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8" r:id="rId4"/>
    <p:sldId id="260" r:id="rId5"/>
    <p:sldId id="261" r:id="rId6"/>
    <p:sldId id="264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733E3-B703-4851-971E-6C6FB82EAA01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32798-405D-4D69-A71E-91185E7D8C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32798-405D-4D69-A71E-91185E7D8CC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ADB8DA9-EF4A-4552-9486-5EE704C5EEB2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2789FDC-9C7B-406B-A330-5AAA5B412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398"/>
            <a:ext cx="5029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u="none" strike="noStrike" baseline="0" dirty="0" smtClean="0">
                <a:solidFill>
                  <a:srgbClr val="F47021"/>
                </a:solidFill>
                <a:latin typeface="Weiss-Bold"/>
              </a:rPr>
              <a:t>Successful K–12</a:t>
            </a:r>
          </a:p>
          <a:p>
            <a:r>
              <a:rPr lang="en-US" sz="4400" b="1" i="0" u="none" strike="noStrike" baseline="0" dirty="0" smtClean="0">
                <a:solidFill>
                  <a:srgbClr val="F47021"/>
                </a:solidFill>
                <a:latin typeface="Weiss-Bold"/>
              </a:rPr>
              <a:t>STEM Education</a:t>
            </a:r>
          </a:p>
          <a:p>
            <a:r>
              <a:rPr lang="en-US" sz="2800" b="1" i="0" u="none" strike="noStrike" baseline="0" dirty="0" smtClean="0">
                <a:solidFill>
                  <a:srgbClr val="00A488"/>
                </a:solidFill>
                <a:latin typeface="Weiss-Bold"/>
              </a:rPr>
              <a:t>Identifying Effective Approaches in Science, Technology, Engineering, and Mathematics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581400" y="3733800"/>
            <a:ext cx="5562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Committee on Highly Successful Schools or Programs for K-12 STEM </a:t>
            </a:r>
            <a:r>
              <a:rPr lang="en-US" sz="2400" dirty="0" smtClean="0"/>
              <a:t>Education</a:t>
            </a:r>
          </a:p>
          <a:p>
            <a:endParaRPr lang="en-US" sz="2400" dirty="0"/>
          </a:p>
          <a:p>
            <a:r>
              <a:rPr lang="en-US" sz="2400" i="1" dirty="0"/>
              <a:t>Board on Science Education and Board on Testing and Assessment</a:t>
            </a:r>
          </a:p>
          <a:p>
            <a:r>
              <a:rPr lang="en-US" sz="2400" i="1" dirty="0"/>
              <a:t>Division of Behavioral and Social Sciences and Education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3999" y="2971800"/>
            <a:ext cx="318064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3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School conditions that support learning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School leadership as the driver for change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Professional capacity of faculty and staff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Parent-community ties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Student-centered learning climate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Instructional guidance for teachers</a:t>
            </a:r>
          </a:p>
        </p:txBody>
      </p:sp>
    </p:spTree>
    <p:extLst>
      <p:ext uri="{BB962C8B-B14F-4D97-AF65-F5344CB8AC3E}">
        <p14:creationId xmlns:p14="http://schemas.microsoft.com/office/powerpoint/2010/main" xmlns="" val="264649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Recommendations for districts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Consider all models of STEM-focused and comprehensive schools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Devote adequate instructional time and resources to K-5 science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Ensure that STEM curricula are focused on core topics, are rigorous, and articulated as a sequence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Enhance K-12 teacher capacity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Provide instructional leaders with professional development to create supportive conditions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26600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Recommendations for policy makers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Elevate science to the same level of importance as reading and mathematics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Develop science assessments aligned with standards and emphasize science practices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Invest in a coherent, focused, and sustained set of supports for STEM teachers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Support research that addresses key gaps in current knowledge</a:t>
            </a:r>
          </a:p>
        </p:txBody>
      </p:sp>
    </p:spTree>
    <p:extLst>
      <p:ext uri="{BB962C8B-B14F-4D97-AF65-F5344CB8AC3E}">
        <p14:creationId xmlns:p14="http://schemas.microsoft.com/office/powerpoint/2010/main" xmlns="" val="352420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Our CHARGE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7520940" cy="3579849"/>
          </a:xfrm>
        </p:spPr>
        <p:txBody>
          <a:bodyPr/>
          <a:lstStyle/>
          <a:p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Identify criteria for determining success in K-12 STEM education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Two steps</a:t>
            </a:r>
          </a:p>
          <a:p>
            <a:pPr marL="694944" lvl="2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Specify goals</a:t>
            </a:r>
            <a:endParaRPr lang="en-US" sz="2000" dirty="0">
              <a:solidFill>
                <a:srgbClr val="002060"/>
              </a:solidFill>
            </a:endParaRPr>
          </a:p>
          <a:p>
            <a:pPr marL="694944" lvl="2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Assess the evidence</a:t>
            </a:r>
          </a:p>
          <a:p>
            <a:pPr lvl="3">
              <a:spcAft>
                <a:spcPts val="600"/>
              </a:spcAft>
            </a:pPr>
            <a:r>
              <a:rPr lang="en-US" sz="2000" dirty="0" smtClean="0">
                <a:solidFill>
                  <a:srgbClr val="002060"/>
                </a:solidFill>
              </a:rPr>
              <a:t>Suggestive evidence: Conditions associated with success</a:t>
            </a:r>
          </a:p>
          <a:p>
            <a:pPr lvl="3">
              <a:spcAft>
                <a:spcPts val="600"/>
              </a:spcAft>
            </a:pPr>
            <a:r>
              <a:rPr lang="en-US" sz="2000" dirty="0" smtClean="0">
                <a:solidFill>
                  <a:srgbClr val="002060"/>
                </a:solidFill>
              </a:rPr>
              <a:t>Evidence of success: Disentangle effects from selection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209938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47021"/>
                </a:solidFill>
                <a:latin typeface="Weiss"/>
              </a:rPr>
              <a:t>GOALS FOR U.S. STEM EDUCATION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092440" cy="357984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Expand the number of students who pursue STEM careers, and increase women and minority participation.</a:t>
            </a:r>
          </a:p>
          <a:p>
            <a:endParaRPr lang="en-US" sz="2400" dirty="0"/>
          </a:p>
          <a:p>
            <a:r>
              <a:rPr lang="en-US" sz="2400" dirty="0" smtClean="0"/>
              <a:t>2. Expand the STEM-capable workforce and increase women and minority participation.</a:t>
            </a:r>
          </a:p>
          <a:p>
            <a:endParaRPr lang="en-US" sz="2400" dirty="0"/>
          </a:p>
          <a:p>
            <a:r>
              <a:rPr lang="en-US" sz="2400" dirty="0" smtClean="0"/>
              <a:t>3. Increase STEM literacy for all students.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448050"/>
            <a:ext cx="241935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4523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7876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Three areas of success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092440" cy="357984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Student outcomes</a:t>
            </a:r>
          </a:p>
          <a:p>
            <a:endParaRPr lang="en-US" sz="2400" dirty="0"/>
          </a:p>
          <a:p>
            <a:r>
              <a:rPr lang="en-US" sz="2400" dirty="0" smtClean="0"/>
              <a:t>2. STEM-focused schools</a:t>
            </a:r>
          </a:p>
          <a:p>
            <a:endParaRPr lang="en-US" sz="2400" dirty="0"/>
          </a:p>
          <a:p>
            <a:r>
              <a:rPr lang="en-US" sz="2400" dirty="0" smtClean="0"/>
              <a:t>3. STEM instruction and school conditions</a:t>
            </a:r>
            <a:endParaRPr lang="en-U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021765"/>
            <a:ext cx="4705350" cy="285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4991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Student outcomes as criteria for success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7787640" cy="3579849"/>
          </a:xfrm>
        </p:spPr>
        <p:txBody>
          <a:bodyPr/>
          <a:lstStyle/>
          <a:p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Achievement tests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Test scores are not the whole story</a:t>
            </a:r>
          </a:p>
          <a:p>
            <a:pPr lvl="2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 Example: Thomas Jefferson High School of Science &amp; Technology</a:t>
            </a:r>
            <a:endParaRPr lang="en-US" sz="2000" dirty="0">
              <a:solidFill>
                <a:srgbClr val="002060"/>
              </a:solidFill>
            </a:endParaRPr>
          </a:p>
          <a:p>
            <a:pPr lvl="3">
              <a:spcAft>
                <a:spcPts val="600"/>
              </a:spcAft>
            </a:pPr>
            <a:r>
              <a:rPr lang="en-US" sz="2000" dirty="0" smtClean="0">
                <a:solidFill>
                  <a:srgbClr val="002060"/>
                </a:solidFill>
              </a:rPr>
              <a:t>Inspire joy</a:t>
            </a:r>
          </a:p>
          <a:p>
            <a:pPr lvl="3">
              <a:spcAft>
                <a:spcPts val="600"/>
              </a:spcAft>
            </a:pPr>
            <a:r>
              <a:rPr lang="en-US" sz="2000" dirty="0" smtClean="0">
                <a:solidFill>
                  <a:srgbClr val="002060"/>
                </a:solidFill>
              </a:rPr>
              <a:t>Foster innovation</a:t>
            </a:r>
          </a:p>
          <a:p>
            <a:pPr lvl="3">
              <a:spcAft>
                <a:spcPts val="600"/>
              </a:spcAft>
            </a:pPr>
            <a:r>
              <a:rPr lang="en-US" sz="2000" dirty="0" smtClean="0">
                <a:solidFill>
                  <a:srgbClr val="002060"/>
                </a:solidFill>
              </a:rPr>
              <a:t>Promote ethical behavior and the shared interests of humanity</a:t>
            </a:r>
          </a:p>
          <a:p>
            <a:pPr lvl="2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Ability to use STEM knowledge outside of school</a:t>
            </a:r>
          </a:p>
        </p:txBody>
      </p:sp>
    </p:spTree>
    <p:extLst>
      <p:ext uri="{BB962C8B-B14F-4D97-AF65-F5344CB8AC3E}">
        <p14:creationId xmlns:p14="http://schemas.microsoft.com/office/powerpoint/2010/main" xmlns="" val="292595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STEM-Focused schools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</a:rPr>
              <a:t>Three types of specialized schools</a:t>
            </a:r>
          </a:p>
          <a:p>
            <a:pPr marL="685800" lvl="2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Selective STEM schools</a:t>
            </a:r>
          </a:p>
          <a:p>
            <a:pPr marL="914400" lvl="3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Mainly high schools that enroll small numbers of highly talented and motivated students</a:t>
            </a:r>
          </a:p>
          <a:p>
            <a:pPr marL="685800" lvl="2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Inclusive STEM schools</a:t>
            </a:r>
          </a:p>
          <a:p>
            <a:pPr marL="914400" lvl="3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Organized around STEM disciplines but without selective admissions criteria</a:t>
            </a:r>
          </a:p>
          <a:p>
            <a:pPr marL="685800" lvl="2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solidFill>
                  <a:srgbClr val="002060"/>
                </a:solidFill>
              </a:rPr>
              <a:t>STEM-focused CTE schools</a:t>
            </a:r>
          </a:p>
          <a:p>
            <a:pPr marL="914400" lvl="3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2060"/>
                </a:solidFill>
              </a:rPr>
              <a:t>Mainly high schools, aim to foster engagement and to prepare students for STEM-related careers</a:t>
            </a:r>
          </a:p>
        </p:txBody>
      </p:sp>
    </p:spTree>
    <p:extLst>
      <p:ext uri="{BB962C8B-B14F-4D97-AF65-F5344CB8AC3E}">
        <p14:creationId xmlns:p14="http://schemas.microsoft.com/office/powerpoint/2010/main" xmlns="" val="158064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STEM-Focused schools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rgbClr val="002060"/>
                </a:solidFill>
              </a:rPr>
              <a:t>Limited research base to compare effectiveness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rgbClr val="002060"/>
                </a:solidFill>
              </a:rPr>
              <a:t>Potentially promising findings for each type of school</a:t>
            </a:r>
          </a:p>
          <a:p>
            <a:pPr marL="685800" lvl="2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</a:rPr>
              <a:t>Success in selective schools occurs through student research experiences</a:t>
            </a:r>
          </a:p>
          <a:p>
            <a:pPr marL="685800" lvl="2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</a:rPr>
              <a:t>Inclusive schools promote engagement and modestly lift test scores</a:t>
            </a:r>
          </a:p>
          <a:p>
            <a:pPr marL="685800" lvl="2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</a:rPr>
              <a:t>Mathematics instruction and occupational education can be successfully integrated in CTE schools</a:t>
            </a:r>
          </a:p>
          <a:p>
            <a:pPr marL="512064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dirty="0" smtClean="0">
                <a:solidFill>
                  <a:srgbClr val="002060"/>
                </a:solidFill>
              </a:rPr>
              <a:t>Specialized programs in regular schools such as AP and IB may also promote advanced study and career preparation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8506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Effective stem instruction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Research base is much stronger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Effective instruction capitalizes on students’ early interest, builds on what they know, provides experiences to engage in the practice of science</a:t>
            </a:r>
          </a:p>
          <a:p>
            <a:pPr marL="685800" lvl="2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2060"/>
                </a:solidFill>
              </a:rPr>
              <a:t>Vision consistent with the </a:t>
            </a:r>
            <a:r>
              <a:rPr lang="en-US" sz="2200" i="1" dirty="0" smtClean="0">
                <a:solidFill>
                  <a:srgbClr val="002060"/>
                </a:solidFill>
              </a:rPr>
              <a:t>Conceptual Framework for New Science Education Standards</a:t>
            </a:r>
            <a:endParaRPr lang="en-US" sz="2200" dirty="0" smtClean="0">
              <a:solidFill>
                <a:srgbClr val="002060"/>
              </a:solidFill>
            </a:endParaRPr>
          </a:p>
          <a:p>
            <a:pPr marL="685800" lvl="2" indent="-457200">
              <a:spcAft>
                <a:spcPts val="600"/>
              </a:spcAft>
              <a:buFont typeface="Wingdings" pitchFamily="2" charset="2"/>
              <a:buChar char="v"/>
            </a:pPr>
            <a:r>
              <a:rPr lang="en-US" sz="2200" dirty="0">
                <a:solidFill>
                  <a:srgbClr val="002060"/>
                </a:solidFill>
              </a:rPr>
              <a:t>Evidence presented at workshop and drawn from past NRC </a:t>
            </a:r>
            <a:r>
              <a:rPr lang="en-US" sz="2200" dirty="0" smtClean="0">
                <a:solidFill>
                  <a:srgbClr val="002060"/>
                </a:solidFill>
              </a:rPr>
              <a:t>reports</a:t>
            </a:r>
            <a:endParaRPr lang="en-US" sz="2200" dirty="0">
              <a:solidFill>
                <a:srgbClr val="002060"/>
              </a:solidFill>
            </a:endParaRPr>
          </a:p>
          <a:p>
            <a:pPr marL="626364" indent="-45720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2060"/>
                </a:solidFill>
              </a:rPr>
              <a:t>Effective instruction can occur in all school types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34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304800"/>
            <a:ext cx="95402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47021"/>
                </a:solidFill>
                <a:latin typeface="Weiss"/>
              </a:rPr>
              <a:t>Key elements of Effective instruction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787640" cy="411480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A coherent set of standards and curriculum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Teachers with high capacity to teach in their disciplines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A supportive system of assessment and accountability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Adequate instructional time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Equal access to high-quality learning opportunities</a:t>
            </a:r>
          </a:p>
        </p:txBody>
      </p:sp>
    </p:spTree>
    <p:extLst>
      <p:ext uri="{BB962C8B-B14F-4D97-AF65-F5344CB8AC3E}">
        <p14:creationId xmlns:p14="http://schemas.microsoft.com/office/powerpoint/2010/main" xmlns="" val="415327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178</TotalTime>
  <Words>543</Words>
  <Application>Microsoft Office PowerPoint</Application>
  <PresentationFormat>On-screen Show (4:3)</PresentationFormat>
  <Paragraphs>95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Angles</vt:lpstr>
      <vt:lpstr>Slide 1</vt:lpstr>
      <vt:lpstr>Our CHARGE</vt:lpstr>
      <vt:lpstr>GOALS FOR U.S. STEM EDUCATION</vt:lpstr>
      <vt:lpstr>Three areas of success</vt:lpstr>
      <vt:lpstr>Student outcomes as criteria for success</vt:lpstr>
      <vt:lpstr>STEM-Focused schools </vt:lpstr>
      <vt:lpstr>STEM-Focused schools </vt:lpstr>
      <vt:lpstr>Effective stem instruction</vt:lpstr>
      <vt:lpstr>Key elements of Effective instruction</vt:lpstr>
      <vt:lpstr>School conditions that support learning</vt:lpstr>
      <vt:lpstr>Recommendations for districts</vt:lpstr>
      <vt:lpstr>Recommendations for policy makers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ABusey</cp:lastModifiedBy>
  <cp:revision>25</cp:revision>
  <dcterms:created xsi:type="dcterms:W3CDTF">2011-06-15T04:03:39Z</dcterms:created>
  <dcterms:modified xsi:type="dcterms:W3CDTF">2011-09-12T15:29:08Z</dcterms:modified>
</cp:coreProperties>
</file>