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customXml/itemProps1.xml" ContentType="application/vnd.openxmlformats-officedocument.customXmlProperties+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customXml/itemProps2.xml" ContentType="application/vnd.openxmlformats-officedocument.customXmlPropertie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21"/>
  </p:notesMasterIdLst>
  <p:sldIdLst>
    <p:sldId id="256" r:id="rId2"/>
    <p:sldId id="381" r:id="rId3"/>
    <p:sldId id="365" r:id="rId4"/>
    <p:sldId id="284" r:id="rId5"/>
    <p:sldId id="383" r:id="rId6"/>
    <p:sldId id="384" r:id="rId7"/>
    <p:sldId id="414" r:id="rId8"/>
    <p:sldId id="416" r:id="rId9"/>
    <p:sldId id="402" r:id="rId10"/>
    <p:sldId id="403" r:id="rId11"/>
    <p:sldId id="404" r:id="rId12"/>
    <p:sldId id="405" r:id="rId13"/>
    <p:sldId id="406" r:id="rId14"/>
    <p:sldId id="407" r:id="rId15"/>
    <p:sldId id="408" r:id="rId16"/>
    <p:sldId id="409" r:id="rId17"/>
    <p:sldId id="411" r:id="rId18"/>
    <p:sldId id="413" r:id="rId19"/>
    <p:sldId id="361" r:id="rId20"/>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mc="http://schemas.openxmlformats.org/markup-compatibility/2006" xmlns:mv="urn:schemas-microsoft-com:mac:vml" xmlns:p14="http://schemas.microsoft.com/office/powerpoint/2010/main" xmlns="">
          <a:srgbClr val="FF0000"/>
        </p14:laserClr>
      </p:ext>
      <p:ext uri="{2FDB2607-1784-4EEB-B798-7EB5836EED8A}">
        <p14:showMediaCtrls xmlns:mc="http://schemas.openxmlformats.org/markup-compatibility/2006" xmlns:mv="urn:schemas-microsoft-com:mac:vml" xmlns:p14="http://schemas.microsoft.com/office/powerpoint/2010/main" xmlns="" val="1"/>
      </p:ext>
    </p:extLst>
  </p:showPr>
  <p:clrMru>
    <a:srgbClr val="000090"/>
  </p:clrMru>
  <p:extLst>
    <p:ext uri="{E76CE94A-603C-4142-B9EB-6D1370010A27}">
      <p14:discardImageEditData xmlns:mc="http://schemas.openxmlformats.org/markup-compatibility/2006" xmlns:mv="urn:schemas-microsoft-com:mac:vml" xmlns:p14="http://schemas.microsoft.com/office/powerpoint/2010/main" xmlns="" val="0"/>
    </p:ext>
    <p:ext uri="{D31A062A-798A-4329-ABDD-BBA856620510}">
      <p14:defaultImageDpi xmlns:mc="http://schemas.openxmlformats.org/markup-compatibility/2006" xmlns:mv="urn:schemas-microsoft-com:mac:vml"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5899" autoAdjust="0"/>
  </p:normalViewPr>
  <p:slideViewPr>
    <p:cSldViewPr>
      <p:cViewPr>
        <p:scale>
          <a:sx n="63" d="100"/>
          <a:sy n="63" d="100"/>
        </p:scale>
        <p:origin x="-3024" y="-912"/>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28"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E492FA88-7FA1-40FA-89BE-B7B6C38A7FC1}" type="datetimeFigureOut">
              <a:rPr lang="en-US" smtClean="0"/>
              <a:pPr/>
              <a:t>4/6/2012</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DCBA3331-B7E3-4A7F-A151-4B40B6CE0C80}" type="slidenum">
              <a:rPr lang="en-US" smtClean="0"/>
              <a:pPr/>
              <a:t>‹#›</a:t>
            </a:fld>
            <a:endParaRPr lang="en-US"/>
          </a:p>
        </p:txBody>
      </p:sp>
    </p:spTree>
    <p:extLst>
      <p:ext uri="{BB962C8B-B14F-4D97-AF65-F5344CB8AC3E}">
        <p14:creationId xmlns:mc="http://schemas.openxmlformats.org/markup-compatibility/2006" xmlns:mv="urn:schemas-microsoft-com:mac:vml" xmlns:p14="http://schemas.microsoft.com/office/powerpoint/2010/main" xmlns="" val="450999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intention would be to move quickly through the CCSS background slides—especially if this was covered during the plenary address.</a:t>
            </a:r>
            <a:endParaRPr lang="en-US" dirty="0"/>
          </a:p>
        </p:txBody>
      </p:sp>
      <p:sp>
        <p:nvSpPr>
          <p:cNvPr id="4" name="Slide Number Placeholder 3"/>
          <p:cNvSpPr>
            <a:spLocks noGrp="1"/>
          </p:cNvSpPr>
          <p:nvPr>
            <p:ph type="sldNum" sz="quarter" idx="10"/>
          </p:nvPr>
        </p:nvSpPr>
        <p:spPr/>
        <p:txBody>
          <a:bodyPr/>
          <a:lstStyle/>
          <a:p>
            <a:fld id="{DCBA3331-B7E3-4A7F-A151-4B40B6CE0C80}"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753C9F1A-5B68-A941-BB72-A9787AC24547}" type="slidenum">
              <a:rPr lang="en-US"/>
              <a:pPr/>
              <a:t>13</a:t>
            </a:fld>
            <a:endParaRPr lang="en-US"/>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r>
              <a:rPr lang="en-US"/>
              <a:t>Facilitate whole group discussion, one idea from each table, charting optional</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ln/>
        </p:spPr>
        <p:txBody>
          <a:bodyPr/>
          <a:lstStyle/>
          <a:p>
            <a:pPr eaLnBrk="1" hangingPunct="1"/>
            <a:r>
              <a:rPr lang="en-US"/>
              <a:t>Read and unpack the Practice Standard. What are the words saying???? This is a K-12 mathematical practice…processes and proficiencies…at the end of the learning experience. </a:t>
            </a:r>
          </a:p>
          <a:p>
            <a:pPr eaLnBrk="1" hangingPunct="1"/>
            <a:endParaRPr lang="en-US"/>
          </a:p>
          <a:p>
            <a:pPr eaLnBrk="1" hangingPunct="1"/>
            <a:r>
              <a:rPr lang="en-US"/>
              <a:t>-analyze givens, constraints (the son’s age will never be older than his dad’s age) relationships, and goals (what the problem expects as an answer): KWL, what do I know?</a:t>
            </a:r>
          </a:p>
          <a:p>
            <a:pPr eaLnBrk="1" hangingPunct="1"/>
            <a:r>
              <a:rPr lang="en-US"/>
              <a:t>-explaining, plan solution pathway, check their answers to problems using a different method, understand the approaches of others to solving complex problems, monitor and evaluate their progress and change course if necessary, use pictures to help conceptualize and solve a problem, check their answers and ask themselves, “Does this make sense?” </a:t>
            </a:r>
          </a:p>
        </p:txBody>
      </p:sp>
      <p:sp>
        <p:nvSpPr>
          <p:cNvPr id="24580" name="Slide Number Placeholder 3"/>
          <p:cNvSpPr>
            <a:spLocks noGrp="1"/>
          </p:cNvSpPr>
          <p:nvPr>
            <p:ph type="sldNum" sz="quarter" idx="5"/>
          </p:nvPr>
        </p:nvSpPr>
        <p:spPr>
          <a:noFill/>
        </p:spPr>
        <p:txBody>
          <a:bodyPr/>
          <a:lstStyle/>
          <a:p>
            <a:fld id="{596DDE0C-4134-A743-BEC6-1263A7EE31B7}" type="slidenum">
              <a:rPr lang="en-US"/>
              <a:pPr/>
              <a:t>14</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11B6AA57-D3F1-7247-9D97-8B755B9188C0}" type="slidenum">
              <a:rPr lang="en-US"/>
              <a:pPr/>
              <a:t>15</a:t>
            </a:fld>
            <a:endParaRPr lang="en-US"/>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r>
              <a:rPr lang="en-US"/>
              <a:t>Use think, pair, share; chart using a graphic organizer, e.g. Venn diagram, two column chart in a </a:t>
            </a:r>
            <a:r>
              <a:rPr lang="en-US" b="1"/>
              <a:t>whole group discussion</a:t>
            </a:r>
          </a:p>
          <a:p>
            <a:pPr eaLnBrk="1" hangingPunct="1"/>
            <a:endParaRPr lang="en-US" b="1"/>
          </a:p>
          <a:p>
            <a:pPr eaLnBrk="1" hangingPunct="1"/>
            <a:r>
              <a:rPr lang="en-US" b="1"/>
              <a:t>Students:</a:t>
            </a:r>
            <a:r>
              <a:rPr lang="en-US"/>
              <a:t> explaining to themselves the meaning of a problem, looking for entry points to its solutions, talk about what they know about the problem, talk about what the problem expects for an answer, make conjectures about the solution, plan a solution pathway, consider analogous problems, monitor and evaluate their progress, explain and justify their thinking, draw pictures, ask themselves, “does this make sense?”, understand the approaches of others, and identify correspondences (relationships) between different approaches. </a:t>
            </a:r>
          </a:p>
          <a:p>
            <a:pPr eaLnBrk="1" hangingPunct="1"/>
            <a:endParaRPr lang="en-US"/>
          </a:p>
          <a:p>
            <a:pPr eaLnBrk="1" hangingPunct="1"/>
            <a:r>
              <a:rPr lang="en-US" b="1"/>
              <a:t>Teachers</a:t>
            </a:r>
            <a:r>
              <a:rPr lang="en-US"/>
              <a:t>: invite students to share strategies, present prompts that students have to make sense of the task/questions, strategical (purposeful) use of multiple representations/approaches to the problem, provide manipulatives and resources, students get multiple experiences </a:t>
            </a:r>
            <a:endParaRPr lang="en-US" b="1"/>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C168EBA9-88A9-9A4A-AF46-8E841211B6F0}" type="slidenum">
              <a:rPr lang="en-US"/>
              <a:pPr/>
              <a:t>16</a:t>
            </a:fld>
            <a:endParaRPr lang="en-US"/>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r>
              <a:rPr lang="en-US"/>
              <a:t>Refer to learning intention prior to the task. Monitor the groups as the facilitator focusing on making sense of problems and persevering. Give time for individuals to work on the problem. Discuss graphs of group; show 2-3 examples of graphs looking at a range of answers.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8BA057AA-1C14-A542-9F5E-35B62756DE36}" type="slidenum">
              <a:rPr lang="en-US"/>
              <a:pPr/>
              <a:t>17</a:t>
            </a:fld>
            <a:endParaRPr lang="en-US"/>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r>
              <a:rPr lang="en-US"/>
              <a:t>Chart responses</a:t>
            </a:r>
          </a:p>
          <a:p>
            <a:pPr eaLnBrk="1" hangingPunct="1"/>
            <a:endParaRPr lang="en-US"/>
          </a:p>
          <a:p>
            <a:pPr eaLnBrk="1" hangingPunct="1"/>
            <a:r>
              <a:rPr lang="en-US" b="1"/>
              <a:t>Students: </a:t>
            </a:r>
            <a:r>
              <a:rPr lang="en-US"/>
              <a:t>be able to articulate the big mathematical ideas embedded in the standard in student-friendly language, explaining to themselves the meaning of a problem, looking for entry points to its solutions, talk about what they know about the problem, talk about what the problem expects for an answer, make conjectures about the solution, plan a solution pathway, consider analogous problems, monitor and evaluate their progress, explain and justify their thinking, draw pictures, ask themselves, “does this make sense?”, understand the approaches of others, and identify correspondences (relationships) between different approaches. </a:t>
            </a:r>
          </a:p>
          <a:p>
            <a:pPr eaLnBrk="1" hangingPunct="1"/>
            <a:endParaRPr lang="en-US"/>
          </a:p>
          <a:p>
            <a:pPr eaLnBrk="1" hangingPunct="1"/>
            <a:r>
              <a:rPr lang="en-US" b="1"/>
              <a:t>Facilitator/Teacher</a:t>
            </a:r>
            <a:r>
              <a:rPr lang="en-US"/>
              <a:t>: clarify the big mathematical ideas embedded in the content standard, invite participants to unpack mathematical practice to determine the learning experience/exposure for students in the classroom, engage participants in a discussion of what the teacher should expect/look for in the classroom. </a:t>
            </a:r>
          </a:p>
          <a:p>
            <a:pPr eaLnBrk="1" hangingPunct="1"/>
            <a:endParaRPr lang="en-US"/>
          </a:p>
          <a:p>
            <a:pPr eaLnBrk="1" hangingPunct="1"/>
            <a:r>
              <a:rPr lang="en-US"/>
              <a:t>Demonstrated the math practice coming alive during the teaching experience. Linked the practices to the classroom.</a:t>
            </a:r>
          </a:p>
          <a:p>
            <a:pPr eaLnBrk="1" hangingPunct="1"/>
            <a:endParaRPr lang="en-US"/>
          </a:p>
          <a:p>
            <a:pPr eaLnBrk="1" hangingPunct="1"/>
            <a:r>
              <a:rPr lang="en-US"/>
              <a:t>Other things to do: engage students to share strategies, present prompts that students have to make sense of the task/questions, strategical (purposeful) use of multiple representations/approaches to the problem, provide manipulatives and resources, students get multiple experiences </a:t>
            </a:r>
            <a:endParaRPr lang="en-US" b="1"/>
          </a:p>
          <a:p>
            <a:pPr eaLnBrk="1" hangingPunct="1"/>
            <a:endParaRPr lang="en-US" b="1"/>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p:spPr>
        <p:txBody>
          <a:bodyPr/>
          <a:lstStyle/>
          <a:p>
            <a:pPr eaLnBrk="1" hangingPunct="1"/>
            <a:endParaRPr lang="en-US"/>
          </a:p>
        </p:txBody>
      </p:sp>
      <p:sp>
        <p:nvSpPr>
          <p:cNvPr id="31748" name="Slide Number Placeholder 3"/>
          <p:cNvSpPr>
            <a:spLocks noGrp="1"/>
          </p:cNvSpPr>
          <p:nvPr>
            <p:ph type="sldNum" sz="quarter" idx="5"/>
          </p:nvPr>
        </p:nvSpPr>
        <p:spPr>
          <a:noFill/>
        </p:spPr>
        <p:txBody>
          <a:bodyPr/>
          <a:lstStyle/>
          <a:p>
            <a:fld id="{A6983D96-5FB0-A548-9B3B-B4E41F612D9E}" type="slidenum">
              <a:rPr lang="en-US"/>
              <a:pPr/>
              <a:t>18</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Ask participants to discuss in small groups for 5-10 minutes, and then come back and discuss/record as a </a:t>
            </a:r>
            <a:r>
              <a:rPr lang="en-US" smtClean="0"/>
              <a:t>whole group.</a:t>
            </a:r>
            <a:endParaRPr lang="en-US"/>
          </a:p>
        </p:txBody>
      </p:sp>
      <p:sp>
        <p:nvSpPr>
          <p:cNvPr id="4" name="Slide Number Placeholder 3"/>
          <p:cNvSpPr>
            <a:spLocks noGrp="1"/>
          </p:cNvSpPr>
          <p:nvPr>
            <p:ph type="sldNum" sz="quarter" idx="10"/>
          </p:nvPr>
        </p:nvSpPr>
        <p:spPr/>
        <p:txBody>
          <a:bodyPr/>
          <a:lstStyle/>
          <a:p>
            <a:fld id="{DCBA3331-B7E3-4A7F-A151-4B40B6CE0C80}" type="slidenum">
              <a:rPr lang="en-US" smtClean="0"/>
              <a:pPr/>
              <a:t>4</a:t>
            </a:fld>
            <a:endParaRPr lang="en-US"/>
          </a:p>
        </p:txBody>
      </p:sp>
    </p:spTree>
    <p:extLst>
      <p:ext uri="{BB962C8B-B14F-4D97-AF65-F5344CB8AC3E}">
        <p14:creationId xmlns:mc="http://schemas.openxmlformats.org/markup-compatibility/2006" xmlns:mv="urn:schemas-microsoft-com:mac:vml" xmlns:p14="http://schemas.microsoft.com/office/powerpoint/2010/main" xmlns="" val="8572089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Make sure to stress that these are not Wisconsin’s version of the Practice Standards—just the Wisconsin logo.</a:t>
            </a:r>
            <a:endParaRPr lang="en-US" dirty="0"/>
          </a:p>
        </p:txBody>
      </p:sp>
      <p:sp>
        <p:nvSpPr>
          <p:cNvPr id="4" name="Slide Number Placeholder 3"/>
          <p:cNvSpPr>
            <a:spLocks noGrp="1"/>
          </p:cNvSpPr>
          <p:nvPr>
            <p:ph type="sldNum" sz="quarter" idx="10"/>
          </p:nvPr>
        </p:nvSpPr>
        <p:spPr/>
        <p:txBody>
          <a:bodyPr/>
          <a:lstStyle/>
          <a:p>
            <a:fld id="{DCBA3331-B7E3-4A7F-A151-4B40B6CE0C80}"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Announce</a:t>
            </a:r>
            <a:r>
              <a:rPr lang="en-US" baseline="0" dirty="0" smtClean="0"/>
              <a:t>: we will briefly model the first of these sessions for you (starting with the next slide)</a:t>
            </a:r>
            <a:endParaRPr lang="en-US" dirty="0"/>
          </a:p>
        </p:txBody>
      </p:sp>
      <p:sp>
        <p:nvSpPr>
          <p:cNvPr id="4" name="Slide Number Placeholder 3"/>
          <p:cNvSpPr>
            <a:spLocks noGrp="1"/>
          </p:cNvSpPr>
          <p:nvPr>
            <p:ph type="sldNum" sz="quarter" idx="10"/>
          </p:nvPr>
        </p:nvSpPr>
        <p:spPr/>
        <p:txBody>
          <a:bodyPr/>
          <a:lstStyle/>
          <a:p>
            <a:fld id="{DCBA3331-B7E3-4A7F-A151-4B40B6CE0C80}" type="slidenum">
              <a:rPr lang="en-US" smtClean="0"/>
              <a:pPr/>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796FC66A-FB3A-6046-9A2A-FAC42BDD65A6}" type="slidenum">
              <a:rPr lang="en-US"/>
              <a:pPr/>
              <a:t>8</a:t>
            </a:fld>
            <a:endParaRPr lang="en-US"/>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r>
              <a:rPr lang="en-US" dirty="0"/>
              <a:t>20 minutes for slides 1-6</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a:ln/>
        </p:spPr>
      </p:sp>
      <p:sp>
        <p:nvSpPr>
          <p:cNvPr id="19459" name="Notes Placeholder 2"/>
          <p:cNvSpPr>
            <a:spLocks noGrp="1"/>
          </p:cNvSpPr>
          <p:nvPr>
            <p:ph type="body" idx="1"/>
          </p:nvPr>
        </p:nvSpPr>
        <p:spPr>
          <a:noFill/>
          <a:ln/>
        </p:spPr>
        <p:txBody>
          <a:bodyPr/>
          <a:lstStyle/>
          <a:p>
            <a:pPr eaLnBrk="1" hangingPunct="1"/>
            <a:r>
              <a:rPr lang="en-US"/>
              <a:t>There are 8 Standards for Mathematical Practice. We will focus on the first standard for mathematical practice.  The Standards for Mathematical Practice describe varieties of expertise that mathematics educators at all levels should seek to develop in their students. The practices rest on important processes and proficiencies with longstanding importance in mathematics education.</a:t>
            </a:r>
          </a:p>
          <a:p>
            <a:pPr eaLnBrk="1" hangingPunct="1"/>
            <a:r>
              <a:rPr lang="en-US"/>
              <a:t>We will identify 2 standards (mathematical practice and content ) within a math task.</a:t>
            </a:r>
          </a:p>
          <a:p>
            <a:pPr eaLnBrk="1" hangingPunct="1"/>
            <a:endParaRPr lang="en-US"/>
          </a:p>
          <a:p>
            <a:pPr eaLnBrk="1" hangingPunct="1"/>
            <a:endParaRPr lang="en-US"/>
          </a:p>
        </p:txBody>
      </p:sp>
      <p:sp>
        <p:nvSpPr>
          <p:cNvPr id="19460" name="Slide Number Placeholder 3"/>
          <p:cNvSpPr>
            <a:spLocks noGrp="1"/>
          </p:cNvSpPr>
          <p:nvPr>
            <p:ph type="sldNum" sz="quarter" idx="5"/>
          </p:nvPr>
        </p:nvSpPr>
        <p:spPr>
          <a:noFill/>
        </p:spPr>
        <p:txBody>
          <a:bodyPr/>
          <a:lstStyle/>
          <a:p>
            <a:fld id="{BD6FB1A9-36C1-7540-9CC4-A540F38AE56A}" type="slidenum">
              <a:rPr lang="en-US"/>
              <a:pPr/>
              <a:t>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a:ln/>
        </p:spPr>
      </p:sp>
      <p:sp>
        <p:nvSpPr>
          <p:cNvPr id="20483" name="Notes Placeholder 2"/>
          <p:cNvSpPr>
            <a:spLocks noGrp="1"/>
          </p:cNvSpPr>
          <p:nvPr>
            <p:ph type="body" idx="1"/>
          </p:nvPr>
        </p:nvSpPr>
        <p:spPr>
          <a:noFill/>
          <a:ln/>
        </p:spPr>
        <p:txBody>
          <a:bodyPr/>
          <a:lstStyle/>
          <a:p>
            <a:pPr eaLnBrk="1" hangingPunct="1"/>
            <a:r>
              <a:rPr lang="en-US"/>
              <a:t>In this session, you will be asked to unpack a content standard and a standard for mathematical practice. We will encourage you to critically think about the role of the teacher and students during this learning experience.</a:t>
            </a:r>
          </a:p>
          <a:p>
            <a:pPr eaLnBrk="1" hangingPunct="1"/>
            <a:endParaRPr lang="en-US"/>
          </a:p>
          <a:p>
            <a:pPr eaLnBrk="1" hangingPunct="1"/>
            <a:r>
              <a:rPr lang="en-US"/>
              <a:t>eas </a:t>
            </a:r>
          </a:p>
        </p:txBody>
      </p:sp>
      <p:sp>
        <p:nvSpPr>
          <p:cNvPr id="20484" name="Slide Number Placeholder 3"/>
          <p:cNvSpPr>
            <a:spLocks noGrp="1"/>
          </p:cNvSpPr>
          <p:nvPr>
            <p:ph type="sldNum" sz="quarter" idx="5"/>
          </p:nvPr>
        </p:nvSpPr>
        <p:spPr>
          <a:noFill/>
        </p:spPr>
        <p:txBody>
          <a:bodyPr/>
          <a:lstStyle/>
          <a:p>
            <a:fld id="{1E8BB507-0F1A-744D-95C5-4006B6A104B7}" type="slidenum">
              <a:rPr lang="en-US"/>
              <a:pPr/>
              <a:t>10</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EF4C1D97-5CCB-8949-8C80-060616E3464D}" type="slidenum">
              <a:rPr lang="en-US"/>
              <a:pPr/>
              <a:t>11</a:t>
            </a:fld>
            <a:endParaRPr lang="en-US"/>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r>
              <a:rPr lang="en-US"/>
              <a:t>In order to effectively read the grade level standards, it is imperative for you to be aware of some vocabulary.</a:t>
            </a:r>
          </a:p>
          <a:p>
            <a:pPr eaLnBrk="1" hangingPunct="1"/>
            <a:r>
              <a:rPr lang="en-US" b="1"/>
              <a:t>Domains</a:t>
            </a:r>
            <a:r>
              <a:rPr lang="en-US"/>
              <a:t> are large groups of related standards (i.e., the number system, expressions and equations, functions, operations and algebraic thinking, number and operations in base ten (3. NBT), measurement and data, geometry, etc.) . Standards from different domains may sometimes be closely related.</a:t>
            </a:r>
          </a:p>
          <a:p>
            <a:pPr eaLnBrk="1" hangingPunct="1"/>
            <a:endParaRPr lang="en-US"/>
          </a:p>
          <a:p>
            <a:pPr eaLnBrk="1" hangingPunct="1"/>
            <a:r>
              <a:rPr lang="en-US" b="1"/>
              <a:t>Clusters</a:t>
            </a:r>
            <a:r>
              <a:rPr lang="en-US"/>
              <a:t> are groups of related standards. Standards from different clusters may sometimes be closely related, because mathematics is a connected subject. You may have one or several clusters under a domain (e.g., the domain: Functions has two clusters: </a:t>
            </a:r>
            <a:r>
              <a:rPr lang="en-US" i="1"/>
              <a:t>Define, evaluate, and compare functions </a:t>
            </a:r>
            <a:r>
              <a:rPr lang="en-US" b="1"/>
              <a:t>AND </a:t>
            </a:r>
            <a:r>
              <a:rPr lang="en-US" i="1"/>
              <a:t>Use functions to model relationships between quantities</a:t>
            </a:r>
            <a:r>
              <a:rPr lang="en-US"/>
              <a:t>.)</a:t>
            </a:r>
          </a:p>
          <a:p>
            <a:pPr eaLnBrk="1" hangingPunct="1"/>
            <a:endParaRPr lang="en-US"/>
          </a:p>
          <a:p>
            <a:pPr eaLnBrk="1" hangingPunct="1"/>
            <a:r>
              <a:rPr lang="en-US" b="1"/>
              <a:t>Standards </a:t>
            </a:r>
            <a:r>
              <a:rPr lang="en-US"/>
              <a:t>define what students should understand and be able to do. Under the domain of </a:t>
            </a:r>
            <a:r>
              <a:rPr lang="en-US" b="1"/>
              <a:t>Functions</a:t>
            </a:r>
            <a:r>
              <a:rPr lang="en-US"/>
              <a:t> and under the cluster of (use functions to model relationships between quantities, we are focusing on standard 5.</a:t>
            </a:r>
            <a:endParaRPr lang="en-US" b="1"/>
          </a:p>
          <a:p>
            <a:pPr eaLnBrk="1" hangingPunct="1"/>
            <a:endParaRPr lang="en-US"/>
          </a:p>
          <a:p>
            <a:pPr eaLnBrk="1" hangingPunct="1"/>
            <a:endParaRPr lang="en-US"/>
          </a:p>
          <a:p>
            <a:pPr eaLnBrk="1" hangingPunct="1"/>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E6AD3CB1-92DB-284F-A317-AD666E0FFEB2}" type="slidenum">
              <a:rPr lang="en-US"/>
              <a:pPr/>
              <a:t>12</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r>
              <a:rPr lang="en-US"/>
              <a:t>To describe qualitatively- writing/speaking your interpretation of the relationship of two quantities (numbers). Analyzing and explaining your interpretation of a graph. Draw a graph to support your thinking of the qualitative features (story) of a function that has been described verbally.</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lstStyle>
          <a:p>
            <a:fld id="{4729A8EB-E4F9-4342-B064-75120C4F1E87}" type="datetimeFigureOut">
              <a:rPr lang="en-US" smtClean="0"/>
              <a:pPr/>
              <a:t>4/6/2012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lstStyle>
          <a:p>
            <a:fld id="{D066FD88-2102-494D-B98A-AD7AA34703E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29A8EB-E4F9-4342-B064-75120C4F1E87}" type="datetimeFigureOut">
              <a:rPr lang="en-US" smtClean="0"/>
              <a:pPr/>
              <a:t>4/6/2012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66FD88-2102-494D-B98A-AD7AA34703E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29A8EB-E4F9-4342-B064-75120C4F1E87}" type="datetimeFigureOut">
              <a:rPr lang="en-US" smtClean="0"/>
              <a:pPr/>
              <a:t>4/6/2012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66FD88-2102-494D-B98A-AD7AA34703E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29A8EB-E4F9-4342-B064-75120C4F1E87}" type="datetimeFigureOut">
              <a:rPr lang="en-US" smtClean="0"/>
              <a:pPr/>
              <a:t>4/6/2012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66FD88-2102-494D-B98A-AD7AA34703E7}" type="slidenum">
              <a:rPr lang="en-US" smtClean="0"/>
              <a:pPr/>
              <a:t>‹#›</a:t>
            </a:fld>
            <a:endParaRPr lang="en-US"/>
          </a:p>
        </p:txBody>
      </p:sp>
      <p:sp>
        <p:nvSpPr>
          <p:cNvPr id="7" name="Title 6"/>
          <p:cNvSpPr>
            <a:spLocks noGrp="1"/>
          </p:cNvSpPr>
          <p:nvPr>
            <p:ph type="title"/>
          </p:nvPr>
        </p:nvSpPr>
        <p:spPr/>
        <p:txBody>
          <a:bodyPr rtlCol="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729A8EB-E4F9-4342-B064-75120C4F1E87}" type="datetimeFigureOut">
              <a:rPr lang="en-US" smtClean="0"/>
              <a:pPr/>
              <a:t>4/6/2012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66FD88-2102-494D-B98A-AD7AA34703E7}"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729A8EB-E4F9-4342-B064-75120C4F1E87}" type="datetimeFigureOut">
              <a:rPr lang="en-US" smtClean="0"/>
              <a:pPr/>
              <a:t>4/6/2012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66FD88-2102-494D-B98A-AD7AA34703E7}" type="slidenum">
              <a:rPr lang="en-US" smtClean="0"/>
              <a:pPr/>
              <a:t>‹#›</a:t>
            </a:fld>
            <a:endParaRPr lang="en-US"/>
          </a:p>
        </p:txBody>
      </p:sp>
      <p:sp>
        <p:nvSpPr>
          <p:cNvPr id="8" name="Title 7"/>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729A8EB-E4F9-4342-B064-75120C4F1E87}" type="datetimeFigureOut">
              <a:rPr lang="en-US" smtClean="0"/>
              <a:pPr/>
              <a:t>4/6/2012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066FD88-2102-494D-B98A-AD7AA34703E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729A8EB-E4F9-4342-B064-75120C4F1E87}" type="datetimeFigureOut">
              <a:rPr lang="en-US" smtClean="0"/>
              <a:pPr/>
              <a:t>4/6/2012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066FD88-2102-494D-B98A-AD7AA34703E7}" type="slidenum">
              <a:rPr lang="en-US" smtClean="0"/>
              <a:pPr/>
              <a:t>‹#›</a:t>
            </a:fld>
            <a:endParaRPr lang="en-US"/>
          </a:p>
        </p:txBody>
      </p:sp>
      <p:sp>
        <p:nvSpPr>
          <p:cNvPr id="6" name="Title 5"/>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29A8EB-E4F9-4342-B064-75120C4F1E87}" type="datetimeFigureOut">
              <a:rPr lang="en-US" smtClean="0"/>
              <a:pPr/>
              <a:t>4/6/2012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066FD88-2102-494D-B98A-AD7AA34703E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4729A8EB-E4F9-4342-B064-75120C4F1E87}" type="datetimeFigureOut">
              <a:rPr lang="en-US" smtClean="0"/>
              <a:pPr/>
              <a:t>4/6/2012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66FD88-2102-494D-B98A-AD7AA34703E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lstStyle>
          <a:p>
            <a:fld id="{4729A8EB-E4F9-4342-B064-75120C4F1E87}" type="datetimeFigureOut">
              <a:rPr lang="en-US" smtClean="0"/>
              <a:pPr/>
              <a:t>4/6/2012</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D066FD88-2102-494D-B98A-AD7AA34703E7}"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lstStyle>
          <a:p>
            <a:fld id="{4729A8EB-E4F9-4342-B064-75120C4F1E87}" type="datetimeFigureOut">
              <a:rPr lang="en-US" smtClean="0"/>
              <a:pPr/>
              <a:t>4/6/2012</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lstStyle>
          <a:p>
            <a:fld id="{D066FD88-2102-494D-B98A-AD7AA34703E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16.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9.wmf"/><Relationship Id="rId4" Type="http://schemas.openxmlformats.org/officeDocument/2006/relationships/image" Target="../media/image8.wmf"/></Relationships>
</file>

<file path=ppt/slides/_rels/slide1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www4.uwm.edu/Org/mmp/_resources/MTLsubpg/Yr8/MTLpageYr8.html" TargetMode="External"/><Relationship Id="rId2" Type="http://schemas.openxmlformats.org/officeDocument/2006/relationships/hyperlink" Target="mmp.uwm.edu" TargetMode="External"/><Relationship Id="rId1" Type="http://schemas.openxmlformats.org/officeDocument/2006/relationships/slideLayout" Target="../slideLayouts/slideLayout2.xml"/><Relationship Id="rId5" Type="http://schemas.openxmlformats.org/officeDocument/2006/relationships/hyperlink" Target="commoncoretools.me" TargetMode="External"/><Relationship Id="rId4" Type="http://schemas.openxmlformats.org/officeDocument/2006/relationships/hyperlink" Target="http://www.corestandards.org"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09600"/>
            <a:ext cx="7741921" cy="2514600"/>
          </a:xfrm>
        </p:spPr>
        <p:txBody>
          <a:bodyPr>
            <a:normAutofit/>
          </a:bodyPr>
          <a:lstStyle/>
          <a:p>
            <a:pPr algn="ctr"/>
            <a:r>
              <a:rPr lang="en-US" dirty="0" smtClean="0">
                <a:latin typeface="Gill Sans MT" pitchFamily="34" charset="0"/>
              </a:rPr>
              <a:t>STEM Teacher Knowledge in the Common Core Era:</a:t>
            </a:r>
            <a:br>
              <a:rPr lang="en-US" dirty="0" smtClean="0">
                <a:latin typeface="Gill Sans MT" pitchFamily="34" charset="0"/>
              </a:rPr>
            </a:br>
            <a:r>
              <a:rPr lang="en-US" sz="2667" dirty="0" smtClean="0">
                <a:latin typeface="Gill Sans MT" pitchFamily="34" charset="0"/>
              </a:rPr>
              <a:t>Building the Standards for Mathematical Practice into Professional Development</a:t>
            </a:r>
            <a:endParaRPr lang="en-US" sz="2667" dirty="0">
              <a:latin typeface="Gill Sans MT" pitchFamily="34" charset="0"/>
            </a:endParaRPr>
          </a:p>
        </p:txBody>
      </p:sp>
      <p:sp>
        <p:nvSpPr>
          <p:cNvPr id="3" name="Subtitle 2"/>
          <p:cNvSpPr>
            <a:spLocks noGrp="1"/>
          </p:cNvSpPr>
          <p:nvPr>
            <p:ph type="subTitle" idx="1"/>
          </p:nvPr>
        </p:nvSpPr>
        <p:spPr>
          <a:xfrm>
            <a:off x="685800" y="3200400"/>
            <a:ext cx="7620000" cy="1981200"/>
          </a:xfrm>
        </p:spPr>
        <p:txBody>
          <a:bodyPr>
            <a:normAutofit fontScale="77500" lnSpcReduction="20000"/>
          </a:bodyPr>
          <a:lstStyle/>
          <a:p>
            <a:pPr algn="ctr"/>
            <a:endParaRPr lang="en-US" dirty="0" smtClean="0">
              <a:latin typeface="Gill Sans MT" pitchFamily="34" charset="0"/>
            </a:endParaRPr>
          </a:p>
          <a:p>
            <a:pPr algn="ctr"/>
            <a:r>
              <a:rPr lang="en-US" dirty="0" smtClean="0">
                <a:latin typeface="Gill Sans MT" pitchFamily="34" charset="0"/>
              </a:rPr>
              <a:t>Kevin McLeod, UW-Milwaukee (Mathematics)</a:t>
            </a:r>
          </a:p>
          <a:p>
            <a:pPr algn="ctr"/>
            <a:r>
              <a:rPr lang="en-US" dirty="0" smtClean="0">
                <a:latin typeface="Gill Sans MT" pitchFamily="34" charset="0"/>
              </a:rPr>
              <a:t>Henry </a:t>
            </a:r>
            <a:r>
              <a:rPr lang="en-US" dirty="0" err="1" smtClean="0">
                <a:latin typeface="Gill Sans MT" pitchFamily="34" charset="0"/>
              </a:rPr>
              <a:t>Kepner</a:t>
            </a:r>
            <a:r>
              <a:rPr lang="en-US" dirty="0" smtClean="0">
                <a:latin typeface="Gill Sans MT" pitchFamily="34" charset="0"/>
              </a:rPr>
              <a:t>, UW-Milwaukee (Mathematics Education)</a:t>
            </a:r>
          </a:p>
          <a:p>
            <a:pPr algn="ctr"/>
            <a:endParaRPr lang="en-US" dirty="0" smtClean="0">
              <a:latin typeface="Gill Sans MT" pitchFamily="34" charset="0"/>
            </a:endParaRPr>
          </a:p>
          <a:p>
            <a:pPr algn="ctr"/>
            <a:r>
              <a:rPr lang="en-US" dirty="0" smtClean="0">
                <a:latin typeface="Gill Sans MT" pitchFamily="34" charset="0"/>
              </a:rPr>
              <a:t>NSF STEM Smart Conference</a:t>
            </a:r>
          </a:p>
          <a:p>
            <a:pPr algn="ctr"/>
            <a:r>
              <a:rPr lang="en-US" dirty="0" smtClean="0">
                <a:latin typeface="Gill Sans MT" pitchFamily="34" charset="0"/>
              </a:rPr>
              <a:t>University of Illinois at Chicago, April 10 2012</a:t>
            </a:r>
            <a:endParaRPr lang="en-US" dirty="0">
              <a:latin typeface="Gill Sans MT" pitchFamily="34" charset="0"/>
            </a:endParaRPr>
          </a:p>
        </p:txBody>
      </p:sp>
    </p:spTree>
    <p:extLst>
      <p:ext uri="{BB962C8B-B14F-4D97-AF65-F5344CB8AC3E}">
        <p14:creationId xmlns:mc="http://schemas.openxmlformats.org/markup-compatibility/2006" xmlns:mv="urn:schemas-microsoft-com:mac:vml" xmlns:p14="http://schemas.microsoft.com/office/powerpoint/2010/main" xmlns="" val="18270783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algn="ctr" eaLnBrk="1" hangingPunct="1"/>
            <a:r>
              <a:rPr lang="en-US" dirty="0"/>
              <a:t>Success Criteria</a:t>
            </a:r>
          </a:p>
        </p:txBody>
      </p:sp>
      <p:sp>
        <p:nvSpPr>
          <p:cNvPr id="5123" name="Rectangle 3"/>
          <p:cNvSpPr>
            <a:spLocks noGrp="1" noChangeArrowheads="1"/>
          </p:cNvSpPr>
          <p:nvPr>
            <p:ph type="body" idx="1"/>
          </p:nvPr>
        </p:nvSpPr>
        <p:spPr/>
        <p:txBody>
          <a:bodyPr/>
          <a:lstStyle/>
          <a:p>
            <a:pPr eaLnBrk="1" hangingPunct="1"/>
            <a:endParaRPr lang="en-US"/>
          </a:p>
          <a:p>
            <a:pPr eaLnBrk="1" hangingPunct="1">
              <a:buFont typeface="Wingdings" charset="2"/>
              <a:buNone/>
            </a:pPr>
            <a:r>
              <a:rPr lang="en-US"/>
              <a:t> 	We will know we are successful when we can articulate how both a Content Standard and a Standard for Mathematical Practice are infused in a math lesson in the classroom.</a:t>
            </a:r>
          </a:p>
        </p:txBody>
      </p:sp>
      <p:pic>
        <p:nvPicPr>
          <p:cNvPr id="5124" name="Picture 4" descr="mmp below blue"/>
          <p:cNvPicPr>
            <a:picLocks noChangeAspect="1" noChangeArrowheads="1"/>
          </p:cNvPicPr>
          <p:nvPr/>
        </p:nvPicPr>
        <p:blipFill>
          <a:blip r:embed="rId3" cstate="print"/>
          <a:srcRect/>
          <a:stretch>
            <a:fillRect/>
          </a:stretch>
        </p:blipFill>
        <p:spPr bwMode="auto">
          <a:xfrm>
            <a:off x="914400" y="5257800"/>
            <a:ext cx="823913" cy="87630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algn="ctr" eaLnBrk="1" hangingPunct="1"/>
            <a:r>
              <a:rPr lang="en-US" dirty="0"/>
              <a:t>Vocabulary</a:t>
            </a:r>
          </a:p>
        </p:txBody>
      </p:sp>
      <p:sp>
        <p:nvSpPr>
          <p:cNvPr id="6147" name="Rectangle 3"/>
          <p:cNvSpPr>
            <a:spLocks noGrp="1" noChangeArrowheads="1"/>
          </p:cNvSpPr>
          <p:nvPr>
            <p:ph type="body" idx="1"/>
          </p:nvPr>
        </p:nvSpPr>
        <p:spPr/>
        <p:txBody>
          <a:bodyPr/>
          <a:lstStyle/>
          <a:p>
            <a:pPr eaLnBrk="1" hangingPunct="1">
              <a:lnSpc>
                <a:spcPct val="90000"/>
              </a:lnSpc>
            </a:pPr>
            <a:r>
              <a:rPr lang="en-US" sz="2400" b="1"/>
              <a:t>Domain:</a:t>
            </a:r>
            <a:r>
              <a:rPr lang="en-US" sz="2400"/>
              <a:t> Functions (8.F)</a:t>
            </a:r>
          </a:p>
          <a:p>
            <a:pPr eaLnBrk="1" hangingPunct="1">
              <a:lnSpc>
                <a:spcPct val="90000"/>
              </a:lnSpc>
            </a:pPr>
            <a:endParaRPr lang="en-US" sz="2400"/>
          </a:p>
          <a:p>
            <a:pPr eaLnBrk="1" hangingPunct="1">
              <a:lnSpc>
                <a:spcPct val="90000"/>
              </a:lnSpc>
            </a:pPr>
            <a:r>
              <a:rPr lang="en-US" sz="2400" b="1"/>
              <a:t>Cluster:</a:t>
            </a:r>
            <a:r>
              <a:rPr lang="en-US" sz="2400"/>
              <a:t> Use functions to model relationships between quantities.</a:t>
            </a:r>
          </a:p>
          <a:p>
            <a:pPr eaLnBrk="1" hangingPunct="1">
              <a:lnSpc>
                <a:spcPct val="90000"/>
              </a:lnSpc>
              <a:buFont typeface="Wingdings" charset="2"/>
              <a:buNone/>
            </a:pPr>
            <a:endParaRPr lang="en-US" sz="2400"/>
          </a:p>
          <a:p>
            <a:pPr eaLnBrk="1" hangingPunct="1">
              <a:lnSpc>
                <a:spcPct val="90000"/>
              </a:lnSpc>
            </a:pPr>
            <a:r>
              <a:rPr lang="en-US" sz="2400" b="1"/>
              <a:t>Standard 5:</a:t>
            </a:r>
            <a:r>
              <a:rPr lang="en-US" sz="2400"/>
              <a:t> Describe qualitatively the functional relationship between two quantities by analyzing a graph (</a:t>
            </a:r>
            <a:r>
              <a:rPr lang="en-US" sz="2400" i="1"/>
              <a:t>e.g.,</a:t>
            </a:r>
            <a:r>
              <a:rPr lang="en-US" sz="2400"/>
              <a:t> where the function is increasing or decreasing, linear or nonlinear). Sketch a graph that exhibits the qualitative features of a function that has been described verbally. </a:t>
            </a:r>
          </a:p>
          <a:p>
            <a:pPr eaLnBrk="1" hangingPunct="1">
              <a:lnSpc>
                <a:spcPct val="90000"/>
              </a:lnSpc>
            </a:pPr>
            <a:endParaRPr lang="en-US" sz="2400"/>
          </a:p>
        </p:txBody>
      </p:sp>
      <p:pic>
        <p:nvPicPr>
          <p:cNvPr id="6148" name="Picture 4" descr="mmp below blue"/>
          <p:cNvPicPr>
            <a:picLocks noChangeAspect="1" noChangeArrowheads="1"/>
          </p:cNvPicPr>
          <p:nvPr/>
        </p:nvPicPr>
        <p:blipFill>
          <a:blip r:embed="rId3" cstate="print"/>
          <a:srcRect/>
          <a:stretch>
            <a:fillRect/>
          </a:stretch>
        </p:blipFill>
        <p:spPr bwMode="auto">
          <a:xfrm>
            <a:off x="838200" y="5715000"/>
            <a:ext cx="823913" cy="876300"/>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normAutofit fontScale="90000"/>
          </a:bodyPr>
          <a:lstStyle/>
          <a:p>
            <a:pPr eaLnBrk="1" hangingPunct="1"/>
            <a:r>
              <a:rPr lang="en-US"/>
              <a:t>Unpacking the Content Standard</a:t>
            </a:r>
          </a:p>
        </p:txBody>
      </p:sp>
      <p:sp>
        <p:nvSpPr>
          <p:cNvPr id="7171" name="Rectangle 3"/>
          <p:cNvSpPr>
            <a:spLocks noGrp="1" noChangeArrowheads="1"/>
          </p:cNvSpPr>
          <p:nvPr>
            <p:ph type="body" idx="1"/>
          </p:nvPr>
        </p:nvSpPr>
        <p:spPr>
          <a:xfrm>
            <a:off x="609600" y="1600200"/>
            <a:ext cx="7924800" cy="4191000"/>
          </a:xfrm>
        </p:spPr>
        <p:txBody>
          <a:bodyPr/>
          <a:lstStyle/>
          <a:p>
            <a:pPr eaLnBrk="1" hangingPunct="1">
              <a:buFont typeface="Wingdings" charset="2"/>
              <a:buNone/>
            </a:pPr>
            <a:endParaRPr lang="en-US" sz="2800"/>
          </a:p>
          <a:p>
            <a:pPr eaLnBrk="1" hangingPunct="1">
              <a:buFont typeface="Wingdings" charset="2"/>
              <a:buNone/>
            </a:pPr>
            <a:r>
              <a:rPr lang="en-US" sz="2800"/>
              <a:t>Individually read Standard 5</a:t>
            </a:r>
          </a:p>
          <a:p>
            <a:pPr eaLnBrk="1" hangingPunct="1">
              <a:buFont typeface="Wingdings" charset="2"/>
              <a:buNone/>
            </a:pPr>
            <a:r>
              <a:rPr lang="en-US" sz="2800"/>
              <a:t>	? – “I have a question about this.”</a:t>
            </a:r>
          </a:p>
          <a:p>
            <a:pPr eaLnBrk="1" hangingPunct="1">
              <a:buFont typeface="Wingdings" charset="2"/>
              <a:buNone/>
            </a:pPr>
            <a:r>
              <a:rPr lang="en-US" sz="2800"/>
              <a:t>	* - “This makes sense to me.”</a:t>
            </a:r>
          </a:p>
          <a:p>
            <a:pPr eaLnBrk="1" hangingPunct="1">
              <a:buFont typeface="Wingdings" charset="2"/>
              <a:buNone/>
            </a:pPr>
            <a:endParaRPr lang="en-US" sz="2800"/>
          </a:p>
          <a:p>
            <a:pPr eaLnBrk="1" hangingPunct="1">
              <a:buFont typeface="Wingdings" charset="2"/>
              <a:buNone/>
            </a:pPr>
            <a:r>
              <a:rPr lang="en-US" sz="2800"/>
              <a:t>With your group, discuss questions and highlight key ideas in this standard.</a:t>
            </a:r>
          </a:p>
          <a:p>
            <a:pPr eaLnBrk="1" hangingPunct="1">
              <a:buFont typeface="Wingdings" charset="2"/>
              <a:buNone/>
            </a:pPr>
            <a:endParaRPr lang="en-US" sz="2800"/>
          </a:p>
          <a:p>
            <a:pPr eaLnBrk="1" hangingPunct="1">
              <a:buFont typeface="Wingdings" charset="2"/>
              <a:buNone/>
            </a:pPr>
            <a:endParaRPr lang="en-US" sz="2800"/>
          </a:p>
          <a:p>
            <a:pPr eaLnBrk="1" hangingPunct="1">
              <a:buFont typeface="Wingdings" charset="2"/>
              <a:buNone/>
            </a:pPr>
            <a:endParaRPr lang="en-US"/>
          </a:p>
          <a:p>
            <a:pPr eaLnBrk="1" hangingPunct="1"/>
            <a:endParaRPr lang="en-US"/>
          </a:p>
        </p:txBody>
      </p:sp>
      <p:pic>
        <p:nvPicPr>
          <p:cNvPr id="7172" name="Picture 4" descr="mmp below blue"/>
          <p:cNvPicPr>
            <a:picLocks noChangeAspect="1" noChangeArrowheads="1"/>
          </p:cNvPicPr>
          <p:nvPr/>
        </p:nvPicPr>
        <p:blipFill>
          <a:blip r:embed="rId3" cstate="print"/>
          <a:srcRect/>
          <a:stretch>
            <a:fillRect/>
          </a:stretch>
        </p:blipFill>
        <p:spPr bwMode="auto">
          <a:xfrm>
            <a:off x="838200" y="5181600"/>
            <a:ext cx="823913" cy="876300"/>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algn="ctr" eaLnBrk="1" hangingPunct="1"/>
            <a:r>
              <a:rPr lang="en-US" dirty="0"/>
              <a:t>Content Standard Discussion </a:t>
            </a:r>
          </a:p>
        </p:txBody>
      </p:sp>
      <p:sp>
        <p:nvSpPr>
          <p:cNvPr id="8195" name="Rectangle 3"/>
          <p:cNvSpPr>
            <a:spLocks noGrp="1" noChangeArrowheads="1"/>
          </p:cNvSpPr>
          <p:nvPr>
            <p:ph type="body" idx="1"/>
          </p:nvPr>
        </p:nvSpPr>
        <p:spPr/>
        <p:txBody>
          <a:bodyPr/>
          <a:lstStyle/>
          <a:p>
            <a:pPr eaLnBrk="1" hangingPunct="1">
              <a:buFont typeface="Wingdings" charset="2"/>
              <a:buNone/>
            </a:pPr>
            <a:r>
              <a:rPr lang="en-US" b="1"/>
              <a:t>	Standard 5:</a:t>
            </a:r>
            <a:r>
              <a:rPr lang="en-US"/>
              <a:t> Describe qualitatively the functional relationship between two quantities by analyzing a graph (</a:t>
            </a:r>
            <a:r>
              <a:rPr lang="en-US" i="1"/>
              <a:t>e.g.,</a:t>
            </a:r>
            <a:r>
              <a:rPr lang="en-US"/>
              <a:t> where the function is increasing or decreasing, linear or nonlinear). Sketch a graph that exhibits the qualitative features of a function that has been described verbally. </a:t>
            </a:r>
          </a:p>
          <a:p>
            <a:pPr eaLnBrk="1" hangingPunct="1"/>
            <a:endParaRPr lang="en-US"/>
          </a:p>
          <a:p>
            <a:pPr eaLnBrk="1" hangingPunct="1"/>
            <a:endParaRPr lang="en-US"/>
          </a:p>
        </p:txBody>
      </p:sp>
      <p:pic>
        <p:nvPicPr>
          <p:cNvPr id="8196" name="Picture 4" descr="mmp below blue"/>
          <p:cNvPicPr>
            <a:picLocks noChangeAspect="1" noChangeArrowheads="1"/>
          </p:cNvPicPr>
          <p:nvPr/>
        </p:nvPicPr>
        <p:blipFill>
          <a:blip r:embed="rId3" cstate="print"/>
          <a:srcRect/>
          <a:stretch>
            <a:fillRect/>
          </a:stretch>
        </p:blipFill>
        <p:spPr bwMode="auto">
          <a:xfrm>
            <a:off x="838200" y="5638800"/>
            <a:ext cx="823913" cy="876300"/>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fontScale="90000"/>
          </a:bodyPr>
          <a:lstStyle/>
          <a:p>
            <a:pPr algn="ctr" eaLnBrk="1" hangingPunct="1"/>
            <a:r>
              <a:rPr lang="en-US" dirty="0"/>
              <a:t>Unpacking the Practice Standard</a:t>
            </a:r>
          </a:p>
        </p:txBody>
      </p:sp>
      <p:sp>
        <p:nvSpPr>
          <p:cNvPr id="9219" name="Rectangle 3"/>
          <p:cNvSpPr>
            <a:spLocks noGrp="1" noChangeArrowheads="1"/>
          </p:cNvSpPr>
          <p:nvPr>
            <p:ph type="body" idx="1"/>
          </p:nvPr>
        </p:nvSpPr>
        <p:spPr/>
        <p:txBody>
          <a:bodyPr/>
          <a:lstStyle/>
          <a:p>
            <a:pPr eaLnBrk="1" hangingPunct="1">
              <a:lnSpc>
                <a:spcPct val="90000"/>
              </a:lnSpc>
              <a:buFont typeface="Wingdings" charset="2"/>
              <a:buNone/>
            </a:pPr>
            <a:r>
              <a:rPr lang="en-US" sz="3600" b="1"/>
              <a:t>	1. Make sense of problems and persevere in solving them. </a:t>
            </a:r>
          </a:p>
          <a:p>
            <a:pPr eaLnBrk="1" hangingPunct="1">
              <a:lnSpc>
                <a:spcPct val="90000"/>
              </a:lnSpc>
              <a:buFont typeface="Wingdings" charset="2"/>
              <a:buNone/>
            </a:pPr>
            <a:r>
              <a:rPr lang="en-US" sz="3600" b="1"/>
              <a:t>	</a:t>
            </a:r>
            <a:r>
              <a:rPr lang="en-US"/>
              <a:t>Individually read the practice standard</a:t>
            </a:r>
          </a:p>
          <a:p>
            <a:pPr eaLnBrk="1" hangingPunct="1">
              <a:lnSpc>
                <a:spcPct val="90000"/>
              </a:lnSpc>
              <a:buFont typeface="Wingdings" charset="2"/>
              <a:buNone/>
            </a:pPr>
            <a:r>
              <a:rPr lang="en-US"/>
              <a:t>	? – “I have a question about this.”</a:t>
            </a:r>
          </a:p>
          <a:p>
            <a:pPr eaLnBrk="1" hangingPunct="1">
              <a:lnSpc>
                <a:spcPct val="90000"/>
              </a:lnSpc>
              <a:buFont typeface="Wingdings" charset="2"/>
              <a:buNone/>
            </a:pPr>
            <a:r>
              <a:rPr lang="en-US"/>
              <a:t>	* - “This makes sense to me.”</a:t>
            </a:r>
          </a:p>
          <a:p>
            <a:pPr eaLnBrk="1" hangingPunct="1">
              <a:lnSpc>
                <a:spcPct val="90000"/>
              </a:lnSpc>
              <a:buFont typeface="Wingdings" charset="2"/>
              <a:buNone/>
            </a:pPr>
            <a:endParaRPr lang="en-US"/>
          </a:p>
          <a:p>
            <a:pPr eaLnBrk="1" hangingPunct="1">
              <a:lnSpc>
                <a:spcPct val="90000"/>
              </a:lnSpc>
              <a:buFont typeface="Wingdings" charset="2"/>
              <a:buNone/>
            </a:pPr>
            <a:r>
              <a:rPr lang="en-US"/>
              <a:t>   With your group, discuss questions and highlight key ideas in this standard.</a:t>
            </a:r>
          </a:p>
          <a:p>
            <a:pPr eaLnBrk="1" hangingPunct="1">
              <a:lnSpc>
                <a:spcPct val="90000"/>
              </a:lnSpc>
              <a:buFont typeface="Wingdings" charset="2"/>
              <a:buNone/>
            </a:pPr>
            <a:endParaRPr lang="en-US" sz="3600" b="1"/>
          </a:p>
          <a:p>
            <a:pPr eaLnBrk="1" hangingPunct="1">
              <a:lnSpc>
                <a:spcPct val="90000"/>
              </a:lnSpc>
            </a:pPr>
            <a:endParaRPr lang="en-US" sz="3600" b="1"/>
          </a:p>
        </p:txBody>
      </p:sp>
      <p:pic>
        <p:nvPicPr>
          <p:cNvPr id="9220" name="Picture 5" descr="mmp below blue"/>
          <p:cNvPicPr>
            <a:picLocks noChangeAspect="1" noChangeArrowheads="1"/>
          </p:cNvPicPr>
          <p:nvPr/>
        </p:nvPicPr>
        <p:blipFill>
          <a:blip r:embed="rId3" cstate="print"/>
          <a:srcRect/>
          <a:stretch>
            <a:fillRect/>
          </a:stretch>
        </p:blipFill>
        <p:spPr bwMode="auto">
          <a:xfrm>
            <a:off x="533400" y="5981700"/>
            <a:ext cx="823913" cy="876300"/>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algn="ctr" eaLnBrk="1" hangingPunct="1"/>
            <a:r>
              <a:rPr lang="en-US" sz="3800" dirty="0"/>
              <a:t>Linking Practice to the Classroom</a:t>
            </a:r>
          </a:p>
        </p:txBody>
      </p:sp>
      <p:sp>
        <p:nvSpPr>
          <p:cNvPr id="10243" name="Rectangle 3"/>
          <p:cNvSpPr>
            <a:spLocks noGrp="1" noChangeArrowheads="1"/>
          </p:cNvSpPr>
          <p:nvPr>
            <p:ph type="body" idx="1"/>
          </p:nvPr>
        </p:nvSpPr>
        <p:spPr/>
        <p:txBody>
          <a:bodyPr/>
          <a:lstStyle/>
          <a:p>
            <a:pPr eaLnBrk="1" hangingPunct="1"/>
            <a:r>
              <a:rPr lang="en-US"/>
              <a:t>What would this practice look like in a classroom?</a:t>
            </a:r>
          </a:p>
          <a:p>
            <a:pPr eaLnBrk="1" hangingPunct="1">
              <a:buFont typeface="Wingdings" charset="2"/>
              <a:buNone/>
            </a:pPr>
            <a:endParaRPr lang="en-US"/>
          </a:p>
          <a:p>
            <a:pPr lvl="1" eaLnBrk="1" hangingPunct="1"/>
            <a:r>
              <a:rPr lang="en-US"/>
              <a:t>Students would be…</a:t>
            </a:r>
          </a:p>
          <a:p>
            <a:pPr lvl="1" eaLnBrk="1" hangingPunct="1">
              <a:buFont typeface="Wingdings" charset="2"/>
              <a:buNone/>
            </a:pPr>
            <a:endParaRPr lang="en-US"/>
          </a:p>
          <a:p>
            <a:pPr lvl="1" eaLnBrk="1" hangingPunct="1"/>
            <a:r>
              <a:rPr lang="en-US"/>
              <a:t>Teachers would be…</a:t>
            </a:r>
          </a:p>
        </p:txBody>
      </p:sp>
      <p:pic>
        <p:nvPicPr>
          <p:cNvPr id="10244" name="Picture 4" descr="dglxasset[1]"/>
          <p:cNvPicPr>
            <a:picLocks noChangeAspect="1" noChangeArrowheads="1"/>
          </p:cNvPicPr>
          <p:nvPr/>
        </p:nvPicPr>
        <p:blipFill>
          <a:blip r:embed="rId3" cstate="print"/>
          <a:srcRect/>
          <a:stretch>
            <a:fillRect/>
          </a:stretch>
        </p:blipFill>
        <p:spPr bwMode="auto">
          <a:xfrm>
            <a:off x="6172200" y="4452938"/>
            <a:ext cx="1479550" cy="1362075"/>
          </a:xfrm>
          <a:prstGeom prst="rect">
            <a:avLst/>
          </a:prstGeom>
          <a:noFill/>
          <a:ln w="9525">
            <a:noFill/>
            <a:miter lim="800000"/>
            <a:headEnd/>
            <a:tailEnd/>
          </a:ln>
        </p:spPr>
      </p:pic>
      <p:pic>
        <p:nvPicPr>
          <p:cNvPr id="10245" name="Picture 6" descr="mmp below blue"/>
          <p:cNvPicPr>
            <a:picLocks noChangeAspect="1" noChangeArrowheads="1"/>
          </p:cNvPicPr>
          <p:nvPr/>
        </p:nvPicPr>
        <p:blipFill>
          <a:blip r:embed="rId4" cstate="print"/>
          <a:srcRect/>
          <a:stretch>
            <a:fillRect/>
          </a:stretch>
        </p:blipFill>
        <p:spPr bwMode="auto">
          <a:xfrm>
            <a:off x="609600" y="5562600"/>
            <a:ext cx="823913" cy="876300"/>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algn="ctr" eaLnBrk="1" hangingPunct="1"/>
            <a:r>
              <a:rPr lang="en-US" dirty="0"/>
              <a:t>Graph a Story</a:t>
            </a:r>
          </a:p>
        </p:txBody>
      </p:sp>
      <p:pic>
        <p:nvPicPr>
          <p:cNvPr id="11267" name="Picture 5" descr="dglxasset[1]"/>
          <p:cNvPicPr>
            <a:picLocks noChangeAspect="1" noChangeArrowheads="1"/>
          </p:cNvPicPr>
          <p:nvPr/>
        </p:nvPicPr>
        <p:blipFill>
          <a:blip r:embed="rId3" cstate="print"/>
          <a:srcRect/>
          <a:stretch>
            <a:fillRect/>
          </a:stretch>
        </p:blipFill>
        <p:spPr bwMode="auto">
          <a:xfrm>
            <a:off x="6629400" y="3962400"/>
            <a:ext cx="1255713" cy="1692275"/>
          </a:xfrm>
          <a:prstGeom prst="rect">
            <a:avLst/>
          </a:prstGeom>
          <a:noFill/>
          <a:ln w="9525">
            <a:noFill/>
            <a:miter lim="800000"/>
            <a:headEnd/>
            <a:tailEnd/>
          </a:ln>
        </p:spPr>
      </p:pic>
      <p:pic>
        <p:nvPicPr>
          <p:cNvPr id="11268" name="Picture 6" descr="dglxasset[1]"/>
          <p:cNvPicPr>
            <a:picLocks noChangeAspect="1" noChangeArrowheads="1"/>
          </p:cNvPicPr>
          <p:nvPr/>
        </p:nvPicPr>
        <p:blipFill>
          <a:blip r:embed="rId4" cstate="print"/>
          <a:srcRect/>
          <a:stretch>
            <a:fillRect/>
          </a:stretch>
        </p:blipFill>
        <p:spPr bwMode="auto">
          <a:xfrm>
            <a:off x="228600" y="1676400"/>
            <a:ext cx="1812925" cy="1663700"/>
          </a:xfrm>
          <a:prstGeom prst="rect">
            <a:avLst/>
          </a:prstGeom>
          <a:noFill/>
          <a:ln w="9525">
            <a:noFill/>
            <a:miter lim="800000"/>
            <a:headEnd/>
            <a:tailEnd/>
          </a:ln>
        </p:spPr>
      </p:pic>
      <p:pic>
        <p:nvPicPr>
          <p:cNvPr id="11269" name="Picture 8"/>
          <p:cNvPicPr>
            <a:picLocks noGrp="1" noChangeAspect="1" noChangeArrowheads="1"/>
          </p:cNvPicPr>
          <p:nvPr>
            <p:ph type="body" idx="1"/>
          </p:nvPr>
        </p:nvPicPr>
        <p:blipFill>
          <a:blip r:embed="rId5" cstate="print"/>
          <a:srcRect/>
          <a:stretch>
            <a:fillRect/>
          </a:stretch>
        </p:blipFill>
        <p:spPr>
          <a:xfrm>
            <a:off x="2057400" y="1828800"/>
            <a:ext cx="6170613" cy="1981200"/>
          </a:xfrm>
          <a:noFill/>
        </p:spPr>
      </p:pic>
      <p:pic>
        <p:nvPicPr>
          <p:cNvPr id="11270" name="Picture 10" descr="mmp below blue"/>
          <p:cNvPicPr>
            <a:picLocks noChangeAspect="1" noChangeArrowheads="1"/>
          </p:cNvPicPr>
          <p:nvPr/>
        </p:nvPicPr>
        <p:blipFill>
          <a:blip r:embed="rId6" cstate="print"/>
          <a:srcRect/>
          <a:stretch>
            <a:fillRect/>
          </a:stretch>
        </p:blipFill>
        <p:spPr bwMode="auto">
          <a:xfrm>
            <a:off x="914400" y="5257800"/>
            <a:ext cx="823913" cy="876300"/>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algn="ctr" eaLnBrk="1" hangingPunct="1"/>
            <a:r>
              <a:rPr lang="en-US" dirty="0"/>
              <a:t>What did we see?</a:t>
            </a:r>
          </a:p>
        </p:txBody>
      </p:sp>
      <p:sp>
        <p:nvSpPr>
          <p:cNvPr id="13315" name="Rectangle 3"/>
          <p:cNvSpPr>
            <a:spLocks noGrp="1" noChangeArrowheads="1"/>
          </p:cNvSpPr>
          <p:nvPr>
            <p:ph type="body" idx="1"/>
          </p:nvPr>
        </p:nvSpPr>
        <p:spPr/>
        <p:txBody>
          <a:bodyPr/>
          <a:lstStyle/>
          <a:p>
            <a:pPr eaLnBrk="1" hangingPunct="1"/>
            <a:r>
              <a:rPr lang="en-US" sz="2800"/>
              <a:t>What did you as students do to bring the standards alive?</a:t>
            </a:r>
          </a:p>
          <a:p>
            <a:pPr eaLnBrk="1" hangingPunct="1"/>
            <a:endParaRPr lang="en-US" sz="2800"/>
          </a:p>
          <a:p>
            <a:pPr eaLnBrk="1" hangingPunct="1"/>
            <a:r>
              <a:rPr lang="en-US" sz="2800"/>
              <a:t>What did the facilitator as a teacher do to bring the standards alive?</a:t>
            </a:r>
          </a:p>
          <a:p>
            <a:pPr eaLnBrk="1" hangingPunct="1"/>
            <a:endParaRPr lang="en-US" sz="2800"/>
          </a:p>
          <a:p>
            <a:pPr eaLnBrk="1" hangingPunct="1"/>
            <a:r>
              <a:rPr lang="en-US" sz="2800"/>
              <a:t>What else might you as teachers in your classroom do to bring the standards alive?</a:t>
            </a:r>
          </a:p>
        </p:txBody>
      </p:sp>
      <p:pic>
        <p:nvPicPr>
          <p:cNvPr id="13316" name="Picture 4" descr="mmp below blue"/>
          <p:cNvPicPr>
            <a:picLocks noChangeAspect="1" noChangeArrowheads="1"/>
          </p:cNvPicPr>
          <p:nvPr/>
        </p:nvPicPr>
        <p:blipFill>
          <a:blip r:embed="rId3" cstate="print"/>
          <a:srcRect/>
          <a:stretch>
            <a:fillRect/>
          </a:stretch>
        </p:blipFill>
        <p:spPr bwMode="auto">
          <a:xfrm>
            <a:off x="609600" y="5638800"/>
            <a:ext cx="823913" cy="87630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normAutofit fontScale="90000"/>
          </a:bodyPr>
          <a:lstStyle/>
          <a:p>
            <a:pPr algn="ctr" eaLnBrk="1" hangingPunct="1"/>
            <a:r>
              <a:rPr lang="en-US" sz="3800" dirty="0"/>
              <a:t/>
            </a:r>
            <a:br>
              <a:rPr lang="en-US" sz="3800" dirty="0"/>
            </a:br>
            <a:r>
              <a:rPr lang="en-US" sz="3800" dirty="0"/>
              <a:t>Summary</a:t>
            </a:r>
            <a:br>
              <a:rPr lang="en-US" sz="3800" dirty="0"/>
            </a:br>
            <a:endParaRPr lang="en-US" sz="3800" dirty="0"/>
          </a:p>
        </p:txBody>
      </p:sp>
      <p:sp>
        <p:nvSpPr>
          <p:cNvPr id="16387" name="Rectangle 3"/>
          <p:cNvSpPr>
            <a:spLocks noGrp="1" noChangeArrowheads="1"/>
          </p:cNvSpPr>
          <p:nvPr>
            <p:ph type="body" idx="1"/>
          </p:nvPr>
        </p:nvSpPr>
        <p:spPr/>
        <p:txBody>
          <a:bodyPr/>
          <a:lstStyle/>
          <a:p>
            <a:pPr eaLnBrk="1" hangingPunct="1">
              <a:buFont typeface="Wingdings" charset="2"/>
              <a:buNone/>
            </a:pPr>
            <a:r>
              <a:rPr lang="en-US" sz="2800" b="1" dirty="0"/>
              <a:t>	We are learning to</a:t>
            </a:r>
            <a:r>
              <a:rPr lang="en-US" sz="2800" dirty="0"/>
              <a:t> recognize the first of the Standards for Mathematical Practice within a chosen Content Standard and identify those standards within a particular math task.</a:t>
            </a:r>
          </a:p>
          <a:p>
            <a:pPr eaLnBrk="1" hangingPunct="1"/>
            <a:endParaRPr lang="en-US" sz="2800" dirty="0"/>
          </a:p>
          <a:p>
            <a:pPr eaLnBrk="1" hangingPunct="1">
              <a:buFont typeface="Wingdings" charset="2"/>
              <a:buNone/>
            </a:pPr>
            <a:r>
              <a:rPr lang="en-US" sz="2800" dirty="0"/>
              <a:t>	</a:t>
            </a:r>
            <a:r>
              <a:rPr lang="en-US" sz="2800" b="1" dirty="0"/>
              <a:t>We will know we are successful when we can</a:t>
            </a:r>
            <a:r>
              <a:rPr lang="en-US" sz="2800" dirty="0"/>
              <a:t> articulate how both a Content Standard and a Standard for Mathematical Practice are infused in a math lesson in the classroom.</a:t>
            </a:r>
          </a:p>
          <a:p>
            <a:pPr eaLnBrk="1" hangingPunct="1"/>
            <a:endParaRPr lang="en-US" sz="2800" dirty="0"/>
          </a:p>
        </p:txBody>
      </p:sp>
      <p:pic>
        <p:nvPicPr>
          <p:cNvPr id="16388" name="Picture 4" descr="mmp below blue"/>
          <p:cNvPicPr>
            <a:picLocks noChangeAspect="1" noChangeArrowheads="1"/>
          </p:cNvPicPr>
          <p:nvPr/>
        </p:nvPicPr>
        <p:blipFill>
          <a:blip r:embed="rId3" cstate="print"/>
          <a:srcRect/>
          <a:stretch>
            <a:fillRect/>
          </a:stretch>
        </p:blipFill>
        <p:spPr bwMode="auto">
          <a:xfrm>
            <a:off x="838200" y="5715000"/>
            <a:ext cx="823913" cy="876300"/>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latin typeface="Gill Sans MT" pitchFamily="34" charset="0"/>
              </a:rPr>
              <a:t>More Information</a:t>
            </a:r>
            <a:endParaRPr lang="en-US" dirty="0">
              <a:latin typeface="Gill Sans MT" pitchFamily="34" charset="0"/>
            </a:endParaRPr>
          </a:p>
        </p:txBody>
      </p:sp>
      <p:sp>
        <p:nvSpPr>
          <p:cNvPr id="3" name="Content Placeholder 2"/>
          <p:cNvSpPr>
            <a:spLocks noGrp="1"/>
          </p:cNvSpPr>
          <p:nvPr>
            <p:ph idx="1"/>
          </p:nvPr>
        </p:nvSpPr>
        <p:spPr/>
        <p:txBody>
          <a:bodyPr>
            <a:normAutofit/>
          </a:bodyPr>
          <a:lstStyle/>
          <a:p>
            <a:pPr marL="365125" indent="-304800"/>
            <a:r>
              <a:rPr lang="en-US" dirty="0" smtClean="0">
                <a:latin typeface="Gill Sans MT" pitchFamily="34" charset="0"/>
              </a:rPr>
              <a:t>Milwaukee Mathematics Partnership website:   </a:t>
            </a:r>
            <a:r>
              <a:rPr lang="en-US" dirty="0" smtClean="0">
                <a:latin typeface="Gill Sans MT" pitchFamily="34" charset="0"/>
                <a:hlinkClick r:id="rId2" action="ppaction://hlinkfile"/>
              </a:rPr>
              <a:t>mmp.uwm.edu</a:t>
            </a:r>
            <a:endParaRPr lang="en-US" dirty="0" smtClean="0">
              <a:latin typeface="Gill Sans MT" pitchFamily="34" charset="0"/>
            </a:endParaRPr>
          </a:p>
          <a:p>
            <a:r>
              <a:rPr lang="en-US" dirty="0" smtClean="0">
                <a:latin typeface="Gill Sans MT" pitchFamily="34" charset="0"/>
              </a:rPr>
              <a:t>MMP Professional Development (2010-2011): http://    </a:t>
            </a:r>
            <a:r>
              <a:rPr lang="en-US" dirty="0" smtClean="0">
                <a:latin typeface="Gill Sans MT" pitchFamily="34" charset="0"/>
                <a:hlinkClick r:id="rId3" action="ppaction://hlinkfile"/>
              </a:rPr>
              <a:t>www4.uwm.edu/Org/mmp/_resources/MTLsubpg/Yr8/MTLpageYr8.html</a:t>
            </a:r>
            <a:endParaRPr lang="en-US" dirty="0" smtClean="0">
              <a:latin typeface="Gill Sans MT" pitchFamily="34" charset="0"/>
            </a:endParaRPr>
          </a:p>
          <a:p>
            <a:pPr>
              <a:buNone/>
            </a:pPr>
            <a:endParaRPr lang="en-US" dirty="0" smtClean="0">
              <a:latin typeface="Gill Sans MT" pitchFamily="34" charset="0"/>
            </a:endParaRPr>
          </a:p>
          <a:p>
            <a:r>
              <a:rPr lang="en-US" dirty="0" smtClean="0">
                <a:latin typeface="Gill Sans MT" pitchFamily="34" charset="0"/>
              </a:rPr>
              <a:t>Common Core State Standards:</a:t>
            </a:r>
          </a:p>
          <a:p>
            <a:pPr>
              <a:buNone/>
            </a:pPr>
            <a:r>
              <a:rPr lang="en-US" dirty="0" smtClean="0">
                <a:latin typeface="Gill Sans MT" pitchFamily="34" charset="0"/>
              </a:rPr>
              <a:t>   </a:t>
            </a:r>
            <a:r>
              <a:rPr lang="en-US" dirty="0" smtClean="0">
                <a:latin typeface="Gill Sans MT" pitchFamily="34" charset="0"/>
                <a:hlinkClick r:id="rId4"/>
              </a:rPr>
              <a:t>www.corestandards.org</a:t>
            </a:r>
            <a:endParaRPr lang="en-US" dirty="0" smtClean="0">
              <a:latin typeface="Gill Sans MT" pitchFamily="34" charset="0"/>
            </a:endParaRPr>
          </a:p>
          <a:p>
            <a:r>
              <a:rPr lang="en-US" dirty="0" smtClean="0">
                <a:latin typeface="Gill Sans MT" pitchFamily="34" charset="0"/>
              </a:rPr>
              <a:t>Bill McCallum’s blog:</a:t>
            </a:r>
          </a:p>
          <a:p>
            <a:pPr>
              <a:buNone/>
            </a:pPr>
            <a:r>
              <a:rPr lang="en-US" dirty="0" smtClean="0">
                <a:latin typeface="Gill Sans MT" pitchFamily="34" charset="0"/>
              </a:rPr>
              <a:t>   </a:t>
            </a:r>
            <a:r>
              <a:rPr lang="en-US" dirty="0" smtClean="0">
                <a:latin typeface="Gill Sans MT" pitchFamily="34" charset="0"/>
                <a:hlinkClick r:id="rId5" action="ppaction://hlinkfile"/>
              </a:rPr>
              <a:t>commoncoretools.me</a:t>
            </a:r>
            <a:endParaRPr lang="en-US" dirty="0" smtClean="0">
              <a:latin typeface="Gill Sans MT" pitchFamily="34" charset="0"/>
            </a:endParaRPr>
          </a:p>
        </p:txBody>
      </p:sp>
    </p:spTree>
    <p:extLst>
      <p:ext uri="{BB962C8B-B14F-4D97-AF65-F5344CB8AC3E}">
        <p14:creationId xmlns:mc="http://schemas.openxmlformats.org/markup-compatibility/2006" xmlns:mv="urn:schemas-microsoft-com:mac:vml" xmlns:p14="http://schemas.microsoft.com/office/powerpoint/2010/main" xmlns="" val="2534569994"/>
      </p:ext>
    </p:extLst>
  </p:cSld>
  <p:clrMapOvr>
    <a:masterClrMapping/>
  </p:clrMapOvr>
  <mc:AlternateContent xmlns:mc="http://schemas.openxmlformats.org/markup-compatibility/2006">
    <mc:Choice xmlns:mv="urn:schemas-microsoft-com:mac:vml"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86128"/>
            <a:ext cx="8229600" cy="3471672"/>
          </a:xfrm>
        </p:spPr>
        <p:txBody>
          <a:bodyPr>
            <a:normAutofit fontScale="92500" lnSpcReduction="20000"/>
          </a:bodyPr>
          <a:lstStyle/>
          <a:p>
            <a:r>
              <a:rPr lang="en-US" dirty="0" smtClean="0">
                <a:latin typeface="Gill Sans MT" pitchFamily="34" charset="0"/>
              </a:rPr>
              <a:t>State-led initiative, launched by the National Governors Association and Council of Chief State School Officers.</a:t>
            </a:r>
          </a:p>
          <a:p>
            <a:pPr>
              <a:buNone/>
            </a:pPr>
            <a:endParaRPr lang="en-US" dirty="0" smtClean="0">
              <a:latin typeface="Gill Sans MT" pitchFamily="34" charset="0"/>
            </a:endParaRPr>
          </a:p>
          <a:p>
            <a:r>
              <a:rPr lang="en-US" dirty="0" smtClean="0">
                <a:latin typeface="Gill Sans MT" pitchFamily="34" charset="0"/>
              </a:rPr>
              <a:t>Written by teams of mathematicians, mathematics educators and K-12 school representatives.</a:t>
            </a:r>
          </a:p>
          <a:p>
            <a:endParaRPr lang="en-US" dirty="0" smtClean="0">
              <a:latin typeface="Gill Sans MT" pitchFamily="34" charset="0"/>
            </a:endParaRPr>
          </a:p>
          <a:p>
            <a:r>
              <a:rPr lang="en-US" dirty="0" smtClean="0">
                <a:latin typeface="Gill Sans MT" pitchFamily="34" charset="0"/>
              </a:rPr>
              <a:t>Lead authors: Bill McCallum, Jason </a:t>
            </a:r>
            <a:r>
              <a:rPr lang="en-US" dirty="0" err="1" smtClean="0">
                <a:latin typeface="Gill Sans MT" pitchFamily="34" charset="0"/>
              </a:rPr>
              <a:t>Zimba</a:t>
            </a:r>
            <a:r>
              <a:rPr lang="en-US" dirty="0" smtClean="0">
                <a:latin typeface="Gill Sans MT" pitchFamily="34" charset="0"/>
              </a:rPr>
              <a:t>, Phil </a:t>
            </a:r>
            <a:r>
              <a:rPr lang="en-US" dirty="0" err="1" smtClean="0">
                <a:latin typeface="Gill Sans MT" pitchFamily="34" charset="0"/>
              </a:rPr>
              <a:t>Daro</a:t>
            </a:r>
            <a:r>
              <a:rPr lang="en-US" dirty="0" smtClean="0">
                <a:latin typeface="Gill Sans MT" pitchFamily="34" charset="0"/>
              </a:rPr>
              <a:t>.</a:t>
            </a:r>
          </a:p>
          <a:p>
            <a:endParaRPr lang="en-US" dirty="0" smtClean="0">
              <a:latin typeface="Gill Sans MT" pitchFamily="34" charset="0"/>
            </a:endParaRPr>
          </a:p>
          <a:p>
            <a:r>
              <a:rPr lang="en-US" dirty="0" smtClean="0">
                <a:latin typeface="Gill Sans MT" pitchFamily="34" charset="0"/>
              </a:rPr>
              <a:t>Currently adopted by 45 states</a:t>
            </a:r>
            <a:endParaRPr lang="en-US" dirty="0">
              <a:latin typeface="Gill Sans MT" pitchFamily="34" charset="0"/>
            </a:endParaRPr>
          </a:p>
        </p:txBody>
      </p:sp>
      <p:sp>
        <p:nvSpPr>
          <p:cNvPr id="2" name="Title 1"/>
          <p:cNvSpPr>
            <a:spLocks noGrp="1"/>
          </p:cNvSpPr>
          <p:nvPr>
            <p:ph type="title"/>
          </p:nvPr>
        </p:nvSpPr>
        <p:spPr/>
        <p:txBody>
          <a:bodyPr>
            <a:normAutofit fontScale="90000"/>
          </a:bodyPr>
          <a:lstStyle/>
          <a:p>
            <a:pPr algn="ctr"/>
            <a:r>
              <a:rPr lang="en-US" dirty="0" smtClean="0">
                <a:latin typeface="Gill Sans MT" pitchFamily="34" charset="0"/>
              </a:rPr>
              <a:t>Common Core State Standards (CCSS)</a:t>
            </a:r>
            <a:endParaRPr lang="en-US" dirty="0">
              <a:latin typeface="Gill Sans MT" pitchFamily="34" charset="0"/>
            </a:endParaRPr>
          </a:p>
        </p:txBody>
      </p:sp>
    </p:spTree>
    <p:extLst>
      <p:ext uri="{BB962C8B-B14F-4D97-AF65-F5344CB8AC3E}">
        <p14:creationId xmlns:mc="http://schemas.openxmlformats.org/markup-compatibility/2006" xmlns:mv="urn:schemas-microsoft-com:mac:vml" xmlns:p14="http://schemas.microsoft.com/office/powerpoint/2010/main" xmlns="" val="4487613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state.tiff"/>
          <p:cNvPicPr>
            <a:picLocks noGrp="1" noChangeAspect="1"/>
          </p:cNvPicPr>
          <p:nvPr>
            <p:ph idx="1"/>
          </p:nvPr>
        </p:nvPicPr>
        <p:blipFill>
          <a:blip r:embed="rId2" cstate="print">
            <a:extLst>
              <a:ext uri="{28A0092B-C50C-407E-A947-70E740481C1C}">
                <a14:useLocalDpi xmlns:mc="http://schemas.openxmlformats.org/markup-compatibility/2006" xmlns:mv="urn:schemas-microsoft-com:mac:vml" xmlns:a14="http://schemas.microsoft.com/office/drawing/2010/main" xmlns="" val="0"/>
              </a:ext>
            </a:extLst>
          </a:blip>
          <a:srcRect/>
          <a:stretch>
            <a:fillRect/>
          </a:stretch>
        </p:blipFill>
        <p:spPr bwMode="auto">
          <a:xfrm>
            <a:off x="457200" y="990600"/>
            <a:ext cx="8610600" cy="4924425"/>
          </a:xfrm>
          <a:prstGeom prst="rect">
            <a:avLst/>
          </a:prstGeom>
          <a:noFill/>
          <a:ln>
            <a:noFill/>
          </a:ln>
          <a:extLst>
            <a:ext uri="{909E8E84-426E-40DD-AFC4-6F175D3DCCD1}">
              <a14:hiddenFill xmlns:mc="http://schemas.openxmlformats.org/markup-compatibility/2006" xmlns:mv="urn:schemas-microsoft-com:mac:vml" xmlns:a14="http://schemas.microsoft.com/office/drawing/2010/main" xmlns="">
                <a:solidFill>
                  <a:srgbClr val="FFFFFF"/>
                </a:solidFill>
              </a14:hiddenFill>
            </a:ext>
            <a:ext uri="{91240B29-F687-4F45-9708-019B960494DF}">
              <a14:hiddenLine xmlns:mc="http://schemas.openxmlformats.org/markup-compatibility/2006" xmlns:mv="urn:schemas-microsoft-com:mac:vml" xmlns:a14="http://schemas.microsoft.com/office/drawing/2010/main" xmlns="" w="9525">
                <a:solidFill>
                  <a:srgbClr val="000000"/>
                </a:solidFill>
                <a:miter lim="800000"/>
                <a:headEnd/>
                <a:tailEnd/>
              </a14:hiddenLine>
            </a:ext>
          </a:extLst>
        </p:spPr>
      </p:pic>
      <p:sp>
        <p:nvSpPr>
          <p:cNvPr id="2" name="Title 1"/>
          <p:cNvSpPr>
            <a:spLocks noGrp="1"/>
          </p:cNvSpPr>
          <p:nvPr>
            <p:ph type="title"/>
          </p:nvPr>
        </p:nvSpPr>
        <p:spPr>
          <a:xfrm>
            <a:off x="457200" y="274638"/>
            <a:ext cx="8153400" cy="944562"/>
          </a:xfrm>
        </p:spPr>
        <p:txBody>
          <a:bodyPr>
            <a:normAutofit fontScale="90000"/>
          </a:bodyPr>
          <a:lstStyle/>
          <a:p>
            <a:pPr algn="ctr"/>
            <a:r>
              <a:rPr lang="en-US" i="1" dirty="0" smtClean="0">
                <a:latin typeface="Gill Sans MT" pitchFamily="34" charset="0"/>
              </a:rPr>
              <a:t>CCSS-M </a:t>
            </a:r>
            <a:r>
              <a:rPr lang="en-US" dirty="0" smtClean="0">
                <a:latin typeface="Gill Sans MT" pitchFamily="34" charset="0"/>
              </a:rPr>
              <a:t>Adoption </a:t>
            </a:r>
            <a:r>
              <a:rPr lang="en-US" sz="2667" dirty="0" smtClean="0">
                <a:latin typeface="Gill Sans MT" pitchFamily="34" charset="0"/>
              </a:rPr>
              <a:t>(as of 04-03-12)</a:t>
            </a:r>
            <a:r>
              <a:rPr lang="en-US" sz="4400" dirty="0" smtClean="0">
                <a:latin typeface="Gill Sans MT" pitchFamily="34" charset="0"/>
              </a:rPr>
              <a:t/>
            </a:r>
            <a:br>
              <a:rPr lang="en-US" sz="4400" dirty="0" smtClean="0">
                <a:latin typeface="Gill Sans MT" pitchFamily="34" charset="0"/>
              </a:rPr>
            </a:br>
            <a:endParaRPr lang="en-US" i="1" dirty="0">
              <a:latin typeface="Gill Sans MT" pitchFamily="34" charset="0"/>
            </a:endParaRPr>
          </a:p>
        </p:txBody>
      </p:sp>
      <p:sp>
        <p:nvSpPr>
          <p:cNvPr id="7" name="TextBox 6"/>
          <p:cNvSpPr txBox="1"/>
          <p:nvPr/>
        </p:nvSpPr>
        <p:spPr>
          <a:xfrm>
            <a:off x="5486400" y="5943600"/>
            <a:ext cx="3124200" cy="400110"/>
          </a:xfrm>
          <a:prstGeom prst="rect">
            <a:avLst/>
          </a:prstGeom>
          <a:noFill/>
        </p:spPr>
        <p:txBody>
          <a:bodyPr wrap="square" rtlCol="0">
            <a:spAutoFit/>
          </a:bodyPr>
          <a:lstStyle/>
          <a:p>
            <a:r>
              <a:rPr lang="en-US" sz="2000" dirty="0" smtClean="0">
                <a:latin typeface="Gill Sans MT" pitchFamily="34" charset="0"/>
              </a:rPr>
              <a:t>87% of U.S. population</a:t>
            </a:r>
            <a:endParaRPr lang="en-US" sz="2000" dirty="0">
              <a:latin typeface="Gill Sans MT" pitchFamily="34" charset="0"/>
            </a:endParaRPr>
          </a:p>
        </p:txBody>
      </p:sp>
    </p:spTree>
    <p:extLst>
      <p:ext uri="{BB962C8B-B14F-4D97-AF65-F5344CB8AC3E}">
        <p14:creationId xmlns:mc="http://schemas.openxmlformats.org/markup-compatibility/2006" xmlns:mv="urn:schemas-microsoft-com:mac:vml" xmlns:p14="http://schemas.microsoft.com/office/powerpoint/2010/main" xmlns="" val="34292223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114800"/>
          </a:xfrm>
        </p:spPr>
        <p:txBody>
          <a:bodyPr>
            <a:normAutofit fontScale="85000" lnSpcReduction="20000"/>
          </a:bodyPr>
          <a:lstStyle/>
          <a:p>
            <a:r>
              <a:rPr lang="en-US" dirty="0" smtClean="0">
                <a:latin typeface="Gill Sans MT"/>
                <a:cs typeface="Gill Sans MT"/>
              </a:rPr>
              <a:t>K-12 </a:t>
            </a:r>
            <a:r>
              <a:rPr lang="en-US" i="1" dirty="0" smtClean="0">
                <a:latin typeface="Gill Sans MT"/>
                <a:cs typeface="Gill Sans MT"/>
              </a:rPr>
              <a:t>Standards for Mathematical Practice</a:t>
            </a:r>
            <a:r>
              <a:rPr lang="en-US" dirty="0" smtClean="0">
                <a:latin typeface="Gill Sans MT"/>
                <a:cs typeface="Gill Sans MT"/>
              </a:rPr>
              <a:t>.</a:t>
            </a:r>
          </a:p>
          <a:p>
            <a:endParaRPr lang="en-US" dirty="0" smtClean="0">
              <a:latin typeface="Gill Sans MT"/>
              <a:cs typeface="Gill Sans MT"/>
            </a:endParaRPr>
          </a:p>
          <a:p>
            <a:r>
              <a:rPr lang="en-US" dirty="0" smtClean="0">
                <a:latin typeface="Gill Sans MT"/>
                <a:cs typeface="Gill Sans MT"/>
              </a:rPr>
              <a:t>K-8 grade-level </a:t>
            </a:r>
            <a:r>
              <a:rPr lang="en-US" i="1" dirty="0" smtClean="0">
                <a:latin typeface="Gill Sans MT"/>
                <a:cs typeface="Gill Sans MT"/>
              </a:rPr>
              <a:t>Standards for Mathematical Content, </a:t>
            </a:r>
            <a:r>
              <a:rPr lang="en-US" dirty="0" smtClean="0">
                <a:latin typeface="Gill Sans MT"/>
                <a:cs typeface="Gill Sans MT"/>
              </a:rPr>
              <a:t>grouped within clusters within domains.</a:t>
            </a:r>
          </a:p>
          <a:p>
            <a:pPr marL="109728" indent="0">
              <a:buNone/>
            </a:pPr>
            <a:endParaRPr lang="en-US" dirty="0" smtClean="0">
              <a:latin typeface="Gill Sans MT"/>
              <a:cs typeface="Gill Sans MT"/>
            </a:endParaRPr>
          </a:p>
          <a:p>
            <a:r>
              <a:rPr lang="en-US" dirty="0" smtClean="0">
                <a:latin typeface="Gill Sans MT"/>
                <a:cs typeface="Gill Sans MT"/>
              </a:rPr>
              <a:t>High school </a:t>
            </a:r>
            <a:r>
              <a:rPr lang="en-US" i="1" dirty="0" smtClean="0">
                <a:latin typeface="Gill Sans MT"/>
                <a:cs typeface="Gill Sans MT"/>
              </a:rPr>
              <a:t>Standards for Mathematical Content, </a:t>
            </a:r>
            <a:r>
              <a:rPr lang="en-US" dirty="0" smtClean="0">
                <a:latin typeface="Gill Sans MT"/>
                <a:cs typeface="Gill Sans MT"/>
              </a:rPr>
              <a:t>grouped within clusters within domains within conceptual categories.</a:t>
            </a:r>
          </a:p>
          <a:p>
            <a:endParaRPr lang="en-US" dirty="0" smtClean="0">
              <a:latin typeface="Gill Sans MT"/>
              <a:cs typeface="Gill Sans MT"/>
            </a:endParaRPr>
          </a:p>
          <a:p>
            <a:r>
              <a:rPr lang="en-US" dirty="0" smtClean="0">
                <a:latin typeface="Gill Sans MT"/>
                <a:cs typeface="Gill Sans MT"/>
              </a:rPr>
              <a:t>“The high school standards specify the mathematics that all students should study in order to be college and career ready. Additional mathematics that students should learn in order to take advanced courses such as calculus, advanced statistics, or discrete mathematics is indicated by (+)” (p.57)</a:t>
            </a:r>
            <a:endParaRPr lang="en-US" dirty="0">
              <a:latin typeface="Gill Sans MT"/>
              <a:cs typeface="Gill Sans MT"/>
            </a:endParaRPr>
          </a:p>
        </p:txBody>
      </p:sp>
      <p:sp>
        <p:nvSpPr>
          <p:cNvPr id="2" name="Title 1"/>
          <p:cNvSpPr>
            <a:spLocks noGrp="1"/>
          </p:cNvSpPr>
          <p:nvPr>
            <p:ph type="title"/>
          </p:nvPr>
        </p:nvSpPr>
        <p:spPr/>
        <p:txBody>
          <a:bodyPr>
            <a:normAutofit/>
          </a:bodyPr>
          <a:lstStyle/>
          <a:p>
            <a:pPr algn="ctr"/>
            <a:r>
              <a:rPr lang="en-US" dirty="0" smtClean="0">
                <a:latin typeface="Gill Sans MT" pitchFamily="34" charset="0"/>
              </a:rPr>
              <a:t>CCSS Overview</a:t>
            </a:r>
            <a:endParaRPr lang="en-US" dirty="0">
              <a:latin typeface="Gill Sans MT" pitchFamily="34" charset="0"/>
            </a:endParaRPr>
          </a:p>
        </p:txBody>
      </p:sp>
    </p:spTree>
    <p:extLst>
      <p:ext uri="{BB962C8B-B14F-4D97-AF65-F5344CB8AC3E}">
        <p14:creationId xmlns:mc="http://schemas.openxmlformats.org/markup-compatibility/2006" xmlns:mv="urn:schemas-microsoft-com:mac:vml" xmlns:p14="http://schemas.microsoft.com/office/powerpoint/2010/main" xmlns="" val="30945454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pPr algn="ctr"/>
            <a:r>
              <a:rPr lang="en-US" sz="4000" dirty="0" smtClean="0">
                <a:latin typeface="Gill Sans MT"/>
                <a:cs typeface="Gill Sans MT"/>
              </a:rPr>
              <a:t>CCSS Standards </a:t>
            </a:r>
            <a:br>
              <a:rPr lang="en-US" sz="4000" dirty="0" smtClean="0">
                <a:latin typeface="Gill Sans MT"/>
                <a:cs typeface="Gill Sans MT"/>
              </a:rPr>
            </a:br>
            <a:r>
              <a:rPr lang="en-US" sz="4000" dirty="0" smtClean="0">
                <a:latin typeface="Gill Sans MT"/>
                <a:cs typeface="Gill Sans MT"/>
              </a:rPr>
              <a:t>for Mathematical Practice</a:t>
            </a:r>
            <a:endParaRPr lang="en-US" sz="4000" dirty="0">
              <a:latin typeface="Gill Sans MT"/>
              <a:cs typeface="Gill Sans MT"/>
            </a:endParaRPr>
          </a:p>
        </p:txBody>
      </p:sp>
      <p:pic>
        <p:nvPicPr>
          <p:cNvPr id="4" name="Picture 1"/>
          <p:cNvPicPr>
            <a:picLocks noChangeAspect="1" noChangeArrowheads="1"/>
          </p:cNvPicPr>
          <p:nvPr/>
        </p:nvPicPr>
        <p:blipFill>
          <a:blip r:embed="rId3" cstate="print"/>
          <a:srcRect l="28688" t="13870" r="21474" b="4796"/>
          <a:stretch>
            <a:fillRect/>
          </a:stretch>
        </p:blipFill>
        <p:spPr bwMode="auto">
          <a:xfrm>
            <a:off x="2054225" y="1444625"/>
            <a:ext cx="5457825" cy="4949825"/>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09800"/>
            <a:ext cx="8458200" cy="3966177"/>
          </a:xfrm>
        </p:spPr>
        <p:txBody>
          <a:bodyPr>
            <a:normAutofit lnSpcReduction="10000"/>
          </a:bodyPr>
          <a:lstStyle/>
          <a:p>
            <a:r>
              <a:rPr lang="en-US" dirty="0" smtClean="0">
                <a:latin typeface="Gill Sans MT" pitchFamily="34" charset="0"/>
              </a:rPr>
              <a:t>CCSS emphasis on “focus, coherence and rigor”</a:t>
            </a:r>
          </a:p>
          <a:p>
            <a:r>
              <a:rPr lang="en-US" dirty="0" smtClean="0">
                <a:latin typeface="Gill Sans MT" pitchFamily="34" charset="0"/>
              </a:rPr>
              <a:t>CCSS emphasis on Standards for Mathematical Practice</a:t>
            </a:r>
          </a:p>
          <a:p>
            <a:r>
              <a:rPr lang="en-US" dirty="0" smtClean="0">
                <a:latin typeface="Gill Sans MT" pitchFamily="34" charset="0"/>
              </a:rPr>
              <a:t>CCSS emphasis on Modeling</a:t>
            </a:r>
          </a:p>
          <a:p>
            <a:r>
              <a:rPr lang="en-US" dirty="0" smtClean="0">
                <a:latin typeface="Gill Sans MT" pitchFamily="34" charset="0"/>
              </a:rPr>
              <a:t>CCSS content is shifted to earlier (usually) or later grade levels</a:t>
            </a:r>
          </a:p>
          <a:p>
            <a:pPr lvl="1"/>
            <a:r>
              <a:rPr lang="en-US" sz="2400" dirty="0" smtClean="0">
                <a:latin typeface="Gill Sans MT" pitchFamily="34" charset="0"/>
              </a:rPr>
              <a:t>Later: Statistics and Probability</a:t>
            </a:r>
          </a:p>
          <a:p>
            <a:r>
              <a:rPr lang="en-US" dirty="0" smtClean="0">
                <a:latin typeface="Gill Sans MT" pitchFamily="34" charset="0"/>
              </a:rPr>
              <a:t>CCSS emphasizes unit fractions, and fractions as numbers on a number line</a:t>
            </a:r>
          </a:p>
          <a:p>
            <a:r>
              <a:rPr lang="en-US" dirty="0" smtClean="0">
                <a:latin typeface="Gill Sans MT" pitchFamily="34" charset="0"/>
              </a:rPr>
              <a:t>CCSS emphasizes transformation approach to geometry</a:t>
            </a:r>
          </a:p>
        </p:txBody>
      </p:sp>
      <p:sp>
        <p:nvSpPr>
          <p:cNvPr id="2" name="Title 1"/>
          <p:cNvSpPr>
            <a:spLocks noGrp="1"/>
          </p:cNvSpPr>
          <p:nvPr>
            <p:ph type="title"/>
          </p:nvPr>
        </p:nvSpPr>
        <p:spPr>
          <a:xfrm>
            <a:off x="579120" y="350520"/>
            <a:ext cx="8229600" cy="1676400"/>
          </a:xfrm>
        </p:spPr>
        <p:txBody>
          <a:bodyPr>
            <a:normAutofit/>
          </a:bodyPr>
          <a:lstStyle/>
          <a:p>
            <a:pPr algn="ctr"/>
            <a:r>
              <a:rPr lang="en-US" dirty="0" smtClean="0">
                <a:latin typeface="Gill Sans MT" pitchFamily="34" charset="0"/>
              </a:rPr>
              <a:t>Critical Shifts from Typical  State Standards to </a:t>
            </a:r>
            <a:r>
              <a:rPr lang="en-US" i="1" dirty="0" smtClean="0">
                <a:latin typeface="Gill Sans MT" pitchFamily="34" charset="0"/>
              </a:rPr>
              <a:t>CCSS-M</a:t>
            </a:r>
            <a:endParaRPr lang="en-US" dirty="0">
              <a:latin typeface="Gill Sans MT" pitchFamily="34" charset="0"/>
            </a:endParaRPr>
          </a:p>
        </p:txBody>
      </p:sp>
    </p:spTree>
    <p:extLst>
      <p:ext uri="{BB962C8B-B14F-4D97-AF65-F5344CB8AC3E}">
        <p14:creationId xmlns:mc="http://schemas.openxmlformats.org/markup-compatibility/2006" xmlns:mv="urn:schemas-microsoft-com:mac:vml" xmlns:p14="http://schemas.microsoft.com/office/powerpoint/2010/main" xmlns="" val="24928734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endParaRPr lang="en-US" dirty="0" smtClean="0"/>
          </a:p>
          <a:p>
            <a:r>
              <a:rPr lang="en-US" dirty="0" smtClean="0">
                <a:latin typeface="Gill Sans MT"/>
                <a:cs typeface="Gill Sans MT"/>
              </a:rPr>
              <a:t>Practice standards cannot be “taught” in isolation, but must be approached through appropriate content tasks</a:t>
            </a:r>
          </a:p>
          <a:p>
            <a:endParaRPr lang="en-US" dirty="0" smtClean="0">
              <a:latin typeface="Gill Sans MT"/>
              <a:cs typeface="Gill Sans MT"/>
            </a:endParaRPr>
          </a:p>
          <a:p>
            <a:r>
              <a:rPr lang="en-US" dirty="0" smtClean="0">
                <a:latin typeface="Gill Sans MT"/>
                <a:cs typeface="Gill Sans MT"/>
              </a:rPr>
              <a:t>The </a:t>
            </a:r>
            <a:r>
              <a:rPr lang="en-US" i="1" dirty="0" smtClean="0">
                <a:latin typeface="Gill Sans MT"/>
                <a:cs typeface="Gill Sans MT"/>
              </a:rPr>
              <a:t>Milwaukee Mathematics Partnership (MMP) </a:t>
            </a:r>
            <a:r>
              <a:rPr lang="en-US" dirty="0" smtClean="0">
                <a:latin typeface="Gill Sans MT"/>
                <a:cs typeface="Gill Sans MT"/>
              </a:rPr>
              <a:t>developed 7 seminars for teacher leaders during the 2010-2011 school year, each focusing on understanding one of the Common Core Practice Standards, exemplified through a specific mathematics content task related to a Common Core Content Standard. </a:t>
            </a:r>
            <a:endParaRPr lang="en-US" dirty="0">
              <a:latin typeface="Gill Sans MT"/>
              <a:cs typeface="Gill Sans MT"/>
            </a:endParaRPr>
          </a:p>
        </p:txBody>
      </p:sp>
      <p:sp>
        <p:nvSpPr>
          <p:cNvPr id="3" name="Title 2"/>
          <p:cNvSpPr>
            <a:spLocks noGrp="1"/>
          </p:cNvSpPr>
          <p:nvPr>
            <p:ph type="title"/>
          </p:nvPr>
        </p:nvSpPr>
        <p:spPr/>
        <p:txBody>
          <a:bodyPr>
            <a:normAutofit fontScale="90000"/>
          </a:bodyPr>
          <a:lstStyle/>
          <a:p>
            <a:pPr algn="ctr"/>
            <a:r>
              <a:rPr lang="en-US" dirty="0" smtClean="0">
                <a:latin typeface="Gill Sans MT"/>
                <a:cs typeface="Gill Sans MT"/>
              </a:rPr>
              <a:t>Mathematics Practice Standards and Professional Development</a:t>
            </a:r>
            <a:endParaRPr lang="en-US" dirty="0">
              <a:latin typeface="Gill Sans MT"/>
              <a:cs typeface="Gill Sans M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838200" y="1371600"/>
            <a:ext cx="7772400" cy="1470025"/>
          </a:xfrm>
        </p:spPr>
        <p:txBody>
          <a:bodyPr/>
          <a:lstStyle/>
          <a:p>
            <a:pPr eaLnBrk="1" hangingPunct="1"/>
            <a:r>
              <a:rPr lang="en-US" sz="4200"/>
              <a:t>CCSS 101: Standards for Mathematical Practice</a:t>
            </a:r>
          </a:p>
        </p:txBody>
      </p:sp>
      <p:sp>
        <p:nvSpPr>
          <p:cNvPr id="3075" name="Rectangle 3"/>
          <p:cNvSpPr>
            <a:spLocks noGrp="1" noChangeArrowheads="1"/>
          </p:cNvSpPr>
          <p:nvPr>
            <p:ph type="subTitle" idx="1"/>
          </p:nvPr>
        </p:nvSpPr>
        <p:spPr>
          <a:xfrm>
            <a:off x="1219200" y="3657600"/>
            <a:ext cx="6400800" cy="1752600"/>
          </a:xfrm>
        </p:spPr>
        <p:txBody>
          <a:bodyPr/>
          <a:lstStyle/>
          <a:p>
            <a:pPr eaLnBrk="1" hangingPunct="1">
              <a:buFont typeface="Wingdings" charset="2"/>
              <a:buNone/>
            </a:pPr>
            <a:r>
              <a:rPr lang="en-US"/>
              <a:t>MTL Kick-Off </a:t>
            </a:r>
          </a:p>
          <a:p>
            <a:pPr eaLnBrk="1" hangingPunct="1">
              <a:buFont typeface="Wingdings" charset="2"/>
              <a:buNone/>
            </a:pPr>
            <a:r>
              <a:rPr lang="en-US"/>
              <a:t>August 26, 2010</a:t>
            </a:r>
          </a:p>
          <a:p>
            <a:pPr eaLnBrk="1" hangingPunct="1">
              <a:buFont typeface="Wingdings" charset="2"/>
              <a:buNone/>
            </a:pPr>
            <a:endParaRPr lang="en-US"/>
          </a:p>
          <a:p>
            <a:pPr eaLnBrk="1" hangingPunct="1">
              <a:buFont typeface="Wingdings" charset="2"/>
              <a:buNone/>
            </a:pPr>
            <a:endParaRPr lang="en-US"/>
          </a:p>
          <a:p>
            <a:pPr eaLnBrk="1" hangingPunct="1">
              <a:buFont typeface="Wingdings" charset="2"/>
              <a:buNone/>
            </a:pPr>
            <a:endParaRPr lang="en-US"/>
          </a:p>
        </p:txBody>
      </p:sp>
      <p:pic>
        <p:nvPicPr>
          <p:cNvPr id="3076" name="Picture 4" descr="MC900078737[1]"/>
          <p:cNvPicPr>
            <a:picLocks noChangeAspect="1" noChangeArrowheads="1"/>
          </p:cNvPicPr>
          <p:nvPr/>
        </p:nvPicPr>
        <p:blipFill>
          <a:blip r:embed="rId3" cstate="print"/>
          <a:srcRect/>
          <a:stretch>
            <a:fillRect/>
          </a:stretch>
        </p:blipFill>
        <p:spPr bwMode="auto">
          <a:xfrm>
            <a:off x="1066800" y="3276600"/>
            <a:ext cx="1503363" cy="1585913"/>
          </a:xfrm>
          <a:prstGeom prst="rect">
            <a:avLst/>
          </a:prstGeom>
          <a:noFill/>
          <a:ln w="9525">
            <a:noFill/>
            <a:miter lim="800000"/>
            <a:headEnd/>
            <a:tailEnd/>
          </a:ln>
        </p:spPr>
      </p:pic>
      <p:pic>
        <p:nvPicPr>
          <p:cNvPr id="3077" name="Picture 6" descr="mmp below blue"/>
          <p:cNvPicPr>
            <a:picLocks noChangeAspect="1" noChangeArrowheads="1"/>
          </p:cNvPicPr>
          <p:nvPr/>
        </p:nvPicPr>
        <p:blipFill>
          <a:blip r:embed="rId4" cstate="print"/>
          <a:srcRect/>
          <a:stretch>
            <a:fillRect/>
          </a:stretch>
        </p:blipFill>
        <p:spPr bwMode="auto">
          <a:xfrm>
            <a:off x="7010400" y="304800"/>
            <a:ext cx="823913" cy="87630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algn="ctr" eaLnBrk="1" hangingPunct="1"/>
            <a:r>
              <a:rPr lang="en-US" dirty="0"/>
              <a:t>Learning Intentions</a:t>
            </a:r>
          </a:p>
        </p:txBody>
      </p:sp>
      <p:sp>
        <p:nvSpPr>
          <p:cNvPr id="4099" name="Rectangle 3"/>
          <p:cNvSpPr>
            <a:spLocks noGrp="1" noChangeArrowheads="1"/>
          </p:cNvSpPr>
          <p:nvPr>
            <p:ph type="body" idx="1"/>
          </p:nvPr>
        </p:nvSpPr>
        <p:spPr/>
        <p:txBody>
          <a:bodyPr/>
          <a:lstStyle/>
          <a:p>
            <a:pPr eaLnBrk="1" hangingPunct="1">
              <a:buFont typeface="Wingdings" charset="2"/>
              <a:buNone/>
            </a:pPr>
            <a:r>
              <a:rPr lang="en-US" dirty="0"/>
              <a:t>We are learning to:</a:t>
            </a:r>
          </a:p>
          <a:p>
            <a:pPr eaLnBrk="1" hangingPunct="1"/>
            <a:r>
              <a:rPr lang="en-US" dirty="0"/>
              <a:t>recognize the first of the Standards for Mathematical Practice within a chosen Content Standard.</a:t>
            </a:r>
          </a:p>
          <a:p>
            <a:pPr eaLnBrk="1" hangingPunct="1">
              <a:buFont typeface="Wingdings" charset="2"/>
              <a:buNone/>
            </a:pPr>
            <a:endParaRPr lang="en-US" dirty="0"/>
          </a:p>
          <a:p>
            <a:pPr eaLnBrk="1" hangingPunct="1"/>
            <a:r>
              <a:rPr lang="en-US" dirty="0"/>
              <a:t>identify those standards within a particular math task.</a:t>
            </a:r>
          </a:p>
        </p:txBody>
      </p:sp>
      <p:pic>
        <p:nvPicPr>
          <p:cNvPr id="4100" name="Picture 4" descr="mmp below blue"/>
          <p:cNvPicPr>
            <a:picLocks noChangeAspect="1" noChangeArrowheads="1"/>
          </p:cNvPicPr>
          <p:nvPr/>
        </p:nvPicPr>
        <p:blipFill>
          <a:blip r:embed="rId3" cstate="print"/>
          <a:srcRect/>
          <a:stretch>
            <a:fillRect/>
          </a:stretch>
        </p:blipFill>
        <p:spPr bwMode="auto">
          <a:xfrm>
            <a:off x="685800" y="5562600"/>
            <a:ext cx="823913" cy="876300"/>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241C36D08B25144AC8E17A51531CD76" ma:contentTypeVersion="0" ma:contentTypeDescription="Create a new document." ma:contentTypeScope="" ma:versionID="e5da9ed3a15fbf2bcc7f2fb63fe961ef">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F573C1C3-3F0F-4A8F-BF48-0084626F6724}"/>
</file>

<file path=customXml/itemProps2.xml><?xml version="1.0" encoding="utf-8"?>
<ds:datastoreItem xmlns:ds="http://schemas.openxmlformats.org/officeDocument/2006/customXml" ds:itemID="{DEB5FE06-CAE3-4899-AEBE-99F160C8E656}"/>
</file>

<file path=customXml/itemProps3.xml><?xml version="1.0" encoding="utf-8"?>
<ds:datastoreItem xmlns:ds="http://schemas.openxmlformats.org/officeDocument/2006/customXml" ds:itemID="{7AA0FC06-53E5-474B-A72C-F9A601995C8A}"/>
</file>

<file path=docProps/app.xml><?xml version="1.0" encoding="utf-8"?>
<Properties xmlns="http://schemas.openxmlformats.org/officeDocument/2006/extended-properties" xmlns:vt="http://schemas.openxmlformats.org/officeDocument/2006/docPropsVTypes">
  <Template>Concourse</Template>
  <TotalTime>1324</TotalTime>
  <Words>1569</Words>
  <Application>Microsoft Office PowerPoint</Application>
  <PresentationFormat>On-screen Show (4:3)</PresentationFormat>
  <Paragraphs>153</Paragraphs>
  <Slides>19</Slides>
  <Notes>15</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Concourse</vt:lpstr>
      <vt:lpstr>STEM Teacher Knowledge in the Common Core Era: Building the Standards for Mathematical Practice into Professional Development</vt:lpstr>
      <vt:lpstr>Common Core State Standards (CCSS)</vt:lpstr>
      <vt:lpstr>CCSS-M Adoption (as of 04-03-12) </vt:lpstr>
      <vt:lpstr>CCSS Overview</vt:lpstr>
      <vt:lpstr>CCSS Standards  for Mathematical Practice</vt:lpstr>
      <vt:lpstr>Critical Shifts from Typical  State Standards to CCSS-M</vt:lpstr>
      <vt:lpstr>Mathematics Practice Standards and Professional Development</vt:lpstr>
      <vt:lpstr>CCSS 101: Standards for Mathematical Practice</vt:lpstr>
      <vt:lpstr>Learning Intentions</vt:lpstr>
      <vt:lpstr>Success Criteria</vt:lpstr>
      <vt:lpstr>Vocabulary</vt:lpstr>
      <vt:lpstr>Unpacking the Content Standard</vt:lpstr>
      <vt:lpstr>Content Standard Discussion </vt:lpstr>
      <vt:lpstr>Unpacking the Practice Standard</vt:lpstr>
      <vt:lpstr>Linking Practice to the Classroom</vt:lpstr>
      <vt:lpstr>Graph a Story</vt:lpstr>
      <vt:lpstr>What did we see?</vt:lpstr>
      <vt:lpstr> Summary </vt:lpstr>
      <vt:lpstr>More Information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is the Common Core different than past state standards?</dc:title>
  <dc:creator>Dawn Teuscher</dc:creator>
  <cp:lastModifiedBy>BSanya</cp:lastModifiedBy>
  <cp:revision>89</cp:revision>
  <cp:lastPrinted>2011-10-31T17:01:08Z</cp:lastPrinted>
  <dcterms:created xsi:type="dcterms:W3CDTF">2012-04-03T18:55:20Z</dcterms:created>
  <dcterms:modified xsi:type="dcterms:W3CDTF">2012-04-06T17:11:37Z</dcterms:modified>
</cp:coreProperties>
</file>