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40"/>
  </p:notesMasterIdLst>
  <p:handoutMasterIdLst>
    <p:handoutMasterId r:id="rId41"/>
  </p:handoutMasterIdLst>
  <p:sldIdLst>
    <p:sldId id="256" r:id="rId2"/>
    <p:sldId id="388" r:id="rId3"/>
    <p:sldId id="389" r:id="rId4"/>
    <p:sldId id="356" r:id="rId5"/>
    <p:sldId id="357" r:id="rId6"/>
    <p:sldId id="390" r:id="rId7"/>
    <p:sldId id="377" r:id="rId8"/>
    <p:sldId id="383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91" r:id="rId19"/>
    <p:sldId id="333" r:id="rId20"/>
    <p:sldId id="334" r:id="rId21"/>
    <p:sldId id="335" r:id="rId22"/>
    <p:sldId id="360" r:id="rId23"/>
    <p:sldId id="392" r:id="rId24"/>
    <p:sldId id="376" r:id="rId25"/>
    <p:sldId id="362" r:id="rId26"/>
    <p:sldId id="378" r:id="rId27"/>
    <p:sldId id="393" r:id="rId28"/>
    <p:sldId id="365" r:id="rId29"/>
    <p:sldId id="363" r:id="rId30"/>
    <p:sldId id="373" r:id="rId31"/>
    <p:sldId id="374" r:id="rId32"/>
    <p:sldId id="375" r:id="rId33"/>
    <p:sldId id="394" r:id="rId34"/>
    <p:sldId id="366" r:id="rId35"/>
    <p:sldId id="351" r:id="rId36"/>
    <p:sldId id="352" r:id="rId37"/>
    <p:sldId id="353" r:id="rId38"/>
    <p:sldId id="354" r:id="rId3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16349"/>
    <a:srgbClr val="F77D19"/>
    <a:srgbClr val="3AC4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886" autoAdjust="0"/>
  </p:normalViewPr>
  <p:slideViewPr>
    <p:cSldViewPr snapToGrid="0" snapToObjects="1">
      <p:cViewPr>
        <p:scale>
          <a:sx n="81" d="100"/>
          <a:sy n="81" d="100"/>
        </p:scale>
        <p:origin x="-24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4854757548461834E-2"/>
          <c:y val="2.6894483483030005E-2"/>
          <c:w val="0.89635286840812911"/>
          <c:h val="0.82607877058989221"/>
        </c:manualLayout>
      </c:layout>
      <c:barChart>
        <c:barDir val="col"/>
        <c:grouping val="stacked"/>
        <c:ser>
          <c:idx val="0"/>
          <c:order val="0"/>
          <c:tx>
            <c:strRef>
              <c:f>Sheet1!$B$18</c:f>
              <c:strCache>
                <c:ptCount val="1"/>
                <c:pt idx="0">
                  <c:v>Economically Disadvantaged</c:v>
                </c:pt>
              </c:strCache>
            </c:strRef>
          </c:tx>
          <c:cat>
            <c:strRef>
              <c:f>Sheet1!$A$19:$A$23</c:f>
              <c:strCache>
                <c:ptCount val="5"/>
                <c:pt idx="0">
                  <c:v>Austin ISD                      84,245 students                      (63.5 % ED)</c:v>
                </c:pt>
                <c:pt idx="1">
                  <c:v>Dripping Springs ISD     4,311 students                      (13.2 % ED)</c:v>
                </c:pt>
                <c:pt idx="2">
                  <c:v>Plano ISD                  54,683 students                       (23.6 % ED)</c:v>
                </c:pt>
                <c:pt idx="3">
                  <c:v>Round Rock ISD       42,777 students                      (28.7 % ED)</c:v>
                </c:pt>
                <c:pt idx="4">
                  <c:v>School of Excellence in Education                         2085 students                 (78.9 % ED)</c:v>
                </c:pt>
              </c:strCache>
            </c:strRef>
          </c:cat>
          <c:val>
            <c:numRef>
              <c:f>Sheet1!$B$19:$B$23</c:f>
              <c:numCache>
                <c:formatCode>#,##0</c:formatCode>
                <c:ptCount val="5"/>
                <c:pt idx="0">
                  <c:v>53495.575000000004</c:v>
                </c:pt>
                <c:pt idx="1">
                  <c:v>569.05199999999957</c:v>
                </c:pt>
                <c:pt idx="2">
                  <c:v>12905.188</c:v>
                </c:pt>
                <c:pt idx="3">
                  <c:v>12276.999</c:v>
                </c:pt>
                <c:pt idx="4">
                  <c:v>1645.0650000000001</c:v>
                </c:pt>
              </c:numCache>
            </c:numRef>
          </c:val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Not Economically Disadvantaged</c:v>
                </c:pt>
              </c:strCache>
            </c:strRef>
          </c:tx>
          <c:spPr>
            <a:solidFill>
              <a:srgbClr val="646B86"/>
            </a:solidFill>
          </c:spPr>
          <c:cat>
            <c:strRef>
              <c:f>Sheet1!$A$19:$A$23</c:f>
              <c:strCache>
                <c:ptCount val="5"/>
                <c:pt idx="0">
                  <c:v>Austin ISD                      84,245 students                      (63.5 % ED)</c:v>
                </c:pt>
                <c:pt idx="1">
                  <c:v>Dripping Springs ISD     4,311 students                      (13.2 % ED)</c:v>
                </c:pt>
                <c:pt idx="2">
                  <c:v>Plano ISD                  54,683 students                       (23.6 % ED)</c:v>
                </c:pt>
                <c:pt idx="3">
                  <c:v>Round Rock ISD       42,777 students                      (28.7 % ED)</c:v>
                </c:pt>
                <c:pt idx="4">
                  <c:v>School of Excellence in Education                         2085 students                 (78.9 % ED)</c:v>
                </c:pt>
              </c:strCache>
            </c:strRef>
          </c:cat>
          <c:val>
            <c:numRef>
              <c:f>Sheet1!$C$19:$C$23</c:f>
              <c:numCache>
                <c:formatCode>#,##0</c:formatCode>
                <c:ptCount val="5"/>
                <c:pt idx="0">
                  <c:v>30749.424999999999</c:v>
                </c:pt>
                <c:pt idx="1">
                  <c:v>3741.9479999999999</c:v>
                </c:pt>
                <c:pt idx="2">
                  <c:v>41777.812000000013</c:v>
                </c:pt>
                <c:pt idx="3">
                  <c:v>30500.001</c:v>
                </c:pt>
                <c:pt idx="4">
                  <c:v>439.9349999999996</c:v>
                </c:pt>
              </c:numCache>
            </c:numRef>
          </c:val>
        </c:ser>
        <c:dLbls/>
        <c:overlap val="100"/>
        <c:axId val="91762048"/>
        <c:axId val="64033920"/>
      </c:barChart>
      <c:catAx>
        <c:axId val="91762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4033920"/>
        <c:crosses val="autoZero"/>
        <c:auto val="1"/>
        <c:lblAlgn val="ctr"/>
        <c:lblOffset val="100"/>
      </c:catAx>
      <c:valAx>
        <c:axId val="6403392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1762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54646163255094"/>
          <c:y val="7.0656155615720815E-4"/>
          <c:w val="0.20314146778164399"/>
          <c:h val="0.3252536613729381"/>
        </c:manualLayout>
      </c:layout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914530017909408E-2"/>
          <c:y val="2.0115255720153605E-2"/>
          <c:w val="0.9452160181222159"/>
          <c:h val="0.8652420530766991"/>
        </c:manualLayout>
      </c:layout>
      <c:barChart>
        <c:barDir val="col"/>
        <c:grouping val="stacked"/>
        <c:ser>
          <c:idx val="0"/>
          <c:order val="0"/>
          <c:tx>
            <c:strRef>
              <c:f>Sheet1!$B$26</c:f>
              <c:strCache>
                <c:ptCount val="1"/>
                <c:pt idx="0">
                  <c:v>Economically Disadvantaged</c:v>
                </c:pt>
              </c:strCache>
            </c:strRef>
          </c:tx>
          <c:cat>
            <c:strRef>
              <c:f>Sheet1!$A$27:$A$34</c:f>
              <c:strCache>
                <c:ptCount val="8"/>
                <c:pt idx="0">
                  <c:v>Bowie HS             2,805 students       (12.7 % ED)</c:v>
                </c:pt>
                <c:pt idx="1">
                  <c:v>Crockett HS         1,732 students       (61.1 % ED)</c:v>
                </c:pt>
                <c:pt idx="2">
                  <c:v>McCallum HS       1,751 students      (38.7 % ED)</c:v>
                </c:pt>
                <c:pt idx="3">
                  <c:v>Reagan HS              866 students           (88.3 % ED)</c:v>
                </c:pt>
                <c:pt idx="4">
                  <c:v>Dripping Springs HS 1,235 students             (8.3 % ED)</c:v>
                </c:pt>
                <c:pt idx="5">
                  <c:v>Plano HS             2,664 students          (11 % ED)</c:v>
                </c:pt>
                <c:pt idx="6">
                  <c:v>Stony Point HS        2,535 students          (33.8 % ED)</c:v>
                </c:pt>
                <c:pt idx="7">
                  <c:v>Milton B Lee Academy of Science              216 students                (78.7 % ED)</c:v>
                </c:pt>
              </c:strCache>
            </c:strRef>
          </c:cat>
          <c:val>
            <c:numRef>
              <c:f>Sheet1!$B$27:$B$34</c:f>
              <c:numCache>
                <c:formatCode>#,##0</c:formatCode>
                <c:ptCount val="8"/>
                <c:pt idx="0">
                  <c:v>356.23499999999973</c:v>
                </c:pt>
                <c:pt idx="1">
                  <c:v>1058.252</c:v>
                </c:pt>
                <c:pt idx="2">
                  <c:v>677.63700000000006</c:v>
                </c:pt>
                <c:pt idx="3">
                  <c:v>764.67800000000045</c:v>
                </c:pt>
                <c:pt idx="4">
                  <c:v>102.505</c:v>
                </c:pt>
                <c:pt idx="5">
                  <c:v>293.04000000000002</c:v>
                </c:pt>
                <c:pt idx="6">
                  <c:v>856.82999999999959</c:v>
                </c:pt>
                <c:pt idx="7">
                  <c:v>169.99200000000013</c:v>
                </c:pt>
              </c:numCache>
            </c:numRef>
          </c:val>
        </c:ser>
        <c:ser>
          <c:idx val="1"/>
          <c:order val="1"/>
          <c:tx>
            <c:strRef>
              <c:f>Sheet1!$C$26</c:f>
              <c:strCache>
                <c:ptCount val="1"/>
                <c:pt idx="0">
                  <c:v>Not Economically Disadvantaged</c:v>
                </c:pt>
              </c:strCache>
            </c:strRef>
          </c:tx>
          <c:spPr>
            <a:solidFill>
              <a:srgbClr val="646B86"/>
            </a:solidFill>
          </c:spPr>
          <c:cat>
            <c:strRef>
              <c:f>Sheet1!$A$27:$A$34</c:f>
              <c:strCache>
                <c:ptCount val="8"/>
                <c:pt idx="0">
                  <c:v>Bowie HS             2,805 students       (12.7 % ED)</c:v>
                </c:pt>
                <c:pt idx="1">
                  <c:v>Crockett HS         1,732 students       (61.1 % ED)</c:v>
                </c:pt>
                <c:pt idx="2">
                  <c:v>McCallum HS       1,751 students      (38.7 % ED)</c:v>
                </c:pt>
                <c:pt idx="3">
                  <c:v>Reagan HS              866 students           (88.3 % ED)</c:v>
                </c:pt>
                <c:pt idx="4">
                  <c:v>Dripping Springs HS 1,235 students             (8.3 % ED)</c:v>
                </c:pt>
                <c:pt idx="5">
                  <c:v>Plano HS             2,664 students          (11 % ED)</c:v>
                </c:pt>
                <c:pt idx="6">
                  <c:v>Stony Point HS        2,535 students          (33.8 % ED)</c:v>
                </c:pt>
                <c:pt idx="7">
                  <c:v>Milton B Lee Academy of Science              216 students                (78.7 % ED)</c:v>
                </c:pt>
              </c:strCache>
            </c:strRef>
          </c:cat>
          <c:val>
            <c:numRef>
              <c:f>Sheet1!$C$27:$C$34</c:f>
              <c:numCache>
                <c:formatCode>#,##0</c:formatCode>
                <c:ptCount val="8"/>
                <c:pt idx="0">
                  <c:v>2448.7649999999985</c:v>
                </c:pt>
                <c:pt idx="1">
                  <c:v>673.74800000000005</c:v>
                </c:pt>
                <c:pt idx="2">
                  <c:v>1073.3629999999998</c:v>
                </c:pt>
                <c:pt idx="3">
                  <c:v>101.32199999999999</c:v>
                </c:pt>
                <c:pt idx="4">
                  <c:v>1132.4949999999999</c:v>
                </c:pt>
                <c:pt idx="5">
                  <c:v>2370.96</c:v>
                </c:pt>
                <c:pt idx="6">
                  <c:v>1678.1699999999998</c:v>
                </c:pt>
                <c:pt idx="7">
                  <c:v>46.007999999999981</c:v>
                </c:pt>
              </c:numCache>
            </c:numRef>
          </c:val>
        </c:ser>
        <c:dLbls/>
        <c:overlap val="100"/>
        <c:axId val="64174720"/>
        <c:axId val="64184704"/>
      </c:barChart>
      <c:catAx>
        <c:axId val="64174720"/>
        <c:scaling>
          <c:orientation val="minMax"/>
        </c:scaling>
        <c:axPos val="b"/>
        <c:tickLblPos val="nextTo"/>
        <c:txPr>
          <a:bodyPr rot="0"/>
          <a:lstStyle/>
          <a:p>
            <a:pPr>
              <a:defRPr sz="1100"/>
            </a:pPr>
            <a:endParaRPr lang="en-US"/>
          </a:p>
        </c:txPr>
        <c:crossAx val="64184704"/>
        <c:crosses val="autoZero"/>
        <c:auto val="1"/>
        <c:lblAlgn val="ctr"/>
        <c:lblOffset val="100"/>
      </c:catAx>
      <c:valAx>
        <c:axId val="6418470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41747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85891524446861511"/>
          <c:y val="1.6983085447652407E-3"/>
          <c:w val="0.14108475553138602"/>
          <c:h val="0.26358996792067713"/>
        </c:manualLayout>
      </c:layout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0.10738</cdr:x>
      <cdr:y>0.51852</cdr:y>
    </cdr:from>
    <cdr:to>
      <cdr:x>0.15212</cdr:x>
      <cdr:y>0.77778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304801" y="3810000"/>
          <a:ext cx="1600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</a:rPr>
            <a:t>Recognized</a:t>
          </a:r>
          <a:endParaRPr lang="en-US" sz="1100" b="1" i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0.34003</cdr:x>
      <cdr:y>0.51852</cdr:y>
    </cdr:from>
    <cdr:to>
      <cdr:x>0.38477</cdr:x>
      <cdr:y>0.77778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2286001" y="3810000"/>
          <a:ext cx="1600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latin typeface="+mj-lt"/>
            </a:rPr>
            <a:t>Acceptable</a:t>
          </a:r>
          <a:endParaRPr lang="en-US" sz="1100" b="1" i="1" dirty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0.45636</cdr:x>
      <cdr:y>0.51852</cdr:y>
    </cdr:from>
    <cdr:to>
      <cdr:x>0.5011</cdr:x>
      <cdr:y>0.78231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3262602" y="3823992"/>
          <a:ext cx="1628174" cy="380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latin typeface="+mj-lt"/>
            </a:rPr>
            <a:t>Acceptable</a:t>
          </a:r>
          <a:endParaRPr lang="en-US" sz="1100" b="1" i="1" dirty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0.57269</cdr:x>
      <cdr:y>0.51852</cdr:y>
    </cdr:from>
    <cdr:to>
      <cdr:x>0.61743</cdr:x>
      <cdr:y>0.78316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4250598" y="3826603"/>
          <a:ext cx="1633406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</a:rPr>
            <a:t>Recognized</a:t>
          </a:r>
          <a:endParaRPr lang="en-US" sz="1100" b="1" i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0.68902</cdr:x>
      <cdr:y>0.51852</cdr:y>
    </cdr:from>
    <cdr:to>
      <cdr:x>0.73376</cdr:x>
      <cdr:y>0.77778</cdr:y>
    </cdr:to>
    <cdr:sp macro="" textlink="">
      <cdr:nvSpPr>
        <cdr:cNvPr id="6" name="TextBox 1"/>
        <cdr:cNvSpPr txBox="1"/>
      </cdr:nvSpPr>
      <cdr:spPr>
        <a:xfrm xmlns:a="http://schemas.openxmlformats.org/drawingml/2006/main" rot="16200000">
          <a:off x="5257801" y="3810000"/>
          <a:ext cx="1600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</a:rPr>
            <a:t>Recognized</a:t>
          </a:r>
          <a:endParaRPr lang="en-US" sz="1100" b="1" i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0.80534</cdr:x>
      <cdr:y>0.51852</cdr:y>
    </cdr:from>
    <cdr:to>
      <cdr:x>0.85008</cdr:x>
      <cdr:y>0.77778</cdr:y>
    </cdr:to>
    <cdr:sp macro="" textlink="">
      <cdr:nvSpPr>
        <cdr:cNvPr id="7" name="TextBox 1"/>
        <cdr:cNvSpPr txBox="1"/>
      </cdr:nvSpPr>
      <cdr:spPr>
        <a:xfrm xmlns:a="http://schemas.openxmlformats.org/drawingml/2006/main" rot="16200000">
          <a:off x="6248401" y="3810000"/>
          <a:ext cx="1600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latin typeface="+mj-lt"/>
            </a:rPr>
            <a:t>Acceptable</a:t>
          </a:r>
          <a:endParaRPr lang="en-US" sz="1100" b="1" i="1" dirty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0.92167</cdr:x>
      <cdr:y>0.51852</cdr:y>
    </cdr:from>
    <cdr:to>
      <cdr:x>0.96641</cdr:x>
      <cdr:y>0.77778</cdr:y>
    </cdr:to>
    <cdr:sp macro="" textlink="">
      <cdr:nvSpPr>
        <cdr:cNvPr id="8" name="TextBox 1"/>
        <cdr:cNvSpPr txBox="1"/>
      </cdr:nvSpPr>
      <cdr:spPr>
        <a:xfrm xmlns:a="http://schemas.openxmlformats.org/drawingml/2006/main" rot="16200000">
          <a:off x="7239001" y="3810000"/>
          <a:ext cx="1600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tx1"/>
              </a:solidFill>
              <a:latin typeface="+mj-lt"/>
            </a:rPr>
            <a:t>Acceptable</a:t>
          </a:r>
          <a:endParaRPr lang="en-US" sz="1100" b="1" i="1" dirty="0">
            <a:solidFill>
              <a:schemeClr val="tx1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April 10,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D24B56-EB7F-4F65-BFB9-D86E1DF1E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030774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r>
              <a:rPr lang="en-US" smtClean="0"/>
              <a:t>April 10, 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1B21F7E-AD7B-407F-B71E-857EB988A3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12776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.edu/catalog/12999.html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hangetheequation.org/" TargetMode="Externa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35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620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7341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2200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2053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974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69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8769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127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08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391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9F5C5EA-35E9-4956-AE8E-DD3DDFE70471}" type="slidenum">
              <a:rPr lang="en-US" sz="1200">
                <a:latin typeface="Calibri" pitchFamily="34" charset="0"/>
              </a:rPr>
              <a:pPr eaLnBrk="1" hangingPunct="1"/>
              <a:t>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05753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Released by the National Academies, September 2010 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http://www.nap.edu/catalog/12999.html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2005 – RAGS:</a:t>
            </a:r>
          </a:p>
          <a:p>
            <a:pPr marL="0" lvl="1" defTabSz="9317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 impending shortage of scientists, engineers, and technical personnel at least partly caused by inadequate K-12 science education threatens the nation’s long-standing scientific leadership in an increasingly competitive, globalized world</a:t>
            </a:r>
          </a:p>
          <a:p>
            <a:pPr marL="0" lvl="1" defTabSz="9317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called for more undergraduate and graduate science scholarships, new programs to train science teachers, more research funding, and more foreign scientists to be admitted to this country </a:t>
            </a:r>
          </a:p>
          <a:p>
            <a:pPr marL="0" lvl="1" defTabSz="9317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2010 – RAGS, Revisited: </a:t>
            </a:r>
          </a:p>
          <a:p>
            <a:pPr marL="0" lvl="1" defTabSz="9317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situation has gotten worse, not better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***********************</a:t>
            </a:r>
          </a:p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Released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by the President’s Council of Advisors on Science and Technology (PCAST), September 2010 (</a:t>
            </a:r>
            <a:r>
              <a:rPr lang="en-US" sz="1400" b="0" u="sng" baseline="0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imes New Roman" pitchFamily="18" charset="0"/>
                <a:cs typeface="Times New Roman" pitchFamily="18" charset="0"/>
              </a:rPr>
              <a:t>http://www.whitehouse.gov/sites/default/files/microsites/ostp/pcast-stemed-report.pdf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 advisory group of the nation’s leading scientists and engineers produced a report that provides a strategy for improving K-12 STEM education:</a:t>
            </a:r>
          </a:p>
          <a:p>
            <a:pPr marL="457200" lvl="2" defTabSz="9317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prepare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students so they have a strong foundation in STEM subjects and are able to use this knowledge in their personal and professional lives </a:t>
            </a:r>
          </a:p>
          <a:p>
            <a:pPr marL="457200" lvl="2" defTabSz="9317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inspire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students so that all are motivated to study STEM subjects in school and many are excited about the prospect of having careers in STEM fields </a:t>
            </a:r>
          </a:p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***********************</a:t>
            </a:r>
          </a:p>
          <a:p>
            <a:pPr marL="0" lvl="1" defTabSz="931774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Launched by President Obama, September 16, 2010 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http://www.changetheequation.org/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Through its network of 110 CEOs, Change the Equation pledges to create widespread literacy in science, technology, engineering and math (STEM) as an investment in our nation.</a:t>
            </a:r>
          </a:p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It works toward three critical goals:</a:t>
            </a:r>
          </a:p>
          <a:p>
            <a:pPr marL="457200" lvl="2" defTabSz="9317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1400" i="1" u="sng" dirty="0" smtClean="0">
                <a:latin typeface="Times New Roman" pitchFamily="18" charset="0"/>
                <a:cs typeface="Times New Roman" pitchFamily="18" charset="0"/>
              </a:rPr>
              <a:t>Great Teaching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Improve STEM teaching at all grade levels, with a larger and more diverse cadre of highly capable and inspirational STEM teachers.</a:t>
            </a:r>
          </a:p>
          <a:p>
            <a:pPr marL="457200" lvl="2" defTabSz="9317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1400" i="1" u="sng" dirty="0" smtClean="0">
                <a:latin typeface="Times New Roman" pitchFamily="18" charset="0"/>
                <a:cs typeface="Times New Roman" pitchFamily="18" charset="0"/>
              </a:rPr>
              <a:t>Inspired Learners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Inspire student appreciation and excitement for STEM programs and careers to increase success and achievement in school and opportunities for a collegiate education, especially among females and students of color.</a:t>
            </a:r>
          </a:p>
          <a:p>
            <a:pPr marL="457200" lvl="2" defTabSz="9317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1400" i="1" u="sng" dirty="0" smtClean="0">
                <a:latin typeface="Times New Roman" pitchFamily="18" charset="0"/>
                <a:cs typeface="Times New Roman" pitchFamily="18" charset="0"/>
              </a:rPr>
              <a:t>A Committed Nation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Achieve a sustained commitment to improving STEM education from business leaders, government officials, STEM educators and other stakeholders through innovation, communication, collaboration and data-based decision making.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80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678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82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ＭＳ Ｐゴシック" charset="-128"/>
              </a:endParaRPr>
            </a:p>
          </p:txBody>
        </p:sp>
      </p:grpSp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74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38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297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6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3069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90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20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83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3382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7335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014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charset="0"/>
              <a:cs typeface="ＭＳ Ｐゴシック" charset="-128"/>
            </a:endParaRP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charset="0"/>
              <a:cs typeface="ＭＳ Ｐゴシック" charset="-128"/>
            </a:endParaRP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charset="0"/>
              <a:cs typeface="ＭＳ Ｐゴシック" charset="-128"/>
            </a:endParaRPr>
          </a:p>
        </p:txBody>
      </p:sp>
      <p:pic>
        <p:nvPicPr>
          <p:cNvPr id="1032" name="Picture 7" descr="NASA Whi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7675" y="6237288"/>
            <a:ext cx="708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nsf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450" y="6307138"/>
            <a:ext cx="20383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72225"/>
            <a:ext cx="19431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3050" y="6340475"/>
            <a:ext cx="230028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12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12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12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12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q"/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q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73075" y="685800"/>
            <a:ext cx="8213725" cy="2127250"/>
          </a:xfrm>
        </p:spPr>
        <p:txBody>
          <a:bodyPr/>
          <a:lstStyle/>
          <a:p>
            <a:pPr eaLnBrk="1" hangingPunct="1"/>
            <a:r>
              <a:rPr lang="en-US" sz="4800" smtClean="0">
                <a:ea typeface="ＭＳ Ｐゴシック" charset="-128"/>
              </a:rPr>
              <a:t>Engineer Your World</a:t>
            </a:r>
            <a:br>
              <a:rPr lang="en-US" sz="4800" smtClean="0">
                <a:ea typeface="ＭＳ Ｐゴシック" charset="-128"/>
              </a:rPr>
            </a:br>
            <a:r>
              <a:rPr lang="en-US" sz="4000" smtClean="0">
                <a:ea typeface="ＭＳ Ｐゴシック" charset="-128"/>
              </a:rPr>
              <a:t>UTeach</a:t>
            </a:r>
            <a:r>
              <a:rPr lang="en-US" sz="4000" i="1" smtClean="0">
                <a:ea typeface="ＭＳ Ｐゴシック" charset="-128"/>
              </a:rPr>
              <a:t>Engineering</a:t>
            </a:r>
            <a:br>
              <a:rPr lang="en-US" sz="4000" i="1" smtClean="0">
                <a:ea typeface="ＭＳ Ｐゴシック" charset="-128"/>
              </a:rPr>
            </a:br>
            <a:r>
              <a:rPr lang="en-US" sz="4000" smtClean="0">
                <a:ea typeface="ＭＳ Ｐゴシック" charset="-128"/>
              </a:rPr>
              <a:t>The University of Texas at Austin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473075" y="3270250"/>
            <a:ext cx="8213725" cy="2209800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  <a:buFont typeface="Wingdings" charset="2"/>
              <a:buNone/>
            </a:pPr>
            <a:r>
              <a:rPr lang="en-US" sz="3600" dirty="0" smtClean="0">
                <a:ea typeface="ＭＳ Ｐゴシック" charset="-128"/>
              </a:rPr>
              <a:t>Cheryl Farmer, Project Director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Font typeface="Wingdings" charset="2"/>
              <a:buNone/>
            </a:pPr>
            <a:r>
              <a:rPr lang="en-US" sz="3600" dirty="0" smtClean="0">
                <a:ea typeface="ＭＳ Ｐゴシック" charset="-128"/>
              </a:rPr>
              <a:t>Lisa Guerra, NASA Research Fellow</a:t>
            </a: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4191000" y="277813"/>
            <a:ext cx="4724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>
                <a:solidFill>
                  <a:schemeClr val="tx2"/>
                </a:solidFill>
                <a:latin typeface="Calibri" pitchFamily="34" charset="0"/>
              </a:rPr>
              <a:t>Course Framework</a:t>
            </a: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238" y="1550988"/>
            <a:ext cx="29432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Left Brace 3"/>
          <p:cNvSpPr>
            <a:spLocks/>
          </p:cNvSpPr>
          <p:nvPr/>
        </p:nvSpPr>
        <p:spPr bwMode="auto">
          <a:xfrm>
            <a:off x="2064975" y="1874838"/>
            <a:ext cx="449263" cy="3946525"/>
          </a:xfrm>
          <a:prstGeom prst="leftBrace">
            <a:avLst>
              <a:gd name="adj1" fmla="val 829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288" y="3244850"/>
            <a:ext cx="1620837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dirty="0">
                <a:latin typeface="+mj-lt"/>
                <a:ea typeface="ＭＳ Ｐゴシック" pitchFamily="34" charset="-128"/>
              </a:rPr>
              <a:t>Student Learning Outcomes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010" y="3479937"/>
            <a:ext cx="567103" cy="7315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88113" y="3432601"/>
            <a:ext cx="2538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Engineering design projects related to core ideas in the discipline (p 19)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4191000" y="277813"/>
            <a:ext cx="4724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>
                <a:solidFill>
                  <a:schemeClr val="tx2"/>
                </a:solidFill>
                <a:latin typeface="Calibri" pitchFamily="34" charset="0"/>
              </a:rPr>
              <a:t>Course Framework</a:t>
            </a: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238" y="1550988"/>
            <a:ext cx="29432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1725" y="2697163"/>
            <a:ext cx="17970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dirty="0">
                <a:latin typeface="+mj-lt"/>
                <a:ea typeface="ＭＳ Ｐゴシック" pitchFamily="34" charset="-128"/>
              </a:rPr>
              <a:t>Engineering Design Process</a:t>
            </a:r>
          </a:p>
        </p:txBody>
      </p:sp>
      <p:sp>
        <p:nvSpPr>
          <p:cNvPr id="37894" name="Left Brace 9"/>
          <p:cNvSpPr>
            <a:spLocks/>
          </p:cNvSpPr>
          <p:nvPr/>
        </p:nvSpPr>
        <p:spPr bwMode="auto">
          <a:xfrm>
            <a:off x="2064975" y="2727325"/>
            <a:ext cx="449263" cy="1143000"/>
          </a:xfrm>
          <a:prstGeom prst="leftBrace">
            <a:avLst>
              <a:gd name="adj1" fmla="val 831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010" y="3479937"/>
            <a:ext cx="567103" cy="7315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88113" y="3432601"/>
            <a:ext cx="2538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Engineering design projects related to core ideas in the discipline (p 19)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3074988"/>
            <a:ext cx="1746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Content Placeholder 2"/>
          <p:cNvSpPr>
            <a:spLocks noGrp="1"/>
          </p:cNvSpPr>
          <p:nvPr>
            <p:ph idx="1"/>
          </p:nvPr>
        </p:nvSpPr>
        <p:spPr>
          <a:xfrm>
            <a:off x="423863" y="1606550"/>
            <a:ext cx="6550025" cy="1179513"/>
          </a:xfrm>
        </p:spPr>
        <p:txBody>
          <a:bodyPr/>
          <a:lstStyle/>
          <a:p>
            <a:pPr eaLnBrk="1" hangingPunct="1">
              <a:buFont typeface="Wingdings 3" charset="2"/>
              <a:buNone/>
            </a:pPr>
            <a:r>
              <a:rPr lang="en-US" sz="3200" b="1" dirty="0" smtClean="0">
                <a:ea typeface="ＭＳ Ｐゴシック" charset="-128"/>
              </a:rPr>
              <a:t>Unit 1: Reverse Engineer Your World</a:t>
            </a:r>
          </a:p>
          <a:p>
            <a:pPr eaLnBrk="1" hangingPunct="1">
              <a:buFont typeface="Wingdings 3" charset="2"/>
              <a:buNone/>
            </a:pPr>
            <a:r>
              <a:rPr lang="en-US" sz="2400" b="1" i="1" dirty="0" smtClean="0">
                <a:ea typeface="ＭＳ Ｐゴシック" charset="-128"/>
              </a:rPr>
              <a:t>Engineering impacts our everyday lives.</a:t>
            </a:r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2619375" y="3584575"/>
            <a:ext cx="3063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latin typeface="Gill Sans MT" pitchFamily="34" charset="0"/>
              </a:rPr>
              <a:t>Functional models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Research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Information gathering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Reverse engineering</a:t>
            </a: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2038" y="2006600"/>
            <a:ext cx="2636837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8063" y="4041775"/>
            <a:ext cx="27432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Left Brace 13"/>
          <p:cNvSpPr>
            <a:spLocks/>
          </p:cNvSpPr>
          <p:nvPr/>
        </p:nvSpPr>
        <p:spPr bwMode="auto">
          <a:xfrm rot="10800000">
            <a:off x="2170113" y="3130550"/>
            <a:ext cx="449262" cy="2478088"/>
          </a:xfrm>
          <a:prstGeom prst="leftBrace">
            <a:avLst>
              <a:gd name="adj1" fmla="val 832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511" y="431142"/>
            <a:ext cx="567103" cy="7315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76745" y="504537"/>
            <a:ext cx="253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Active engagement (p 18) Related to core ideas (p 19)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3074988"/>
            <a:ext cx="1746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Content Placeholder 2"/>
          <p:cNvSpPr>
            <a:spLocks noGrp="1"/>
          </p:cNvSpPr>
          <p:nvPr>
            <p:ph idx="1"/>
          </p:nvPr>
        </p:nvSpPr>
        <p:spPr>
          <a:xfrm>
            <a:off x="423863" y="1606550"/>
            <a:ext cx="8491537" cy="1179513"/>
          </a:xfrm>
        </p:spPr>
        <p:txBody>
          <a:bodyPr/>
          <a:lstStyle/>
          <a:p>
            <a:pPr eaLnBrk="1" hangingPunct="1">
              <a:buFont typeface="Wingdings 3" charset="2"/>
              <a:buNone/>
            </a:pPr>
            <a:r>
              <a:rPr lang="en-US" sz="3200" b="1" dirty="0" smtClean="0">
                <a:ea typeface="ＭＳ Ｐゴシック" charset="-128"/>
              </a:rPr>
              <a:t>Unit 2: The Evolution of Imagery</a:t>
            </a:r>
          </a:p>
          <a:p>
            <a:pPr eaLnBrk="1" hangingPunct="1">
              <a:buFont typeface="Wingdings" charset="2"/>
              <a:buNone/>
            </a:pPr>
            <a:r>
              <a:rPr lang="en-US" sz="2400" b="1" i="1" dirty="0" smtClean="0">
                <a:ea typeface="ＭＳ Ｐゴシック" charset="-128"/>
              </a:rPr>
              <a:t>Engineers design products to satisfy customer wants and needs.</a:t>
            </a:r>
          </a:p>
        </p:txBody>
      </p: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2705100" y="3209925"/>
            <a:ext cx="40767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latin typeface="Gill Sans MT" pitchFamily="34" charset="0"/>
              </a:rPr>
              <a:t>The engineering design process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New design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Design evolution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Design embodiment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Performance verification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Engineering notebooks</a:t>
            </a:r>
          </a:p>
        </p:txBody>
      </p:sp>
      <p:sp>
        <p:nvSpPr>
          <p:cNvPr id="39943" name="Left Brace 13"/>
          <p:cNvSpPr>
            <a:spLocks/>
          </p:cNvSpPr>
          <p:nvPr/>
        </p:nvSpPr>
        <p:spPr bwMode="auto">
          <a:xfrm rot="10800000">
            <a:off x="2170113" y="3130550"/>
            <a:ext cx="449262" cy="2478088"/>
          </a:xfrm>
          <a:prstGeom prst="leftBrace">
            <a:avLst>
              <a:gd name="adj1" fmla="val 832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491678" y="3075405"/>
            <a:ext cx="1412069" cy="1491860"/>
          </a:xfrm>
          <a:prstGeom prst="rect">
            <a:avLst/>
          </a:prstGeom>
          <a:ln w="19050">
            <a:solidFill>
              <a:srgbClr val="646B86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9945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876800"/>
            <a:ext cx="2847975" cy="95091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511" y="431142"/>
            <a:ext cx="567103" cy="7315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376745" y="504537"/>
            <a:ext cx="253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Active engagement (p 18) Related to core ideas (p 19)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3074988"/>
            <a:ext cx="1746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Content Placeholder 2"/>
          <p:cNvSpPr>
            <a:spLocks noGrp="1"/>
          </p:cNvSpPr>
          <p:nvPr>
            <p:ph idx="1"/>
          </p:nvPr>
        </p:nvSpPr>
        <p:spPr>
          <a:xfrm>
            <a:off x="423863" y="1606550"/>
            <a:ext cx="8491537" cy="1179513"/>
          </a:xfrm>
        </p:spPr>
        <p:txBody>
          <a:bodyPr/>
          <a:lstStyle/>
          <a:p>
            <a:pPr eaLnBrk="1" hangingPunct="1">
              <a:buFont typeface="Wingdings 3" charset="2"/>
              <a:buNone/>
            </a:pPr>
            <a:r>
              <a:rPr lang="en-US" sz="3200" b="1" dirty="0" smtClean="0">
                <a:ea typeface="ＭＳ Ｐゴシック" charset="-128"/>
              </a:rPr>
              <a:t>Unit 3: Aerial Imaging</a:t>
            </a:r>
          </a:p>
          <a:p>
            <a:pPr eaLnBrk="1" hangingPunct="1">
              <a:buFont typeface="Wingdings" charset="2"/>
              <a:buNone/>
            </a:pPr>
            <a:r>
              <a:rPr lang="en-US" sz="2400" b="1" i="1" dirty="0" smtClean="0">
                <a:ea typeface="ＭＳ Ｐゴシック" charset="-128"/>
              </a:rPr>
              <a:t>Engineers work in teams to solve complex design challenges.</a:t>
            </a:r>
          </a:p>
        </p:txBody>
      </p:sp>
      <p:sp>
        <p:nvSpPr>
          <p:cNvPr id="40966" name="Left Brace 13"/>
          <p:cNvSpPr>
            <a:spLocks/>
          </p:cNvSpPr>
          <p:nvPr/>
        </p:nvSpPr>
        <p:spPr bwMode="auto">
          <a:xfrm rot="10800000">
            <a:off x="2170113" y="3130550"/>
            <a:ext cx="449262" cy="2478088"/>
          </a:xfrm>
          <a:prstGeom prst="leftBrace">
            <a:avLst>
              <a:gd name="adj1" fmla="val 832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pic>
        <p:nvPicPr>
          <p:cNvPr id="4096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39" r="19615" b="6230"/>
          <a:stretch>
            <a:fillRect/>
          </a:stretch>
        </p:blipFill>
        <p:spPr bwMode="auto">
          <a:xfrm>
            <a:off x="7097713" y="3033713"/>
            <a:ext cx="173831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Box 7"/>
          <p:cNvSpPr txBox="1">
            <a:spLocks noChangeArrowheads="1"/>
          </p:cNvSpPr>
          <p:nvPr/>
        </p:nvSpPr>
        <p:spPr bwMode="auto">
          <a:xfrm>
            <a:off x="2698750" y="3033713"/>
            <a:ext cx="43989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latin typeface="Gill Sans MT" pitchFamily="34" charset="0"/>
              </a:rPr>
              <a:t>Teamwork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Project management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System decomposition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Design at the subsystem level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Requirements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Concept generation and selection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Ethics and safety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511" y="431142"/>
            <a:ext cx="567103" cy="7315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76745" y="504537"/>
            <a:ext cx="253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Active engagement (p 18) Related to core ideas (p 19)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3074988"/>
            <a:ext cx="1746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Content Placeholder 2"/>
          <p:cNvSpPr>
            <a:spLocks noGrp="1"/>
          </p:cNvSpPr>
          <p:nvPr>
            <p:ph idx="1"/>
          </p:nvPr>
        </p:nvSpPr>
        <p:spPr>
          <a:xfrm>
            <a:off x="423863" y="1606550"/>
            <a:ext cx="8491537" cy="1179513"/>
          </a:xfrm>
        </p:spPr>
        <p:txBody>
          <a:bodyPr/>
          <a:lstStyle/>
          <a:p>
            <a:pPr eaLnBrk="1" hangingPunct="1">
              <a:buFont typeface="Wingdings 3" charset="2"/>
              <a:buNone/>
            </a:pPr>
            <a:r>
              <a:rPr lang="en-US" sz="3200" b="1" dirty="0" smtClean="0">
                <a:ea typeface="ＭＳ Ｐゴシック" charset="-128"/>
              </a:rPr>
              <a:t>Unit 4: Green Energy for Clean Water</a:t>
            </a:r>
          </a:p>
          <a:p>
            <a:pPr eaLnBrk="1" hangingPunct="1">
              <a:buFont typeface="Wingdings" charset="2"/>
              <a:buNone/>
            </a:pPr>
            <a:r>
              <a:rPr lang="en-US" sz="2400" b="1" i="1" dirty="0" smtClean="0">
                <a:ea typeface="ＭＳ Ｐゴシック" charset="-128"/>
              </a:rPr>
              <a:t>Engineers improve lives.</a:t>
            </a:r>
          </a:p>
        </p:txBody>
      </p:sp>
      <p:sp>
        <p:nvSpPr>
          <p:cNvPr id="41990" name="Left Brace 13"/>
          <p:cNvSpPr>
            <a:spLocks/>
          </p:cNvSpPr>
          <p:nvPr/>
        </p:nvSpPr>
        <p:spPr bwMode="auto">
          <a:xfrm rot="10800000">
            <a:off x="2170113" y="3130550"/>
            <a:ext cx="449262" cy="2478088"/>
          </a:xfrm>
          <a:prstGeom prst="leftBrace">
            <a:avLst>
              <a:gd name="adj1" fmla="val 832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pic>
        <p:nvPicPr>
          <p:cNvPr id="4199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34"/>
          <a:stretch>
            <a:fillRect/>
          </a:stretch>
        </p:blipFill>
        <p:spPr bwMode="auto">
          <a:xfrm>
            <a:off x="6931297" y="1746738"/>
            <a:ext cx="1943927" cy="137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6591" y="3875211"/>
            <a:ext cx="1858962" cy="1319212"/>
          </a:xfrm>
          <a:prstGeom prst="rect">
            <a:avLst/>
          </a:prstGeom>
          <a:noFill/>
          <a:ln w="19050">
            <a:solidFill>
              <a:srgbClr val="646B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993" name="TextBox 7"/>
          <p:cNvSpPr txBox="1">
            <a:spLocks noChangeArrowheads="1"/>
          </p:cNvSpPr>
          <p:nvPr/>
        </p:nvSpPr>
        <p:spPr bwMode="auto">
          <a:xfrm>
            <a:off x="2698750" y="3033713"/>
            <a:ext cx="54625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>
                <a:latin typeface="Gill Sans MT" pitchFamily="34" charset="0"/>
              </a:rPr>
              <a:t>System context and top-down perspective</a:t>
            </a:r>
          </a:p>
          <a:p>
            <a:pPr eaLnBrk="1" hangingPunct="1"/>
            <a:r>
              <a:rPr lang="en-US" dirty="0">
                <a:latin typeface="Gill Sans MT" pitchFamily="34" charset="0"/>
              </a:rPr>
              <a:t>Developing performance targets</a:t>
            </a:r>
          </a:p>
          <a:p>
            <a:pPr eaLnBrk="1" hangingPunct="1"/>
            <a:r>
              <a:rPr lang="en-US" dirty="0">
                <a:latin typeface="Gill Sans MT" pitchFamily="34" charset="0"/>
              </a:rPr>
              <a:t>Appropriate instrumentation</a:t>
            </a:r>
          </a:p>
          <a:p>
            <a:pPr eaLnBrk="1" hangingPunct="1"/>
            <a:r>
              <a:rPr lang="en-US" dirty="0">
                <a:latin typeface="Gill Sans MT" pitchFamily="34" charset="0"/>
              </a:rPr>
              <a:t>Design modification</a:t>
            </a:r>
          </a:p>
          <a:p>
            <a:pPr eaLnBrk="1" hangingPunct="1"/>
            <a:r>
              <a:rPr lang="en-US" dirty="0">
                <a:latin typeface="Gill Sans MT" pitchFamily="34" charset="0"/>
              </a:rPr>
              <a:t>Performance verification</a:t>
            </a:r>
          </a:p>
          <a:p>
            <a:pPr eaLnBrk="1" hangingPunct="1"/>
            <a:r>
              <a:rPr lang="en-US" dirty="0">
                <a:latin typeface="Gill Sans MT" pitchFamily="34" charset="0"/>
              </a:rPr>
              <a:t>Formal documentation</a:t>
            </a:r>
          </a:p>
          <a:p>
            <a:pPr eaLnBrk="1" hangingPunct="1"/>
            <a:r>
              <a:rPr lang="en-US" dirty="0">
                <a:latin typeface="Gill Sans MT" pitchFamily="34" charset="0"/>
              </a:rPr>
              <a:t>Greatest engineering achievements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511" y="431142"/>
            <a:ext cx="567103" cy="7315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76745" y="504537"/>
            <a:ext cx="253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Active engagement (p 18) Related to core ideas (p 19)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3074988"/>
            <a:ext cx="1746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Content Placeholder 2"/>
          <p:cNvSpPr>
            <a:spLocks noGrp="1"/>
          </p:cNvSpPr>
          <p:nvPr>
            <p:ph idx="1"/>
          </p:nvPr>
        </p:nvSpPr>
        <p:spPr>
          <a:xfrm>
            <a:off x="423863" y="1606550"/>
            <a:ext cx="8491537" cy="1179513"/>
          </a:xfrm>
        </p:spPr>
        <p:txBody>
          <a:bodyPr/>
          <a:lstStyle/>
          <a:p>
            <a:pPr eaLnBrk="1" hangingPunct="1">
              <a:buFont typeface="Wingdings 3" charset="2"/>
              <a:buNone/>
            </a:pPr>
            <a:r>
              <a:rPr lang="en-US" sz="3200" b="1" dirty="0" smtClean="0">
                <a:ea typeface="ＭＳ Ｐゴシック" charset="-128"/>
              </a:rPr>
              <a:t>Unit 5: The Search for Lunar Ice</a:t>
            </a:r>
          </a:p>
          <a:p>
            <a:pPr eaLnBrk="1" hangingPunct="1">
              <a:buFont typeface="Wingdings" charset="2"/>
              <a:buNone/>
            </a:pPr>
            <a:r>
              <a:rPr lang="en-US" sz="2400" b="1" i="1" dirty="0" smtClean="0">
                <a:ea typeface="ＭＳ Ｐゴシック" charset="-128"/>
              </a:rPr>
              <a:t>Engineering opens frontiers.</a:t>
            </a:r>
          </a:p>
        </p:txBody>
      </p:sp>
      <p:sp>
        <p:nvSpPr>
          <p:cNvPr id="43014" name="Left Brace 13"/>
          <p:cNvSpPr>
            <a:spLocks/>
          </p:cNvSpPr>
          <p:nvPr/>
        </p:nvSpPr>
        <p:spPr bwMode="auto">
          <a:xfrm rot="10800000">
            <a:off x="2170113" y="3130550"/>
            <a:ext cx="449262" cy="2478088"/>
          </a:xfrm>
          <a:prstGeom prst="leftBrace">
            <a:avLst>
              <a:gd name="adj1" fmla="val 832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2682875" y="3600450"/>
            <a:ext cx="3895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latin typeface="Gill Sans MT" pitchFamily="34" charset="0"/>
              </a:rPr>
              <a:t>Automation and control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Programming basics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Operations planning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Engineering’s grand challenges</a:t>
            </a:r>
          </a:p>
        </p:txBody>
      </p:sp>
      <p:pic>
        <p:nvPicPr>
          <p:cNvPr id="43016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7" r="18333"/>
          <a:stretch>
            <a:fillRect/>
          </a:stretch>
        </p:blipFill>
        <p:spPr bwMode="auto">
          <a:xfrm>
            <a:off x="6735763" y="1697038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44" b="9816"/>
          <a:stretch>
            <a:fillRect/>
          </a:stretch>
        </p:blipFill>
        <p:spPr bwMode="auto">
          <a:xfrm>
            <a:off x="6735763" y="3973513"/>
            <a:ext cx="2057400" cy="2057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511" y="431142"/>
            <a:ext cx="567103" cy="7315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76745" y="504537"/>
            <a:ext cx="253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Active engagement (p 18) Related to core ideas (p 19)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3074988"/>
            <a:ext cx="1746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Content Placeholder 2"/>
          <p:cNvSpPr>
            <a:spLocks noGrp="1"/>
          </p:cNvSpPr>
          <p:nvPr>
            <p:ph idx="1"/>
          </p:nvPr>
        </p:nvSpPr>
        <p:spPr>
          <a:xfrm>
            <a:off x="423863" y="1606550"/>
            <a:ext cx="8491537" cy="1179513"/>
          </a:xfrm>
        </p:spPr>
        <p:txBody>
          <a:bodyPr/>
          <a:lstStyle/>
          <a:p>
            <a:pPr eaLnBrk="1" hangingPunct="1">
              <a:buFont typeface="Wingdings 3" charset="2"/>
              <a:buNone/>
            </a:pPr>
            <a:r>
              <a:rPr lang="en-US" sz="3200" b="1" dirty="0" smtClean="0">
                <a:ea typeface="ＭＳ Ｐゴシック" charset="-128"/>
              </a:rPr>
              <a:t>Unit 6: Culminating Design Challenge</a:t>
            </a:r>
          </a:p>
          <a:p>
            <a:pPr>
              <a:spcBef>
                <a:spcPts val="600"/>
              </a:spcBef>
              <a:buFont typeface="Wingdings" charset="2"/>
              <a:buNone/>
            </a:pPr>
            <a:r>
              <a:rPr lang="en-US" sz="2400" b="1" i="1" dirty="0" smtClean="0">
                <a:ea typeface="ＭＳ Ｐゴシック" charset="-128"/>
              </a:rPr>
              <a:t>Engineers in all disciplines solve open-ended design challenges.</a:t>
            </a:r>
          </a:p>
        </p:txBody>
      </p:sp>
      <p:sp>
        <p:nvSpPr>
          <p:cNvPr id="44038" name="Left Brace 13"/>
          <p:cNvSpPr>
            <a:spLocks/>
          </p:cNvSpPr>
          <p:nvPr/>
        </p:nvSpPr>
        <p:spPr bwMode="auto">
          <a:xfrm rot="10800000">
            <a:off x="2170113" y="3130550"/>
            <a:ext cx="449262" cy="2478088"/>
          </a:xfrm>
          <a:prstGeom prst="leftBrace">
            <a:avLst>
              <a:gd name="adj1" fmla="val 832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sp>
        <p:nvSpPr>
          <p:cNvPr id="44039" name="TextBox 5"/>
          <p:cNvSpPr txBox="1">
            <a:spLocks noChangeArrowheads="1"/>
          </p:cNvSpPr>
          <p:nvPr/>
        </p:nvSpPr>
        <p:spPr bwMode="auto">
          <a:xfrm>
            <a:off x="2692400" y="3214688"/>
            <a:ext cx="4959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latin typeface="Gill Sans MT" pitchFamily="34" charset="0"/>
              </a:rPr>
              <a:t>More complex unit; less structured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Student-directed design process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Includes all engineering critical aspects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Focuses on STEM professions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Introduces risk analysis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Introduces project management skills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511" y="431142"/>
            <a:ext cx="567103" cy="7315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76745" y="504537"/>
            <a:ext cx="253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Active engagement (p 18) Related to core ideas (p 19)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Presentation Overview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525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What is UTeach</a:t>
            </a:r>
            <a:r>
              <a:rPr lang="en-US" i="1" dirty="0">
                <a:ea typeface="ＭＳ Ｐゴシック" charset="-128"/>
              </a:rPr>
              <a:t>Engineering</a:t>
            </a:r>
            <a:r>
              <a:rPr lang="en-US" dirty="0">
                <a:ea typeface="ＭＳ Ｐゴシック" charset="-128"/>
              </a:rPr>
              <a:t>?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 smtClean="0">
                <a:ea typeface="ＭＳ Ｐゴシック" charset="-128"/>
              </a:rPr>
              <a:t> </a:t>
            </a:r>
            <a:endParaRPr lang="en-US" sz="1600" dirty="0" smtClean="0">
              <a:ea typeface="ＭＳ Ｐゴシック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b="1" dirty="0" smtClean="0">
                <a:solidFill>
                  <a:srgbClr val="D16349"/>
                </a:solidFill>
                <a:ea typeface="ＭＳ Ｐゴシック" charset="-128"/>
              </a:rPr>
              <a:t>			</a:t>
            </a:r>
            <a:r>
              <a:rPr lang="en-US" dirty="0">
                <a:ea typeface="ＭＳ Ｐゴシック" charset="-128"/>
              </a:rPr>
              <a:t>     Overview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b="1" dirty="0" smtClean="0">
                <a:solidFill>
                  <a:srgbClr val="D16349"/>
                </a:solidFill>
                <a:ea typeface="ＭＳ Ｐゴシック" charset="-128"/>
              </a:rPr>
              <a:t>Texas </a:t>
            </a:r>
            <a:r>
              <a:rPr lang="en-US" b="1" dirty="0">
                <a:solidFill>
                  <a:srgbClr val="D16349"/>
                </a:solidFill>
                <a:ea typeface="ＭＳ Ｐゴシック" charset="-128"/>
              </a:rPr>
              <a:t>Pilot and Early Results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Pilot Phase Two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2014 </a:t>
            </a:r>
            <a:r>
              <a:rPr lang="en-US" dirty="0">
                <a:ea typeface="ＭＳ Ｐゴシック" charset="-128"/>
              </a:rPr>
              <a:t>and Beyond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39599"/>
            <a:ext cx="2857256" cy="98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09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39725" y="1143000"/>
            <a:ext cx="8632825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defTabSz="914400" eaLnBrk="0" hangingPunct="0">
              <a:defRPr/>
            </a:pPr>
            <a:endParaRPr lang="en-US" sz="1600" i="1" dirty="0">
              <a:latin typeface="+mn-lt"/>
              <a:ea typeface="ＭＳ Ｐゴシック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09600" y="1371600"/>
          <a:ext cx="836323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2286000"/>
            <a:ext cx="430887" cy="2286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  <a:ea typeface="ＭＳ Ｐゴシック" pitchFamily="34" charset="-128"/>
              </a:rPr>
              <a:t>Number of Students</a:t>
            </a:r>
          </a:p>
        </p:txBody>
      </p:sp>
      <p:sp>
        <p:nvSpPr>
          <p:cNvPr id="47109" name="Title 1"/>
          <p:cNvSpPr>
            <a:spLocks noGrp="1"/>
          </p:cNvSpPr>
          <p:nvPr>
            <p:ph type="title"/>
          </p:nvPr>
        </p:nvSpPr>
        <p:spPr>
          <a:xfrm>
            <a:off x="4191000" y="277813"/>
            <a:ext cx="4724400" cy="1139825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charset="-128"/>
              </a:rPr>
              <a:t>2011-12 Pilot Districts</a:t>
            </a:r>
          </a:p>
        </p:txBody>
      </p:sp>
      <p:pic>
        <p:nvPicPr>
          <p:cNvPr id="471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91754" y="3188677"/>
            <a:ext cx="1852246" cy="31652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Presentation Overview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525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What is UTeach</a:t>
            </a:r>
            <a:r>
              <a:rPr lang="en-US" i="1" dirty="0">
                <a:ea typeface="ＭＳ Ｐゴシック" charset="-128"/>
              </a:rPr>
              <a:t>Engineering</a:t>
            </a:r>
            <a:r>
              <a:rPr lang="en-US" dirty="0">
                <a:ea typeface="ＭＳ Ｐゴシック" charset="-128"/>
              </a:rPr>
              <a:t>?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 smtClean="0">
                <a:ea typeface="ＭＳ Ｐゴシック" charset="-128"/>
              </a:rPr>
              <a:t> </a:t>
            </a:r>
            <a:endParaRPr lang="en-US" sz="1600" dirty="0" smtClean="0">
              <a:ea typeface="ＭＳ Ｐゴシック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ea typeface="ＭＳ Ｐゴシック" charset="-128"/>
              </a:rPr>
              <a:t>			     Overview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Texas </a:t>
            </a:r>
            <a:r>
              <a:rPr lang="en-US" dirty="0">
                <a:ea typeface="ＭＳ Ｐゴシック" charset="-128"/>
              </a:rPr>
              <a:t>Pilot and Early Results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Pilot Phase Two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2014 </a:t>
            </a:r>
            <a:r>
              <a:rPr lang="en-US" dirty="0">
                <a:ea typeface="ＭＳ Ｐゴシック" charset="-128"/>
              </a:rPr>
              <a:t>and Beyond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39599"/>
            <a:ext cx="2857256" cy="98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46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339725" y="914400"/>
            <a:ext cx="8632825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defTabSz="914400" eaLnBrk="0" hangingPunct="0">
              <a:defRPr/>
            </a:pPr>
            <a:endParaRPr lang="en-US" sz="1600" i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9725" y="1143000"/>
            <a:ext cx="8632825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defTabSz="914400" eaLnBrk="0" hangingPunct="0">
              <a:defRPr/>
            </a:pPr>
            <a:endParaRPr lang="en-US" sz="1600" i="1" dirty="0">
              <a:latin typeface="+mn-lt"/>
              <a:ea typeface="ＭＳ Ｐゴシック" pitchFamily="34" charset="-128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23644" y="1402398"/>
          <a:ext cx="8515633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3" name="TextBox 1"/>
          <p:cNvSpPr txBox="1">
            <a:spLocks noChangeArrowheads="1"/>
          </p:cNvSpPr>
          <p:nvPr/>
        </p:nvSpPr>
        <p:spPr bwMode="auto">
          <a:xfrm rot="-5400000">
            <a:off x="1828800" y="44958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 b="1" i="1">
                <a:solidFill>
                  <a:schemeClr val="bg1"/>
                </a:solidFill>
                <a:latin typeface="Calibri" pitchFamily="34" charset="0"/>
              </a:rPr>
              <a:t>Acceptable</a:t>
            </a:r>
            <a:endParaRPr lang="en-US" sz="11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286000"/>
            <a:ext cx="430887" cy="2286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  <a:ea typeface="ＭＳ Ｐゴシック" pitchFamily="34" charset="-128"/>
              </a:rPr>
              <a:t>Number of Students</a:t>
            </a:r>
          </a:p>
        </p:txBody>
      </p:sp>
      <p:sp>
        <p:nvSpPr>
          <p:cNvPr id="48135" name="Title 1"/>
          <p:cNvSpPr>
            <a:spLocks noGrp="1"/>
          </p:cNvSpPr>
          <p:nvPr>
            <p:ph type="title"/>
          </p:nvPr>
        </p:nvSpPr>
        <p:spPr>
          <a:xfrm>
            <a:off x="4191000" y="277813"/>
            <a:ext cx="4724400" cy="1139825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charset="-128"/>
              </a:rPr>
              <a:t>2011-12 Pilot Schools</a:t>
            </a:r>
          </a:p>
        </p:txBody>
      </p:sp>
      <p:pic>
        <p:nvPicPr>
          <p:cNvPr id="4813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053754" y="2743201"/>
            <a:ext cx="1090246" cy="365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0330514"/>
              </p:ext>
            </p:extLst>
          </p:nvPr>
        </p:nvGraphicFramePr>
        <p:xfrm>
          <a:off x="360363" y="1504950"/>
          <a:ext cx="8702675" cy="4634495"/>
        </p:xfrm>
        <a:graphic>
          <a:graphicData uri="http://schemas.openxmlformats.org/drawingml/2006/table">
            <a:tbl>
              <a:tblPr/>
              <a:tblGrid>
                <a:gridCol w="2211387"/>
                <a:gridCol w="1179635"/>
                <a:gridCol w="1246065"/>
                <a:gridCol w="1350963"/>
                <a:gridCol w="1385887"/>
                <a:gridCol w="1328738"/>
              </a:tblGrid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Campus (Rating)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# Sections Offered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# Students in 2011-12 Pilot Course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Other Courses Taught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Years Teaching Experience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Engineering Degree or Experience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30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Bowie HS (R)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24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Physics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30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Crockett HS (A)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Physics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15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30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McCallum HS (A)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CAD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30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Reagan HS (A)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Physics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59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Dripping Springs HS (R)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22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Statistics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11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Plano HS (R)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4                 (2 teachers)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&gt; 120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Physics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 and 2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59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Stony Point HS (A)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60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Physics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16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9227" name="Picture 2" descr="C:\Users\Cheryl Farmer\AppData\Local\Microsoft\Windows\Temporary Internet Files\Content.IE5\S46TL7SA\MC9004421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6100" y="3901466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28" name="Picture 2" descr="C:\Users\Cheryl Farmer\AppData\Local\Microsoft\Windows\Temporary Internet Files\Content.IE5\S46TL7SA\MC9004421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6100" y="4443658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30" name="Picture 2" descr="C:\Users\Cheryl Farmer\AppData\Local\Microsoft\Windows\Temporary Internet Files\Content.IE5\S46TL7SA\MC9004421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029445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31" name="Picture 2" descr="C:\Users\Cheryl Farmer\AppData\Local\Microsoft\Windows\Temporary Internet Files\Content.IE5\S46TL7SA\MC9004421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0100" y="5029445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3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233" name="Title 1"/>
          <p:cNvSpPr txBox="1">
            <a:spLocks/>
          </p:cNvSpPr>
          <p:nvPr/>
        </p:nvSpPr>
        <p:spPr bwMode="auto">
          <a:xfrm>
            <a:off x="4191000" y="277813"/>
            <a:ext cx="4724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>
                <a:solidFill>
                  <a:schemeClr val="tx2"/>
                </a:solidFill>
                <a:latin typeface="Calibri" pitchFamily="34" charset="0"/>
              </a:rPr>
              <a:t>Pilot Teachers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Early Results from 2011-12 Pilot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2677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Teachers struggled to complete the course in their first year (to be expected)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Generally completed 80-85% of the course (Units 1-5)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Should be able to cover more as materials become familiar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Need to establish classroom norms early in the course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General norms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Engineering norms (collaboration, communication)</a:t>
            </a:r>
            <a:endParaRPr lang="en-US" dirty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Need to modify and strengthen scaffolding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Reorder introduction of certain skills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Reinforce key concepts consistently across units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Presentation Overview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525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What is UTeach</a:t>
            </a:r>
            <a:r>
              <a:rPr lang="en-US" i="1" dirty="0">
                <a:ea typeface="ＭＳ Ｐゴシック" charset="-128"/>
              </a:rPr>
              <a:t>Engineering</a:t>
            </a:r>
            <a:r>
              <a:rPr lang="en-US" dirty="0">
                <a:ea typeface="ＭＳ Ｐゴシック" charset="-128"/>
              </a:rPr>
              <a:t>?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 smtClean="0">
                <a:ea typeface="ＭＳ Ｐゴシック" charset="-128"/>
              </a:rPr>
              <a:t> </a:t>
            </a:r>
            <a:endParaRPr lang="en-US" sz="1600" dirty="0" smtClean="0">
              <a:ea typeface="ＭＳ Ｐゴシック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b="1" dirty="0" smtClean="0">
                <a:solidFill>
                  <a:srgbClr val="D16349"/>
                </a:solidFill>
                <a:ea typeface="ＭＳ Ｐゴシック" charset="-128"/>
              </a:rPr>
              <a:t>			</a:t>
            </a:r>
            <a:r>
              <a:rPr lang="en-US" dirty="0">
                <a:ea typeface="ＭＳ Ｐゴシック" charset="-128"/>
              </a:rPr>
              <a:t>     Overview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Texas Pilot and Early Results</a:t>
            </a:r>
          </a:p>
          <a:p>
            <a:pPr eaLnBrk="1" hangingPunct="1">
              <a:spcBef>
                <a:spcPts val="1200"/>
              </a:spcBef>
            </a:pPr>
            <a:r>
              <a:rPr lang="en-US" b="1" dirty="0">
                <a:solidFill>
                  <a:srgbClr val="D16349"/>
                </a:solidFill>
                <a:ea typeface="ＭＳ Ｐゴシック" charset="-128"/>
              </a:rPr>
              <a:t>Pilot Phase Two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2014 </a:t>
            </a:r>
            <a:r>
              <a:rPr lang="en-US" dirty="0">
                <a:ea typeface="ＭＳ Ｐゴシック" charset="-128"/>
              </a:rPr>
              <a:t>and Beyond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39599"/>
            <a:ext cx="2857256" cy="98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05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Teacher Professional Development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525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Two-week workshop to enhance participants’ engineering content knowledge and pedagogical content knowledge</a:t>
            </a:r>
            <a:endParaRPr lang="en-US" dirty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Features: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Content aligned to course and underlying standards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Appropriate for teachers from diverse backgrounds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Emphasizes active engagement and problem-solving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Conveys clear ideas about effective teaching and learning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Offers frequent opportunities for</a:t>
            </a:r>
          </a:p>
          <a:p>
            <a:pPr marL="457200" lvl="1" indent="0" eaLnBrk="1" hangingPunct="1">
              <a:spcBef>
                <a:spcPts val="0"/>
              </a:spcBef>
              <a:buNone/>
            </a:pPr>
            <a:r>
              <a:rPr lang="en-US" dirty="0">
                <a:ea typeface="ＭＳ Ｐゴシック" charset="-128"/>
              </a:rPr>
              <a:t>	</a:t>
            </a:r>
            <a:r>
              <a:rPr lang="en-US" dirty="0" smtClean="0">
                <a:ea typeface="ＭＳ Ｐゴシック" charset="-128"/>
              </a:rPr>
              <a:t>critical reflection on teaching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7716" y="2565186"/>
            <a:ext cx="567103" cy="7315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14819" y="2515468"/>
            <a:ext cx="2929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/>
              <a:t>T</a:t>
            </a:r>
            <a:r>
              <a:rPr lang="en-US" sz="1600" i="1" dirty="0" smtClean="0"/>
              <a:t>eachers</a:t>
            </a:r>
            <a:r>
              <a:rPr lang="en-US" sz="1600" i="1" dirty="0"/>
              <a:t>’ capabilities and </a:t>
            </a:r>
            <a:r>
              <a:rPr lang="en-US" sz="1600" i="1" dirty="0" smtClean="0"/>
              <a:t>knowledge to </a:t>
            </a:r>
            <a:r>
              <a:rPr lang="en-US" sz="1600" i="1" dirty="0"/>
              <a:t>teach content and subject </a:t>
            </a:r>
            <a:r>
              <a:rPr lang="en-US" sz="1600" i="1" dirty="0" smtClean="0"/>
              <a:t>matter </a:t>
            </a:r>
            <a:r>
              <a:rPr lang="en-US" sz="1600" i="1" dirty="0" smtClean="0">
                <a:latin typeface="+mn-lt"/>
              </a:rPr>
              <a:t>(p 21)</a:t>
            </a:r>
            <a:endParaRPr lang="en-US" sz="1600" i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7715" y="5296663"/>
            <a:ext cx="567103" cy="7315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14818" y="5370056"/>
            <a:ext cx="2929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/>
              <a:t>Addresses teachers</a:t>
            </a:r>
            <a:r>
              <a:rPr lang="en-US" sz="1600" i="1" dirty="0"/>
              <a:t>’ </a:t>
            </a:r>
            <a:r>
              <a:rPr lang="en-US" sz="1600" i="1" dirty="0" smtClean="0"/>
              <a:t>classroom work </a:t>
            </a:r>
            <a:r>
              <a:rPr lang="en-US" sz="1600" i="1" dirty="0" smtClean="0">
                <a:latin typeface="+mn-lt"/>
              </a:rPr>
              <a:t>(p 21)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67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Mentor Program for Teachers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459524"/>
            <a:ext cx="8391525" cy="4525963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en-US" dirty="0">
                <a:ea typeface="ＭＳ Ｐゴシック" charset="-128"/>
              </a:rPr>
              <a:t>Developing and testing mentorship </a:t>
            </a:r>
            <a:r>
              <a:rPr lang="en-US" dirty="0" smtClean="0">
                <a:ea typeface="ＭＳ Ｐゴシック" charset="-128"/>
              </a:rPr>
              <a:t>model for scale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 smtClean="0">
                <a:ea typeface="ＭＳ Ｐゴシック" charset="-128"/>
              </a:rPr>
              <a:t>Mentor PD in conjunction with teacher PD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 smtClean="0">
                <a:ea typeface="ＭＳ Ｐゴシック" charset="-128"/>
              </a:rPr>
              <a:t>Ongoing SIG for participants</a:t>
            </a:r>
          </a:p>
          <a:p>
            <a:pPr eaLnBrk="1" hangingPunct="1">
              <a:spcBef>
                <a:spcPts val="400"/>
              </a:spcBef>
            </a:pPr>
            <a:r>
              <a:rPr lang="en-US" dirty="0" smtClean="0">
                <a:ea typeface="ＭＳ Ｐゴシック" charset="-128"/>
              </a:rPr>
              <a:t>In-person engineer mentors for teachers from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 smtClean="0">
                <a:ea typeface="ＭＳ Ｐゴシック" charset="-128"/>
              </a:rPr>
              <a:t>NASA space flight centers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 smtClean="0">
                <a:ea typeface="ＭＳ Ｐゴシック" charset="-128"/>
              </a:rPr>
              <a:t>NASA affiliates (</a:t>
            </a:r>
            <a:r>
              <a:rPr lang="en-US" i="1" dirty="0" smtClean="0">
                <a:ea typeface="ＭＳ Ｐゴシック" charset="-128"/>
              </a:rPr>
              <a:t>e.g.</a:t>
            </a:r>
            <a:r>
              <a:rPr lang="en-US" dirty="0" smtClean="0">
                <a:ea typeface="ＭＳ Ｐゴシック" charset="-128"/>
              </a:rPr>
              <a:t>, Washington Museum of Flight, Colorado’s Shades of Blue)</a:t>
            </a:r>
          </a:p>
          <a:p>
            <a:pPr eaLnBrk="1" hangingPunct="1">
              <a:spcBef>
                <a:spcPts val="400"/>
              </a:spcBef>
            </a:pPr>
            <a:r>
              <a:rPr lang="en-US" dirty="0" smtClean="0">
                <a:ea typeface="ＭＳ Ｐゴシック" charset="-128"/>
              </a:rPr>
              <a:t>Benefits to teacher and students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 smtClean="0">
                <a:ea typeface="ＭＳ Ｐゴシック" charset="-128"/>
              </a:rPr>
              <a:t>Support teacher in first year, assist with “tough” spots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 smtClean="0">
                <a:ea typeface="ＭＳ Ｐゴシック" charset="-128"/>
              </a:rPr>
              <a:t>Offer classroom visits and additional resource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</a:t>
            </a:r>
            <a:r>
              <a:rPr lang="en-US" i="1" dirty="0">
                <a:ea typeface="ＭＳ Ｐゴシック" charset="-128"/>
              </a:rPr>
              <a:t>e.g.</a:t>
            </a:r>
            <a:r>
              <a:rPr lang="en-US" dirty="0" smtClean="0">
                <a:ea typeface="ＭＳ Ｐゴシック" charset="-128"/>
              </a:rPr>
              <a:t>, facility tours, access to industry/government design challenges)</a:t>
            </a:r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Developing Validated Assessments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565031"/>
            <a:ext cx="8391525" cy="45259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charset="-128"/>
              </a:rPr>
              <a:t>Rubrics for assessing student performance</a:t>
            </a:r>
          </a:p>
          <a:p>
            <a:pPr eaLnBrk="1" hangingPunct="1"/>
            <a:r>
              <a:rPr lang="en-US" sz="3200" dirty="0" smtClean="0">
                <a:ea typeface="ＭＳ Ｐゴシック" charset="-128"/>
              </a:rPr>
              <a:t>Rubrics for assessing student artifacts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Major focus in 2012-13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Internal and external experts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Develop rubrics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Assure inter-rater agreement among experts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Pilot with teachers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4362" y="4733956"/>
            <a:ext cx="567103" cy="731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71465" y="4807349"/>
            <a:ext cx="2929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>
                <a:latin typeface="+mn-lt"/>
              </a:rPr>
              <a:t>S</a:t>
            </a:r>
            <a:r>
              <a:rPr lang="en-US" sz="1600" i="1" dirty="0" smtClean="0">
                <a:latin typeface="+mn-lt"/>
              </a:rPr>
              <a:t>upportive </a:t>
            </a:r>
            <a:r>
              <a:rPr lang="en-US" sz="1600" i="1" dirty="0">
                <a:latin typeface="+mn-lt"/>
              </a:rPr>
              <a:t>system of assessment </a:t>
            </a:r>
            <a:r>
              <a:rPr lang="en-US" sz="1600" i="1" dirty="0" smtClean="0">
                <a:latin typeface="+mn-lt"/>
              </a:rPr>
              <a:t>- internal </a:t>
            </a:r>
            <a:r>
              <a:rPr lang="en-US" sz="1600" i="1" dirty="0">
                <a:latin typeface="+mn-lt"/>
              </a:rPr>
              <a:t>to </a:t>
            </a:r>
            <a:r>
              <a:rPr lang="en-US" sz="1600" i="1" dirty="0" smtClean="0">
                <a:latin typeface="+mn-lt"/>
              </a:rPr>
              <a:t>course (</a:t>
            </a:r>
            <a:r>
              <a:rPr lang="en-US" sz="1600" i="1" dirty="0">
                <a:latin typeface="+mn-lt"/>
              </a:rPr>
              <a:t>p </a:t>
            </a:r>
            <a:r>
              <a:rPr lang="en-US" sz="1600" i="1" dirty="0" smtClean="0">
                <a:latin typeface="+mn-lt"/>
              </a:rPr>
              <a:t>21)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6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Presentation Overview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525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What is UTeach</a:t>
            </a:r>
            <a:r>
              <a:rPr lang="en-US" i="1" dirty="0">
                <a:ea typeface="ＭＳ Ｐゴシック" charset="-128"/>
              </a:rPr>
              <a:t>Engineering</a:t>
            </a:r>
            <a:r>
              <a:rPr lang="en-US" dirty="0">
                <a:ea typeface="ＭＳ Ｐゴシック" charset="-128"/>
              </a:rPr>
              <a:t>?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 smtClean="0">
                <a:ea typeface="ＭＳ Ｐゴシック" charset="-128"/>
              </a:rPr>
              <a:t> </a:t>
            </a:r>
            <a:endParaRPr lang="en-US" sz="1600" dirty="0" smtClean="0">
              <a:ea typeface="ＭＳ Ｐゴシック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b="1" dirty="0" smtClean="0">
                <a:solidFill>
                  <a:srgbClr val="D16349"/>
                </a:solidFill>
                <a:ea typeface="ＭＳ Ｐゴシック" charset="-128"/>
              </a:rPr>
              <a:t>			</a:t>
            </a:r>
            <a:r>
              <a:rPr lang="en-US" dirty="0">
                <a:ea typeface="ＭＳ Ｐゴシック" charset="-128"/>
              </a:rPr>
              <a:t>     Overview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Texas Pilot and Early Results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Pilot Phase Two</a:t>
            </a:r>
          </a:p>
          <a:p>
            <a:pPr eaLnBrk="1" hangingPunct="1">
              <a:spcBef>
                <a:spcPts val="1200"/>
              </a:spcBef>
            </a:pPr>
            <a:r>
              <a:rPr lang="en-US" b="1" dirty="0">
                <a:solidFill>
                  <a:srgbClr val="D16349"/>
                </a:solidFill>
                <a:ea typeface="ＭＳ Ｐゴシック" charset="-128"/>
              </a:rPr>
              <a:t>2014 and Beyond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39599"/>
            <a:ext cx="2857256" cy="98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05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Enhancement and Expansion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525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Advanced Placement (AP) Option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Current portfolio option aligned to draft AP requirements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Anticipated for credit in 2014-15</a:t>
            </a:r>
          </a:p>
          <a:p>
            <a:pPr eaLnBrk="1" hangingPunct="1"/>
            <a:r>
              <a:rPr lang="en-US" dirty="0">
                <a:ea typeface="ＭＳ Ｐゴシック" charset="-128"/>
              </a:rPr>
              <a:t>Expanding Network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NASA’s Space Grant Consortium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NSTA Regional Meetings — Engineering Days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State Departments of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57846" cy="1139825"/>
          </a:xfrm>
        </p:spPr>
        <p:txBody>
          <a:bodyPr/>
          <a:lstStyle/>
          <a:p>
            <a:pPr eaLnBrk="1" hangingPunct="1"/>
            <a:r>
              <a:rPr lang="en-US" sz="4200" dirty="0" smtClean="0">
                <a:ea typeface="ＭＳ Ｐゴシック" charset="-128"/>
              </a:rPr>
              <a:t>Developing Courseware:</a:t>
            </a:r>
            <a:br>
              <a:rPr lang="en-US" sz="4200" dirty="0" smtClean="0">
                <a:ea typeface="ＭＳ Ｐゴシック" charset="-128"/>
              </a:rPr>
            </a:br>
            <a:r>
              <a:rPr lang="en-US" sz="4200" dirty="0" smtClean="0">
                <a:ea typeface="ＭＳ Ｐゴシック" charset="-128"/>
              </a:rPr>
              <a:t>LMS + Virtual </a:t>
            </a:r>
            <a:r>
              <a:rPr lang="en-US" sz="4200" dirty="0">
                <a:ea typeface="ＭＳ Ｐゴシック" charset="-128"/>
              </a:rPr>
              <a:t>C</a:t>
            </a:r>
            <a:r>
              <a:rPr lang="en-US" sz="4200" dirty="0" smtClean="0">
                <a:ea typeface="ＭＳ Ｐゴシック" charset="-128"/>
              </a:rPr>
              <a:t>ollaboration Tool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5155691"/>
              </p:ext>
            </p:extLst>
          </p:nvPr>
        </p:nvGraphicFramePr>
        <p:xfrm>
          <a:off x="480647" y="1758459"/>
          <a:ext cx="4917440" cy="3017028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02920"/>
                <a:gridCol w="365760"/>
                <a:gridCol w="548640"/>
                <a:gridCol w="208280"/>
                <a:gridCol w="502920"/>
                <a:gridCol w="365760"/>
                <a:gridCol w="548640"/>
                <a:gridCol w="457200"/>
                <a:gridCol w="502920"/>
                <a:gridCol w="365760"/>
                <a:gridCol w="548640"/>
              </a:tblGrid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X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714">
                <a:tc gridSpan="1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X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714">
                <a:tc gridSpan="1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-50000" dirty="0" smtClean="0"/>
                        <a:t>N1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-50000" dirty="0" smtClean="0"/>
                        <a:t>N2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-50000" dirty="0" smtClean="0"/>
                        <a:t>NX</a:t>
                      </a:r>
                      <a:endParaRPr lang="en-US" baseline="-50000" dirty="0"/>
                    </a:p>
                  </a:txBody>
                  <a:tcPr anchor="b"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621323" y="1981200"/>
            <a:ext cx="4736123" cy="117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21323" y="3270738"/>
            <a:ext cx="473612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1195754" y="2145326"/>
            <a:ext cx="0" cy="8909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74431" y="4396155"/>
            <a:ext cx="1219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03384" y="3446588"/>
            <a:ext cx="476249" cy="86750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1236785" y="3446588"/>
            <a:ext cx="419098" cy="8675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2206869" y="4396155"/>
            <a:ext cx="1219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2335822" y="3446588"/>
            <a:ext cx="476249" cy="86750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2869223" y="3446588"/>
            <a:ext cx="419098" cy="8675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4076698" y="4396155"/>
            <a:ext cx="1219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4205651" y="3446588"/>
            <a:ext cx="476249" cy="86750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 flipV="1">
            <a:off x="4739052" y="3446588"/>
            <a:ext cx="419098" cy="8675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2828192" y="2145326"/>
            <a:ext cx="0" cy="8909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flipV="1">
            <a:off x="4696553" y="2145326"/>
            <a:ext cx="0" cy="8909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5563916" y="3097796"/>
            <a:ext cx="339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Teacher/teacher collaboration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63916" y="3742565"/>
            <a:ext cx="3580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Teacher-student communication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63916" y="4387335"/>
            <a:ext cx="339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Student/student collaboration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63916" y="2453027"/>
            <a:ext cx="339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Teacher/mentor collaboration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63916" y="1808258"/>
            <a:ext cx="339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Mentor/mentor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Presentation Overview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525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b="1" dirty="0">
                <a:solidFill>
                  <a:srgbClr val="D16349"/>
                </a:solidFill>
                <a:ea typeface="ＭＳ Ｐゴシック" charset="-128"/>
              </a:rPr>
              <a:t>What is UTeach</a:t>
            </a:r>
            <a:r>
              <a:rPr lang="en-US" b="1" i="1" dirty="0">
                <a:solidFill>
                  <a:srgbClr val="D16349"/>
                </a:solidFill>
                <a:ea typeface="ＭＳ Ｐゴシック" charset="-128"/>
              </a:rPr>
              <a:t>Engineering</a:t>
            </a:r>
            <a:r>
              <a:rPr lang="en-US" b="1" dirty="0">
                <a:solidFill>
                  <a:srgbClr val="D16349"/>
                </a:solidFill>
                <a:ea typeface="ＭＳ Ｐゴシック" charset="-128"/>
              </a:rPr>
              <a:t>?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 smtClean="0">
                <a:ea typeface="ＭＳ Ｐゴシック" charset="-128"/>
              </a:rPr>
              <a:t> </a:t>
            </a:r>
            <a:endParaRPr lang="en-US" sz="1600" dirty="0" smtClean="0">
              <a:ea typeface="ＭＳ Ｐゴシック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ea typeface="ＭＳ Ｐゴシック" charset="-128"/>
              </a:rPr>
              <a:t>			     Overview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Texas P</a:t>
            </a:r>
            <a:r>
              <a:rPr lang="en-US" dirty="0" smtClean="0">
                <a:ea typeface="ＭＳ Ｐゴシック" charset="-128"/>
              </a:rPr>
              <a:t>ilot </a:t>
            </a:r>
            <a:r>
              <a:rPr lang="en-US" dirty="0">
                <a:ea typeface="ＭＳ Ｐゴシック" charset="-128"/>
              </a:rPr>
              <a:t>and Early Results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Pilot Phase Two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2014 </a:t>
            </a:r>
            <a:r>
              <a:rPr lang="en-US" dirty="0">
                <a:ea typeface="ＭＳ Ｐゴシック" charset="-128"/>
              </a:rPr>
              <a:t>and Beyond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39599"/>
            <a:ext cx="2857256" cy="98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3249947"/>
              </p:ext>
            </p:extLst>
          </p:nvPr>
        </p:nvGraphicFramePr>
        <p:xfrm>
          <a:off x="480647" y="1758459"/>
          <a:ext cx="4917440" cy="3017028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02920"/>
                <a:gridCol w="365760"/>
                <a:gridCol w="548640"/>
                <a:gridCol w="208280"/>
                <a:gridCol w="502920"/>
                <a:gridCol w="365760"/>
                <a:gridCol w="548640"/>
                <a:gridCol w="457200"/>
                <a:gridCol w="502920"/>
                <a:gridCol w="365760"/>
                <a:gridCol w="548640"/>
              </a:tblGrid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X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714">
                <a:tc gridSpan="1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X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714">
                <a:tc gridSpan="1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-50000" dirty="0" smtClean="0"/>
                        <a:t>N1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-50000" dirty="0" smtClean="0"/>
                        <a:t>N2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-50000" dirty="0" smtClean="0"/>
                        <a:t>NX</a:t>
                      </a:r>
                      <a:endParaRPr lang="en-US" baseline="-50000" dirty="0"/>
                    </a:p>
                  </a:txBody>
                  <a:tcPr anchor="b"/>
                </a:tc>
              </a:tr>
            </a:tbl>
          </a:graphicData>
        </a:graphic>
      </p:graphicFrame>
      <p:grpSp>
        <p:nvGrpSpPr>
          <p:cNvPr id="59409" name="Group 59408"/>
          <p:cNvGrpSpPr/>
          <p:nvPr/>
        </p:nvGrpSpPr>
        <p:grpSpPr>
          <a:xfrm>
            <a:off x="574431" y="1981200"/>
            <a:ext cx="4783015" cy="2414955"/>
            <a:chOff x="562708" y="2790091"/>
            <a:chExt cx="4783015" cy="2414955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609600" y="2790091"/>
              <a:ext cx="4736123" cy="1172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09600" y="4079629"/>
              <a:ext cx="473612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1184031" y="2954217"/>
              <a:ext cx="0" cy="8909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grpSp>
          <p:nvGrpSpPr>
            <p:cNvPr id="59401" name="Group 59400"/>
            <p:cNvGrpSpPr/>
            <p:nvPr/>
          </p:nvGrpSpPr>
          <p:grpSpPr>
            <a:xfrm>
              <a:off x="562708" y="4255479"/>
              <a:ext cx="1219200" cy="949567"/>
              <a:chOff x="609600" y="4138249"/>
              <a:chExt cx="1219200" cy="949567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609600" y="5087816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738553" y="4138249"/>
                <a:ext cx="476249" cy="86750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 flipH="1" flipV="1">
                <a:off x="1271954" y="4138249"/>
                <a:ext cx="419098" cy="86750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grpSp>
          <p:nvGrpSpPr>
            <p:cNvPr id="50" name="Group 49"/>
            <p:cNvGrpSpPr/>
            <p:nvPr/>
          </p:nvGrpSpPr>
          <p:grpSpPr>
            <a:xfrm>
              <a:off x="2195146" y="4255479"/>
              <a:ext cx="1219200" cy="949567"/>
              <a:chOff x="609600" y="4138249"/>
              <a:chExt cx="1219200" cy="949567"/>
            </a:xfrm>
          </p:grpSpPr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609600" y="5087816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52" name="Straight Arrow Connector 51"/>
              <p:cNvCxnSpPr/>
              <p:nvPr/>
            </p:nvCxnSpPr>
            <p:spPr bwMode="auto">
              <a:xfrm flipV="1">
                <a:off x="738553" y="4138249"/>
                <a:ext cx="476249" cy="86750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53" name="Straight Arrow Connector 52"/>
              <p:cNvCxnSpPr/>
              <p:nvPr/>
            </p:nvCxnSpPr>
            <p:spPr bwMode="auto">
              <a:xfrm flipH="1" flipV="1">
                <a:off x="1271954" y="4138249"/>
                <a:ext cx="419098" cy="86750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grpSp>
          <p:nvGrpSpPr>
            <p:cNvPr id="63" name="Group 62"/>
            <p:cNvGrpSpPr/>
            <p:nvPr/>
          </p:nvGrpSpPr>
          <p:grpSpPr>
            <a:xfrm>
              <a:off x="4064975" y="4255479"/>
              <a:ext cx="1219200" cy="949567"/>
              <a:chOff x="609600" y="4138249"/>
              <a:chExt cx="1219200" cy="949567"/>
            </a:xfrm>
          </p:grpSpPr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609600" y="5087816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65" name="Straight Arrow Connector 64"/>
              <p:cNvCxnSpPr/>
              <p:nvPr/>
            </p:nvCxnSpPr>
            <p:spPr bwMode="auto">
              <a:xfrm flipV="1">
                <a:off x="738553" y="4138249"/>
                <a:ext cx="476249" cy="86750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 bwMode="auto">
              <a:xfrm flipH="1" flipV="1">
                <a:off x="1271954" y="4138249"/>
                <a:ext cx="419098" cy="86750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cxnSp>
          <p:nvCxnSpPr>
            <p:cNvPr id="82" name="Straight Arrow Connector 81"/>
            <p:cNvCxnSpPr/>
            <p:nvPr/>
          </p:nvCxnSpPr>
          <p:spPr bwMode="auto">
            <a:xfrm flipV="1">
              <a:off x="2816469" y="2954217"/>
              <a:ext cx="0" cy="8909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 flipV="1">
              <a:off x="4684830" y="2954217"/>
              <a:ext cx="0" cy="8909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59410" name="Rectangle 59409"/>
          <p:cNvSpPr/>
          <p:nvPr/>
        </p:nvSpPr>
        <p:spPr>
          <a:xfrm>
            <a:off x="5605682" y="1454058"/>
            <a:ext cx="3397639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D16349"/>
                </a:solidFill>
                <a:latin typeface="+mn-lt"/>
              </a:rPr>
              <a:t>For teachers, access 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Course Materials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Lesson plans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Background materials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Supporting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Ongoing PD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Refresher videos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On-time training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Webinars on practice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Course Management Tools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Share resources with students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Assign, view, assess student 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Collaboration Tools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Teacher-to-teacher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Teacher-to-mentor</a:t>
            </a:r>
            <a:endParaRPr lang="en-US" dirty="0">
              <a:latin typeface="+mn-lt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57846" cy="1139825"/>
          </a:xfrm>
        </p:spPr>
        <p:txBody>
          <a:bodyPr/>
          <a:lstStyle/>
          <a:p>
            <a:pPr eaLnBrk="1" hangingPunct="1"/>
            <a:r>
              <a:rPr lang="en-US" sz="4200" dirty="0" smtClean="0">
                <a:ea typeface="ＭＳ Ｐゴシック" charset="-128"/>
              </a:rPr>
              <a:t>Developing Courseware:</a:t>
            </a:r>
            <a:br>
              <a:rPr lang="en-US" sz="4200" dirty="0" smtClean="0">
                <a:ea typeface="ＭＳ Ｐゴシック" charset="-128"/>
              </a:rPr>
            </a:br>
            <a:r>
              <a:rPr lang="en-US" sz="4200" dirty="0" smtClean="0">
                <a:ea typeface="ＭＳ Ｐゴシック" charset="-128"/>
              </a:rPr>
              <a:t>LMS + Virtual </a:t>
            </a:r>
            <a:r>
              <a:rPr lang="en-US" sz="4200" dirty="0">
                <a:ea typeface="ＭＳ Ｐゴシック" charset="-128"/>
              </a:rPr>
              <a:t>C</a:t>
            </a:r>
            <a:r>
              <a:rPr lang="en-US" sz="4200" dirty="0" smtClean="0">
                <a:ea typeface="ＭＳ Ｐゴシック" charset="-128"/>
              </a:rPr>
              <a:t>ollaboration Tool</a:t>
            </a: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06324" y="2813538"/>
            <a:ext cx="5299358" cy="914400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06324" y="1582615"/>
            <a:ext cx="5299358" cy="1172308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39705" y="3739661"/>
            <a:ext cx="5299358" cy="1172308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947336"/>
            <a:ext cx="567103" cy="73156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24303" y="5020729"/>
            <a:ext cx="3924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/>
              <a:t>Multiple and sustained opportunities for teacher learning over time (p 21)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2979" y="5649342"/>
            <a:ext cx="567103" cy="73156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80082" y="5722735"/>
            <a:ext cx="3924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/>
              <a:t>Interaction and collaboration with </a:t>
            </a:r>
            <a:r>
              <a:rPr lang="en-US" sz="1600" i="1" dirty="0" smtClean="0"/>
              <a:t>colleagues (p </a:t>
            </a:r>
            <a:r>
              <a:rPr lang="en-US" sz="1600" i="1" dirty="0"/>
              <a:t>21)</a:t>
            </a:r>
          </a:p>
        </p:txBody>
      </p:sp>
    </p:spTree>
    <p:extLst>
      <p:ext uri="{BB962C8B-B14F-4D97-AF65-F5344CB8AC3E}">
        <p14:creationId xmlns:p14="http://schemas.microsoft.com/office/powerpoint/2010/main" xmlns="" val="4772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0" name="Rectangle 59409"/>
          <p:cNvSpPr/>
          <p:nvPr/>
        </p:nvSpPr>
        <p:spPr>
          <a:xfrm>
            <a:off x="5605682" y="1886072"/>
            <a:ext cx="3397639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D16349"/>
                </a:solidFill>
                <a:latin typeface="+mn-lt"/>
              </a:rPr>
              <a:t>For mentors, access 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Course Materials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Lesson plans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Background materials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Supporting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Teacher PD Materials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Refresher videos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On-time training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Collaboration Tools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Mentor-to-mentor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Mentor-to-teacher</a:t>
            </a:r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57846" cy="1139825"/>
          </a:xfrm>
        </p:spPr>
        <p:txBody>
          <a:bodyPr/>
          <a:lstStyle/>
          <a:p>
            <a:pPr eaLnBrk="1" hangingPunct="1"/>
            <a:r>
              <a:rPr lang="en-US" sz="4200" dirty="0" smtClean="0">
                <a:ea typeface="ＭＳ Ｐゴシック" charset="-128"/>
              </a:rPr>
              <a:t>Developing Courseware:</a:t>
            </a:r>
            <a:br>
              <a:rPr lang="en-US" sz="4200" dirty="0" smtClean="0">
                <a:ea typeface="ＭＳ Ｐゴシック" charset="-128"/>
              </a:rPr>
            </a:br>
            <a:r>
              <a:rPr lang="en-US" sz="4200" dirty="0" smtClean="0">
                <a:ea typeface="ＭＳ Ｐゴシック" charset="-128"/>
              </a:rPr>
              <a:t>LMS + Virtual </a:t>
            </a:r>
            <a:r>
              <a:rPr lang="en-US" sz="4200" dirty="0">
                <a:ea typeface="ＭＳ Ｐゴシック" charset="-128"/>
              </a:rPr>
              <a:t>C</a:t>
            </a:r>
            <a:r>
              <a:rPr lang="en-US" sz="4200" dirty="0" smtClean="0">
                <a:ea typeface="ＭＳ Ｐゴシック" charset="-128"/>
              </a:rPr>
              <a:t>ollaboration Tool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8416149"/>
              </p:ext>
            </p:extLst>
          </p:nvPr>
        </p:nvGraphicFramePr>
        <p:xfrm>
          <a:off x="480647" y="1758459"/>
          <a:ext cx="4917440" cy="3017028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02920"/>
                <a:gridCol w="365760"/>
                <a:gridCol w="548640"/>
                <a:gridCol w="208280"/>
                <a:gridCol w="502920"/>
                <a:gridCol w="365760"/>
                <a:gridCol w="548640"/>
                <a:gridCol w="457200"/>
                <a:gridCol w="502920"/>
                <a:gridCol w="365760"/>
                <a:gridCol w="548640"/>
              </a:tblGrid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X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714">
                <a:tc gridSpan="1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X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714">
                <a:tc gridSpan="1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-50000" dirty="0" smtClean="0"/>
                        <a:t>N1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-50000" dirty="0" smtClean="0"/>
                        <a:t>N2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-50000" dirty="0" smtClean="0"/>
                        <a:t>NX</a:t>
                      </a:r>
                      <a:endParaRPr lang="en-US" baseline="-50000" dirty="0"/>
                    </a:p>
                  </a:txBody>
                  <a:tcPr anchor="b"/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74431" y="1981200"/>
            <a:ext cx="4783015" cy="2414955"/>
            <a:chOff x="562708" y="2790091"/>
            <a:chExt cx="4783015" cy="2414955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609600" y="2790091"/>
              <a:ext cx="4736123" cy="1172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609600" y="4079629"/>
              <a:ext cx="473612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1184031" y="2954217"/>
              <a:ext cx="0" cy="8909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grpSp>
          <p:nvGrpSpPr>
            <p:cNvPr id="32" name="Group 31"/>
            <p:cNvGrpSpPr/>
            <p:nvPr/>
          </p:nvGrpSpPr>
          <p:grpSpPr>
            <a:xfrm>
              <a:off x="562708" y="4255479"/>
              <a:ext cx="1219200" cy="949567"/>
              <a:chOff x="609600" y="4138249"/>
              <a:chExt cx="1219200" cy="949567"/>
            </a:xfrm>
          </p:grpSpPr>
          <p:cxnSp>
            <p:nvCxnSpPr>
              <p:cNvPr id="44" name="Straight Arrow Connector 43"/>
              <p:cNvCxnSpPr/>
              <p:nvPr/>
            </p:nvCxnSpPr>
            <p:spPr bwMode="auto">
              <a:xfrm>
                <a:off x="609600" y="5087816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 flipV="1">
                <a:off x="738553" y="4138249"/>
                <a:ext cx="476249" cy="86750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 bwMode="auto">
              <a:xfrm flipH="1" flipV="1">
                <a:off x="1271954" y="4138249"/>
                <a:ext cx="419098" cy="86750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grpSp>
          <p:nvGrpSpPr>
            <p:cNvPr id="33" name="Group 32"/>
            <p:cNvGrpSpPr/>
            <p:nvPr/>
          </p:nvGrpSpPr>
          <p:grpSpPr>
            <a:xfrm>
              <a:off x="2195146" y="4255479"/>
              <a:ext cx="1219200" cy="949567"/>
              <a:chOff x="609600" y="4138249"/>
              <a:chExt cx="1219200" cy="949567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>
                <a:off x="609600" y="5087816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 flipV="1">
                <a:off x="738553" y="4138249"/>
                <a:ext cx="476249" cy="86750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 flipH="1" flipV="1">
                <a:off x="1271954" y="4138249"/>
                <a:ext cx="419098" cy="86750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grpSp>
          <p:nvGrpSpPr>
            <p:cNvPr id="34" name="Group 33"/>
            <p:cNvGrpSpPr/>
            <p:nvPr/>
          </p:nvGrpSpPr>
          <p:grpSpPr>
            <a:xfrm>
              <a:off x="4064975" y="4255479"/>
              <a:ext cx="1219200" cy="949567"/>
              <a:chOff x="609600" y="4138249"/>
              <a:chExt cx="1219200" cy="949567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609600" y="5087816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 flipV="1">
                <a:off x="738553" y="4138249"/>
                <a:ext cx="476249" cy="86750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40" name="Straight Arrow Connector 39"/>
              <p:cNvCxnSpPr/>
              <p:nvPr/>
            </p:nvCxnSpPr>
            <p:spPr bwMode="auto">
              <a:xfrm flipH="1" flipV="1">
                <a:off x="1271954" y="4138249"/>
                <a:ext cx="419098" cy="86750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cxnSp>
          <p:nvCxnSpPr>
            <p:cNvPr id="36" name="Straight Arrow Connector 35"/>
            <p:cNvCxnSpPr/>
            <p:nvPr/>
          </p:nvCxnSpPr>
          <p:spPr bwMode="auto">
            <a:xfrm flipV="1">
              <a:off x="2816469" y="2954217"/>
              <a:ext cx="0" cy="8909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flipV="1">
              <a:off x="4684830" y="2954217"/>
              <a:ext cx="0" cy="8909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306324" y="1535723"/>
            <a:ext cx="5299358" cy="914400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39705" y="2590802"/>
            <a:ext cx="5299358" cy="2321167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2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0320351"/>
              </p:ext>
            </p:extLst>
          </p:nvPr>
        </p:nvGraphicFramePr>
        <p:xfrm>
          <a:off x="480647" y="1758463"/>
          <a:ext cx="4917440" cy="3017028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02920"/>
                <a:gridCol w="365760"/>
                <a:gridCol w="548640"/>
                <a:gridCol w="208280"/>
                <a:gridCol w="502920"/>
                <a:gridCol w="365760"/>
                <a:gridCol w="548640"/>
                <a:gridCol w="457200"/>
                <a:gridCol w="502920"/>
                <a:gridCol w="365760"/>
                <a:gridCol w="548640"/>
              </a:tblGrid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X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714">
                <a:tc gridSpan="1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X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714">
                <a:tc gridSpan="1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-50000" dirty="0" smtClean="0"/>
                        <a:t>N1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-50000" dirty="0" smtClean="0"/>
                        <a:t>N2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-50000" dirty="0" smtClean="0"/>
                        <a:t>NX</a:t>
                      </a:r>
                      <a:endParaRPr lang="en-US" baseline="-50000" dirty="0"/>
                    </a:p>
                  </a:txBody>
                  <a:tcPr anchor="b"/>
                </a:tc>
              </a:tr>
            </a:tbl>
          </a:graphicData>
        </a:graphic>
      </p:graphicFrame>
      <p:grpSp>
        <p:nvGrpSpPr>
          <p:cNvPr id="59409" name="Group 59408"/>
          <p:cNvGrpSpPr/>
          <p:nvPr/>
        </p:nvGrpSpPr>
        <p:grpSpPr>
          <a:xfrm>
            <a:off x="574431" y="1981204"/>
            <a:ext cx="4783015" cy="2414955"/>
            <a:chOff x="562708" y="2790091"/>
            <a:chExt cx="4783015" cy="2414955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609600" y="2790091"/>
              <a:ext cx="4736123" cy="1172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09600" y="4079629"/>
              <a:ext cx="473612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1184031" y="2954217"/>
              <a:ext cx="0" cy="8909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grpSp>
          <p:nvGrpSpPr>
            <p:cNvPr id="59401" name="Group 59400"/>
            <p:cNvGrpSpPr/>
            <p:nvPr/>
          </p:nvGrpSpPr>
          <p:grpSpPr>
            <a:xfrm>
              <a:off x="562708" y="4255479"/>
              <a:ext cx="1219200" cy="949567"/>
              <a:chOff x="609600" y="4138249"/>
              <a:chExt cx="1219200" cy="949567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609600" y="5087816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738553" y="4138249"/>
                <a:ext cx="476249" cy="86750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 flipH="1" flipV="1">
                <a:off x="1271954" y="4138249"/>
                <a:ext cx="419098" cy="86750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grpSp>
          <p:nvGrpSpPr>
            <p:cNvPr id="50" name="Group 49"/>
            <p:cNvGrpSpPr/>
            <p:nvPr/>
          </p:nvGrpSpPr>
          <p:grpSpPr>
            <a:xfrm>
              <a:off x="2195146" y="4255479"/>
              <a:ext cx="1219200" cy="949567"/>
              <a:chOff x="609600" y="4138249"/>
              <a:chExt cx="1219200" cy="949567"/>
            </a:xfrm>
          </p:grpSpPr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609600" y="5087816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52" name="Straight Arrow Connector 51"/>
              <p:cNvCxnSpPr/>
              <p:nvPr/>
            </p:nvCxnSpPr>
            <p:spPr bwMode="auto">
              <a:xfrm flipV="1">
                <a:off x="738553" y="4138249"/>
                <a:ext cx="476249" cy="86750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53" name="Straight Arrow Connector 52"/>
              <p:cNvCxnSpPr/>
              <p:nvPr/>
            </p:nvCxnSpPr>
            <p:spPr bwMode="auto">
              <a:xfrm flipH="1" flipV="1">
                <a:off x="1271954" y="4138249"/>
                <a:ext cx="419098" cy="86750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grpSp>
          <p:nvGrpSpPr>
            <p:cNvPr id="63" name="Group 62"/>
            <p:cNvGrpSpPr/>
            <p:nvPr/>
          </p:nvGrpSpPr>
          <p:grpSpPr>
            <a:xfrm>
              <a:off x="4064975" y="4255479"/>
              <a:ext cx="1219200" cy="949567"/>
              <a:chOff x="609600" y="4138249"/>
              <a:chExt cx="1219200" cy="949567"/>
            </a:xfrm>
          </p:grpSpPr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609600" y="5087816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65" name="Straight Arrow Connector 64"/>
              <p:cNvCxnSpPr/>
              <p:nvPr/>
            </p:nvCxnSpPr>
            <p:spPr bwMode="auto">
              <a:xfrm flipV="1">
                <a:off x="738553" y="4138249"/>
                <a:ext cx="476249" cy="86750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 bwMode="auto">
              <a:xfrm flipH="1" flipV="1">
                <a:off x="1271954" y="4138249"/>
                <a:ext cx="419098" cy="86750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cxnSp>
          <p:nvCxnSpPr>
            <p:cNvPr id="82" name="Straight Arrow Connector 81"/>
            <p:cNvCxnSpPr/>
            <p:nvPr/>
          </p:nvCxnSpPr>
          <p:spPr bwMode="auto">
            <a:xfrm flipV="1">
              <a:off x="2816469" y="2954217"/>
              <a:ext cx="0" cy="8909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 flipV="1">
              <a:off x="4684830" y="2954217"/>
              <a:ext cx="0" cy="8909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59410" name="Rectangle 59409"/>
          <p:cNvSpPr/>
          <p:nvPr/>
        </p:nvSpPr>
        <p:spPr>
          <a:xfrm>
            <a:off x="5605682" y="1886072"/>
            <a:ext cx="3397639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D16349"/>
                </a:solidFill>
                <a:latin typeface="+mn-lt"/>
              </a:rPr>
              <a:t>For students, access 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Course Materials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Background materials and supporting resources shared by teacher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Assignments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Virtual Engineering Notebook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Document work for self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Submit work to teacher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Prepare portfolio for AP or admissions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Collaboration Tools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Student-to-student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Student-to-teacher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00108" y="4009295"/>
            <a:ext cx="1545923" cy="1066801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043507" y="4009295"/>
            <a:ext cx="1545923" cy="1066801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923591" y="4009295"/>
            <a:ext cx="1545923" cy="1066801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57846" cy="1139825"/>
          </a:xfrm>
        </p:spPr>
        <p:txBody>
          <a:bodyPr/>
          <a:lstStyle/>
          <a:p>
            <a:pPr eaLnBrk="1" hangingPunct="1"/>
            <a:r>
              <a:rPr lang="en-US" sz="4200" dirty="0" smtClean="0">
                <a:ea typeface="ＭＳ Ｐゴシック" charset="-128"/>
              </a:rPr>
              <a:t>Developing Courseware:</a:t>
            </a:r>
            <a:br>
              <a:rPr lang="en-US" sz="4200" dirty="0" smtClean="0">
                <a:ea typeface="ＭＳ Ｐゴシック" charset="-128"/>
              </a:rPr>
            </a:br>
            <a:r>
              <a:rPr lang="en-US" sz="4200" dirty="0" smtClean="0">
                <a:ea typeface="ＭＳ Ｐゴシック" charset="-128"/>
              </a:rPr>
              <a:t>LMS + Virtual </a:t>
            </a:r>
            <a:r>
              <a:rPr lang="en-US" sz="4200" dirty="0">
                <a:ea typeface="ＭＳ Ｐゴシック" charset="-128"/>
              </a:rPr>
              <a:t>C</a:t>
            </a:r>
            <a:r>
              <a:rPr lang="en-US" sz="4200" dirty="0" smtClean="0">
                <a:ea typeface="ＭＳ Ｐゴシック" charset="-128"/>
              </a:rPr>
              <a:t>ollaboration Tool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51428" y="1641236"/>
            <a:ext cx="5299358" cy="2321167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5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Presentation Overview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525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What is UTeach</a:t>
            </a:r>
            <a:r>
              <a:rPr lang="en-US" i="1" dirty="0">
                <a:ea typeface="ＭＳ Ｐゴシック" charset="-128"/>
              </a:rPr>
              <a:t>Engineering</a:t>
            </a:r>
            <a:r>
              <a:rPr lang="en-US" dirty="0">
                <a:ea typeface="ＭＳ Ｐゴシック" charset="-128"/>
              </a:rPr>
              <a:t>?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 smtClean="0">
                <a:ea typeface="ＭＳ Ｐゴシック" charset="-128"/>
              </a:rPr>
              <a:t> </a:t>
            </a:r>
            <a:endParaRPr lang="en-US" sz="1600" dirty="0" smtClean="0">
              <a:ea typeface="ＭＳ Ｐゴシック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b="1" dirty="0" smtClean="0">
                <a:solidFill>
                  <a:srgbClr val="D16349"/>
                </a:solidFill>
                <a:ea typeface="ＭＳ Ｐゴシック" charset="-128"/>
              </a:rPr>
              <a:t>			</a:t>
            </a:r>
            <a:r>
              <a:rPr lang="en-US" dirty="0">
                <a:ea typeface="ＭＳ Ｐゴシック" charset="-128"/>
              </a:rPr>
              <a:t>     Overview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Texas Pilot and Early Results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Pilot Phase Two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2014 and Beyond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39599"/>
            <a:ext cx="2857256" cy="98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 rot="20622593">
            <a:off x="4017846" y="3555831"/>
            <a:ext cx="4804263" cy="2063263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2800" dirty="0">
                <a:latin typeface="+mn-lt"/>
              </a:rPr>
              <a:t>cheryl.farmer@mail.utexas.edu</a:t>
            </a:r>
          </a:p>
          <a:p>
            <a:pPr algn="ctr" eaLnBrk="1" hangingPunct="1">
              <a:buFont typeface="Wingdings" charset="2"/>
              <a:buNone/>
            </a:pPr>
            <a:r>
              <a:rPr lang="en-US" sz="2800" dirty="0">
                <a:latin typeface="+mn-lt"/>
              </a:rPr>
              <a:t>512-471-6196</a:t>
            </a:r>
          </a:p>
          <a:p>
            <a:pPr algn="ctr" eaLnBrk="1" hangingPunct="1">
              <a:buFont typeface="Wingdings" charset="2"/>
              <a:buNone/>
            </a:pPr>
            <a:r>
              <a:rPr lang="en-US" sz="2800" dirty="0">
                <a:latin typeface="+mn-lt"/>
              </a:rPr>
              <a:t>www.engineeryourworld.org</a:t>
            </a:r>
          </a:p>
          <a:p>
            <a:pPr algn="ctr" eaLnBrk="1" hangingPunct="1">
              <a:buFont typeface="Wingdings" charset="2"/>
              <a:buNone/>
            </a:pPr>
            <a:r>
              <a:rPr lang="en-US" sz="2800" dirty="0">
                <a:latin typeface="+mn-lt"/>
              </a:rPr>
              <a:t>www.uteachengineering.org </a:t>
            </a:r>
          </a:p>
        </p:txBody>
      </p:sp>
    </p:spTree>
    <p:extLst>
      <p:ext uri="{BB962C8B-B14F-4D97-AF65-F5344CB8AC3E}">
        <p14:creationId xmlns:p14="http://schemas.microsoft.com/office/powerpoint/2010/main" xmlns="" val="1240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Backup Slides</a:t>
            </a:r>
          </a:p>
        </p:txBody>
      </p:sp>
      <p:sp>
        <p:nvSpPr>
          <p:cNvPr id="63491" name="Subtitle 3"/>
          <p:cNvSpPr>
            <a:spLocks noGrp="1"/>
          </p:cNvSpPr>
          <p:nvPr>
            <p:ph type="subTitle" idx="1"/>
          </p:nvPr>
        </p:nvSpPr>
        <p:spPr>
          <a:xfrm>
            <a:off x="1371600" y="3559175"/>
            <a:ext cx="6400800" cy="2209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3600" dirty="0" smtClean="0">
                <a:ea typeface="ＭＳ Ｐゴシック" charset="-128"/>
              </a:rPr>
              <a:t>Why Teach Engineering?</a:t>
            </a:r>
          </a:p>
          <a:p>
            <a:pPr eaLnBrk="1" hangingPunct="1">
              <a:buFont typeface="Wingdings" charset="2"/>
              <a:buNone/>
            </a:pPr>
            <a:r>
              <a:rPr lang="en-US" sz="3600" dirty="0" smtClean="0">
                <a:ea typeface="ＭＳ Ｐゴシック" charset="-128"/>
              </a:rPr>
              <a:t>Why 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i="1" dirty="0" smtClean="0">
                <a:ea typeface="ＭＳ Ｐゴシック" pitchFamily="34" charset="-128"/>
                <a:cs typeface="+mj-cs"/>
              </a:rPr>
              <a:t>The National STEM Conversation is</a:t>
            </a:r>
            <a:br>
              <a:rPr lang="en-US" sz="3600" i="1" dirty="0" smtClean="0">
                <a:ea typeface="ＭＳ Ｐゴシック" pitchFamily="34" charset="-128"/>
                <a:cs typeface="+mj-cs"/>
              </a:rPr>
            </a:br>
            <a:r>
              <a:rPr lang="en-US" sz="3600" i="1" dirty="0" smtClean="0">
                <a:ea typeface="ＭＳ Ｐゴシック" pitchFamily="34" charset="-128"/>
                <a:cs typeface="+mj-cs"/>
              </a:rPr>
              <a:t>Happening Now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259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200" i="1" smtClean="0">
                <a:ea typeface="ＭＳ Ｐゴシック" charset="-128"/>
              </a:rPr>
              <a:t>Rising Above the Gathering Storm, Revisited: Rapidly Approaching Category 5 </a:t>
            </a:r>
            <a:r>
              <a:rPr lang="en-US" sz="3200" smtClean="0">
                <a:ea typeface="ＭＳ Ｐゴシック" charset="-128"/>
              </a:rPr>
              <a:t>(9/2010)</a:t>
            </a:r>
          </a:p>
          <a:p>
            <a:pPr eaLnBrk="1" hangingPunct="1">
              <a:spcAft>
                <a:spcPts val="1200"/>
              </a:spcAft>
            </a:pPr>
            <a:r>
              <a:rPr lang="en-US" sz="3200" i="1" smtClean="0">
                <a:ea typeface="ＭＳ Ｐゴシック" charset="-128"/>
              </a:rPr>
              <a:t>Report to the President – Prepare and Inspire: K-12 Education in STEM for America’s Future </a:t>
            </a:r>
            <a:r>
              <a:rPr lang="en-US" sz="3200" smtClean="0">
                <a:ea typeface="ＭＳ Ｐゴシック" charset="-128"/>
              </a:rPr>
              <a:t>(9/2010)</a:t>
            </a:r>
          </a:p>
          <a:p>
            <a:pPr eaLnBrk="1" hangingPunct="1">
              <a:spcAft>
                <a:spcPts val="1200"/>
              </a:spcAft>
            </a:pPr>
            <a:r>
              <a:rPr lang="en-US" sz="3200" i="1" smtClean="0">
                <a:ea typeface="ＭＳ Ｐゴシック" charset="-128"/>
              </a:rPr>
              <a:t>Change the Equation</a:t>
            </a:r>
            <a:r>
              <a:rPr lang="en-US" sz="3200" smtClean="0">
                <a:ea typeface="ＭＳ Ｐゴシック" charset="-128"/>
              </a:rPr>
              <a:t>, a</a:t>
            </a:r>
            <a:r>
              <a:rPr lang="en-US" sz="3200" i="1" smtClean="0">
                <a:ea typeface="ＭＳ Ｐゴシック" charset="-128"/>
              </a:rPr>
              <a:t> </a:t>
            </a:r>
            <a:r>
              <a:rPr lang="en-US" sz="3200" smtClean="0">
                <a:ea typeface="ＭＳ Ｐゴシック" charset="-128"/>
              </a:rPr>
              <a:t>CEO-led initiative to cultivate widespread STEM literacy (9/2010)</a:t>
            </a:r>
            <a:endParaRPr lang="en-US" sz="3200" i="1" smtClean="0">
              <a:ea typeface="ＭＳ Ｐゴシック" charset="-128"/>
            </a:endParaRPr>
          </a:p>
          <a:p>
            <a:pPr eaLnBrk="1" hangingPunct="1"/>
            <a:endParaRPr lang="en-US" sz="3600" i="1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National Policy Picture</a:t>
            </a:r>
            <a:endParaRPr lang="en-US" sz="3000" smtClean="0">
              <a:ea typeface="ＭＳ Ｐゴシック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390650"/>
            <a:ext cx="8382000" cy="4225925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In the national STEM conversation, what is the role of engineering? </a:t>
            </a:r>
            <a:r>
              <a:rPr lang="en-US" sz="3200" i="1" smtClean="0">
                <a:ea typeface="ＭＳ Ｐゴシック" charset="-128"/>
              </a:rPr>
              <a:t>How can engineering be more than the “silent E” in “STEM”?</a:t>
            </a:r>
          </a:p>
        </p:txBody>
      </p:sp>
      <p:pic>
        <p:nvPicPr>
          <p:cNvPr id="6" name="Content Placeholder 5" descr="Engineering in K-12 Educ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575050"/>
            <a:ext cx="931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tandards for K-12 Engineering Educati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5938" y="3605213"/>
            <a:ext cx="9858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1638" y="5003800"/>
            <a:ext cx="3238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 i="1">
                <a:latin typeface="Gill Sans MT" pitchFamily="34" charset="0"/>
              </a:rPr>
              <a:t>Engineering in K-12 Education</a:t>
            </a:r>
          </a:p>
          <a:p>
            <a:pPr algn="ctr" eaLnBrk="1" hangingPunct="1"/>
            <a:r>
              <a:rPr lang="en-US" sz="1800" i="1">
                <a:latin typeface="Gill Sans MT" pitchFamily="34" charset="0"/>
              </a:rPr>
              <a:t>National Academy of Engineering (NAE), 2009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40138" y="4983163"/>
            <a:ext cx="245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 i="1">
                <a:latin typeface="Gill Sans MT" pitchFamily="34" charset="0"/>
              </a:rPr>
              <a:t>Standards for K-12 Engineering Education?</a:t>
            </a:r>
          </a:p>
          <a:p>
            <a:pPr algn="ctr" eaLnBrk="1" hangingPunct="1"/>
            <a:r>
              <a:rPr lang="en-US" sz="1800" i="1">
                <a:latin typeface="Gill Sans MT" pitchFamily="34" charset="0"/>
              </a:rPr>
              <a:t>NAE, 2010</a:t>
            </a:r>
          </a:p>
        </p:txBody>
      </p:sp>
      <p:pic>
        <p:nvPicPr>
          <p:cNvPr id="19464" name="Picture 9" descr="logo_nextgensc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871913"/>
            <a:ext cx="21209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54763" y="4965700"/>
            <a:ext cx="245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 i="1">
                <a:latin typeface="Gill Sans MT" pitchFamily="34" charset="0"/>
              </a:rPr>
              <a:t>Integrating engineering standards;</a:t>
            </a:r>
          </a:p>
          <a:p>
            <a:pPr algn="ctr" eaLnBrk="1" hangingPunct="1"/>
            <a:r>
              <a:rPr lang="en-US" sz="1800" i="1">
                <a:latin typeface="Gill Sans MT" pitchFamily="34" charset="0"/>
              </a:rPr>
              <a:t>to be reviewed &amp; released,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  <a:ea typeface="ＭＳ Ｐゴシック" pitchFamily="34" charset="-128"/>
                <a:cs typeface="+mj-cs"/>
              </a:rPr>
              <a:t>National Need</a:t>
            </a:r>
          </a:p>
        </p:txBody>
      </p:sp>
      <p:graphicFrame>
        <p:nvGraphicFramePr>
          <p:cNvPr id="23554" name="Chart 9"/>
          <p:cNvGraphicFramePr>
            <a:graphicFrameLocks/>
          </p:cNvGraphicFramePr>
          <p:nvPr/>
        </p:nvGraphicFramePr>
        <p:xfrm>
          <a:off x="457200" y="1401763"/>
          <a:ext cx="4191000" cy="3657600"/>
        </p:xfrm>
        <a:graphic>
          <a:graphicData uri="http://schemas.openxmlformats.org/presentationml/2006/ole">
            <p:oleObj spid="_x0000_s23644" r:id="rId4" imgW="4194412" imgH="3657917" progId="Excel.Chart.8">
              <p:embed/>
            </p:oleObj>
          </a:graphicData>
        </a:graphic>
      </p:graphicFrame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1257300" y="3397250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 b="1">
                <a:latin typeface="Calibri" pitchFamily="34" charset="0"/>
              </a:rPr>
              <a:t>Not</a:t>
            </a:r>
          </a:p>
          <a:p>
            <a:pPr algn="ctr" eaLnBrk="1" hangingPunct="1"/>
            <a:r>
              <a:rPr lang="en-US" sz="1400" b="1">
                <a:latin typeface="Calibri" pitchFamily="34" charset="0"/>
              </a:rPr>
              <a:t>Proficient (68%)</a:t>
            </a:r>
            <a:r>
              <a:rPr lang="en-US" sz="1400" b="1" baseline="30000">
                <a:latin typeface="Calibri" pitchFamily="34" charset="0"/>
              </a:rPr>
              <a:t> 3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2819400" y="3230563"/>
            <a:ext cx="1676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 b="1">
                <a:latin typeface="Calibri" pitchFamily="34" charset="0"/>
              </a:rPr>
              <a:t>Not Proficient , </a:t>
            </a:r>
          </a:p>
          <a:p>
            <a:pPr algn="ctr" eaLnBrk="1" hangingPunct="1"/>
            <a:r>
              <a:rPr lang="en-US" sz="1400" b="1">
                <a:latin typeface="Calibri" pitchFamily="34" charset="0"/>
              </a:rPr>
              <a:t>Not Interested (42%)</a:t>
            </a:r>
            <a:r>
              <a:rPr lang="en-US" sz="1400" b="1" baseline="30000">
                <a:latin typeface="Calibri" pitchFamily="34" charset="0"/>
              </a:rPr>
              <a:t> 2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2819400" y="2773363"/>
            <a:ext cx="1676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 b="1">
                <a:latin typeface="Calibri" pitchFamily="34" charset="0"/>
              </a:rPr>
              <a:t>Not Proficient , </a:t>
            </a:r>
          </a:p>
          <a:p>
            <a:pPr algn="ctr" eaLnBrk="1" hangingPunct="1"/>
            <a:r>
              <a:rPr lang="en-US" sz="1400" b="1">
                <a:latin typeface="Calibri" pitchFamily="34" charset="0"/>
              </a:rPr>
              <a:t>Interested (15%)</a:t>
            </a:r>
            <a:r>
              <a:rPr lang="en-US" sz="1400" b="1" baseline="30000">
                <a:latin typeface="Calibri" pitchFamily="34" charset="0"/>
              </a:rPr>
              <a:t> 2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2819400" y="2087563"/>
            <a:ext cx="167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 b="1">
                <a:latin typeface="Calibri" pitchFamily="34" charset="0"/>
              </a:rPr>
              <a:t>Proficient, </a:t>
            </a:r>
          </a:p>
          <a:p>
            <a:pPr algn="ctr" eaLnBrk="1" hangingPunct="1"/>
            <a:r>
              <a:rPr lang="en-US" sz="1400" b="1">
                <a:latin typeface="Calibri" pitchFamily="34" charset="0"/>
              </a:rPr>
              <a:t>Not Interested (25%)</a:t>
            </a:r>
            <a:r>
              <a:rPr lang="en-US" sz="1400" b="1" baseline="30000">
                <a:latin typeface="Calibri" pitchFamily="34" charset="0"/>
              </a:rPr>
              <a:t> 2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3560" name="TextBox 1"/>
          <p:cNvSpPr txBox="1">
            <a:spLocks noChangeArrowheads="1"/>
          </p:cNvSpPr>
          <p:nvPr/>
        </p:nvSpPr>
        <p:spPr bwMode="auto">
          <a:xfrm>
            <a:off x="2819400" y="1554163"/>
            <a:ext cx="16764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 b="1">
                <a:latin typeface="Calibri" pitchFamily="34" charset="0"/>
              </a:rPr>
              <a:t>Proficient , </a:t>
            </a:r>
          </a:p>
          <a:p>
            <a:pPr algn="ctr" eaLnBrk="1" hangingPunct="1"/>
            <a:r>
              <a:rPr lang="en-US" sz="1400" b="1">
                <a:latin typeface="Calibri" pitchFamily="34" charset="0"/>
              </a:rPr>
              <a:t>Interested (17%)</a:t>
            </a:r>
            <a:r>
              <a:rPr lang="en-US" sz="1400" b="1" baseline="30000">
                <a:latin typeface="Calibri" pitchFamily="34" charset="0"/>
              </a:rPr>
              <a:t> 2</a:t>
            </a:r>
            <a:endParaRPr lang="en-US" sz="1400" b="1">
              <a:latin typeface="Calibri" pitchFamily="34" charset="0"/>
            </a:endParaRPr>
          </a:p>
        </p:txBody>
      </p:sp>
      <p:cxnSp>
        <p:nvCxnSpPr>
          <p:cNvPr id="1033" name="Straight Arrow Connector 21"/>
          <p:cNvCxnSpPr>
            <a:cxnSpLocks noChangeShapeType="1"/>
          </p:cNvCxnSpPr>
          <p:nvPr/>
        </p:nvCxnSpPr>
        <p:spPr bwMode="auto">
          <a:xfrm>
            <a:off x="4495800" y="1889125"/>
            <a:ext cx="838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62" name="TextBox 54"/>
          <p:cNvSpPr txBox="1">
            <a:spLocks noChangeArrowheads="1"/>
          </p:cNvSpPr>
          <p:nvPr/>
        </p:nvSpPr>
        <p:spPr bwMode="auto">
          <a:xfrm>
            <a:off x="1295400" y="4906963"/>
            <a:ext cx="1447800" cy="738187"/>
          </a:xfrm>
          <a:prstGeom prst="rect">
            <a:avLst/>
          </a:prstGeom>
          <a:noFill/>
          <a:ln w="38100">
            <a:solidFill>
              <a:srgbClr val="D163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 b="1">
                <a:latin typeface="Calibri" pitchFamily="34" charset="0"/>
              </a:rPr>
              <a:t>4,013,000</a:t>
            </a:r>
          </a:p>
          <a:p>
            <a:pPr algn="ctr" eaLnBrk="1" hangingPunct="1"/>
            <a:r>
              <a:rPr lang="en-US" sz="1400">
                <a:latin typeface="Calibri" pitchFamily="34" charset="0"/>
              </a:rPr>
              <a:t>beginning 9</a:t>
            </a:r>
            <a:r>
              <a:rPr lang="en-US" sz="1400" baseline="30000">
                <a:latin typeface="Calibri" pitchFamily="34" charset="0"/>
              </a:rPr>
              <a:t>th</a:t>
            </a:r>
            <a:r>
              <a:rPr lang="en-US" sz="1400">
                <a:latin typeface="Calibri" pitchFamily="34" charset="0"/>
              </a:rPr>
              <a:t> grade in 2001</a:t>
            </a:r>
            <a:r>
              <a:rPr lang="en-US" sz="1200" baseline="30000"/>
              <a:t>1</a:t>
            </a:r>
            <a:endParaRPr lang="en-US" sz="1800" baseline="30000">
              <a:latin typeface="Calibri" pitchFamily="34" charset="0"/>
            </a:endParaRPr>
          </a:p>
        </p:txBody>
      </p:sp>
      <p:sp>
        <p:nvSpPr>
          <p:cNvPr id="23563" name="TextBox 55"/>
          <p:cNvSpPr txBox="1">
            <a:spLocks noChangeArrowheads="1"/>
          </p:cNvSpPr>
          <p:nvPr/>
        </p:nvSpPr>
        <p:spPr bwMode="auto">
          <a:xfrm>
            <a:off x="2971800" y="4906963"/>
            <a:ext cx="1447800" cy="739775"/>
          </a:xfrm>
          <a:prstGeom prst="rect">
            <a:avLst/>
          </a:prstGeom>
          <a:noFill/>
          <a:ln w="38100">
            <a:solidFill>
              <a:srgbClr val="D163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 b="1">
                <a:latin typeface="Calibri" pitchFamily="34" charset="0"/>
              </a:rPr>
              <a:t>2,799,000</a:t>
            </a:r>
          </a:p>
          <a:p>
            <a:pPr algn="ctr" eaLnBrk="1" hangingPunct="1"/>
            <a:r>
              <a:rPr lang="en-US" sz="1400">
                <a:latin typeface="Calibri" pitchFamily="34" charset="0"/>
              </a:rPr>
              <a:t>graduates in class of 2005</a:t>
            </a:r>
            <a:r>
              <a:rPr lang="en-US" sz="1200" baseline="30000"/>
              <a:t>1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334000" y="1554163"/>
            <a:ext cx="1143000" cy="677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b="1" dirty="0">
                <a:latin typeface="+mn-lt"/>
                <a:ea typeface="ＭＳ Ｐゴシック" pitchFamily="-112" charset="-128"/>
              </a:rPr>
              <a:t>STEM Major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334000" y="2697163"/>
            <a:ext cx="1143000" cy="5842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latin typeface="+mn-lt"/>
                <a:ea typeface="ＭＳ Ｐゴシック" pitchFamily="-112" charset="-128"/>
              </a:rPr>
              <a:t>Non-STEM Major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5334000" y="3535363"/>
            <a:ext cx="1143000" cy="5842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latin typeface="+mn-lt"/>
                <a:ea typeface="ＭＳ Ｐゴシック" pitchFamily="-112" charset="-128"/>
              </a:rPr>
              <a:t>2-Year College</a:t>
            </a:r>
          </a:p>
        </p:txBody>
      </p:sp>
      <p:cxnSp>
        <p:nvCxnSpPr>
          <p:cNvPr id="1041" name="Straight Arrow Connector 71"/>
          <p:cNvCxnSpPr>
            <a:cxnSpLocks noChangeShapeType="1"/>
            <a:stCxn id="5" idx="1"/>
            <a:endCxn id="66" idx="1"/>
          </p:cNvCxnSpPr>
          <p:nvPr/>
        </p:nvCxnSpPr>
        <p:spPr bwMode="auto">
          <a:xfrm flipV="1">
            <a:off x="4991100" y="2989263"/>
            <a:ext cx="342900" cy="2651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43" name="Straight Arrow Connector 81"/>
          <p:cNvCxnSpPr>
            <a:cxnSpLocks noChangeShapeType="1"/>
            <a:stCxn id="64" idx="2"/>
            <a:endCxn id="66" idx="0"/>
          </p:cNvCxnSpPr>
          <p:nvPr/>
        </p:nvCxnSpPr>
        <p:spPr bwMode="auto">
          <a:xfrm rot="5400000">
            <a:off x="5672138" y="2463800"/>
            <a:ext cx="466725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5" name="Rectangle 84"/>
          <p:cNvSpPr/>
          <p:nvPr/>
        </p:nvSpPr>
        <p:spPr bwMode="auto">
          <a:xfrm>
            <a:off x="7315200" y="1554163"/>
            <a:ext cx="1143000" cy="677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b="1" dirty="0">
                <a:latin typeface="+mn-lt"/>
                <a:ea typeface="ＭＳ Ｐゴシック" pitchFamily="-112" charset="-128"/>
              </a:rPr>
              <a:t>Graduate with STEM Major</a:t>
            </a:r>
          </a:p>
        </p:txBody>
      </p:sp>
      <p:cxnSp>
        <p:nvCxnSpPr>
          <p:cNvPr id="1045" name="Straight Arrow Connector 85"/>
          <p:cNvCxnSpPr>
            <a:cxnSpLocks noChangeShapeType="1"/>
          </p:cNvCxnSpPr>
          <p:nvPr/>
        </p:nvCxnSpPr>
        <p:spPr bwMode="auto">
          <a:xfrm>
            <a:off x="6477000" y="1906588"/>
            <a:ext cx="838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181600" y="4462463"/>
            <a:ext cx="1676400" cy="1308100"/>
            <a:chOff x="5181600" y="4584412"/>
            <a:chExt cx="1676400" cy="1308388"/>
          </a:xfrm>
        </p:grpSpPr>
        <p:sp>
          <p:nvSpPr>
            <p:cNvPr id="23585" name="TextBox 64"/>
            <p:cNvSpPr txBox="1">
              <a:spLocks noChangeArrowheads="1"/>
            </p:cNvSpPr>
            <p:nvPr/>
          </p:nvSpPr>
          <p:spPr bwMode="auto">
            <a:xfrm>
              <a:off x="5181600" y="4876576"/>
              <a:ext cx="1676400" cy="1016224"/>
            </a:xfrm>
            <a:prstGeom prst="rect">
              <a:avLst/>
            </a:prstGeom>
            <a:noFill/>
            <a:ln w="38100">
              <a:solidFill>
                <a:srgbClr val="D1634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sz="1400" b="1">
                  <a:latin typeface="Calibri" pitchFamily="34" charset="0"/>
                </a:rPr>
                <a:t>278,000</a:t>
              </a:r>
            </a:p>
            <a:p>
              <a:pPr algn="ctr" eaLnBrk="1" hangingPunct="1"/>
              <a:r>
                <a:rPr lang="en-US" sz="1400">
                  <a:latin typeface="Calibri" pitchFamily="34" charset="0"/>
                </a:rPr>
                <a:t>STEM majors of </a:t>
              </a:r>
              <a:r>
                <a:rPr lang="en-US" sz="1400" b="1">
                  <a:latin typeface="Calibri" pitchFamily="34" charset="0"/>
                </a:rPr>
                <a:t>1,170,000 </a:t>
              </a:r>
              <a:r>
                <a:rPr lang="en-US" sz="1400">
                  <a:latin typeface="Calibri" pitchFamily="34" charset="0"/>
                </a:rPr>
                <a:t>enrolled  in 4-year college</a:t>
              </a:r>
              <a:r>
                <a:rPr lang="en-US" sz="1800" baseline="30000"/>
                <a:t>1</a:t>
              </a:r>
              <a:endParaRPr lang="en-US" sz="1800">
                <a:latin typeface="Calibri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314950" y="4584412"/>
              <a:ext cx="1409700" cy="3382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+mn-lt"/>
                  <a:ea typeface="ＭＳ Ｐゴシック" pitchFamily="-112" charset="-128"/>
                </a:rPr>
                <a:t>College Grad</a:t>
              </a:r>
            </a:p>
          </p:txBody>
        </p:sp>
      </p:grpSp>
      <p:grpSp>
        <p:nvGrpSpPr>
          <p:cNvPr id="4" name="Group 98"/>
          <p:cNvGrpSpPr>
            <a:grpSpLocks/>
          </p:cNvGrpSpPr>
          <p:nvPr/>
        </p:nvGrpSpPr>
        <p:grpSpPr bwMode="auto">
          <a:xfrm>
            <a:off x="5791200" y="182563"/>
            <a:ext cx="1828800" cy="1357312"/>
            <a:chOff x="5638800" y="381000"/>
            <a:chExt cx="3200400" cy="1525905"/>
          </a:xfrm>
        </p:grpSpPr>
        <p:cxnSp>
          <p:nvCxnSpPr>
            <p:cNvPr id="23583" name="Straight Arrow Connector 89"/>
            <p:cNvCxnSpPr>
              <a:cxnSpLocks noChangeShapeType="1"/>
              <a:stCxn id="64" idx="0"/>
              <a:endCxn id="23584" idx="2"/>
            </p:cNvCxnSpPr>
            <p:nvPr/>
          </p:nvCxnSpPr>
          <p:spPr bwMode="auto">
            <a:xfrm flipV="1">
              <a:off x="5838825" y="1177372"/>
              <a:ext cx="1400175" cy="729533"/>
            </a:xfrm>
            <a:prstGeom prst="straightConnector1">
              <a:avLst/>
            </a:prstGeom>
            <a:noFill/>
            <a:ln w="38100">
              <a:solidFill>
                <a:srgbClr val="D1634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584" name="TextBox 90"/>
            <p:cNvSpPr txBox="1">
              <a:spLocks noChangeArrowheads="1"/>
            </p:cNvSpPr>
            <p:nvPr/>
          </p:nvSpPr>
          <p:spPr bwMode="auto">
            <a:xfrm>
              <a:off x="5638800" y="381000"/>
              <a:ext cx="3200400" cy="796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sz="2000" b="1" i="1">
                  <a:solidFill>
                    <a:srgbClr val="D16349"/>
                  </a:solidFill>
                  <a:latin typeface="Verdana" charset="0"/>
                </a:rPr>
                <a:t>7% of HS freshmen</a:t>
              </a:r>
              <a:endParaRPr lang="en-US" sz="1600" b="1" i="1">
                <a:solidFill>
                  <a:srgbClr val="D16349"/>
                </a:solidFill>
                <a:latin typeface="Verdana" charset="0"/>
              </a:endParaRPr>
            </a:p>
          </p:txBody>
        </p:sp>
      </p:grpSp>
      <p:grpSp>
        <p:nvGrpSpPr>
          <p:cNvPr id="6" name="Group 111"/>
          <p:cNvGrpSpPr>
            <a:grpSpLocks/>
          </p:cNvGrpSpPr>
          <p:nvPr/>
        </p:nvGrpSpPr>
        <p:grpSpPr bwMode="auto">
          <a:xfrm>
            <a:off x="7391400" y="2217738"/>
            <a:ext cx="1752600" cy="1133475"/>
            <a:chOff x="7391400" y="2233151"/>
            <a:chExt cx="1752600" cy="1370334"/>
          </a:xfrm>
        </p:grpSpPr>
        <p:sp>
          <p:nvSpPr>
            <p:cNvPr id="23581" name="TextBox 101"/>
            <p:cNvSpPr txBox="1">
              <a:spLocks noChangeArrowheads="1"/>
            </p:cNvSpPr>
            <p:nvPr/>
          </p:nvSpPr>
          <p:spPr bwMode="auto">
            <a:xfrm>
              <a:off x="7391400" y="2895599"/>
              <a:ext cx="1752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sz="2000" b="1" i="1">
                  <a:solidFill>
                    <a:srgbClr val="D16349"/>
                  </a:solidFill>
                  <a:latin typeface="Verdana" charset="0"/>
                </a:rPr>
                <a:t>4% of HS freshmen</a:t>
              </a:r>
              <a:endParaRPr lang="en-US" sz="1600" b="1" i="1">
                <a:solidFill>
                  <a:srgbClr val="D16349"/>
                </a:solidFill>
                <a:latin typeface="Verdana" charset="0"/>
              </a:endParaRPr>
            </a:p>
          </p:txBody>
        </p:sp>
        <p:cxnSp>
          <p:nvCxnSpPr>
            <p:cNvPr id="23582" name="Straight Arrow Connector 102"/>
            <p:cNvCxnSpPr>
              <a:cxnSpLocks noChangeShapeType="1"/>
              <a:stCxn id="85" idx="2"/>
              <a:endCxn id="23581" idx="0"/>
            </p:cNvCxnSpPr>
            <p:nvPr/>
          </p:nvCxnSpPr>
          <p:spPr bwMode="auto">
            <a:xfrm>
              <a:off x="7886700" y="2233151"/>
              <a:ext cx="381000" cy="662448"/>
            </a:xfrm>
            <a:prstGeom prst="straightConnector1">
              <a:avLst/>
            </a:prstGeom>
            <a:noFill/>
            <a:ln w="38100">
              <a:solidFill>
                <a:srgbClr val="D1634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574" name="TextBox 116"/>
          <p:cNvSpPr txBox="1">
            <a:spLocks noChangeArrowheads="1"/>
          </p:cNvSpPr>
          <p:nvPr/>
        </p:nvSpPr>
        <p:spPr bwMode="auto">
          <a:xfrm>
            <a:off x="228600" y="5821363"/>
            <a:ext cx="8915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7850" indent="-5778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900">
                <a:latin typeface="Verdana" charset="0"/>
              </a:rPr>
              <a:t>Sources:	(1) Gates Foundation, NCES Department of Education Statistics; Science and Engineering Indicators 2008. </a:t>
            </a:r>
          </a:p>
          <a:p>
            <a:pPr eaLnBrk="1" hangingPunct="1"/>
            <a:r>
              <a:rPr lang="en-US" sz="900">
                <a:latin typeface="Verdana" charset="0"/>
              </a:rPr>
              <a:t>	(2) BHEF  U. S. STEM Education Model, February 2010. Based on ACT’s “College Ready” definition, which is different from NAEP proficiency.</a:t>
            </a:r>
          </a:p>
          <a:p>
            <a:pPr eaLnBrk="1" hangingPunct="1"/>
            <a:r>
              <a:rPr lang="en-US" sz="900">
                <a:latin typeface="Verdana" charset="0"/>
              </a:rPr>
              <a:t>	(3) NAEP Mathematics 2009 national results, grade 8.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11463" y="1493838"/>
            <a:ext cx="1752600" cy="4283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7162800" y="4411663"/>
            <a:ext cx="1676400" cy="1143000"/>
            <a:chOff x="7162800" y="4533125"/>
            <a:chExt cx="1676400" cy="1143775"/>
          </a:xfrm>
        </p:grpSpPr>
        <p:sp>
          <p:nvSpPr>
            <p:cNvPr id="23579" name="TextBox 87"/>
            <p:cNvSpPr txBox="1">
              <a:spLocks noChangeArrowheads="1"/>
            </p:cNvSpPr>
            <p:nvPr/>
          </p:nvSpPr>
          <p:spPr bwMode="auto">
            <a:xfrm>
              <a:off x="7162800" y="4876258"/>
              <a:ext cx="1676400" cy="800643"/>
            </a:xfrm>
            <a:prstGeom prst="rect">
              <a:avLst/>
            </a:prstGeom>
            <a:noFill/>
            <a:ln w="38100">
              <a:solidFill>
                <a:srgbClr val="D1634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sz="1400" b="1">
                  <a:latin typeface="Calibri" pitchFamily="34" charset="0"/>
                </a:rPr>
                <a:t>167,000</a:t>
              </a:r>
            </a:p>
            <a:p>
              <a:pPr algn="ctr" eaLnBrk="1" hangingPunct="1"/>
              <a:r>
                <a:rPr lang="en-US" sz="1400">
                  <a:latin typeface="Calibri" pitchFamily="34" charset="0"/>
                </a:rPr>
                <a:t>STEM graduates expected in 2011</a:t>
              </a:r>
              <a:r>
                <a:rPr lang="en-US" sz="1800" baseline="30000"/>
                <a:t>1</a:t>
              </a:r>
              <a:endParaRPr lang="en-US" sz="1800">
                <a:latin typeface="Calibri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6150" y="4533125"/>
              <a:ext cx="1409700" cy="338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+mn-lt"/>
                  <a:ea typeface="ＭＳ Ｐゴシック" pitchFamily="-112" charset="-128"/>
                </a:rPr>
                <a:t>Career</a:t>
              </a:r>
            </a:p>
          </p:txBody>
        </p:sp>
      </p:grpSp>
      <p:sp>
        <p:nvSpPr>
          <p:cNvPr id="5" name="Right Brace 4"/>
          <p:cNvSpPr>
            <a:spLocks/>
          </p:cNvSpPr>
          <p:nvPr/>
        </p:nvSpPr>
        <p:spPr bwMode="auto">
          <a:xfrm>
            <a:off x="4495800" y="2095500"/>
            <a:ext cx="495300" cy="2316163"/>
          </a:xfrm>
          <a:prstGeom prst="rightBrace">
            <a:avLst>
              <a:gd name="adj1" fmla="val 833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cxnSp>
        <p:nvCxnSpPr>
          <p:cNvPr id="44" name="Straight Arrow Connector 71"/>
          <p:cNvCxnSpPr>
            <a:cxnSpLocks noChangeShapeType="1"/>
            <a:stCxn id="5" idx="1"/>
            <a:endCxn id="71" idx="1"/>
          </p:cNvCxnSpPr>
          <p:nvPr/>
        </p:nvCxnSpPr>
        <p:spPr bwMode="auto">
          <a:xfrm>
            <a:off x="4991100" y="3254375"/>
            <a:ext cx="342900" cy="5730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71" grpId="0" animBg="1"/>
      <p:bldP spid="85" grpId="0" animBg="1"/>
      <p:bldP spid="2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National Need</a:t>
            </a:r>
          </a:p>
        </p:txBody>
      </p:sp>
      <p:pic>
        <p:nvPicPr>
          <p:cNvPr id="9219" name="Picture 4" descr="Pipeline 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1495425"/>
            <a:ext cx="633095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What is UTeach</a:t>
            </a:r>
            <a:r>
              <a:rPr lang="en-US" i="1" smtClean="0">
                <a:ea typeface="ＭＳ Ｐゴシック" charset="-128"/>
              </a:rPr>
              <a:t>Engineering</a:t>
            </a:r>
            <a:r>
              <a:rPr lang="en-US" smtClean="0">
                <a:ea typeface="ＭＳ Ｐゴシック" charset="-128"/>
              </a:rPr>
              <a:t>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306888" y="1524000"/>
            <a:ext cx="4645025" cy="442912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1800" smtClean="0">
                <a:ea typeface="ＭＳ Ｐゴシック" charset="-128"/>
              </a:rPr>
              <a:t>Funded by the National Science Foundation (NSF) through a $12.5M grant from the Math-Science Partnership (MSP) program</a:t>
            </a:r>
          </a:p>
          <a:p>
            <a:pPr eaLnBrk="1" hangingPunct="1">
              <a:spcAft>
                <a:spcPts val="600"/>
              </a:spcAft>
            </a:pPr>
            <a:r>
              <a:rPr lang="en-US" sz="1800" smtClean="0">
                <a:ea typeface="ＭＳ Ｐゴシック" charset="-128"/>
              </a:rPr>
              <a:t>Grant period of performance: 2008-2013</a:t>
            </a:r>
          </a:p>
          <a:p>
            <a:pPr eaLnBrk="1" hangingPunct="1">
              <a:spcAft>
                <a:spcPts val="600"/>
              </a:spcAft>
            </a:pPr>
            <a:r>
              <a:rPr lang="en-US" sz="1800" smtClean="0">
                <a:ea typeface="ＭＳ Ｐゴシック" charset="-128"/>
              </a:rPr>
              <a:t>One of three NSF MSP grants focusing on K-12 engineering education</a:t>
            </a:r>
          </a:p>
          <a:p>
            <a:pPr eaLnBrk="1" hangingPunct="1">
              <a:spcAft>
                <a:spcPts val="600"/>
              </a:spcAft>
            </a:pPr>
            <a:r>
              <a:rPr lang="en-US" sz="1800" smtClean="0">
                <a:ea typeface="ＭＳ Ｐゴシック" charset="-128"/>
              </a:rPr>
              <a:t>A unique partnership designed to</a:t>
            </a:r>
          </a:p>
          <a:p>
            <a:pPr lvl="1" eaLnBrk="1" hangingPunct="1"/>
            <a:r>
              <a:rPr lang="en-US" sz="1800" smtClean="0">
                <a:ea typeface="ＭＳ Ｐゴシック" charset="-128"/>
              </a:rPr>
              <a:t>(Short-term) Respond to the current opportunity in Texas (4x4 requirement)</a:t>
            </a:r>
          </a:p>
          <a:p>
            <a:pPr lvl="1" eaLnBrk="1" hangingPunct="1"/>
            <a:r>
              <a:rPr lang="en-US" sz="1800" smtClean="0">
                <a:ea typeface="ＭＳ Ｐゴシック" charset="-128"/>
              </a:rPr>
              <a:t>(Long-term) Develop and evaluate a model for addressing national engineering needs</a:t>
            </a:r>
          </a:p>
        </p:txBody>
      </p:sp>
      <p:pic>
        <p:nvPicPr>
          <p:cNvPr id="29700" name="Picture 5" descr="uteach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88" y="1676400"/>
            <a:ext cx="28479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6" descr="Cockrell School wordmark 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1288" y="2819400"/>
            <a:ext cx="2181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7" descr="front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038600"/>
            <a:ext cx="2514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496888" y="2819400"/>
            <a:ext cx="685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5400">
                <a:latin typeface="Gill Sans MT" pitchFamily="34" charset="0"/>
              </a:rPr>
              <a:t>+</a:t>
            </a:r>
          </a:p>
        </p:txBody>
      </p:sp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496888" y="3962400"/>
            <a:ext cx="685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5400">
                <a:latin typeface="Gill Sans MT" pitchFamily="34" charset="0"/>
              </a:rPr>
              <a:t>+</a:t>
            </a:r>
          </a:p>
        </p:txBody>
      </p:sp>
      <p:cxnSp>
        <p:nvCxnSpPr>
          <p:cNvPr id="29705" name="Straight Connector 14"/>
          <p:cNvCxnSpPr>
            <a:cxnSpLocks noChangeShapeType="1"/>
          </p:cNvCxnSpPr>
          <p:nvPr/>
        </p:nvCxnSpPr>
        <p:spPr bwMode="auto">
          <a:xfrm>
            <a:off x="649288" y="5103813"/>
            <a:ext cx="3657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9706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63" y="5345113"/>
            <a:ext cx="39290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What is UTeach</a:t>
            </a:r>
            <a:r>
              <a:rPr lang="en-US" i="1" smtClean="0">
                <a:ea typeface="ＭＳ Ｐゴシック" charset="-128"/>
              </a:rPr>
              <a:t>Engineering</a:t>
            </a:r>
            <a:r>
              <a:rPr lang="en-US" smtClean="0">
                <a:ea typeface="ＭＳ Ｐゴシック" charset="-128"/>
              </a:rPr>
              <a:t>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4703763"/>
          </a:xfrm>
        </p:spPr>
        <p:txBody>
          <a:bodyPr/>
          <a:lstStyle/>
          <a:p>
            <a:pPr marL="454025" indent="-454025" eaLnBrk="1" hangingPunct="1">
              <a:spcAft>
                <a:spcPts val="1200"/>
              </a:spcAft>
            </a:pPr>
            <a:r>
              <a:rPr lang="en-US" dirty="0" smtClean="0">
                <a:ea typeface="ＭＳ Ｐゴシック" charset="-128"/>
              </a:rPr>
              <a:t>A model high school engineering course and supporting professional development</a:t>
            </a:r>
          </a:p>
          <a:p>
            <a:pPr marL="454025" indent="-454025" eaLnBrk="1" hangingPunct="1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Teacher preparation – degree programs</a:t>
            </a:r>
          </a:p>
          <a:p>
            <a:pPr marL="854075" lvl="1" indent="-454025" eaLnBrk="1" hangingPunct="1"/>
            <a:r>
              <a:rPr lang="en-US" dirty="0" smtClean="0">
                <a:ea typeface="ＭＳ Ｐゴシック" charset="-128"/>
              </a:rPr>
              <a:t>In-Service: Master of Arts in Science and Engineering Education (MASEE)</a:t>
            </a:r>
          </a:p>
          <a:p>
            <a:pPr marL="854075" lvl="1" indent="-454025" eaLnBrk="1" hangingPunct="1">
              <a:spcAft>
                <a:spcPts val="1200"/>
              </a:spcAft>
            </a:pPr>
            <a:r>
              <a:rPr lang="en-US" dirty="0" smtClean="0">
                <a:ea typeface="ＭＳ Ｐゴシック" charset="-128"/>
              </a:rPr>
              <a:t>Pre-Service: BS programs for STEM majors pursuing teaching certification</a:t>
            </a:r>
          </a:p>
          <a:p>
            <a:pPr marL="454025" indent="-454025" eaLnBrk="1" hangingPunct="1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Meaningful research in an emerging field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347663" y="1387475"/>
            <a:ext cx="7751762" cy="1312863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Presentation Overview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525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What is UTeach</a:t>
            </a:r>
            <a:r>
              <a:rPr lang="en-US" i="1" dirty="0">
                <a:ea typeface="ＭＳ Ｐゴシック" charset="-128"/>
              </a:rPr>
              <a:t>Engineering</a:t>
            </a:r>
            <a:r>
              <a:rPr lang="en-US" dirty="0">
                <a:ea typeface="ＭＳ Ｐゴシック" charset="-128"/>
              </a:rPr>
              <a:t>?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 smtClean="0">
                <a:ea typeface="ＭＳ Ｐゴシック" charset="-128"/>
              </a:rPr>
              <a:t> </a:t>
            </a:r>
            <a:endParaRPr lang="en-US" sz="1600" dirty="0" smtClean="0">
              <a:ea typeface="ＭＳ Ｐゴシック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b="1" dirty="0" smtClean="0">
                <a:solidFill>
                  <a:srgbClr val="D16349"/>
                </a:solidFill>
                <a:ea typeface="ＭＳ Ｐゴシック" charset="-128"/>
              </a:rPr>
              <a:t>			     Overview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Texas </a:t>
            </a:r>
            <a:r>
              <a:rPr lang="en-US" dirty="0">
                <a:ea typeface="ＭＳ Ｐゴシック" charset="-128"/>
              </a:rPr>
              <a:t>Pilot and Early Results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Pilot Phase Two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2014 </a:t>
            </a:r>
            <a:r>
              <a:rPr lang="en-US" dirty="0">
                <a:ea typeface="ＭＳ Ｐゴシック" charset="-128"/>
              </a:rPr>
              <a:t>and Beyond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39599"/>
            <a:ext cx="2857256" cy="98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4191000" y="277813"/>
            <a:ext cx="4724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tx2"/>
                </a:solidFill>
                <a:latin typeface="Calibri" pitchFamily="34" charset="0"/>
              </a:rPr>
              <a:t>Features</a:t>
            </a:r>
            <a:endParaRPr lang="en-US" sz="4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57704"/>
            <a:ext cx="8458200" cy="4703763"/>
          </a:xfrm>
        </p:spPr>
        <p:txBody>
          <a:bodyPr/>
          <a:lstStyle/>
          <a:p>
            <a:pPr marL="454025" indent="-454025" eaLnBrk="1" hangingPunct="1"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Engages students in authentic engineering practices</a:t>
            </a:r>
          </a:p>
          <a:p>
            <a:pPr marL="454025" indent="-454025" eaLnBrk="1" hangingPunct="1"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Project-based environment</a:t>
            </a:r>
          </a:p>
          <a:p>
            <a:pPr marL="854075" lvl="1" indent="-454025" eaLnBrk="1" hangingPunct="1"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80% hands-on activity</a:t>
            </a:r>
          </a:p>
          <a:p>
            <a:pPr marL="854075" lvl="1" indent="-454025" eaLnBrk="1" hangingPunct="1"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20% documenting and reflecting on work, preparing presentations and reports, participating in direct instruction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6886" y="4621842"/>
            <a:ext cx="567103" cy="7315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0463" y="4997856"/>
            <a:ext cx="5040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>
                <a:latin typeface="+mn-lt"/>
              </a:rPr>
              <a:t>Actively engages students in engineering practices (p 18)</a:t>
            </a:r>
          </a:p>
        </p:txBody>
      </p:sp>
    </p:spTree>
    <p:extLst>
      <p:ext uri="{BB962C8B-B14F-4D97-AF65-F5344CB8AC3E}">
        <p14:creationId xmlns:p14="http://schemas.microsoft.com/office/powerpoint/2010/main" xmlns="" val="28181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4191000" y="277813"/>
            <a:ext cx="4724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tx2"/>
                </a:solidFill>
                <a:latin typeface="Calibri" pitchFamily="34" charset="0"/>
              </a:rPr>
              <a:t>Features</a:t>
            </a:r>
            <a:endParaRPr lang="en-US" sz="4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45981"/>
            <a:ext cx="8458200" cy="4703763"/>
          </a:xfrm>
        </p:spPr>
        <p:txBody>
          <a:bodyPr/>
          <a:lstStyle/>
          <a:p>
            <a:pPr marL="454025" indent="-454025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Student learning scaffolded over six design challenges</a:t>
            </a:r>
          </a:p>
          <a:p>
            <a:pPr marL="854075" lvl="1" indent="-454025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Standardized engineering design process</a:t>
            </a:r>
          </a:p>
          <a:p>
            <a:pPr marL="854075" lvl="1" indent="-454025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Requires purposeful application of engineering</a:t>
            </a:r>
          </a:p>
          <a:p>
            <a:pPr marL="400050" lvl="1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ea typeface="ＭＳ Ｐゴシック" charset="-128"/>
              </a:rPr>
              <a:t>	</a:t>
            </a:r>
            <a:r>
              <a:rPr lang="en-US" dirty="0" smtClean="0">
                <a:ea typeface="ＭＳ Ｐゴシック" charset="-128"/>
              </a:rPr>
              <a:t>principles and relevant science and math concepts</a:t>
            </a:r>
            <a:endParaRPr lang="en-US" sz="2000" dirty="0" smtClean="0">
              <a:ea typeface="ＭＳ Ｐゴシック" charset="-128"/>
            </a:endParaRPr>
          </a:p>
          <a:p>
            <a:pPr marL="454025" indent="-454025" eaLnBrk="1" hangingPunct="1">
              <a:spcBef>
                <a:spcPts val="600"/>
              </a:spcBef>
              <a:spcAft>
                <a:spcPts val="0"/>
              </a:spcAft>
            </a:pPr>
            <a:endParaRPr lang="en-US" dirty="0" smtClean="0">
              <a:ea typeface="ＭＳ Ｐゴシック" charset="-128"/>
            </a:endParaRPr>
          </a:p>
          <a:p>
            <a:pPr marL="454025" indent="-454025" eaLnBrk="1" hangingPunct="1">
              <a:spcBef>
                <a:spcPts val="600"/>
              </a:spcBef>
              <a:spcAft>
                <a:spcPts val="0"/>
              </a:spcAft>
            </a:pPr>
            <a:endParaRPr lang="en-US" dirty="0">
              <a:ea typeface="ＭＳ Ｐゴシック" charset="-128"/>
            </a:endParaRPr>
          </a:p>
          <a:p>
            <a:pPr marL="454025" indent="-454025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Aligned </a:t>
            </a:r>
            <a:r>
              <a:rPr lang="en-US" dirty="0">
                <a:ea typeface="ＭＳ Ｐゴシック" charset="-128"/>
              </a:rPr>
              <a:t>with Texas state standards and emerging Next Generation Science Standards</a:t>
            </a:r>
          </a:p>
          <a:p>
            <a:pPr marL="454025" indent="-454025" eaLnBrk="1" hangingPunct="1">
              <a:spcBef>
                <a:spcPts val="0"/>
              </a:spcBef>
              <a:spcAft>
                <a:spcPts val="0"/>
              </a:spcAft>
            </a:pPr>
            <a:endParaRPr lang="en-US" dirty="0" smtClean="0">
              <a:ea typeface="ＭＳ Ｐゴシック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3360" y="3426088"/>
            <a:ext cx="567103" cy="7315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26936" y="3802102"/>
            <a:ext cx="5315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Deepen understanding of concepts shared across STEM </a:t>
            </a:r>
            <a:r>
              <a:rPr lang="en-US" sz="1600" i="1" dirty="0">
                <a:latin typeface="+mn-lt"/>
              </a:rPr>
              <a:t>(p </a:t>
            </a:r>
            <a:r>
              <a:rPr lang="en-US" sz="1600" i="1" dirty="0" smtClean="0">
                <a:latin typeface="+mn-lt"/>
              </a:rPr>
              <a:t>19)</a:t>
            </a:r>
            <a:endParaRPr lang="en-US" sz="1600" i="1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3360" y="5360396"/>
            <a:ext cx="567103" cy="7315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26936" y="5736410"/>
            <a:ext cx="5315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Coherent set of standards and curriculum </a:t>
            </a:r>
            <a:r>
              <a:rPr lang="en-US" sz="1600" i="1" dirty="0">
                <a:latin typeface="+mn-lt"/>
              </a:rPr>
              <a:t>(p </a:t>
            </a:r>
            <a:r>
              <a:rPr lang="en-US" sz="1600" i="1" dirty="0" smtClean="0">
                <a:latin typeface="+mn-lt"/>
              </a:rPr>
              <a:t>19)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8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 txBox="1">
            <a:spLocks/>
          </p:cNvSpPr>
          <p:nvPr/>
        </p:nvSpPr>
        <p:spPr bwMode="auto">
          <a:xfrm>
            <a:off x="4191000" y="277813"/>
            <a:ext cx="4724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>
                <a:solidFill>
                  <a:schemeClr val="tx2"/>
                </a:solidFill>
                <a:latin typeface="Calibri" pitchFamily="34" charset="0"/>
              </a:rPr>
              <a:t>Course Framework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238" y="1550988"/>
            <a:ext cx="29432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eachEngineering_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41C36D08B25144AC8E17A51531CD76" ma:contentTypeVersion="0" ma:contentTypeDescription="Create a new document." ma:contentTypeScope="" ma:versionID="e5da9ed3a15fbf2bcc7f2fb63fe961e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16EABBC-1B50-4C30-BC5B-372198CB7841}"/>
</file>

<file path=customXml/itemProps2.xml><?xml version="1.0" encoding="utf-8"?>
<ds:datastoreItem xmlns:ds="http://schemas.openxmlformats.org/officeDocument/2006/customXml" ds:itemID="{C5AD0E03-765C-419A-8777-394C6758B239}"/>
</file>

<file path=customXml/itemProps3.xml><?xml version="1.0" encoding="utf-8"?>
<ds:datastoreItem xmlns:ds="http://schemas.openxmlformats.org/officeDocument/2006/customXml" ds:itemID="{469FF4DE-E87A-44F9-9311-26DF33237248}"/>
</file>

<file path=docProps/app.xml><?xml version="1.0" encoding="utf-8"?>
<Properties xmlns="http://schemas.openxmlformats.org/officeDocument/2006/extended-properties" xmlns:vt="http://schemas.openxmlformats.org/officeDocument/2006/docPropsVTypes">
  <Template>UTeachEngineering_Theme</Template>
  <TotalTime>2377</TotalTime>
  <Words>2176</Words>
  <Application>Microsoft Office PowerPoint</Application>
  <PresentationFormat>On-screen Show (4:3)</PresentationFormat>
  <Paragraphs>537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UTeachEngineering_Theme</vt:lpstr>
      <vt:lpstr>Microsoft Office Excel Chart</vt:lpstr>
      <vt:lpstr>Engineer Your World UTeachEngineering The University of Texas at Austin</vt:lpstr>
      <vt:lpstr>Presentation Overview</vt:lpstr>
      <vt:lpstr>Presentation Overview</vt:lpstr>
      <vt:lpstr>What is UTeachEngineering?</vt:lpstr>
      <vt:lpstr>What is UTeachEngineering?</vt:lpstr>
      <vt:lpstr>Presentation Overview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Presentation Overview</vt:lpstr>
      <vt:lpstr>2011-12 Pilot Districts</vt:lpstr>
      <vt:lpstr>2011-12 Pilot Schools</vt:lpstr>
      <vt:lpstr>Slide 21</vt:lpstr>
      <vt:lpstr>Early Results from 2011-12 Pilot</vt:lpstr>
      <vt:lpstr>Presentation Overview</vt:lpstr>
      <vt:lpstr>Teacher Professional Development</vt:lpstr>
      <vt:lpstr>Mentor Program for Teachers</vt:lpstr>
      <vt:lpstr>Developing Validated Assessments</vt:lpstr>
      <vt:lpstr>Presentation Overview</vt:lpstr>
      <vt:lpstr>Enhancement and Expansion</vt:lpstr>
      <vt:lpstr>Developing Courseware: LMS + Virtual Collaboration Tool</vt:lpstr>
      <vt:lpstr>Developing Courseware: LMS + Virtual Collaboration Tool</vt:lpstr>
      <vt:lpstr>Developing Courseware: LMS + Virtual Collaboration Tool</vt:lpstr>
      <vt:lpstr>Developing Courseware: LMS + Virtual Collaboration Tool</vt:lpstr>
      <vt:lpstr>Presentation Overview</vt:lpstr>
      <vt:lpstr>Backup Slides</vt:lpstr>
      <vt:lpstr>The National STEM Conversation is Happening Now</vt:lpstr>
      <vt:lpstr>National Policy Picture</vt:lpstr>
      <vt:lpstr>National Need</vt:lpstr>
      <vt:lpstr>National Need</vt:lpstr>
    </vt:vector>
  </TitlesOfParts>
  <Company>Lockheed Martin IS&amp;GS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LMIT ODIN</dc:creator>
  <cp:lastModifiedBy>BSanya</cp:lastModifiedBy>
  <cp:revision>174</cp:revision>
  <cp:lastPrinted>2012-04-05T18:34:33Z</cp:lastPrinted>
  <dcterms:created xsi:type="dcterms:W3CDTF">2012-03-29T19:33:51Z</dcterms:created>
  <dcterms:modified xsi:type="dcterms:W3CDTF">2012-04-06T13:20:36Z</dcterms:modified>
</cp:coreProperties>
</file>