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"/>
  </p:notesMasterIdLst>
  <p:sldIdLst>
    <p:sldId id="258" r:id="rId2"/>
  </p:sldIdLst>
  <p:sldSz cx="51206400" cy="28803600"/>
  <p:notesSz cx="7315200" cy="96012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00503000000020004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b+i2G/1UiG3/zCbg3yJxgwqPQ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hni Bano" initials="" lastIdx="2" clrIdx="0"/>
  <p:cmAuthor id="1" name="Aleksandra Adach" initials="" lastIdx="2" clrIdx="1"/>
  <p:cmAuthor id="2" name="Ryu, Minjung" initials="RM" lastIdx="1" clrIdx="2">
    <p:extLst>
      <p:ext uri="{19B8F6BF-5375-455C-9EA6-DF929625EA0E}">
        <p15:presenceInfo xmlns:p15="http://schemas.microsoft.com/office/powerpoint/2012/main" userId="S::mjryu@uic.edu::09b4323d-47c5-456c-8528-fc9a60ffa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B68001-B840-45EB-904C-8764337503C7}">
  <a:tblStyle styleId="{75B68001-B840-45EB-904C-8764337503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9"/>
    <p:restoredTop sz="94705"/>
  </p:normalViewPr>
  <p:slideViewPr>
    <p:cSldViewPr snapToGrid="0">
      <p:cViewPr>
        <p:scale>
          <a:sx n="30" d="100"/>
          <a:sy n="30" d="100"/>
        </p:scale>
        <p:origin x="144" y="1784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24575,'38'0'0,"0"0"0,12 0 0,-14 0 0,-9 0 0,-14 0 0,1 0 0,-1 0 0,5 0 0,-4 0 0,-3 0 0,1 0 0,10 0 0,19 0 0,14 0 0,6 0 0,-6 0 0,-9 0 0,-14 0 0,-6-2 0,6 1 0,-1-1 0,6 2 0,-8 0 0,-9 0 0,-10 0 0,-3 0 0,0 0 0,8 0 0,15 0 0,13 0 0,16 0 0,11 0 0,14 0 0,-7-3 0,-28 3 0,0-1 0,20-3 0,-4 4 0,-44-1 0,-36-3 0,-34-6 0,-27 6 0,-8-3 0,13 4 0,3 3 0,29-3 0,6 3 0,9 3 0,-8-1 0,-19 4 0,-11-2 0,19 1 0,-2 0 0,-37-3 0,35 2 0,-1-1 0,-23-3 0,16 0 0,27 0 0,-1-3 0,-19-4 0,-15 0 0,16 0 0,0 2 0,-27 2 0,14-1 0,40 2 0,97 1 0,-12 0 0,7 0-662,13 0 1,4 2 661,-26-1 0,0 0 0,-3 0 0,2 0 0,-6 0 0,21 0 0,-40 0 0,-43 4 0,-13 0 0,-7 5 0,-6-3 1323,1 0-1323,7-6 0,13-8 0,8 4 0,3-3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49.7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606 183 24575,'45'-12'0,"1"1"0,8-3 0,1 0 0,1 3 0,1 0 0,1-2 0,-2 3 0,17-2 0,-22 3 0,-28 3 0,-8 1 0,5-3 0,9 0 0,1 1 0,-5 0 0,-26 7 0,-29-3 0,-31 3 0,-25 0 0,33 0 0,-3 0 0,1 0 0,-1 0 0,-8-2 0,1 0 0,9 1 0,3-2 0,-30-4 0,36 3 0,27 1 0,8 3 0,2 0 0,-5 0 0,1 0 0,3 0 0,-5 3 0,-4-2 0,-15 0 0,-17-1 0,-7 3 0,5-2 0,20 2 0,13-3 0,13 0 0,-1 2 0,-6-1 0,-18 4 0,1-5 0,-11 4 0,19-4 0,7 0 0,6 4 0,1-3 0,2 6 0,-1 0 0,4-1 0,31 4 0,8-4 0,25-4 0,-15 2 0,-17-4 0,-17 0 0,-5 0 0,2 0 0,0 0 0,5 0 0,7-3 0,7 2 0,9-1 0,-5 2 0,-3 0 0,-13 0 0,-1 0 0,8 2 0,13 2 0,34 3 0,-27-3 0,4-1 0,7 0 0,0-2 0,33 3 0,-26-4 0,-37 0 0,-20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51.3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832 39 24575,'54'-2'0,"3"-2"0,-1 4 0,-12 0 0,-22 0 0,-10 0 0,-47-5 0,-7 1 0,-7-2 0,-6 2 0,-3 1 0,-2 2-295,-8-2 1,-1 2 294,2 0 0,3 2 0,12-1 0,3 0 0,-17-2 0,31 1 0,13-2 0,-2 3 0,-15 0 0,-4 0 589,-2 0-589,12 0 0,13 0 0,6 0 0,9 0 0,-10 0 0,1 0 0,-4 0 0,6 0 0,9 0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53.03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1043 45 24575,'-58'0'0,"1"0"0,-13 0 0,-4 0 0,-10-5 0,-3 0-328,29 3 0,-1 1 0,1-2-164,-22-4 0,6 0 380,21 3 1,7 0 814,-9 0-703,29 1 361,-7 3-361,10 0 0,-10 0 0,23 0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55.76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2308 12 24575,'-73'0'0,"-7"4"0,34-4 0,-4 1 0,-9 0 0,0 1 0,2-2 0,1 0 0,1 0 0,2 0 0,-30 0 0,26 0 0,18 0 0,-1 0 0,-4 0 0,-22 0 0,-18 0 0,30-2 0,0 0 0,9 2 0,2-1 0,-39-3 0,31 2 0,18 2 0,6-3 0,-1 1 0,-10 1 0,-4-2 0,4 3 0,5 0 0,12 0 0,3 0 0,2 0 0,-5 0 0,-19 0 0,1 0 0,-3 0 0,16 0 0,5 0 0,0 3 0,1-3 0,-2 5 0,8-5 0,4 3 0,-4-3 0,-5 1 0,-12 3 0,1 1 0,0 0 0,11-2 0,7 0 0,5-3 0,-1 2 0,-7 1 0,-7 4 0,-4 1 0,-2 0 0,10-1 0,3-4 0,7 0 0,-2-2 0,-4 5 0,-6-1 0,0 3 0,7-6 0,1 5 0,4-4 0,0 2 0,30 0 0,22-1 0,-3-2 0,5-1 0,14 0 0,2 1-209,0-2 1,1 0 208,0 0 0,-4 0 0,-9 0 0,-6 0 0,11 0 0,-17 0 0,-15 0 0,11 0 0,9 0 0,16 0 417,-2 0-417,-3 0 0,-15 0 0,-14 0 0,-11 0 0,-2-2 0,-1 2 0,16-3 0,11 3 0,21 0 0,15 0 0,6 0 0,2 0 0,-24 0 0,-9 0 0,-23 0 0,-3 0 0,6 0 0,11 0 0,12 0 0,7 0 0,-15 0 0,-5 0 0,-24 0 0,2 0 0,5 3 0,8-3 0,23 3 0,3-3 0,13 3 0,-9-2 0,-10 1 0,-19-2 0,-14 0 0,-11 0 0,-5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57.22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845 45 24575,'-27'-8'0,"3"0"0,3 5 0,3 1 0,-7 2 0,-4 0 0,-8 0 0,-4 0 0,7 0 0,2 0 0,8 0 0,-7-3 0,-10 2 0,-10-4 0,-9 4 0,9-2 0,5 3 0,20 0 0,10-2 0,7 1 0,-6-3 0,-16 3 0,-7-2 0,0 3 0,12 0 0,9 0 0,7 0 0,2 0 0,-2 0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8T16:43:59.6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1451 14 24575,'-63'0'0,"1"0"0,-7 0 0,0 0 0,-1 1 0,2-2 0,2 0 0,2-1 0,11 2 0,4-1 0,-21-3 0,30 4 0,8 0 0,2 0 0,-9 0 0,-7-2 0,4 1 0,2-2 0,11 3 0,5 0 0,9 0 0,2 0 0,8 0 0,-7 0 0,1 0 0,-6 0 0,-7 0 0,-3 0 0,3 0 0,6 0 0,1 3 0,-18 0 0,0 5 0,-19 2 0,23-3 0,7-3 0,13-4 0,3 3 0,-3-2 0,3 0 0,-4-1 0,6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802db9b8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d802db9b86_4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4" name="Google Shape;244;gd802db9b86_4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02db9b86_0_85"/>
          <p:cNvSpPr txBox="1">
            <a:spLocks noGrp="1"/>
          </p:cNvSpPr>
          <p:nvPr>
            <p:ph type="ctrTitle"/>
          </p:nvPr>
        </p:nvSpPr>
        <p:spPr>
          <a:xfrm>
            <a:off x="1745567" y="4169620"/>
            <a:ext cx="47715500" cy="11494613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700"/>
              <a:buNone/>
              <a:defRPr sz="24238"/>
            </a:lvl9pPr>
          </a:lstStyle>
          <a:p>
            <a:endParaRPr/>
          </a:p>
        </p:txBody>
      </p:sp>
      <p:sp>
        <p:nvSpPr>
          <p:cNvPr id="151" name="Google Shape;151;gd802db9b86_0_85"/>
          <p:cNvSpPr txBox="1">
            <a:spLocks noGrp="1"/>
          </p:cNvSpPr>
          <p:nvPr>
            <p:ph type="subTitle" idx="1"/>
          </p:nvPr>
        </p:nvSpPr>
        <p:spPr>
          <a:xfrm>
            <a:off x="1745520" y="15871100"/>
            <a:ext cx="47715500" cy="4438613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3038"/>
            </a:lvl9pPr>
          </a:lstStyle>
          <a:p>
            <a:endParaRPr/>
          </a:p>
        </p:txBody>
      </p:sp>
      <p:sp>
        <p:nvSpPr>
          <p:cNvPr id="152" name="Google Shape;152;gd802db9b86_0_85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802db9b86_0_120"/>
          <p:cNvSpPr txBox="1">
            <a:spLocks noGrp="1"/>
          </p:cNvSpPr>
          <p:nvPr>
            <p:ph type="title" hasCustomPrompt="1"/>
          </p:nvPr>
        </p:nvSpPr>
        <p:spPr>
          <a:xfrm>
            <a:off x="1745520" y="6194300"/>
            <a:ext cx="47715500" cy="10995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4000"/>
              <a:buNone/>
              <a:defRPr sz="56000"/>
            </a:lvl9pPr>
          </a:lstStyle>
          <a:p>
            <a:r>
              <a:t>xx%</a:t>
            </a:r>
          </a:p>
        </p:txBody>
      </p:sp>
      <p:sp>
        <p:nvSpPr>
          <p:cNvPr id="186" name="Google Shape;186;gd802db9b86_0_120"/>
          <p:cNvSpPr txBox="1">
            <a:spLocks noGrp="1"/>
          </p:cNvSpPr>
          <p:nvPr>
            <p:ph type="body" idx="1"/>
          </p:nvPr>
        </p:nvSpPr>
        <p:spPr>
          <a:xfrm>
            <a:off x="1745520" y="17652460"/>
            <a:ext cx="47715500" cy="7284375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00050" lvl="0" indent="-733425" algn="ctr" rtl="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800100" lvl="1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200150" lvl="2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600200" lvl="3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000250" lvl="4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400300" lvl="5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2800350" lvl="6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200400" lvl="7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3600450" lvl="8" indent="-616744" algn="ctr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gd802db9b86_0_120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802db9b86_0_124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802db9b86_0_89"/>
          <p:cNvSpPr txBox="1">
            <a:spLocks noGrp="1"/>
          </p:cNvSpPr>
          <p:nvPr>
            <p:ph type="title"/>
          </p:nvPr>
        </p:nvSpPr>
        <p:spPr>
          <a:xfrm>
            <a:off x="1745520" y="12044760"/>
            <a:ext cx="47715500" cy="4713975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9200"/>
              <a:buNone/>
              <a:defRPr sz="16800"/>
            </a:lvl9pPr>
          </a:lstStyle>
          <a:p>
            <a:endParaRPr/>
          </a:p>
        </p:txBody>
      </p:sp>
      <p:sp>
        <p:nvSpPr>
          <p:cNvPr id="155" name="Google Shape;155;gd802db9b86_0_89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802db9b86_0_92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500" cy="3207225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d802db9b86_0_92"/>
          <p:cNvSpPr txBox="1">
            <a:spLocks noGrp="1"/>
          </p:cNvSpPr>
          <p:nvPr>
            <p:ph type="body" idx="1"/>
          </p:nvPr>
        </p:nvSpPr>
        <p:spPr>
          <a:xfrm>
            <a:off x="1745520" y="6453860"/>
            <a:ext cx="47715500" cy="19131788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00050" lvl="0" indent="-733425" rtl="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800100" lvl="1" indent="-616744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200150" lvl="2" indent="-616744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600200" lvl="3" indent="-616744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000250" lvl="4" indent="-616744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400300" lvl="5" indent="-616744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2800350" lvl="6" indent="-616744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200400" lvl="7" indent="-616744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3600450" lvl="8" indent="-616744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gd802db9b86_0_92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802db9b86_0_96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500" cy="3207225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d802db9b86_0_96"/>
          <p:cNvSpPr txBox="1">
            <a:spLocks noGrp="1"/>
          </p:cNvSpPr>
          <p:nvPr>
            <p:ph type="body" idx="1"/>
          </p:nvPr>
        </p:nvSpPr>
        <p:spPr>
          <a:xfrm>
            <a:off x="1745520" y="6453860"/>
            <a:ext cx="22399300" cy="19131788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00050" lvl="0" indent="-616744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6563"/>
            </a:lvl1pPr>
            <a:lvl2pPr marL="800100" lvl="1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2pPr>
            <a:lvl3pPr marL="1200150" lvl="2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3pPr>
            <a:lvl4pPr marL="1600200" lvl="3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4pPr>
            <a:lvl5pPr marL="2000250" lvl="4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5pPr>
            <a:lvl6pPr marL="2400300" lvl="5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6pPr>
            <a:lvl7pPr marL="2800350" lvl="6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7pPr>
            <a:lvl8pPr marL="3200400" lvl="7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8pPr>
            <a:lvl9pPr marL="3600450" lvl="8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9pPr>
          </a:lstStyle>
          <a:p>
            <a:endParaRPr/>
          </a:p>
        </p:txBody>
      </p:sp>
      <p:sp>
        <p:nvSpPr>
          <p:cNvPr id="163" name="Google Shape;163;gd802db9b86_0_96"/>
          <p:cNvSpPr txBox="1">
            <a:spLocks noGrp="1"/>
          </p:cNvSpPr>
          <p:nvPr>
            <p:ph type="body" idx="2"/>
          </p:nvPr>
        </p:nvSpPr>
        <p:spPr>
          <a:xfrm>
            <a:off x="27061440" y="6453860"/>
            <a:ext cx="22399300" cy="19131788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00050" lvl="0" indent="-616744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6563"/>
            </a:lvl1pPr>
            <a:lvl2pPr marL="800100" lvl="1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2pPr>
            <a:lvl3pPr marL="1200150" lvl="2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3pPr>
            <a:lvl4pPr marL="1600200" lvl="3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4pPr>
            <a:lvl5pPr marL="2000250" lvl="4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5pPr>
            <a:lvl6pPr marL="2400300" lvl="5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6pPr>
            <a:lvl7pPr marL="2800350" lvl="6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7pPr>
            <a:lvl8pPr marL="3200400" lvl="7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8pPr>
            <a:lvl9pPr marL="3600450" lvl="8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9pPr>
          </a:lstStyle>
          <a:p>
            <a:endParaRPr/>
          </a:p>
        </p:txBody>
      </p:sp>
      <p:sp>
        <p:nvSpPr>
          <p:cNvPr id="164" name="Google Shape;164;gd802db9b86_0_96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802db9b86_0_101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500" cy="3207225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d802db9b86_0_101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802db9b86_0_104"/>
          <p:cNvSpPr txBox="1">
            <a:spLocks noGrp="1"/>
          </p:cNvSpPr>
          <p:nvPr>
            <p:ph type="title"/>
          </p:nvPr>
        </p:nvSpPr>
        <p:spPr>
          <a:xfrm>
            <a:off x="1745520" y="3111360"/>
            <a:ext cx="15724800" cy="4232025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1200"/>
            </a:lvl9pPr>
          </a:lstStyle>
          <a:p>
            <a:endParaRPr/>
          </a:p>
        </p:txBody>
      </p:sp>
      <p:sp>
        <p:nvSpPr>
          <p:cNvPr id="170" name="Google Shape;170;gd802db9b86_0_104"/>
          <p:cNvSpPr txBox="1">
            <a:spLocks noGrp="1"/>
          </p:cNvSpPr>
          <p:nvPr>
            <p:ph type="body" idx="1"/>
          </p:nvPr>
        </p:nvSpPr>
        <p:spPr>
          <a:xfrm>
            <a:off x="1745520" y="7781760"/>
            <a:ext cx="15724800" cy="17804588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00050" lvl="0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1pPr>
            <a:lvl2pPr marL="800100" lvl="1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2pPr>
            <a:lvl3pPr marL="1200150" lvl="2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3pPr>
            <a:lvl4pPr marL="1600200" lvl="3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4pPr>
            <a:lvl5pPr marL="2000250" lvl="4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5pPr>
            <a:lvl6pPr marL="2400300" lvl="5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6pPr>
            <a:lvl7pPr marL="2800350" lvl="6" indent="-555625" rtl="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5600"/>
            </a:lvl7pPr>
            <a:lvl8pPr marL="3200400" lvl="7" indent="-555625" rtl="0">
              <a:spcBef>
                <a:spcPts val="0"/>
              </a:spcBef>
              <a:spcAft>
                <a:spcPts val="0"/>
              </a:spcAft>
              <a:buSzPts val="6400"/>
              <a:buChar char="○"/>
              <a:defRPr sz="5600"/>
            </a:lvl8pPr>
            <a:lvl9pPr marL="3600450" lvl="8" indent="-555625" rtl="0">
              <a:spcBef>
                <a:spcPts val="0"/>
              </a:spcBef>
              <a:spcAft>
                <a:spcPts val="0"/>
              </a:spcAft>
              <a:buSzPts val="6400"/>
              <a:buChar char="■"/>
              <a:defRPr sz="5600"/>
            </a:lvl9pPr>
          </a:lstStyle>
          <a:p>
            <a:endParaRPr/>
          </a:p>
        </p:txBody>
      </p:sp>
      <p:sp>
        <p:nvSpPr>
          <p:cNvPr id="171" name="Google Shape;171;gd802db9b86_0_104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802db9b86_0_108"/>
          <p:cNvSpPr txBox="1">
            <a:spLocks noGrp="1"/>
          </p:cNvSpPr>
          <p:nvPr>
            <p:ph type="title"/>
          </p:nvPr>
        </p:nvSpPr>
        <p:spPr>
          <a:xfrm>
            <a:off x="2745400" y="2520840"/>
            <a:ext cx="35659750" cy="22908375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1pPr>
            <a:lvl2pPr lvl="1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2pPr>
            <a:lvl3pPr lvl="2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3pPr>
            <a:lvl4pPr lvl="3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4pPr>
            <a:lvl5pPr lvl="4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5pPr>
            <a:lvl6pPr lvl="5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6pPr>
            <a:lvl7pPr lvl="6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7pPr>
            <a:lvl8pPr lvl="7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8pPr>
            <a:lvl9pPr lvl="8" rtl="0">
              <a:spcBef>
                <a:spcPts val="0"/>
              </a:spcBef>
              <a:spcAft>
                <a:spcPts val="0"/>
              </a:spcAft>
              <a:buSzPts val="25600"/>
              <a:buNone/>
              <a:defRPr sz="22400"/>
            </a:lvl9pPr>
          </a:lstStyle>
          <a:p>
            <a:endParaRPr/>
          </a:p>
        </p:txBody>
      </p:sp>
      <p:sp>
        <p:nvSpPr>
          <p:cNvPr id="174" name="Google Shape;174;gd802db9b86_0_108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802db9b86_0_111"/>
          <p:cNvSpPr/>
          <p:nvPr/>
        </p:nvSpPr>
        <p:spPr>
          <a:xfrm>
            <a:off x="25603200" y="-700"/>
            <a:ext cx="25603200" cy="2880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26650" tIns="426650" rIns="426650" bIns="426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25"/>
          </a:p>
        </p:txBody>
      </p:sp>
      <p:sp>
        <p:nvSpPr>
          <p:cNvPr id="177" name="Google Shape;177;gd802db9b86_0_111"/>
          <p:cNvSpPr txBox="1">
            <a:spLocks noGrp="1"/>
          </p:cNvSpPr>
          <p:nvPr>
            <p:ph type="title"/>
          </p:nvPr>
        </p:nvSpPr>
        <p:spPr>
          <a:xfrm>
            <a:off x="1486800" y="6905780"/>
            <a:ext cx="22653050" cy="8300775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400"/>
              <a:buNone/>
              <a:defRPr sz="19600"/>
            </a:lvl9pPr>
          </a:lstStyle>
          <a:p>
            <a:endParaRPr/>
          </a:p>
        </p:txBody>
      </p:sp>
      <p:sp>
        <p:nvSpPr>
          <p:cNvPr id="178" name="Google Shape;178;gd802db9b86_0_111"/>
          <p:cNvSpPr txBox="1">
            <a:spLocks noGrp="1"/>
          </p:cNvSpPr>
          <p:nvPr>
            <p:ph type="subTitle" idx="1"/>
          </p:nvPr>
        </p:nvSpPr>
        <p:spPr>
          <a:xfrm>
            <a:off x="1486800" y="15697220"/>
            <a:ext cx="22653050" cy="6916613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9800"/>
            </a:lvl9pPr>
          </a:lstStyle>
          <a:p>
            <a:endParaRPr/>
          </a:p>
        </p:txBody>
      </p:sp>
      <p:sp>
        <p:nvSpPr>
          <p:cNvPr id="179" name="Google Shape;179;gd802db9b86_0_111"/>
          <p:cNvSpPr txBox="1">
            <a:spLocks noGrp="1"/>
          </p:cNvSpPr>
          <p:nvPr>
            <p:ph type="body" idx="2"/>
          </p:nvPr>
        </p:nvSpPr>
        <p:spPr>
          <a:xfrm>
            <a:off x="27661200" y="4054820"/>
            <a:ext cx="21487200" cy="206926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00050" lvl="0" indent="-733425" rtl="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800100" lvl="1" indent="-616744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2pPr>
            <a:lvl3pPr marL="1200150" lvl="2" indent="-616744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3pPr>
            <a:lvl4pPr marL="1600200" lvl="3" indent="-616744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4pPr>
            <a:lvl5pPr marL="2000250" lvl="4" indent="-616744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5pPr>
            <a:lvl6pPr marL="2400300" lvl="5" indent="-616744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6pPr>
            <a:lvl7pPr marL="2800350" lvl="6" indent="-616744" rtl="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7pPr>
            <a:lvl8pPr marL="3200400" lvl="7" indent="-616744" rtl="0">
              <a:spcBef>
                <a:spcPts val="0"/>
              </a:spcBef>
              <a:spcAft>
                <a:spcPts val="0"/>
              </a:spcAft>
              <a:buSzPts val="7500"/>
              <a:buChar char="○"/>
              <a:defRPr/>
            </a:lvl8pPr>
            <a:lvl9pPr marL="3600450" lvl="8" indent="-616744" rtl="0">
              <a:spcBef>
                <a:spcPts val="0"/>
              </a:spcBef>
              <a:spcAft>
                <a:spcPts val="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gd802db9b86_0_111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802db9b86_0_117"/>
          <p:cNvSpPr txBox="1">
            <a:spLocks noGrp="1"/>
          </p:cNvSpPr>
          <p:nvPr>
            <p:ph type="body" idx="1"/>
          </p:nvPr>
        </p:nvSpPr>
        <p:spPr>
          <a:xfrm>
            <a:off x="1745520" y="23691220"/>
            <a:ext cx="33593350" cy="33886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00050" lvl="0" indent="-2000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183" name="Google Shape;183;gd802db9b86_0_117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802db9b86_0_81"/>
          <p:cNvSpPr txBox="1">
            <a:spLocks noGrp="1"/>
          </p:cNvSpPr>
          <p:nvPr>
            <p:ph type="title"/>
          </p:nvPr>
        </p:nvSpPr>
        <p:spPr>
          <a:xfrm>
            <a:off x="1745520" y="2492140"/>
            <a:ext cx="47715500" cy="320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gd802db9b86_0_81"/>
          <p:cNvSpPr txBox="1">
            <a:spLocks noGrp="1"/>
          </p:cNvSpPr>
          <p:nvPr>
            <p:ph type="body" idx="1"/>
          </p:nvPr>
        </p:nvSpPr>
        <p:spPr>
          <a:xfrm>
            <a:off x="1745520" y="6453860"/>
            <a:ext cx="47715500" cy="1913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838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gd802db9b86_0_81"/>
          <p:cNvSpPr txBox="1">
            <a:spLocks noGrp="1"/>
          </p:cNvSpPr>
          <p:nvPr>
            <p:ph type="sldNum" idx="12"/>
          </p:nvPr>
        </p:nvSpPr>
        <p:spPr>
          <a:xfrm>
            <a:off x="47445764" y="26114014"/>
            <a:ext cx="3072650" cy="220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r" rtl="0">
              <a:buNone/>
              <a:defRPr sz="4638">
                <a:solidFill>
                  <a:schemeClr val="dk2"/>
                </a:solidFill>
              </a:defRPr>
            </a:lvl1pPr>
            <a:lvl2pPr lvl="1" algn="r" rtl="0">
              <a:buNone/>
              <a:defRPr sz="4638">
                <a:solidFill>
                  <a:schemeClr val="dk2"/>
                </a:solidFill>
              </a:defRPr>
            </a:lvl2pPr>
            <a:lvl3pPr lvl="2" algn="r" rtl="0">
              <a:buNone/>
              <a:defRPr sz="4638">
                <a:solidFill>
                  <a:schemeClr val="dk2"/>
                </a:solidFill>
              </a:defRPr>
            </a:lvl3pPr>
            <a:lvl4pPr lvl="3" algn="r" rtl="0">
              <a:buNone/>
              <a:defRPr sz="4638">
                <a:solidFill>
                  <a:schemeClr val="dk2"/>
                </a:solidFill>
              </a:defRPr>
            </a:lvl4pPr>
            <a:lvl5pPr lvl="4" algn="r" rtl="0">
              <a:buNone/>
              <a:defRPr sz="4638">
                <a:solidFill>
                  <a:schemeClr val="dk2"/>
                </a:solidFill>
              </a:defRPr>
            </a:lvl5pPr>
            <a:lvl6pPr lvl="5" algn="r" rtl="0">
              <a:buNone/>
              <a:defRPr sz="4638">
                <a:solidFill>
                  <a:schemeClr val="dk2"/>
                </a:solidFill>
              </a:defRPr>
            </a:lvl6pPr>
            <a:lvl7pPr lvl="6" algn="r" rtl="0">
              <a:buNone/>
              <a:defRPr sz="4638">
                <a:solidFill>
                  <a:schemeClr val="dk2"/>
                </a:solidFill>
              </a:defRPr>
            </a:lvl7pPr>
            <a:lvl8pPr lvl="7" algn="r" rtl="0">
              <a:buNone/>
              <a:defRPr sz="4638">
                <a:solidFill>
                  <a:schemeClr val="dk2"/>
                </a:solidFill>
              </a:defRPr>
            </a:lvl8pPr>
            <a:lvl9pPr lvl="8" algn="r" rtl="0">
              <a:buNone/>
              <a:defRPr sz="4638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lets-science" TargetMode="External"/><Relationship Id="rId13" Type="http://schemas.openxmlformats.org/officeDocument/2006/relationships/image" Target="../media/image8.png"/><Relationship Id="rId18" Type="http://schemas.openxmlformats.org/officeDocument/2006/relationships/customXml" Target="../ink/ink4.xml"/><Relationship Id="rId26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customXml" Target="../ink/ink1.xml"/><Relationship Id="rId24" Type="http://schemas.openxmlformats.org/officeDocument/2006/relationships/customXml" Target="../ink/ink7.xml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openxmlformats.org/officeDocument/2006/relationships/image" Target="../media/image11.png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customXml" Target="../ink/ink2.xml"/><Relationship Id="rId22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gd802db9b86_4_0"/>
          <p:cNvCxnSpPr>
            <a:cxnSpLocks/>
          </p:cNvCxnSpPr>
          <p:nvPr/>
        </p:nvCxnSpPr>
        <p:spPr>
          <a:xfrm>
            <a:off x="1876926" y="4381896"/>
            <a:ext cx="47544737" cy="0"/>
          </a:xfrm>
          <a:prstGeom prst="straightConnector1">
            <a:avLst/>
          </a:prstGeom>
          <a:noFill/>
          <a:ln w="76200" cap="flat" cmpd="sng">
            <a:solidFill>
              <a:srgbClr val="839F17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51" name="Google Shape;251;gd802db9b86_4_0"/>
          <p:cNvGraphicFramePr/>
          <p:nvPr>
            <p:extLst>
              <p:ext uri="{D42A27DB-BD31-4B8C-83A1-F6EECF244321}">
                <p14:modId xmlns:p14="http://schemas.microsoft.com/office/powerpoint/2010/main" val="3651435149"/>
              </p:ext>
            </p:extLst>
          </p:nvPr>
        </p:nvGraphicFramePr>
        <p:xfrm>
          <a:off x="921655" y="920303"/>
          <a:ext cx="60909202" cy="3395030"/>
        </p:xfrm>
        <a:graphic>
          <a:graphicData uri="http://schemas.openxmlformats.org/drawingml/2006/table">
            <a:tbl>
              <a:tblPr>
                <a:noFill/>
                <a:tableStyleId>{75B68001-B840-45EB-904C-8764337503C7}</a:tableStyleId>
              </a:tblPr>
              <a:tblGrid>
                <a:gridCol w="3045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5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0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5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development (PD) for K-12 science teachers in linguistically</a:t>
                      </a:r>
                      <a:r>
                        <a:rPr lang="en-US" sz="53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5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diverse classrooms</a:t>
                      </a:r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500" b="0" dirty="0">
                          <a:solidFill>
                            <a:schemeClr val="dk1"/>
                          </a:solidFill>
                          <a:latin typeface="+mj-lt"/>
                          <a:ea typeface="Helvetica Neue"/>
                          <a:cs typeface="Helvetica Neue"/>
                          <a:sym typeface="Helvetica Neue"/>
                        </a:rPr>
                        <a:t>LETS Science: </a:t>
                      </a:r>
                      <a:r>
                        <a:rPr lang="en-US" sz="4500" b="0" dirty="0">
                          <a:solidFill>
                            <a:schemeClr val="dk1"/>
                          </a:solidFill>
                          <a:latin typeface="+mj-lt"/>
                        </a:rPr>
                        <a:t>Language-Enhanced Teaching in Superdiverse High School Science Classrooms</a:t>
                      </a:r>
                      <a:endParaRPr sz="4500" b="0" dirty="0">
                        <a:solidFill>
                          <a:schemeClr val="dk1"/>
                        </a:solidFill>
                        <a:latin typeface="+mj-lt"/>
                      </a:endParaRPr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0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Minjung Ryu, Aleksandra </a:t>
                      </a:r>
                      <a:r>
                        <a:rPr lang="en-US" sz="4000" b="0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Adach</a:t>
                      </a:r>
                      <a:r>
                        <a:rPr lang="en-US" sz="40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, </a:t>
                      </a:r>
                      <a:r>
                        <a:rPr lang="en-US" sz="4000" b="0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Roshni</a:t>
                      </a:r>
                      <a:r>
                        <a:rPr lang="en-US" sz="40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Bano</a:t>
                      </a:r>
                      <a:r>
                        <a:rPr lang="en-US" sz="4000" b="0" baseline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(University of Illinois at Chicago)</a:t>
                      </a:r>
                      <a:endParaRPr lang="en-US" sz="4000" b="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0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Laura Decker</a:t>
                      </a:r>
                      <a:r>
                        <a:rPr lang="en-US" sz="4000" b="0" baseline="0" dirty="0">
                          <a:solidFill>
                            <a:schemeClr val="dk1"/>
                          </a:solidFill>
                          <a:latin typeface="Arial"/>
                          <a:ea typeface="Helvetica Neue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4000" b="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Chicago Public Schools)</a:t>
                      </a:r>
                      <a:endParaRPr sz="4000" b="0" dirty="0"/>
                    </a:p>
                  </a:txBody>
                  <a:tcPr marL="79997" marR="79997" marT="79997" marB="7999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9997" marR="79997" marT="79997" marB="7999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2" name="Google Shape;252;gd802db9b86_4_0"/>
          <p:cNvGrpSpPr/>
          <p:nvPr/>
        </p:nvGrpSpPr>
        <p:grpSpPr>
          <a:xfrm>
            <a:off x="45799002" y="911423"/>
            <a:ext cx="3622661" cy="2656918"/>
            <a:chOff x="35817097" y="-761518"/>
            <a:chExt cx="7782300" cy="5760727"/>
          </a:xfrm>
        </p:grpSpPr>
        <p:pic>
          <p:nvPicPr>
            <p:cNvPr id="253" name="Google Shape;253;gd802db9b86_4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871044" y="-761518"/>
              <a:ext cx="4607857" cy="4629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gd802db9b86_4_0"/>
            <p:cNvSpPr txBox="1"/>
            <p:nvPr/>
          </p:nvSpPr>
          <p:spPr>
            <a:xfrm>
              <a:off x="35817097" y="3656300"/>
              <a:ext cx="7782300" cy="1342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997" tIns="39988" rIns="79997" bIns="39988" anchor="t" anchorCtr="0">
              <a:spAutoFit/>
            </a:bodyPr>
            <a:lstStyle/>
            <a:p>
              <a:r>
                <a:rPr lang="en-US" sz="3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Grant No. 1813937</a:t>
              </a:r>
              <a:endParaRPr sz="1225" dirty="0"/>
            </a:p>
          </p:txBody>
        </p:sp>
      </p:grpSp>
      <p:pic>
        <p:nvPicPr>
          <p:cNvPr id="258" name="Google Shape;258;gd802db9b86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21636" y="1209062"/>
            <a:ext cx="6247478" cy="23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BF161A-9C5D-7F45-8A60-E128DFF7D6AB}"/>
              </a:ext>
            </a:extLst>
          </p:cNvPr>
          <p:cNvSpPr/>
          <p:nvPr/>
        </p:nvSpPr>
        <p:spPr>
          <a:xfrm>
            <a:off x="1897023" y="15251034"/>
            <a:ext cx="10163278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5775" b="1" dirty="0">
                <a:solidFill>
                  <a:srgbClr val="839F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COVID-19 Modification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A36A63A-22DF-B240-A277-B1D779634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63068"/>
              </p:ext>
            </p:extLst>
          </p:nvPr>
        </p:nvGraphicFramePr>
        <p:xfrm>
          <a:off x="1550273" y="4739195"/>
          <a:ext cx="16008702" cy="5419612"/>
        </p:xfrm>
        <a:graphic>
          <a:graphicData uri="http://schemas.openxmlformats.org/drawingml/2006/table">
            <a:tbl>
              <a:tblPr>
                <a:noFill/>
                <a:tableStyleId>{75B68001-B840-45EB-904C-8764337503C7}</a:tableStyleId>
              </a:tblPr>
              <a:tblGrid>
                <a:gridCol w="16008702">
                  <a:extLst>
                    <a:ext uri="{9D8B030D-6E8A-4147-A177-3AD203B41FA5}">
                      <a16:colId xmlns:a16="http://schemas.microsoft.com/office/drawing/2014/main" val="305958868"/>
                    </a:ext>
                  </a:extLst>
                </a:gridCol>
              </a:tblGrid>
              <a:tr h="3234823">
                <a:tc>
                  <a:txBody>
                    <a:bodyPr/>
                    <a:lstStyle/>
                    <a:p>
                      <a:pPr marL="342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5800" b="1" dirty="0">
                          <a:solidFill>
                            <a:srgbClr val="70891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Context </a:t>
                      </a:r>
                      <a:endParaRPr kumimoji="0" lang="en-US" sz="58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708913"/>
                        </a:solidFill>
                        <a:effectLst/>
                        <a:uLnTx/>
                        <a:uFillTx/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914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Science PD work in two linguistically </a:t>
                      </a:r>
                      <a:r>
                        <a:rPr kumimoji="0" lang="en-US" sz="4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superdiverse </a:t>
                      </a:r>
                    </a:p>
                    <a:p>
                      <a:pPr marL="914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5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(~20 different languages) high schools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marL="79997" marR="79997" marT="79997" marB="79997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738144"/>
                  </a:ext>
                </a:extLst>
              </a:tr>
              <a:tr h="2184789">
                <a:tc>
                  <a:txBody>
                    <a:bodyPr/>
                    <a:lstStyle/>
                    <a:p>
                      <a:pPr marL="914400" lvl="0" indent="-5715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endParaRPr lang="en-US" sz="42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9997" marR="79997" marT="79997" marB="79997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81598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CABA6F7-BDDB-C048-B142-9943E6DEB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11829"/>
              </p:ext>
            </p:extLst>
          </p:nvPr>
        </p:nvGraphicFramePr>
        <p:xfrm>
          <a:off x="18066893" y="4739195"/>
          <a:ext cx="14224522" cy="10335986"/>
        </p:xfrm>
        <a:graphic>
          <a:graphicData uri="http://schemas.openxmlformats.org/drawingml/2006/table">
            <a:tbl>
              <a:tblPr>
                <a:noFill/>
                <a:tableStyleId>{75B68001-B840-45EB-904C-8764337503C7}</a:tableStyleId>
              </a:tblPr>
              <a:tblGrid>
                <a:gridCol w="14224522">
                  <a:extLst>
                    <a:ext uri="{9D8B030D-6E8A-4147-A177-3AD203B41FA5}">
                      <a16:colId xmlns:a16="http://schemas.microsoft.com/office/drawing/2014/main" val="1098174126"/>
                    </a:ext>
                  </a:extLst>
                </a:gridCol>
              </a:tblGrid>
              <a:tr h="1146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240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5800" b="1" dirty="0">
                          <a:solidFill>
                            <a:srgbClr val="839F1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Research Questions</a:t>
                      </a:r>
                    </a:p>
                  </a:txBody>
                  <a:tcPr marL="79997" marR="79997" marT="79997" marB="79997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180318"/>
                  </a:ext>
                </a:extLst>
              </a:tr>
              <a:tr h="8458587">
                <a:tc>
                  <a:txBody>
                    <a:bodyPr/>
                    <a:lstStyle/>
                    <a:p>
                      <a:pPr marL="914400" lvl="0" indent="-571500" algn="l" rtl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are </a:t>
                      </a:r>
                      <a:r>
                        <a:rPr lang="en-US" sz="4000" b="1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needs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of ELLs and science teachers who teach in </a:t>
                      </a:r>
                      <a:r>
                        <a:rPr lang="en-US" sz="4000" i="1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superdiverse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classrooms to ensure all students’ learning?</a:t>
                      </a:r>
                      <a:b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endParaRPr lang="en-US" sz="40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914400" lvl="0" indent="-571500" algn="l" rtl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are </a:t>
                      </a:r>
                      <a:r>
                        <a:rPr lang="en-US" sz="4000" b="1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resources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that ELLs and science teachers can utilize to improve </a:t>
                      </a:r>
                      <a:r>
                        <a:rPr lang="en-US" sz="4000" dirty="0" err="1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ELLs’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learning in </a:t>
                      </a:r>
                      <a:r>
                        <a:rPr lang="en-US" sz="4000" i="1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superdiverse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contexts?</a:t>
                      </a:r>
                      <a:b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endParaRPr lang="en-US" sz="40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914400" lvl="0" indent="-571500" algn="l" rtl="0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What are key elements of science teaching </a:t>
                      </a:r>
                      <a:r>
                        <a:rPr lang="en-US" sz="4000" b="1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materials and practices 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that enhance learning experiences of ELs in </a:t>
                      </a:r>
                      <a:r>
                        <a:rPr lang="en-US" sz="4000" i="1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superdiverse</a:t>
                      </a: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science classroom settings?</a:t>
                      </a:r>
                      <a:endParaRPr sz="40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</a:txBody>
                  <a:tcPr marL="79997" marR="79997" marT="79997" marB="79997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76019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E4A0D63-02A6-2548-8EB2-E6B80009D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70922"/>
              </p:ext>
            </p:extLst>
          </p:nvPr>
        </p:nvGraphicFramePr>
        <p:xfrm>
          <a:off x="33785478" y="4739195"/>
          <a:ext cx="11956370" cy="1895717"/>
        </p:xfrm>
        <a:graphic>
          <a:graphicData uri="http://schemas.openxmlformats.org/drawingml/2006/table">
            <a:tbl>
              <a:tblPr>
                <a:noFill/>
                <a:tableStyleId>{75B68001-B840-45EB-904C-8764337503C7}</a:tableStyleId>
              </a:tblPr>
              <a:tblGrid>
                <a:gridCol w="11956370">
                  <a:extLst>
                    <a:ext uri="{9D8B030D-6E8A-4147-A177-3AD203B41FA5}">
                      <a16:colId xmlns:a16="http://schemas.microsoft.com/office/drawing/2014/main" val="411284061"/>
                    </a:ext>
                  </a:extLst>
                </a:gridCol>
              </a:tblGrid>
              <a:tr h="10401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5800" b="1" dirty="0">
                          <a:solidFill>
                            <a:srgbClr val="839F1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PD Framework</a:t>
                      </a:r>
                      <a:endParaRPr sz="1100" dirty="0"/>
                    </a:p>
                  </a:txBody>
                  <a:tcPr marL="79997" marR="79997" marT="79997" marB="79997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674906"/>
                  </a:ext>
                </a:extLst>
              </a:tr>
              <a:tr h="851803">
                <a:tc>
                  <a:txBody>
                    <a:bodyPr/>
                    <a:lstStyle/>
                    <a:p>
                      <a:pPr marL="914400" lvl="0" indent="-57150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50000"/>
                        <a:buFont typeface="Arial" panose="020B0604020202020204" pitchFamily="34" charset="0"/>
                        <a:buChar char="•"/>
                      </a:pPr>
                      <a:endParaRPr sz="40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9997" marR="79997" marT="79997" marB="79997">
                    <a:lnL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43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604858"/>
                  </a:ext>
                </a:extLst>
              </a:tr>
            </a:tbl>
          </a:graphicData>
        </a:graphic>
      </p:graphicFrame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56E6FBCC-6359-554F-A728-423E9ACC8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742446"/>
              </p:ext>
            </p:extLst>
          </p:nvPr>
        </p:nvGraphicFramePr>
        <p:xfrm>
          <a:off x="2556432" y="8003992"/>
          <a:ext cx="13710263" cy="620768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066222">
                  <a:extLst>
                    <a:ext uri="{9D8B030D-6E8A-4147-A177-3AD203B41FA5}">
                      <a16:colId xmlns:a16="http://schemas.microsoft.com/office/drawing/2014/main" val="1116524933"/>
                    </a:ext>
                  </a:extLst>
                </a:gridCol>
                <a:gridCol w="6644041">
                  <a:extLst>
                    <a:ext uri="{9D8B030D-6E8A-4147-A177-3AD203B41FA5}">
                      <a16:colId xmlns:a16="http://schemas.microsoft.com/office/drawing/2014/main" val="663727569"/>
                    </a:ext>
                  </a:extLst>
                </a:gridCol>
              </a:tblGrid>
              <a:tr h="1368118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tx1"/>
                          </a:solidFill>
                          <a:latin typeface="Helvetica Neue" panose="020B0604020202020204" charset="0"/>
                        </a:rPr>
                        <a:t>Riverview High School</a:t>
                      </a:r>
                    </a:p>
                  </a:txBody>
                  <a:tcPr marL="80010" marR="80010" marT="40005" marB="40005" anchor="ctr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tx1"/>
                          </a:solidFill>
                          <a:latin typeface="Helvetica Neue" panose="020B0604020202020204" charset="0"/>
                        </a:rPr>
                        <a:t>Hillside High School </a:t>
                      </a:r>
                    </a:p>
                  </a:txBody>
                  <a:tcPr marL="80010" marR="80010" marT="40005" marB="40005" anchor="ctr"/>
                </a:tc>
                <a:extLst>
                  <a:ext uri="{0D108BD9-81ED-4DB2-BD59-A6C34878D82A}">
                    <a16:rowId xmlns:a16="http://schemas.microsoft.com/office/drawing/2014/main" val="1708406721"/>
                  </a:ext>
                </a:extLst>
              </a:tr>
              <a:tr h="1613189"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Small district; historically White neighborhood</a:t>
                      </a:r>
                    </a:p>
                  </a:txBody>
                  <a:tcPr marL="80010" marR="80010" marT="40005" marB="40005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Large urban district; racially and socioeconomically diverse neighborhood</a:t>
                      </a:r>
                    </a:p>
                  </a:txBody>
                  <a:tcPr marL="80010" marR="80010" marT="40005" marB="40005"/>
                </a:tc>
                <a:extLst>
                  <a:ext uri="{0D108BD9-81ED-4DB2-BD59-A6C34878D82A}">
                    <a16:rowId xmlns:a16="http://schemas.microsoft.com/office/drawing/2014/main" val="2922927306"/>
                  </a:ext>
                </a:extLst>
              </a:tr>
              <a:tr h="1613189"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Mostly White teachers; Most with many years of experience</a:t>
                      </a:r>
                    </a:p>
                  </a:txBody>
                  <a:tcPr marL="80010" marR="80010" marT="40005" marB="40005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Multilingual teachers; Mostly shorter years of experiences</a:t>
                      </a:r>
                    </a:p>
                  </a:txBody>
                  <a:tcPr marL="80010" marR="80010" marT="40005" marB="40005"/>
                </a:tc>
                <a:extLst>
                  <a:ext uri="{0D108BD9-81ED-4DB2-BD59-A6C34878D82A}">
                    <a16:rowId xmlns:a16="http://schemas.microsoft.com/office/drawing/2014/main" val="3086652596"/>
                  </a:ext>
                </a:extLst>
              </a:tr>
              <a:tr h="1613189"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Stand-alone ESL Dept; SIOP training</a:t>
                      </a:r>
                    </a:p>
                  </a:txBody>
                  <a:tcPr marL="80010" marR="80010" marT="40005" marB="40005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No stand-alone ESL Dept.; connections to refugee agencies, adopted NGSS</a:t>
                      </a:r>
                    </a:p>
                  </a:txBody>
                  <a:tcPr marL="80010" marR="80010" marT="40005" marB="40005"/>
                </a:tc>
                <a:extLst>
                  <a:ext uri="{0D108BD9-81ED-4DB2-BD59-A6C34878D82A}">
                    <a16:rowId xmlns:a16="http://schemas.microsoft.com/office/drawing/2014/main" val="296763186"/>
                  </a:ext>
                </a:extLst>
              </a:tr>
            </a:tbl>
          </a:graphicData>
        </a:graphic>
      </p:graphicFrame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22B802C-BEA5-D041-88D2-1F33959E5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3685" y="1209062"/>
            <a:ext cx="6114514" cy="1990772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B1FDE0-A02E-5144-8216-0615817EB6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328" b="15901"/>
          <a:stretch/>
        </p:blipFill>
        <p:spPr>
          <a:xfrm>
            <a:off x="2817149" y="21655179"/>
            <a:ext cx="6222226" cy="4082855"/>
          </a:xfrm>
          <a:prstGeom prst="rect">
            <a:avLst/>
          </a:prstGeom>
        </p:spPr>
      </p:pic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6D6F267-5593-EA4F-8AC1-FA604DD12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25898"/>
              </p:ext>
            </p:extLst>
          </p:nvPr>
        </p:nvGraphicFramePr>
        <p:xfrm>
          <a:off x="2715168" y="16797210"/>
          <a:ext cx="13514633" cy="38421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967585">
                  <a:extLst>
                    <a:ext uri="{9D8B030D-6E8A-4147-A177-3AD203B41FA5}">
                      <a16:colId xmlns:a16="http://schemas.microsoft.com/office/drawing/2014/main" val="211874288"/>
                    </a:ext>
                  </a:extLst>
                </a:gridCol>
                <a:gridCol w="6547048">
                  <a:extLst>
                    <a:ext uri="{9D8B030D-6E8A-4147-A177-3AD203B41FA5}">
                      <a16:colId xmlns:a16="http://schemas.microsoft.com/office/drawing/2014/main" val="1343936788"/>
                    </a:ext>
                  </a:extLst>
                </a:gridCol>
              </a:tblGrid>
              <a:tr h="1068515"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tx1"/>
                          </a:solidFill>
                          <a:latin typeface="Helvetica Neue" panose="020B0604020202020204" charset="0"/>
                        </a:rPr>
                        <a:t>Original Study Design</a:t>
                      </a:r>
                    </a:p>
                  </a:txBody>
                  <a:tcPr marL="80010" marR="80010" marT="40005" marB="40005" anchor="ctr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solidFill>
                            <a:schemeClr val="tx1"/>
                          </a:solidFill>
                          <a:latin typeface="Helvetica Neue" panose="020B0604020202020204" charset="0"/>
                        </a:rPr>
                        <a:t>Modified Study Design</a:t>
                      </a:r>
                    </a:p>
                  </a:txBody>
                  <a:tcPr marL="80010" marR="80010" marT="40005" marB="40005" anchor="ctr"/>
                </a:tc>
                <a:extLst>
                  <a:ext uri="{0D108BD9-81ED-4DB2-BD59-A6C34878D82A}">
                    <a16:rowId xmlns:a16="http://schemas.microsoft.com/office/drawing/2014/main" val="3319188412"/>
                  </a:ext>
                </a:extLst>
              </a:tr>
              <a:tr h="1093470"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Ethnography </a:t>
                      </a:r>
                      <a:r>
                        <a:rPr lang="en-US" sz="3300" dirty="0">
                          <a:solidFill>
                            <a:schemeClr val="dk1"/>
                          </a:solidFill>
                          <a:latin typeface="Helvetica Neue" panose="020B0604020202020204" charset="0"/>
                          <a:sym typeface="Helvetica Neue"/>
                        </a:rPr>
                        <a:t>to understand current practices</a:t>
                      </a:r>
                      <a:endParaRPr lang="en-US" sz="3300" dirty="0">
                        <a:latin typeface="Helvetica Neue" panose="020B0604020202020204" charset="0"/>
                      </a:endParaRPr>
                    </a:p>
                  </a:txBody>
                  <a:tcPr marL="80010" marR="80010" marT="40005" marB="40005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No ethnography</a:t>
                      </a:r>
                    </a:p>
                  </a:txBody>
                  <a:tcPr marL="80010" marR="80010" marT="40005" marB="40005"/>
                </a:tc>
                <a:extLst>
                  <a:ext uri="{0D108BD9-81ED-4DB2-BD59-A6C34878D82A}">
                    <a16:rowId xmlns:a16="http://schemas.microsoft.com/office/drawing/2014/main" val="3002689165"/>
                  </a:ext>
                </a:extLst>
              </a:tr>
              <a:tr h="1093470">
                <a:tc>
                  <a:txBody>
                    <a:bodyPr/>
                    <a:lstStyle/>
                    <a:p>
                      <a:r>
                        <a:rPr lang="en-US" sz="3300" b="0" u="none" strike="noStrike" cap="none" dirty="0">
                          <a:solidFill>
                            <a:schemeClr val="dk1"/>
                          </a:solidFill>
                          <a:latin typeface="Helvetica Neue" panose="020B0604020202020204" charset="0"/>
                          <a:sym typeface="Wingdings" pitchFamily="2" charset="2"/>
                        </a:rPr>
                        <a:t>One week summer PD workshop</a:t>
                      </a:r>
                      <a:endParaRPr lang="en-US" sz="3300" dirty="0">
                        <a:latin typeface="Helvetica Neue" panose="020B0604020202020204" charset="0"/>
                      </a:endParaRPr>
                    </a:p>
                  </a:txBody>
                  <a:tcPr marL="80010" marR="80010" marT="40005" marB="40005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16-week hybrid online PD</a:t>
                      </a:r>
                    </a:p>
                  </a:txBody>
                  <a:tcPr marL="80010" marR="80010" marT="40005" marB="40005"/>
                </a:tc>
                <a:extLst>
                  <a:ext uri="{0D108BD9-81ED-4DB2-BD59-A6C34878D82A}">
                    <a16:rowId xmlns:a16="http://schemas.microsoft.com/office/drawing/2014/main" val="1161485569"/>
                  </a:ext>
                </a:extLst>
              </a:tr>
              <a:tr h="586740">
                <a:tc>
                  <a:txBody>
                    <a:bodyPr/>
                    <a:lstStyle/>
                    <a:p>
                      <a:r>
                        <a:rPr lang="en-US" sz="3300" b="0" u="none" strike="noStrike" cap="none" dirty="0">
                          <a:solidFill>
                            <a:schemeClr val="dk1"/>
                          </a:solidFill>
                          <a:latin typeface="Helvetica Neue" panose="020B0604020202020204" charset="0"/>
                          <a:sym typeface="Wingdings" pitchFamily="2" charset="2"/>
                        </a:rPr>
                        <a:t>Lesson Study</a:t>
                      </a:r>
                      <a:endParaRPr lang="en-US" sz="3300" dirty="0">
                        <a:latin typeface="Helvetica Neue" panose="020B0604020202020204" charset="0"/>
                      </a:endParaRPr>
                    </a:p>
                  </a:txBody>
                  <a:tcPr marL="80010" marR="80010" marT="40005" marB="40005"/>
                </a:tc>
                <a:tc>
                  <a:txBody>
                    <a:bodyPr/>
                    <a:lstStyle/>
                    <a:p>
                      <a:r>
                        <a:rPr lang="en-US" sz="3300" dirty="0">
                          <a:latin typeface="Helvetica Neue" panose="020B0604020202020204" charset="0"/>
                        </a:rPr>
                        <a:t>? (TBD)</a:t>
                      </a:r>
                    </a:p>
                  </a:txBody>
                  <a:tcPr marL="80010" marR="80010" marT="40005" marB="40005"/>
                </a:tc>
                <a:extLst>
                  <a:ext uri="{0D108BD9-81ED-4DB2-BD59-A6C34878D82A}">
                    <a16:rowId xmlns:a16="http://schemas.microsoft.com/office/drawing/2014/main" val="1812429227"/>
                  </a:ext>
                </a:extLst>
              </a:tr>
            </a:tbl>
          </a:graphicData>
        </a:graphic>
      </p:graphicFrame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4710B1-8642-CD47-B97A-6DD07F9922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606"/>
          <a:stretch/>
        </p:blipFill>
        <p:spPr>
          <a:xfrm>
            <a:off x="21329144" y="21426000"/>
            <a:ext cx="7266505" cy="408285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2BEE3D3-D19F-7749-A368-2CEE93B53634}"/>
              </a:ext>
            </a:extLst>
          </p:cNvPr>
          <p:cNvSpPr/>
          <p:nvPr/>
        </p:nvSpPr>
        <p:spPr>
          <a:xfrm>
            <a:off x="18071476" y="15251034"/>
            <a:ext cx="11892083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</a:pPr>
            <a:r>
              <a:rPr lang="en-US" sz="5775" b="1" dirty="0">
                <a:solidFill>
                  <a:srgbClr val="839F1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Tools for Online PD</a:t>
            </a:r>
          </a:p>
          <a:p>
            <a:pPr marL="800100" lvl="2" indent="-500063">
              <a:spcBef>
                <a:spcPts val="210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25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Sites </a:t>
            </a:r>
            <a:r>
              <a:rPr lang="en-US" sz="4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en-US" sz="4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https://sites.google.com/view/lets-science</a:t>
            </a:r>
            <a:r>
              <a:rPr lang="en-US" sz="4200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lang="en-US" sz="4025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800100" lvl="2" indent="-500063">
              <a:spcBef>
                <a:spcPts val="875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25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for synchronous sessions</a:t>
            </a:r>
          </a:p>
          <a:p>
            <a:pPr marL="800100" lvl="2" indent="-500063">
              <a:spcBef>
                <a:spcPts val="875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25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Flipgrid for asynchronous sessions</a:t>
            </a:r>
          </a:p>
          <a:p>
            <a:pPr marL="800100" lvl="2" indent="-500063">
              <a:spcBef>
                <a:spcPts val="875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25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Qualtrics for informed consent</a:t>
            </a:r>
          </a:p>
          <a:p>
            <a:pPr marL="800100" lvl="2" indent="-500063">
              <a:spcBef>
                <a:spcPts val="875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4025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Box for teacher journal reflection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64202-4B48-AB47-9404-54A0E8788C62}"/>
              </a:ext>
            </a:extLst>
          </p:cNvPr>
          <p:cNvSpPr txBox="1"/>
          <p:nvPr/>
        </p:nvSpPr>
        <p:spPr>
          <a:xfrm>
            <a:off x="2744044" y="26013352"/>
            <a:ext cx="636843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/>
              <a:t>Google Sites</a:t>
            </a:r>
          </a:p>
          <a:p>
            <a:pPr algn="ctr"/>
            <a:r>
              <a:rPr lang="en-US" sz="3150" dirty="0"/>
              <a:t>To communicate weekly plans and share materials and resources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699E78-5D15-3441-A8AB-B15C2BD5846F}"/>
              </a:ext>
            </a:extLst>
          </p:cNvPr>
          <p:cNvSpPr txBox="1"/>
          <p:nvPr/>
        </p:nvSpPr>
        <p:spPr>
          <a:xfrm>
            <a:off x="11716925" y="25997903"/>
            <a:ext cx="708763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/>
              <a:t>Bi-weekly Zoom Meetings </a:t>
            </a:r>
          </a:p>
          <a:p>
            <a:pPr algn="ctr"/>
            <a:r>
              <a:rPr lang="en-US" sz="3150" dirty="0"/>
              <a:t>To synchronously meet and collect meeting video-recordings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5DE822-E0FC-3446-BCD1-C64B8C282B70}"/>
              </a:ext>
            </a:extLst>
          </p:cNvPr>
          <p:cNvSpPr txBox="1"/>
          <p:nvPr/>
        </p:nvSpPr>
        <p:spPr>
          <a:xfrm>
            <a:off x="20898047" y="25563875"/>
            <a:ext cx="81286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/>
              <a:t>Flipgrid </a:t>
            </a:r>
          </a:p>
          <a:p>
            <a:pPr algn="ctr"/>
            <a:r>
              <a:rPr lang="en-US" sz="3150" dirty="0"/>
              <a:t>To asynchronously share ideas and reflections and provide an accountability measure for asynchronous sessions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95AD06-4233-B54A-9994-4EB1EFE25085}"/>
              </a:ext>
            </a:extLst>
          </p:cNvPr>
          <p:cNvGrpSpPr/>
          <p:nvPr/>
        </p:nvGrpSpPr>
        <p:grpSpPr>
          <a:xfrm>
            <a:off x="11716925" y="21574216"/>
            <a:ext cx="7087630" cy="4020805"/>
            <a:chOff x="9088590" y="24611583"/>
            <a:chExt cx="8100149" cy="4595206"/>
          </a:xfrm>
        </p:grpSpPr>
        <p:pic>
          <p:nvPicPr>
            <p:cNvPr id="27" name="Picture 26" descr="A collag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AB338689-D6B7-7346-B0B2-70A488F77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88590" y="24611583"/>
              <a:ext cx="8100149" cy="459520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306E44-F548-2A49-BB35-1AA270580488}"/>
                    </a:ext>
                  </a:extLst>
                </p14:cNvPr>
                <p14:cNvContentPartPr/>
                <p14:nvPr/>
              </p14:nvContentPartPr>
              <p14:xfrm>
                <a:off x="9137528" y="27544813"/>
                <a:ext cx="587160" cy="2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306E44-F548-2A49-BB35-1AA27058048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33208" y="27540493"/>
                  <a:ext cx="595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C97A34-3B81-8B45-AA44-49FFABA56D7A}"/>
                    </a:ext>
                  </a:extLst>
                </p14:cNvPr>
                <p14:cNvContentPartPr/>
                <p14:nvPr/>
              </p14:nvContentPartPr>
              <p14:xfrm>
                <a:off x="9159488" y="27555253"/>
                <a:ext cx="534960" cy="75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C97A34-3B81-8B45-AA44-49FFABA56D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96488" y="27492253"/>
                  <a:ext cx="660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7E0855-4FAE-0143-AEBF-8CB314BCC182}"/>
                    </a:ext>
                  </a:extLst>
                </p14:cNvPr>
                <p14:cNvContentPartPr/>
                <p14:nvPr/>
              </p14:nvContentPartPr>
              <p14:xfrm>
                <a:off x="11782808" y="27577933"/>
                <a:ext cx="443160" cy="16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7E0855-4FAE-0143-AEBF-8CB314BCC1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20168" y="27514933"/>
                  <a:ext cx="568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983E3B-E619-A644-80DC-9D22088634E8}"/>
                    </a:ext>
                  </a:extLst>
                </p14:cNvPr>
                <p14:cNvContentPartPr/>
                <p14:nvPr/>
              </p14:nvContentPartPr>
              <p14:xfrm>
                <a:off x="14523848" y="27557053"/>
                <a:ext cx="429120" cy="1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983E3B-E619-A644-80DC-9D22088634E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60848" y="27494053"/>
                  <a:ext cx="554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A4E6A1-7A09-8746-9931-7F59C46A98E1}"/>
                    </a:ext>
                  </a:extLst>
                </p14:cNvPr>
                <p14:cNvContentPartPr/>
                <p14:nvPr/>
              </p14:nvContentPartPr>
              <p14:xfrm>
                <a:off x="14568128" y="26002933"/>
                <a:ext cx="949680" cy="5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A4E6A1-7A09-8746-9931-7F59C46A98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505488" y="25939933"/>
                  <a:ext cx="1075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41E21E-00D1-034A-A2E7-8EC16632057F}"/>
                    </a:ext>
                  </a:extLst>
                </p14:cNvPr>
                <p14:cNvContentPartPr/>
                <p14:nvPr/>
              </p14:nvContentPartPr>
              <p14:xfrm>
                <a:off x="14638688" y="27507733"/>
                <a:ext cx="347400" cy="1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41E21E-00D1-034A-A2E7-8EC1663205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576048" y="27444733"/>
                  <a:ext cx="47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5773A6-65E9-2249-B4E3-54F6DF782D16}"/>
                    </a:ext>
                  </a:extLst>
                </p14:cNvPr>
                <p14:cNvContentPartPr/>
                <p14:nvPr/>
              </p14:nvContentPartPr>
              <p14:xfrm>
                <a:off x="11848328" y="29065093"/>
                <a:ext cx="596880" cy="1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5773A6-65E9-2249-B4E3-54F6DF782D1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785688" y="29002093"/>
                  <a:ext cx="722520" cy="1425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66DF592-93B2-3245-8AC6-7BFD3C3B5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783997"/>
              </p:ext>
            </p:extLst>
          </p:nvPr>
        </p:nvGraphicFramePr>
        <p:xfrm>
          <a:off x="30781708" y="15251035"/>
          <a:ext cx="18792354" cy="11213767"/>
        </p:xfrm>
        <a:graphic>
          <a:graphicData uri="http://schemas.openxmlformats.org/drawingml/2006/table">
            <a:tbl>
              <a:tblPr>
                <a:noFill/>
                <a:tableStyleId>{75B68001-B840-45EB-904C-8764337503C7}</a:tableStyleId>
              </a:tblPr>
              <a:tblGrid>
                <a:gridCol w="18792354">
                  <a:extLst>
                    <a:ext uri="{9D8B030D-6E8A-4147-A177-3AD203B41FA5}">
                      <a16:colId xmlns:a16="http://schemas.microsoft.com/office/drawing/2014/main" val="2778416375"/>
                    </a:ext>
                  </a:extLst>
                </a:gridCol>
              </a:tblGrid>
              <a:tr h="10147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5800" b="1" dirty="0">
                          <a:solidFill>
                            <a:srgbClr val="839F17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Emerging Findings </a:t>
                      </a:r>
                      <a:endParaRPr sz="1100" dirty="0">
                        <a:solidFill>
                          <a:srgbClr val="839F17"/>
                        </a:solidFill>
                      </a:endParaRPr>
                    </a:p>
                  </a:txBody>
                  <a:tcPr marL="79997" marR="79997" marT="79997" marB="79997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948339"/>
                  </a:ext>
                </a:extLst>
              </a:tr>
              <a:tr h="10169853">
                <a:tc>
                  <a:txBody>
                    <a:bodyPr/>
                    <a:lstStyle/>
                    <a:p>
                      <a:pPr marL="914400" lvl="0" indent="-571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Complexity of teaching science in superdiverse contexts</a:t>
                      </a:r>
                    </a:p>
                    <a:p>
                      <a:pPr marL="914400" lvl="0" indent="-571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Accommodation for ELLs may unintentionally single them out, which then discourage them from participation (Manuscript in press)</a:t>
                      </a:r>
                    </a:p>
                    <a:p>
                      <a:pPr marL="914400" lvl="0" indent="-571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Teachers’ actively draw on their multilingual/multicultural identities in unique ways during teaching and interaction with ELLs</a:t>
                      </a:r>
                      <a:r>
                        <a:rPr lang="en-US" sz="3200" dirty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 </a:t>
                      </a:r>
                    </a:p>
                    <a:p>
                      <a:pPr marL="914400" lvl="0" indent="-5715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50000"/>
                        <a:buFont typeface="Arial" panose="020B0604020202020204" pitchFamily="34" charset="0"/>
                        <a:buChar char="•"/>
                      </a:pPr>
                      <a:endParaRPr lang="en-US" sz="3200" dirty="0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5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839F17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Future Directions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39F17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  <a:p>
                      <a:pPr marL="914400" marR="0" lvl="0" indent="-5715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Examine how teachers’ multilingual/multicultural identities shape their teaching</a:t>
                      </a:r>
                    </a:p>
                    <a:p>
                      <a:pPr marL="914400" marR="0" lvl="0" indent="-5715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Design a ”hybrid” Lesson Study model with limited school access (Re COVID-19) </a:t>
                      </a:r>
                    </a:p>
                    <a:p>
                      <a:pPr marL="914400" marR="0" lvl="0" indent="-5715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5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Examine students’ experiences and voices </a:t>
                      </a:r>
                      <a:endParaRPr sz="1100" dirty="0"/>
                    </a:p>
                  </a:txBody>
                  <a:tcPr marL="79997" marR="79997" marT="79997" marB="79997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507103"/>
                  </a:ext>
                </a:extLst>
              </a:tr>
            </a:tbl>
          </a:graphicData>
        </a:graphic>
      </p:graphicFrame>
      <p:pic>
        <p:nvPicPr>
          <p:cNvPr id="247" name="Google Shape;247;gd802db9b86_4_0"/>
          <p:cNvPicPr preferRelativeResize="0"/>
          <p:nvPr/>
        </p:nvPicPr>
        <p:blipFill rotWithShape="1">
          <a:blip r:embed="rId26">
            <a:alphaModFix/>
          </a:blip>
          <a:srcRect t="5109" b="3858"/>
          <a:stretch/>
        </p:blipFill>
        <p:spPr>
          <a:xfrm>
            <a:off x="33709144" y="5770556"/>
            <a:ext cx="16005342" cy="82011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250;gd802db9b86_4_0">
            <a:extLst>
              <a:ext uri="{FF2B5EF4-FFF2-40B4-BE49-F238E27FC236}">
                <a16:creationId xmlns:a16="http://schemas.microsoft.com/office/drawing/2014/main" id="{A8C9CBAD-3821-4D30-B9F1-F8298DEC687A}"/>
              </a:ext>
            </a:extLst>
          </p:cNvPr>
          <p:cNvCxnSpPr>
            <a:cxnSpLocks/>
          </p:cNvCxnSpPr>
          <p:nvPr/>
        </p:nvCxnSpPr>
        <p:spPr>
          <a:xfrm>
            <a:off x="17329929" y="4897812"/>
            <a:ext cx="0" cy="9300788"/>
          </a:xfrm>
          <a:prstGeom prst="straightConnector1">
            <a:avLst/>
          </a:prstGeom>
          <a:noFill/>
          <a:ln w="76200" cap="flat" cmpd="sng">
            <a:solidFill>
              <a:srgbClr val="839F1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250;gd802db9b86_4_0">
            <a:extLst>
              <a:ext uri="{FF2B5EF4-FFF2-40B4-BE49-F238E27FC236}">
                <a16:creationId xmlns:a16="http://schemas.microsoft.com/office/drawing/2014/main" id="{FC0812E5-F403-4A0A-8142-3FEB3D09B974}"/>
              </a:ext>
            </a:extLst>
          </p:cNvPr>
          <p:cNvCxnSpPr>
            <a:cxnSpLocks/>
          </p:cNvCxnSpPr>
          <p:nvPr/>
        </p:nvCxnSpPr>
        <p:spPr>
          <a:xfrm>
            <a:off x="33075255" y="4953960"/>
            <a:ext cx="0" cy="9300788"/>
          </a:xfrm>
          <a:prstGeom prst="straightConnector1">
            <a:avLst/>
          </a:prstGeom>
          <a:noFill/>
          <a:ln w="76200" cap="flat" cmpd="sng">
            <a:solidFill>
              <a:srgbClr val="839F1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249;gd802db9b86_4_0">
            <a:extLst>
              <a:ext uri="{FF2B5EF4-FFF2-40B4-BE49-F238E27FC236}">
                <a16:creationId xmlns:a16="http://schemas.microsoft.com/office/drawing/2014/main" id="{441E4ED5-C16E-4900-AC0B-8B52E9666F4B}"/>
              </a:ext>
            </a:extLst>
          </p:cNvPr>
          <p:cNvCxnSpPr>
            <a:cxnSpLocks/>
          </p:cNvCxnSpPr>
          <p:nvPr/>
        </p:nvCxnSpPr>
        <p:spPr>
          <a:xfrm>
            <a:off x="2029326" y="14929576"/>
            <a:ext cx="47544737" cy="0"/>
          </a:xfrm>
          <a:prstGeom prst="straightConnector1">
            <a:avLst/>
          </a:prstGeom>
          <a:noFill/>
          <a:ln w="76200" cap="flat" cmpd="sng">
            <a:solidFill>
              <a:srgbClr val="839F1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249;gd802db9b86_4_0">
            <a:extLst>
              <a:ext uri="{FF2B5EF4-FFF2-40B4-BE49-F238E27FC236}">
                <a16:creationId xmlns:a16="http://schemas.microsoft.com/office/drawing/2014/main" id="{E031F78F-506F-4A2C-9986-E19BED171551}"/>
              </a:ext>
            </a:extLst>
          </p:cNvPr>
          <p:cNvCxnSpPr>
            <a:cxnSpLocks/>
          </p:cNvCxnSpPr>
          <p:nvPr/>
        </p:nvCxnSpPr>
        <p:spPr>
          <a:xfrm>
            <a:off x="2181726" y="28412962"/>
            <a:ext cx="47544737" cy="0"/>
          </a:xfrm>
          <a:prstGeom prst="straightConnector1">
            <a:avLst/>
          </a:prstGeom>
          <a:noFill/>
          <a:ln w="76200" cap="flat" cmpd="sng">
            <a:solidFill>
              <a:srgbClr val="839F1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250;gd802db9b86_4_0">
            <a:extLst>
              <a:ext uri="{FF2B5EF4-FFF2-40B4-BE49-F238E27FC236}">
                <a16:creationId xmlns:a16="http://schemas.microsoft.com/office/drawing/2014/main" id="{BFD23919-F943-4012-BA7F-E562A4A76C0F}"/>
              </a:ext>
            </a:extLst>
          </p:cNvPr>
          <p:cNvCxnSpPr>
            <a:cxnSpLocks/>
          </p:cNvCxnSpPr>
          <p:nvPr/>
        </p:nvCxnSpPr>
        <p:spPr>
          <a:xfrm>
            <a:off x="30099448" y="15453522"/>
            <a:ext cx="0" cy="12058281"/>
          </a:xfrm>
          <a:prstGeom prst="straightConnector1">
            <a:avLst/>
          </a:prstGeom>
          <a:noFill/>
          <a:ln w="76200" cap="flat" cmpd="sng">
            <a:solidFill>
              <a:srgbClr val="839F1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6C98CC-B3B6-7240-BAFE-9CED209F75B6}"/>
              </a:ext>
            </a:extLst>
          </p:cNvPr>
          <p:cNvSpPr txBox="1"/>
          <p:nvPr/>
        </p:nvSpPr>
        <p:spPr>
          <a:xfrm>
            <a:off x="31048934" y="26208057"/>
            <a:ext cx="18545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" pitchFamily="2" charset="0"/>
              </a:rPr>
              <a:t>This project is funded by the National Science Foundation, grant # </a:t>
            </a:r>
            <a:r>
              <a:rPr lang="en-US" sz="3600" dirty="0">
                <a:solidFill>
                  <a:schemeClr val="dk1"/>
                </a:solidFill>
                <a:latin typeface="Helvetica" pitchFamily="2" charset="0"/>
                <a:ea typeface="Calibri"/>
                <a:cs typeface="Calibri"/>
                <a:sym typeface="Calibri"/>
              </a:rPr>
              <a:t>1813937</a:t>
            </a:r>
            <a:r>
              <a:rPr lang="en-US" sz="3600" dirty="0">
                <a:latin typeface="Helvetica" pitchFamily="2" charset="0"/>
              </a:rPr>
              <a:t>. Any opinions, findings, and conclusions or recommendations expressed in these materials are those of the author(s) and do not necessarily reflect the views of the National Science Foundation.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424</Words>
  <Application>Microsoft Macintosh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Helvetica Neue</vt:lpstr>
      <vt:lpstr>Helvetica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Ryu, Minjung</cp:lastModifiedBy>
  <cp:revision>28</cp:revision>
  <dcterms:created xsi:type="dcterms:W3CDTF">2015-02-17T19:59:12Z</dcterms:created>
  <dcterms:modified xsi:type="dcterms:W3CDTF">2021-06-10T17:57:33Z</dcterms:modified>
</cp:coreProperties>
</file>