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1" r:id="rId7"/>
    <p:sldId id="268" r:id="rId8"/>
    <p:sldId id="258" r:id="rId9"/>
    <p:sldId id="260" r:id="rId10"/>
    <p:sldId id="269" r:id="rId11"/>
    <p:sldId id="261" r:id="rId12"/>
    <p:sldId id="273" r:id="rId13"/>
    <p:sldId id="274" r:id="rId14"/>
    <p:sldId id="275" r:id="rId15"/>
    <p:sldId id="264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:Documents:Microsoft%20User%20Data:Office%202008%20AutoRecovery:DotsCharts%20copy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:Documents:Microsoft%20User%20Data:Office%202008%20AutoRecovery:DotsCharts%20copy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2184623797025403"/>
          <c:y val="5.0925925925925909E-2"/>
          <c:w val="0.55269939587292993"/>
          <c:h val="0.79539963326502017"/>
        </c:manualLayout>
      </c:layout>
      <c:bar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Comparison cohort</c:v>
                </c:pt>
              </c:strCache>
            </c:strRef>
          </c:tx>
          <c:cat>
            <c:strRef>
              <c:f>Sheet1!$B$4:$D$4</c:f>
              <c:strCache>
                <c:ptCount val="3"/>
                <c:pt idx="0">
                  <c:v>Least sophisticated</c:v>
                </c:pt>
                <c:pt idx="2">
                  <c:v>Most sophisticated</c:v>
                </c:pt>
              </c:strCache>
            </c:strRef>
          </c:cat>
          <c:val>
            <c:numRef>
              <c:f>Sheet1!$B$5:$D$5</c:f>
              <c:numCache>
                <c:formatCode>#\ ??/??</c:formatCode>
                <c:ptCount val="3"/>
                <c:pt idx="0">
                  <c:v>0.62500000000000011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Tools cohort </c:v>
                </c:pt>
              </c:strCache>
            </c:strRef>
          </c:tx>
          <c:cat>
            <c:strRef>
              <c:f>Sheet1!$B$4:$D$4</c:f>
              <c:strCache>
                <c:ptCount val="3"/>
                <c:pt idx="0">
                  <c:v>Least sophisticated</c:v>
                </c:pt>
                <c:pt idx="2">
                  <c:v>Most sophisticated</c:v>
                </c:pt>
              </c:strCache>
            </c:strRef>
          </c:cat>
          <c:val>
            <c:numRef>
              <c:f>Sheet1!$B$6:$D$6</c:f>
              <c:numCache>
                <c:formatCode>#\ ??/??</c:formatCode>
                <c:ptCount val="3"/>
                <c:pt idx="0">
                  <c:v>0.24390243902439007</c:v>
                </c:pt>
                <c:pt idx="1">
                  <c:v>0.48780487804878009</c:v>
                </c:pt>
                <c:pt idx="2">
                  <c:v>0.26829268292682901</c:v>
                </c:pt>
              </c:numCache>
            </c:numRef>
          </c:val>
        </c:ser>
        <c:axId val="61792640"/>
        <c:axId val="61794176"/>
      </c:barChart>
      <c:catAx>
        <c:axId val="61792640"/>
        <c:scaling>
          <c:orientation val="minMax"/>
        </c:scaling>
        <c:axPos val="b"/>
        <c:tickLblPos val="nextTo"/>
        <c:crossAx val="61794176"/>
        <c:crosses val="autoZero"/>
        <c:auto val="1"/>
        <c:lblAlgn val="ctr"/>
        <c:lblOffset val="100"/>
      </c:catAx>
      <c:valAx>
        <c:axId val="61794176"/>
        <c:scaling>
          <c:orientation val="minMax"/>
        </c:scaling>
        <c:axPos val="l"/>
        <c:majorGridlines/>
        <c:numFmt formatCode="#\ ??/100" sourceLinked="0"/>
        <c:tickLblPos val="nextTo"/>
        <c:crossAx val="6179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535602769481412"/>
          <c:y val="0.11906193216232601"/>
          <c:w val="0.27933088058315902"/>
          <c:h val="0.35699203280063402"/>
        </c:manualLayout>
      </c:layout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1297080768833999"/>
          <c:y val="5.2884615384615405E-2"/>
          <c:w val="0.55081851940996496"/>
          <c:h val="0.73425083282858927"/>
        </c:manualLayout>
      </c:layout>
      <c:barChart>
        <c:barDir val="col"/>
        <c:grouping val="clustered"/>
        <c:ser>
          <c:idx val="0"/>
          <c:order val="0"/>
          <c:tx>
            <c:strRef>
              <c:f>Sheet1!$A$17</c:f>
              <c:strCache>
                <c:ptCount val="1"/>
                <c:pt idx="0">
                  <c:v>Comparison cohort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Least sophisticated</c:v>
                </c:pt>
                <c:pt idx="3">
                  <c:v>Most sophisticated</c:v>
                </c:pt>
              </c:strCache>
            </c:strRef>
          </c:cat>
          <c:val>
            <c:numRef>
              <c:f>Sheet1!$B$17:$E$17</c:f>
              <c:numCache>
                <c:formatCode>#\ ??/??</c:formatCode>
                <c:ptCount val="4"/>
                <c:pt idx="0">
                  <c:v>0.15625000000000003</c:v>
                </c:pt>
                <c:pt idx="1">
                  <c:v>0.62500000000000011</c:v>
                </c:pt>
                <c:pt idx="2">
                  <c:v>0.125</c:v>
                </c:pt>
                <c:pt idx="3">
                  <c:v>9.3750000000000014E-2</c:v>
                </c:pt>
              </c:numCache>
            </c:numRef>
          </c:val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Tools cohort 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Least sophisticated</c:v>
                </c:pt>
                <c:pt idx="3">
                  <c:v>Most sophisticated</c:v>
                </c:pt>
              </c:strCache>
            </c:strRef>
          </c:cat>
          <c:val>
            <c:numRef>
              <c:f>Sheet1!$B$18:$E$18</c:f>
              <c:numCache>
                <c:formatCode>#\ ??/??</c:formatCode>
                <c:ptCount val="4"/>
                <c:pt idx="0">
                  <c:v>9.5238095238095205E-2</c:v>
                </c:pt>
                <c:pt idx="1">
                  <c:v>0.214285714285714</c:v>
                </c:pt>
                <c:pt idx="2">
                  <c:v>0.47619047619047605</c:v>
                </c:pt>
                <c:pt idx="3">
                  <c:v>0.214285714285714</c:v>
                </c:pt>
              </c:numCache>
            </c:numRef>
          </c:val>
        </c:ser>
        <c:axId val="62331904"/>
        <c:axId val="62341888"/>
      </c:barChart>
      <c:catAx>
        <c:axId val="6233190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2341888"/>
        <c:crosses val="autoZero"/>
        <c:auto val="1"/>
        <c:lblAlgn val="ctr"/>
        <c:lblOffset val="100"/>
      </c:catAx>
      <c:valAx>
        <c:axId val="62341888"/>
        <c:scaling>
          <c:orientation val="minMax"/>
        </c:scaling>
        <c:axPos val="l"/>
        <c:majorGridlines/>
        <c:numFmt formatCode="#\ ??/100" sourceLinked="0"/>
        <c:tickLblPos val="nextTo"/>
        <c:crossAx val="6233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03802599567019"/>
          <c:y val="0.18203248031496105"/>
          <c:w val="0.24914417357219007"/>
          <c:h val="0.31674553301029701"/>
        </c:manualLayout>
      </c:layout>
      <c:spPr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817CA-1860-4244-9D90-5117AB9FAEB3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8173E2-BAF4-47FC-8CF8-138083C7CA65}">
      <dgm:prSet phldrT="[Text]"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Elicitation Questions</a:t>
          </a:r>
          <a:endParaRPr lang="en-US" dirty="0">
            <a:latin typeface="Gill Sans"/>
            <a:cs typeface="Gill Sans"/>
          </a:endParaRPr>
        </a:p>
      </dgm:t>
    </dgm:pt>
    <dgm:pt modelId="{92825902-E126-48FB-B95A-6A1BE34F5FEE}" type="parTrans" cxnId="{FB776082-57CA-446F-A928-5CE2270F2F3C}">
      <dgm:prSet/>
      <dgm:spPr/>
      <dgm:t>
        <a:bodyPr/>
        <a:lstStyle/>
        <a:p>
          <a:endParaRPr lang="en-US"/>
        </a:p>
      </dgm:t>
    </dgm:pt>
    <dgm:pt modelId="{50E3B865-EC17-4652-AB8D-4EAB31BE75F6}" type="sibTrans" cxnId="{FB776082-57CA-446F-A928-5CE2270F2F3C}">
      <dgm:prSet/>
      <dgm:spPr/>
      <dgm:t>
        <a:bodyPr/>
        <a:lstStyle/>
        <a:p>
          <a:endParaRPr lang="en-US"/>
        </a:p>
      </dgm:t>
    </dgm:pt>
    <dgm:pt modelId="{7E1A0574-8B76-4092-8219-2318E4A81172}">
      <dgm:prSet phldrT="[Text]" custT="1"/>
      <dgm:spPr/>
      <dgm:t>
        <a:bodyPr/>
        <a:lstStyle/>
        <a:p>
          <a:r>
            <a:rPr lang="en-US" sz="2800" dirty="0" smtClean="0">
              <a:latin typeface="Gill Sans"/>
              <a:cs typeface="Gill Sans"/>
            </a:rPr>
            <a:t>Developmental Lessons</a:t>
          </a:r>
          <a:endParaRPr lang="en-US" sz="2800" dirty="0">
            <a:latin typeface="Gill Sans"/>
            <a:cs typeface="Gill Sans"/>
          </a:endParaRPr>
        </a:p>
      </dgm:t>
    </dgm:pt>
    <dgm:pt modelId="{0787DD3E-B074-4B01-962F-72BBA46AE96F}" type="parTrans" cxnId="{CED1EC96-A696-472C-8670-7BB7D6E8C464}">
      <dgm:prSet/>
      <dgm:spPr/>
      <dgm:t>
        <a:bodyPr/>
        <a:lstStyle/>
        <a:p>
          <a:endParaRPr lang="en-US"/>
        </a:p>
      </dgm:t>
    </dgm:pt>
    <dgm:pt modelId="{157CFE94-61E5-4D8A-A31B-66290ACB8FE9}" type="sibTrans" cxnId="{CED1EC96-A696-472C-8670-7BB7D6E8C464}">
      <dgm:prSet/>
      <dgm:spPr/>
      <dgm:t>
        <a:bodyPr/>
        <a:lstStyle/>
        <a:p>
          <a:endParaRPr lang="en-US"/>
        </a:p>
      </dgm:t>
    </dgm:pt>
    <dgm:pt modelId="{281D5910-8A8F-4DB6-96E4-60F894FDC459}">
      <dgm:prSet phldrT="[Text]"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Web Based Questions Sets</a:t>
          </a:r>
          <a:endParaRPr lang="en-US" dirty="0">
            <a:latin typeface="Gill Sans"/>
            <a:cs typeface="Gill Sans"/>
          </a:endParaRPr>
        </a:p>
      </dgm:t>
    </dgm:pt>
    <dgm:pt modelId="{FF39EEB6-739A-4E05-B276-0B11703B4C35}" type="parTrans" cxnId="{9555F4ED-9255-4048-8521-ECB256F1F8C2}">
      <dgm:prSet/>
      <dgm:spPr/>
      <dgm:t>
        <a:bodyPr/>
        <a:lstStyle/>
        <a:p>
          <a:endParaRPr lang="en-US"/>
        </a:p>
      </dgm:t>
    </dgm:pt>
    <dgm:pt modelId="{6AB52668-811E-4EEF-9CDA-0094F85C6BD3}" type="sibTrans" cxnId="{9555F4ED-9255-4048-8521-ECB256F1F8C2}">
      <dgm:prSet/>
      <dgm:spPr/>
      <dgm:t>
        <a:bodyPr/>
        <a:lstStyle/>
        <a:p>
          <a:endParaRPr lang="en-US"/>
        </a:p>
      </dgm:t>
    </dgm:pt>
    <dgm:pt modelId="{0B6E2A1F-D7AA-49A7-99C0-B580932434EC}">
      <dgm:prSet phldrT="[Text]" custT="1"/>
      <dgm:spPr/>
      <dgm:t>
        <a:bodyPr/>
        <a:lstStyle/>
        <a:p>
          <a:r>
            <a:rPr lang="en-US" sz="2800" dirty="0" smtClean="0">
              <a:latin typeface="Gill Sans"/>
              <a:cs typeface="Gill Sans"/>
            </a:rPr>
            <a:t>Prescriptive Lessons</a:t>
          </a:r>
          <a:endParaRPr lang="en-US" sz="2800" dirty="0">
            <a:latin typeface="Gill Sans"/>
            <a:cs typeface="Gill Sans"/>
          </a:endParaRPr>
        </a:p>
      </dgm:t>
    </dgm:pt>
    <dgm:pt modelId="{D612A562-FA73-4367-B93F-AF13C204DF5E}" type="parTrans" cxnId="{15CD9DD0-7167-4135-BBB2-544341FB853F}">
      <dgm:prSet/>
      <dgm:spPr/>
      <dgm:t>
        <a:bodyPr/>
        <a:lstStyle/>
        <a:p>
          <a:endParaRPr lang="en-US"/>
        </a:p>
      </dgm:t>
    </dgm:pt>
    <dgm:pt modelId="{AB63E27D-F255-4C05-B036-FD3EF1DCE405}" type="sibTrans" cxnId="{15CD9DD0-7167-4135-BBB2-544341FB853F}">
      <dgm:prSet/>
      <dgm:spPr/>
      <dgm:t>
        <a:bodyPr/>
        <a:lstStyle/>
        <a:p>
          <a:endParaRPr lang="en-US"/>
        </a:p>
      </dgm:t>
    </dgm:pt>
    <dgm:pt modelId="{468290BC-9599-414D-A28F-6E8A24375376}">
      <dgm:prSet phldrT="[Text]"/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Facet Cluster</a:t>
          </a:r>
          <a:endParaRPr lang="en-US" dirty="0">
            <a:latin typeface="Gill Sans"/>
            <a:cs typeface="Gill Sans"/>
          </a:endParaRPr>
        </a:p>
      </dgm:t>
    </dgm:pt>
    <dgm:pt modelId="{1FFA300B-5209-4B32-9D68-D5C145A463EE}" type="sibTrans" cxnId="{2E7FF8B8-6ED0-494E-9AF8-F6B662790AC0}">
      <dgm:prSet/>
      <dgm:spPr/>
      <dgm:t>
        <a:bodyPr/>
        <a:lstStyle/>
        <a:p>
          <a:endParaRPr lang="en-US"/>
        </a:p>
      </dgm:t>
    </dgm:pt>
    <dgm:pt modelId="{1A24B711-4B55-469D-B0B3-94AA3424D1B8}" type="parTrans" cxnId="{2E7FF8B8-6ED0-494E-9AF8-F6B662790AC0}">
      <dgm:prSet/>
      <dgm:spPr/>
      <dgm:t>
        <a:bodyPr/>
        <a:lstStyle/>
        <a:p>
          <a:endParaRPr lang="en-US"/>
        </a:p>
      </dgm:t>
    </dgm:pt>
    <dgm:pt modelId="{5BF6FBF9-4D8A-40A9-B207-E47705B4004A}" type="pres">
      <dgm:prSet presAssocID="{3E7817CA-1860-4244-9D90-5117AB9FAE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AFC4C-89C1-4C63-9DB7-FC340E52B329}" type="pres">
      <dgm:prSet presAssocID="{468290BC-9599-414D-A28F-6E8A24375376}" presName="centerShape" presStyleLbl="node0" presStyleIdx="0" presStyleCnt="1" custScaleX="130070" custScaleY="141631" custLinFactNeighborX="1105" custLinFactNeighborY="-1801"/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3888E823-0857-4F51-8621-73F209C76FA6}" type="pres">
      <dgm:prSet presAssocID="{F68173E2-BAF4-47FC-8CF8-138083C7CA65}" presName="node" presStyleLbl="node1" presStyleIdx="0" presStyleCnt="4" custScaleX="156173" custScaleY="1015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5705439-6ED8-4DA6-B999-615FCE34E68B}" type="pres">
      <dgm:prSet presAssocID="{F68173E2-BAF4-47FC-8CF8-138083C7CA65}" presName="dummy" presStyleCnt="0"/>
      <dgm:spPr/>
    </dgm:pt>
    <dgm:pt modelId="{BD5D620B-FA47-4F4A-9617-787EFF797122}" type="pres">
      <dgm:prSet presAssocID="{50E3B865-EC17-4652-AB8D-4EAB31BE75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F66469B-FCFB-4B4A-AFBA-6D32633558A2}" type="pres">
      <dgm:prSet presAssocID="{7E1A0574-8B76-4092-8219-2318E4A81172}" presName="node" presStyleLbl="node1" presStyleIdx="1" presStyleCnt="4" custScaleX="161208" custScaleY="95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B35D8B-2B19-4E21-A63D-48AC7C649C56}" type="pres">
      <dgm:prSet presAssocID="{7E1A0574-8B76-4092-8219-2318E4A81172}" presName="dummy" presStyleCnt="0"/>
      <dgm:spPr/>
    </dgm:pt>
    <dgm:pt modelId="{09EEDDD6-32B3-4260-9787-9A3678A3DBE3}" type="pres">
      <dgm:prSet presAssocID="{157CFE94-61E5-4D8A-A31B-66290ACB8FE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2272D19-EA0F-42CA-88F1-262139194188}" type="pres">
      <dgm:prSet presAssocID="{281D5910-8A8F-4DB6-96E4-60F894FDC459}" presName="node" presStyleLbl="node1" presStyleIdx="2" presStyleCnt="4" custScaleX="165776" custScaleY="1002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1B7BB19-E6A1-4469-8DFB-327C800DF3CB}" type="pres">
      <dgm:prSet presAssocID="{281D5910-8A8F-4DB6-96E4-60F894FDC459}" presName="dummy" presStyleCnt="0"/>
      <dgm:spPr/>
    </dgm:pt>
    <dgm:pt modelId="{69AAB024-1D2A-47E2-AC3E-DC3517E5158D}" type="pres">
      <dgm:prSet presAssocID="{6AB52668-811E-4EEF-9CDA-0094F85C6BD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1D4CA02-E43E-435A-B8DE-87560D4C7A52}" type="pres">
      <dgm:prSet presAssocID="{0B6E2A1F-D7AA-49A7-99C0-B580932434EC}" presName="node" presStyleLbl="node1" presStyleIdx="3" presStyleCnt="4" custScaleX="151970" custScaleY="1049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F1A829-B365-4C20-A0AA-346EF998C5D1}" type="pres">
      <dgm:prSet presAssocID="{0B6E2A1F-D7AA-49A7-99C0-B580932434EC}" presName="dummy" presStyleCnt="0"/>
      <dgm:spPr/>
    </dgm:pt>
    <dgm:pt modelId="{005802DE-97B5-401B-9404-7B0C2F2FD56B}" type="pres">
      <dgm:prSet presAssocID="{AB63E27D-F255-4C05-B036-FD3EF1DCE40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5E42FD1-A30E-8B43-A269-DEC64817BCAF}" type="presOf" srcId="{3E7817CA-1860-4244-9D90-5117AB9FAEB3}" destId="{5BF6FBF9-4D8A-40A9-B207-E47705B4004A}" srcOrd="0" destOrd="0" presId="urn:microsoft.com/office/officeart/2005/8/layout/radial6"/>
    <dgm:cxn modelId="{B88536A2-DDEB-E242-84DA-86304052F9B5}" type="presOf" srcId="{7E1A0574-8B76-4092-8219-2318E4A81172}" destId="{FF66469B-FCFB-4B4A-AFBA-6D32633558A2}" srcOrd="0" destOrd="0" presId="urn:microsoft.com/office/officeart/2005/8/layout/radial6"/>
    <dgm:cxn modelId="{CED1EC96-A696-472C-8670-7BB7D6E8C464}" srcId="{468290BC-9599-414D-A28F-6E8A24375376}" destId="{7E1A0574-8B76-4092-8219-2318E4A81172}" srcOrd="1" destOrd="0" parTransId="{0787DD3E-B074-4B01-962F-72BBA46AE96F}" sibTransId="{157CFE94-61E5-4D8A-A31B-66290ACB8FE9}"/>
    <dgm:cxn modelId="{B4F15519-FD8B-2D45-874D-62CDA6DA5054}" type="presOf" srcId="{6AB52668-811E-4EEF-9CDA-0094F85C6BD3}" destId="{69AAB024-1D2A-47E2-AC3E-DC3517E5158D}" srcOrd="0" destOrd="0" presId="urn:microsoft.com/office/officeart/2005/8/layout/radial6"/>
    <dgm:cxn modelId="{95716BE6-0D38-254E-A939-7182D02AE321}" type="presOf" srcId="{0B6E2A1F-D7AA-49A7-99C0-B580932434EC}" destId="{31D4CA02-E43E-435A-B8DE-87560D4C7A52}" srcOrd="0" destOrd="0" presId="urn:microsoft.com/office/officeart/2005/8/layout/radial6"/>
    <dgm:cxn modelId="{E98A9D96-61F3-9245-93D6-947CFB594F16}" type="presOf" srcId="{F68173E2-BAF4-47FC-8CF8-138083C7CA65}" destId="{3888E823-0857-4F51-8621-73F209C76FA6}" srcOrd="0" destOrd="0" presId="urn:microsoft.com/office/officeart/2005/8/layout/radial6"/>
    <dgm:cxn modelId="{15CD9DD0-7167-4135-BBB2-544341FB853F}" srcId="{468290BC-9599-414D-A28F-6E8A24375376}" destId="{0B6E2A1F-D7AA-49A7-99C0-B580932434EC}" srcOrd="3" destOrd="0" parTransId="{D612A562-FA73-4367-B93F-AF13C204DF5E}" sibTransId="{AB63E27D-F255-4C05-B036-FD3EF1DCE405}"/>
    <dgm:cxn modelId="{4C72F1A7-14ED-DE40-B46A-CB927702943E}" type="presOf" srcId="{281D5910-8A8F-4DB6-96E4-60F894FDC459}" destId="{92272D19-EA0F-42CA-88F1-262139194188}" srcOrd="0" destOrd="0" presId="urn:microsoft.com/office/officeart/2005/8/layout/radial6"/>
    <dgm:cxn modelId="{2E7FF8B8-6ED0-494E-9AF8-F6B662790AC0}" srcId="{3E7817CA-1860-4244-9D90-5117AB9FAEB3}" destId="{468290BC-9599-414D-A28F-6E8A24375376}" srcOrd="0" destOrd="0" parTransId="{1A24B711-4B55-469D-B0B3-94AA3424D1B8}" sibTransId="{1FFA300B-5209-4B32-9D68-D5C145A463EE}"/>
    <dgm:cxn modelId="{F904C972-3044-1547-9252-414A47E14FA9}" type="presOf" srcId="{AB63E27D-F255-4C05-B036-FD3EF1DCE405}" destId="{005802DE-97B5-401B-9404-7B0C2F2FD56B}" srcOrd="0" destOrd="0" presId="urn:microsoft.com/office/officeart/2005/8/layout/radial6"/>
    <dgm:cxn modelId="{9555F4ED-9255-4048-8521-ECB256F1F8C2}" srcId="{468290BC-9599-414D-A28F-6E8A24375376}" destId="{281D5910-8A8F-4DB6-96E4-60F894FDC459}" srcOrd="2" destOrd="0" parTransId="{FF39EEB6-739A-4E05-B276-0B11703B4C35}" sibTransId="{6AB52668-811E-4EEF-9CDA-0094F85C6BD3}"/>
    <dgm:cxn modelId="{01A596B3-C80F-F54B-A3E9-0DB7CD09D555}" type="presOf" srcId="{468290BC-9599-414D-A28F-6E8A24375376}" destId="{A48AFC4C-89C1-4C63-9DB7-FC340E52B329}" srcOrd="0" destOrd="0" presId="urn:microsoft.com/office/officeart/2005/8/layout/radial6"/>
    <dgm:cxn modelId="{FB776082-57CA-446F-A928-5CE2270F2F3C}" srcId="{468290BC-9599-414D-A28F-6E8A24375376}" destId="{F68173E2-BAF4-47FC-8CF8-138083C7CA65}" srcOrd="0" destOrd="0" parTransId="{92825902-E126-48FB-B95A-6A1BE34F5FEE}" sibTransId="{50E3B865-EC17-4652-AB8D-4EAB31BE75F6}"/>
    <dgm:cxn modelId="{632B92EA-C686-0B46-93A9-066E113D7015}" type="presOf" srcId="{157CFE94-61E5-4D8A-A31B-66290ACB8FE9}" destId="{09EEDDD6-32B3-4260-9787-9A3678A3DBE3}" srcOrd="0" destOrd="0" presId="urn:microsoft.com/office/officeart/2005/8/layout/radial6"/>
    <dgm:cxn modelId="{B41493CE-5776-6745-81F0-01F478E0FC20}" type="presOf" srcId="{50E3B865-EC17-4652-AB8D-4EAB31BE75F6}" destId="{BD5D620B-FA47-4F4A-9617-787EFF797122}" srcOrd="0" destOrd="0" presId="urn:microsoft.com/office/officeart/2005/8/layout/radial6"/>
    <dgm:cxn modelId="{FEAFBAC0-0DFF-B645-99B7-C1ABFBA8E263}" type="presParOf" srcId="{5BF6FBF9-4D8A-40A9-B207-E47705B4004A}" destId="{A48AFC4C-89C1-4C63-9DB7-FC340E52B329}" srcOrd="0" destOrd="0" presId="urn:microsoft.com/office/officeart/2005/8/layout/radial6"/>
    <dgm:cxn modelId="{37F0E564-E16C-D245-BD9F-305B85066BA9}" type="presParOf" srcId="{5BF6FBF9-4D8A-40A9-B207-E47705B4004A}" destId="{3888E823-0857-4F51-8621-73F209C76FA6}" srcOrd="1" destOrd="0" presId="urn:microsoft.com/office/officeart/2005/8/layout/radial6"/>
    <dgm:cxn modelId="{E15D9033-1644-4E44-8E1B-BACF1B8A336B}" type="presParOf" srcId="{5BF6FBF9-4D8A-40A9-B207-E47705B4004A}" destId="{75705439-6ED8-4DA6-B999-615FCE34E68B}" srcOrd="2" destOrd="0" presId="urn:microsoft.com/office/officeart/2005/8/layout/radial6"/>
    <dgm:cxn modelId="{DCEAA351-26E3-7142-A1F4-BF5ED0C89A14}" type="presParOf" srcId="{5BF6FBF9-4D8A-40A9-B207-E47705B4004A}" destId="{BD5D620B-FA47-4F4A-9617-787EFF797122}" srcOrd="3" destOrd="0" presId="urn:microsoft.com/office/officeart/2005/8/layout/radial6"/>
    <dgm:cxn modelId="{C46B4F3D-37ED-CB47-964C-1FF5CDC97A13}" type="presParOf" srcId="{5BF6FBF9-4D8A-40A9-B207-E47705B4004A}" destId="{FF66469B-FCFB-4B4A-AFBA-6D32633558A2}" srcOrd="4" destOrd="0" presId="urn:microsoft.com/office/officeart/2005/8/layout/radial6"/>
    <dgm:cxn modelId="{517C98D2-CF09-7E48-AF89-0A4AEE00AD6A}" type="presParOf" srcId="{5BF6FBF9-4D8A-40A9-B207-E47705B4004A}" destId="{ECB35D8B-2B19-4E21-A63D-48AC7C649C56}" srcOrd="5" destOrd="0" presId="urn:microsoft.com/office/officeart/2005/8/layout/radial6"/>
    <dgm:cxn modelId="{44288630-3962-DE4E-A422-38700EB96607}" type="presParOf" srcId="{5BF6FBF9-4D8A-40A9-B207-E47705B4004A}" destId="{09EEDDD6-32B3-4260-9787-9A3678A3DBE3}" srcOrd="6" destOrd="0" presId="urn:microsoft.com/office/officeart/2005/8/layout/radial6"/>
    <dgm:cxn modelId="{1A8A69D3-78A0-8541-9C8A-8887AAD52DA5}" type="presParOf" srcId="{5BF6FBF9-4D8A-40A9-B207-E47705B4004A}" destId="{92272D19-EA0F-42CA-88F1-262139194188}" srcOrd="7" destOrd="0" presId="urn:microsoft.com/office/officeart/2005/8/layout/radial6"/>
    <dgm:cxn modelId="{64AEDD74-BCBE-FF4A-9E67-01073CB00BD0}" type="presParOf" srcId="{5BF6FBF9-4D8A-40A9-B207-E47705B4004A}" destId="{B1B7BB19-E6A1-4469-8DFB-327C800DF3CB}" srcOrd="8" destOrd="0" presId="urn:microsoft.com/office/officeart/2005/8/layout/radial6"/>
    <dgm:cxn modelId="{009EB9E5-EA2E-DE49-AD4C-7BEA884941A1}" type="presParOf" srcId="{5BF6FBF9-4D8A-40A9-B207-E47705B4004A}" destId="{69AAB024-1D2A-47E2-AC3E-DC3517E5158D}" srcOrd="9" destOrd="0" presId="urn:microsoft.com/office/officeart/2005/8/layout/radial6"/>
    <dgm:cxn modelId="{8FB18DD1-4F6E-8C42-8DA0-3F44DDE18C59}" type="presParOf" srcId="{5BF6FBF9-4D8A-40A9-B207-E47705B4004A}" destId="{31D4CA02-E43E-435A-B8DE-87560D4C7A52}" srcOrd="10" destOrd="0" presId="urn:microsoft.com/office/officeart/2005/8/layout/radial6"/>
    <dgm:cxn modelId="{423772C4-6F70-8649-B987-77943359E627}" type="presParOf" srcId="{5BF6FBF9-4D8A-40A9-B207-E47705B4004A}" destId="{B5F1A829-B365-4C20-A0AA-346EF998C5D1}" srcOrd="11" destOrd="0" presId="urn:microsoft.com/office/officeart/2005/8/layout/radial6"/>
    <dgm:cxn modelId="{B93AC720-A620-D448-9FE7-A77BDC5C2E2A}" type="presParOf" srcId="{5BF6FBF9-4D8A-40A9-B207-E47705B4004A}" destId="{005802DE-97B5-401B-9404-7B0C2F2FD5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5802DE-97B5-401B-9404-7B0C2F2FD56B}">
      <dsp:nvSpPr>
        <dsp:cNvPr id="0" name=""/>
        <dsp:cNvSpPr/>
      </dsp:nvSpPr>
      <dsp:spPr>
        <a:xfrm>
          <a:off x="1654068" y="743440"/>
          <a:ext cx="4924361" cy="492436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AB024-1D2A-47E2-AC3E-DC3517E5158D}">
      <dsp:nvSpPr>
        <dsp:cNvPr id="0" name=""/>
        <dsp:cNvSpPr/>
      </dsp:nvSpPr>
      <dsp:spPr>
        <a:xfrm>
          <a:off x="1654068" y="743440"/>
          <a:ext cx="4924361" cy="492436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EDDD6-32B3-4260-9787-9A3678A3DBE3}">
      <dsp:nvSpPr>
        <dsp:cNvPr id="0" name=""/>
        <dsp:cNvSpPr/>
      </dsp:nvSpPr>
      <dsp:spPr>
        <a:xfrm>
          <a:off x="1654068" y="743440"/>
          <a:ext cx="4924361" cy="492436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D620B-FA47-4F4A-9617-787EFF797122}">
      <dsp:nvSpPr>
        <dsp:cNvPr id="0" name=""/>
        <dsp:cNvSpPr/>
      </dsp:nvSpPr>
      <dsp:spPr>
        <a:xfrm>
          <a:off x="1654068" y="743440"/>
          <a:ext cx="4924361" cy="492436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AFC4C-89C1-4C63-9DB7-FC340E52B329}">
      <dsp:nvSpPr>
        <dsp:cNvPr id="0" name=""/>
        <dsp:cNvSpPr/>
      </dsp:nvSpPr>
      <dsp:spPr>
        <a:xfrm>
          <a:off x="2695017" y="1513560"/>
          <a:ext cx="2948767" cy="321086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Gill Sans"/>
              <a:cs typeface="Gill Sans"/>
            </a:rPr>
            <a:t>Facet Cluster</a:t>
          </a:r>
          <a:endParaRPr lang="en-US" sz="3400" kern="1200" dirty="0">
            <a:latin typeface="Gill Sans"/>
            <a:cs typeface="Gill Sans"/>
          </a:endParaRPr>
        </a:p>
      </dsp:txBody>
      <dsp:txXfrm>
        <a:off x="2695017" y="1513560"/>
        <a:ext cx="2948767" cy="3210862"/>
      </dsp:txXfrm>
    </dsp:sp>
    <dsp:sp modelId="{3888E823-0857-4F51-8621-73F209C76FA6}">
      <dsp:nvSpPr>
        <dsp:cNvPr id="0" name=""/>
        <dsp:cNvSpPr/>
      </dsp:nvSpPr>
      <dsp:spPr>
        <a:xfrm>
          <a:off x="2877061" y="-5223"/>
          <a:ext cx="2478376" cy="16115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Gill Sans"/>
              <a:cs typeface="Gill Sans"/>
            </a:rPr>
            <a:t>Elicitation Questions</a:t>
          </a:r>
          <a:endParaRPr lang="en-US" sz="3200" kern="1200" dirty="0">
            <a:latin typeface="Gill Sans"/>
            <a:cs typeface="Gill Sans"/>
          </a:endParaRPr>
        </a:p>
      </dsp:txBody>
      <dsp:txXfrm>
        <a:off x="2877061" y="-5223"/>
        <a:ext cx="2478376" cy="1611588"/>
      </dsp:txXfrm>
    </dsp:sp>
    <dsp:sp modelId="{FF66469B-FCFB-4B4A-AFBA-6D32633558A2}">
      <dsp:nvSpPr>
        <dsp:cNvPr id="0" name=""/>
        <dsp:cNvSpPr/>
      </dsp:nvSpPr>
      <dsp:spPr>
        <a:xfrm>
          <a:off x="5242160" y="2448839"/>
          <a:ext cx="2558279" cy="1513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ill Sans"/>
              <a:cs typeface="Gill Sans"/>
            </a:rPr>
            <a:t>Developmental Lessons</a:t>
          </a:r>
          <a:endParaRPr lang="en-US" sz="2800" kern="1200" dirty="0">
            <a:latin typeface="Gill Sans"/>
            <a:cs typeface="Gill Sans"/>
          </a:endParaRPr>
        </a:p>
      </dsp:txBody>
      <dsp:txXfrm>
        <a:off x="5242160" y="2448839"/>
        <a:ext cx="2558279" cy="1513562"/>
      </dsp:txXfrm>
    </dsp:sp>
    <dsp:sp modelId="{92272D19-EA0F-42CA-88F1-262139194188}">
      <dsp:nvSpPr>
        <dsp:cNvPr id="0" name=""/>
        <dsp:cNvSpPr/>
      </dsp:nvSpPr>
      <dsp:spPr>
        <a:xfrm>
          <a:off x="2800864" y="4815319"/>
          <a:ext cx="2630770" cy="15907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Gill Sans"/>
              <a:cs typeface="Gill Sans"/>
            </a:rPr>
            <a:t>Web Based Questions Sets</a:t>
          </a:r>
          <a:endParaRPr lang="en-US" sz="3200" kern="1200" dirty="0">
            <a:latin typeface="Gill Sans"/>
            <a:cs typeface="Gill Sans"/>
          </a:endParaRPr>
        </a:p>
      </dsp:txBody>
      <dsp:txXfrm>
        <a:off x="2800864" y="4815319"/>
        <a:ext cx="2630770" cy="1590704"/>
      </dsp:txXfrm>
    </dsp:sp>
    <dsp:sp modelId="{31D4CA02-E43E-435A-B8DE-87560D4C7A52}">
      <dsp:nvSpPr>
        <dsp:cNvPr id="0" name=""/>
        <dsp:cNvSpPr/>
      </dsp:nvSpPr>
      <dsp:spPr>
        <a:xfrm>
          <a:off x="505360" y="2372642"/>
          <a:ext cx="2411677" cy="16659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ill Sans"/>
              <a:cs typeface="Gill Sans"/>
            </a:rPr>
            <a:t>Prescriptive Lessons</a:t>
          </a:r>
          <a:endParaRPr lang="en-US" sz="2800" kern="1200" dirty="0">
            <a:latin typeface="Gill Sans"/>
            <a:cs typeface="Gill Sans"/>
          </a:endParaRPr>
        </a:p>
      </dsp:txBody>
      <dsp:txXfrm>
        <a:off x="505360" y="2372642"/>
        <a:ext cx="2411677" cy="1665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02D2-616D-AD4E-8630-CBEDCA50D056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E16C-7909-4748-8E58-4E16D0927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3A41-1844-0A4B-AC68-6882AB0591F7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58ACB-BF65-E244-AEE3-5C1FEB8B4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no one contributes ideas about tools we can offer 1) Miriam </a:t>
            </a:r>
            <a:r>
              <a:rPr lang="en-US" dirty="0" err="1" smtClean="0"/>
              <a:t>Sherin’s</a:t>
            </a:r>
            <a:r>
              <a:rPr lang="en-US" dirty="0" smtClean="0"/>
              <a:t> work on “Noticing”, 2) RTOP 3) Charlotte </a:t>
            </a:r>
            <a:r>
              <a:rPr lang="en-US" dirty="0" err="1" smtClean="0"/>
              <a:t>Danielsen</a:t>
            </a:r>
            <a:r>
              <a:rPr lang="en-US" dirty="0" smtClean="0"/>
              <a:t>, 4) Instructional</a:t>
            </a:r>
            <a:r>
              <a:rPr lang="en-US" baseline="0" dirty="0" smtClean="0"/>
              <a:t> rounds  5) Atlas of Scientific 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58ACB-BF65-E244-AEE3-5C1FEB8B4D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89223C-374E-2446-AF98-AC993098040B}" type="slidenum">
              <a:rPr lang="en-US">
                <a:ea typeface="ＭＳ Ｐゴシック" pitchFamily="27" charset="-128"/>
                <a:cs typeface="ＭＳ Ｐゴシック" pitchFamily="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2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9E423-736B-3549-98A7-12DFD4ADF879}" type="slidenum">
              <a:rPr lang="en-US">
                <a:ea typeface="ＭＳ Ｐゴシック" pitchFamily="27" charset="-128"/>
                <a:cs typeface="ＭＳ Ｐゴシック" pitchFamily="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2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5BE-B09D-41F9-8889-74C2122119E6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lumMod val="90000"/>
                <a:alpha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1842-0F66-6740-8B2B-64BA05303900}" type="datetimeFigureOut">
              <a:rPr lang="en-US" smtClean="0"/>
              <a:pPr/>
              <a:t>12/9/2010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446A-F964-4341-B407-49928112D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nsf.gov/images/logos/nsf4c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47" y="567390"/>
            <a:ext cx="8253360" cy="1497434"/>
          </a:xfrm>
        </p:spPr>
        <p:txBody>
          <a:bodyPr>
            <a:normAutofit/>
          </a:bodyPr>
          <a:lstStyle/>
          <a:p>
            <a:r>
              <a:rPr lang="en-US" b="1" dirty="0" smtClean="0"/>
              <a:t>Tool systems for supporting ambitious science teaching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0286" y="3709373"/>
            <a:ext cx="2009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• Tools for construction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of big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58" y="3709373"/>
            <a:ext cx="1461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• Tools for diagnostic assessment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328" y="3709373"/>
            <a:ext cx="2009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• Tools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for classroom discourse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4758" y="3563221"/>
            <a:ext cx="8066749" cy="1588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bevel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annerTry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75235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494758" y="5338178"/>
            <a:ext cx="461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spcBef>
                <a:spcPts val="300"/>
              </a:spcBef>
              <a:buClr>
                <a:srgbClr val="7F7F7F"/>
              </a:buClr>
              <a:buSzPct val="70000"/>
              <a:buFont typeface="Wingdings" pitchFamily="76" charset="2"/>
              <a:buNone/>
            </a:pPr>
            <a:r>
              <a:rPr lang="en-US" sz="1400" dirty="0">
                <a:latin typeface="Optima"/>
                <a:ea typeface="Verdana" pitchFamily="76" charset="0"/>
                <a:cs typeface="Optima"/>
              </a:rPr>
              <a:t>Mark </a:t>
            </a:r>
            <a:r>
              <a:rPr lang="en-US" sz="1400" dirty="0" smtClean="0">
                <a:latin typeface="Optima"/>
                <a:ea typeface="Verdana" pitchFamily="76" charset="0"/>
                <a:cs typeface="Optima"/>
              </a:rPr>
              <a:t>Windschitl &amp; Jessica Thompson</a:t>
            </a:r>
          </a:p>
          <a:p>
            <a:pPr defTabSz="914400">
              <a:spcBef>
                <a:spcPts val="300"/>
              </a:spcBef>
              <a:buClr>
                <a:srgbClr val="7F7F7F"/>
              </a:buClr>
              <a:buSzPct val="70000"/>
              <a:buFont typeface="Wingdings" pitchFamily="76" charset="2"/>
              <a:buNone/>
            </a:pPr>
            <a:r>
              <a:rPr lang="en-US" sz="1400" b="1" i="1" dirty="0" smtClean="0">
                <a:latin typeface="Optima"/>
                <a:ea typeface="Verdana" pitchFamily="76" charset="0"/>
                <a:cs typeface="Optima"/>
              </a:rPr>
              <a:t>Teachers</a:t>
            </a:r>
            <a:r>
              <a:rPr lang="en-US" sz="1400" b="1" i="1" dirty="0">
                <a:latin typeface="Optima"/>
                <a:ea typeface="Verdana" pitchFamily="76" charset="0"/>
                <a:cs typeface="Optima"/>
              </a:rPr>
              <a:t>’ Learning Trajectories Initiative</a:t>
            </a:r>
          </a:p>
          <a:p>
            <a:pPr defTabSz="914400">
              <a:spcBef>
                <a:spcPts val="300"/>
              </a:spcBef>
              <a:buClr>
                <a:srgbClr val="7F7F7F"/>
              </a:buClr>
              <a:buSzPct val="70000"/>
              <a:buFont typeface="Wingdings" pitchFamily="76" charset="2"/>
              <a:buNone/>
            </a:pPr>
            <a:r>
              <a:rPr lang="en-US" sz="1400" dirty="0">
                <a:latin typeface="Optima"/>
                <a:ea typeface="Verdana" pitchFamily="76" charset="0"/>
                <a:cs typeface="Optima"/>
              </a:rPr>
              <a:t>University of Washington</a:t>
            </a:r>
          </a:p>
        </p:txBody>
      </p:sp>
      <p:pic>
        <p:nvPicPr>
          <p:cNvPr id="14" name="Picture 2" descr="7KB NSF logo in color, .gif format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276558" y="510005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4100286" y="5338178"/>
            <a:ext cx="461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spcBef>
                <a:spcPts val="300"/>
              </a:spcBef>
              <a:buClr>
                <a:srgbClr val="7F7F7F"/>
              </a:buClr>
              <a:buSzPct val="70000"/>
              <a:buFont typeface="Wingdings" pitchFamily="76" charset="2"/>
              <a:buNone/>
            </a:pPr>
            <a:r>
              <a:rPr lang="en-US" sz="1400" dirty="0" err="1" smtClean="0">
                <a:latin typeface="Optima"/>
                <a:ea typeface="Verdana" pitchFamily="76" charset="0"/>
                <a:cs typeface="Optima"/>
              </a:rPr>
              <a:t>Stamatis</a:t>
            </a:r>
            <a:r>
              <a:rPr lang="en-US" sz="1400" dirty="0" smtClean="0">
                <a:latin typeface="Optima"/>
                <a:ea typeface="Verdana" pitchFamily="76" charset="0"/>
                <a:cs typeface="Optima"/>
              </a:rPr>
              <a:t> </a:t>
            </a:r>
            <a:r>
              <a:rPr lang="en-US" sz="1400" dirty="0" err="1" smtClean="0">
                <a:latin typeface="Optima"/>
                <a:ea typeface="Verdana" pitchFamily="76" charset="0"/>
                <a:cs typeface="Optima"/>
              </a:rPr>
              <a:t>Vokos</a:t>
            </a:r>
            <a:endParaRPr lang="en-US" sz="1400" dirty="0" smtClean="0">
              <a:latin typeface="Optima"/>
              <a:ea typeface="Verdana" pitchFamily="76" charset="0"/>
              <a:cs typeface="Optima"/>
            </a:endParaRPr>
          </a:p>
          <a:p>
            <a:pPr defTabSz="914400">
              <a:spcBef>
                <a:spcPts val="300"/>
              </a:spcBef>
              <a:buClr>
                <a:srgbClr val="7F7F7F"/>
              </a:buClr>
              <a:buSzPct val="70000"/>
              <a:buFont typeface="Wingdings" pitchFamily="76" charset="2"/>
              <a:buNone/>
            </a:pPr>
            <a:r>
              <a:rPr lang="en-US" sz="1400" b="1" i="1" dirty="0" err="1" smtClean="0">
                <a:latin typeface="Optima"/>
                <a:ea typeface="Verdana" pitchFamily="76" charset="0"/>
                <a:cs typeface="Optima"/>
              </a:rPr>
              <a:t>Diagnoser</a:t>
            </a:r>
            <a:r>
              <a:rPr lang="en-US" sz="1400" b="1" i="1" dirty="0" smtClean="0">
                <a:latin typeface="Optima"/>
                <a:ea typeface="Verdana" pitchFamily="76" charset="0"/>
                <a:cs typeface="Optima"/>
              </a:rPr>
              <a:t> Tools</a:t>
            </a:r>
          </a:p>
          <a:p>
            <a:pPr defTabSz="914400">
              <a:spcBef>
                <a:spcPts val="300"/>
              </a:spcBef>
              <a:buClr>
                <a:srgbClr val="7F7F7F"/>
              </a:buClr>
              <a:buSzPct val="70000"/>
              <a:buFont typeface="Wingdings" pitchFamily="76" charset="2"/>
              <a:buNone/>
            </a:pPr>
            <a:r>
              <a:rPr lang="en-US" sz="1400" dirty="0" smtClean="0">
                <a:latin typeface="Optima"/>
                <a:ea typeface="Verdana" pitchFamily="76" charset="0"/>
                <a:cs typeface="Optima"/>
              </a:rPr>
              <a:t>Seattle Pacific University</a:t>
            </a:r>
            <a:endParaRPr lang="en-US" sz="1400" dirty="0">
              <a:latin typeface="Optima"/>
              <a:ea typeface="Verdana" pitchFamily="76" charset="0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505200" cy="1752600"/>
          </a:xfrm>
        </p:spPr>
        <p:txBody>
          <a:bodyPr/>
          <a:lstStyle/>
          <a:p>
            <a:r>
              <a:rPr lang="en-US" sz="2800" b="1" smtClean="0">
                <a:latin typeface="Gill Sans" pitchFamily="27" charset="0"/>
              </a:rPr>
              <a:t>Web Based Diagnoser Tools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304800"/>
          <a:ext cx="8305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5" descr="Density FC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587" b="-587"/>
          <a:stretch>
            <a:fillRect/>
          </a:stretch>
        </p:blipFill>
        <p:spPr>
          <a:xfrm>
            <a:off x="-47625" y="92075"/>
            <a:ext cx="9253538" cy="6613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we’ll proceed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Three stations to visit – can hear more details, context, see them “in action”</a:t>
            </a:r>
          </a:p>
          <a:p>
            <a:r>
              <a:rPr lang="en-US" dirty="0" smtClean="0"/>
              <a:t>Goal is to ask better questions about the development of these tools and any tools designed to support ambitious teaching</a:t>
            </a:r>
          </a:p>
          <a:p>
            <a:r>
              <a:rPr lang="en-US" dirty="0" smtClean="0"/>
              <a:t>Which of the questions from our group conversation do you want to address?</a:t>
            </a:r>
            <a:endParaRPr lang="en-US" dirty="0"/>
          </a:p>
        </p:txBody>
      </p:sp>
      <p:pic>
        <p:nvPicPr>
          <p:cNvPr id="4" name="Picture 3" descr="BannerTry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3469"/>
            <a:ext cx="9144000" cy="55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43958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16" y="859589"/>
            <a:ext cx="9007684" cy="7182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56" y="149417"/>
            <a:ext cx="6176888" cy="710172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Your thoughts?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500" y="1014560"/>
            <a:ext cx="195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Make elements of expert practice visible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8744" y="4907525"/>
            <a:ext cx="2152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Support valued but unfamiliar forms of planning and classroom discourse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1408" y="4907525"/>
            <a:ext cx="2129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Support more generative tensions, failures, innovation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84731" y="2127019"/>
            <a:ext cx="2030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Reframe teachers’ visions about important classroom interactions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78492" y="3365500"/>
            <a:ext cx="2866107" cy="34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Tools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teachers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6000" y="2404018"/>
            <a:ext cx="195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Influence student and teacher learning</a:t>
            </a:r>
            <a:endParaRPr lang="en-US" baseline="30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large group (write on poster paper)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these tools connect with other tools you’ve seen?</a:t>
            </a:r>
          </a:p>
          <a:p>
            <a:r>
              <a:rPr lang="en-US" dirty="0" smtClean="0"/>
              <a:t>Do we need tools for certain kinds of teaching that don’t yet exist?</a:t>
            </a:r>
          </a:p>
          <a:p>
            <a:r>
              <a:rPr lang="en-US" dirty="0" smtClean="0"/>
              <a:t>Are there other research agendas in the room that might benefit from these tools? </a:t>
            </a:r>
            <a:endParaRPr lang="en-US" dirty="0"/>
          </a:p>
        </p:txBody>
      </p:sp>
      <p:pic>
        <p:nvPicPr>
          <p:cNvPr id="4" name="Picture 3" descr="BannerTry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3469"/>
            <a:ext cx="9144000" cy="55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purpose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start a conversation about the role of tools in supporting ambitious teaching– a conversation that can have a life beyond our session</a:t>
            </a:r>
          </a:p>
          <a:p>
            <a:r>
              <a:rPr lang="en-US" dirty="0" smtClean="0"/>
              <a:t>To explore and critique specific tools developed by our two projects</a:t>
            </a:r>
          </a:p>
        </p:txBody>
      </p:sp>
      <p:pic>
        <p:nvPicPr>
          <p:cNvPr id="5" name="Picture 4" descr="BannerTry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3469"/>
            <a:ext cx="9144000" cy="55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“Ambitious practice”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460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200" b="1" dirty="0" smtClean="0"/>
              <a:t>Aim of instruction</a:t>
            </a:r>
            <a:r>
              <a:rPr lang="en-US" sz="1200" dirty="0" smtClean="0"/>
              <a:t>: </a:t>
            </a:r>
          </a:p>
          <a:p>
            <a:pPr marL="0" indent="0">
              <a:buNone/>
            </a:pPr>
            <a:r>
              <a:rPr lang="en-US" sz="1200" dirty="0" smtClean="0"/>
              <a:t>• Students develop evidence-based causal explanations for puzzling, complex cases involving natural phenomena.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b="1" dirty="0" smtClean="0"/>
              <a:t>Primacy of building on students’ ideas</a:t>
            </a:r>
            <a:r>
              <a:rPr lang="en-US" sz="1200" dirty="0" smtClean="0"/>
              <a:t>:</a:t>
            </a:r>
          </a:p>
          <a:p>
            <a:pPr marL="0" indent="0">
              <a:buNone/>
            </a:pPr>
            <a:r>
              <a:rPr lang="en-US" sz="1200" dirty="0" smtClean="0"/>
              <a:t>• Teacher elicits and then adapts instruction based on students’ initial conceptions of scientific ideas and their use of everyday language and experiences to reason about these ideas.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b="1" dirty="0" smtClean="0"/>
              <a:t>Epistemic aims</a:t>
            </a:r>
            <a:r>
              <a:rPr lang="en-US" sz="1200" dirty="0" smtClean="0"/>
              <a:t>:</a:t>
            </a:r>
          </a:p>
          <a:p>
            <a:pPr marL="0" indent="0">
              <a:buNone/>
            </a:pPr>
            <a:r>
              <a:rPr lang="en-US" sz="1200" dirty="0" smtClean="0"/>
              <a:t>• Teacher provides students with readings and activity to support links between </a:t>
            </a:r>
            <a:r>
              <a:rPr lang="en-US" sz="1200" i="1" dirty="0" smtClean="0"/>
              <a:t>observable</a:t>
            </a:r>
            <a:r>
              <a:rPr lang="en-US" sz="1200" dirty="0" smtClean="0"/>
              <a:t> natural phenomena and </a:t>
            </a:r>
            <a:r>
              <a:rPr lang="en-US" sz="1200" i="1" dirty="0" smtClean="0"/>
              <a:t>unobservable</a:t>
            </a:r>
            <a:r>
              <a:rPr lang="en-US" sz="1200" dirty="0" smtClean="0"/>
              <a:t> processes, events, or entities. </a:t>
            </a:r>
          </a:p>
          <a:p>
            <a:pPr marL="0" indent="0">
              <a:buNone/>
            </a:pPr>
            <a:r>
              <a:rPr lang="en-US" sz="1200" dirty="0" smtClean="0"/>
              <a:t>• Teacher unpacks the nature of good scientific explanations with students, and “what counts” as evidence.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Rich discourse</a:t>
            </a:r>
          </a:p>
          <a:p>
            <a:pPr marL="0" indent="0">
              <a:buNone/>
            </a:pPr>
            <a:r>
              <a:rPr lang="en-US" sz="1200" dirty="0" smtClean="0"/>
              <a:t>Teacher scaffolds sense-making discourse among all students in the classroom as a regular feature of instruction. Students build on and critique one another’s ideas.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b="1" dirty="0" smtClean="0"/>
              <a:t>Role of model-based reasoning</a:t>
            </a:r>
            <a:r>
              <a:rPr lang="en-US" sz="1200" dirty="0" smtClean="0"/>
              <a:t>:</a:t>
            </a:r>
          </a:p>
          <a:p>
            <a:pPr marL="0" indent="0">
              <a:buNone/>
            </a:pPr>
            <a:r>
              <a:rPr lang="en-US" sz="1200" dirty="0" smtClean="0"/>
              <a:t>Teacher asks students to make visible and use tentative models as references before, during and after each inquiry. Students reason about these models using ideas from multiple investigations, readings.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pic>
        <p:nvPicPr>
          <p:cNvPr id="4" name="Picture 3" descr="janet pic.p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0" y="25679400"/>
            <a:ext cx="2523067" cy="189230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5" name="Picture 4" descr="Brain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00" y="25679400"/>
            <a:ext cx="2523067" cy="189230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6" name="Picture 5" descr="janet pic.p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600" y="25831800"/>
            <a:ext cx="2523067" cy="189230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7" name="Picture 6" descr="Brain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00" y="25831800"/>
            <a:ext cx="2523067" cy="189230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8" name="Picture 7" descr="Brain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0" y="25984200"/>
            <a:ext cx="2523067" cy="189230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9" name="Picture 8" descr="Brain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0" y="26136600"/>
            <a:ext cx="2523067" cy="1892300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12" name="Picture 11" descr="Brain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193" y="1417638"/>
            <a:ext cx="2126607" cy="1594955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3430">
            <a:off x="6332559" y="3052711"/>
            <a:ext cx="2979575" cy="317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Helping us define categories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tools are you familiar with for supporting ambitious teacher practice?</a:t>
            </a:r>
          </a:p>
          <a:p>
            <a:r>
              <a:rPr lang="en-US" dirty="0" smtClean="0"/>
              <a:t>What would you like to unpack in this session?</a:t>
            </a:r>
          </a:p>
          <a:p>
            <a:pPr lvl="1"/>
            <a:r>
              <a:rPr lang="en-US" dirty="0" smtClean="0"/>
              <a:t>How tools can influence practices?</a:t>
            </a:r>
          </a:p>
          <a:p>
            <a:pPr lvl="1"/>
            <a:r>
              <a:rPr lang="en-US" dirty="0" smtClean="0"/>
              <a:t>The context of their use?</a:t>
            </a:r>
          </a:p>
          <a:p>
            <a:pPr lvl="1"/>
            <a:r>
              <a:rPr lang="en-US" dirty="0" smtClean="0"/>
              <a:t>Theories that underlie their development?</a:t>
            </a:r>
          </a:p>
          <a:p>
            <a:pPr lvl="1"/>
            <a:r>
              <a:rPr lang="en-US" dirty="0" smtClean="0"/>
              <a:t>Obstacles preventing teachers from using or benefitting from tools</a:t>
            </a:r>
            <a:endParaRPr lang="en-US" dirty="0"/>
          </a:p>
        </p:txBody>
      </p:sp>
      <p:pic>
        <p:nvPicPr>
          <p:cNvPr id="4" name="Picture 3" descr="BannerTryEx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3469"/>
            <a:ext cx="9144000" cy="55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43958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16" y="859589"/>
            <a:ext cx="6633741" cy="5289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56" y="149417"/>
            <a:ext cx="6176888" cy="71017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we trying to accomplish?</a:t>
            </a:r>
            <a:endParaRPr lang="en-US" sz="3200" dirty="0"/>
          </a:p>
        </p:txBody>
      </p:sp>
      <p:pic>
        <p:nvPicPr>
          <p:cNvPr id="6" name="Picture 5" descr="janet pic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96" y="410680"/>
            <a:ext cx="1381587" cy="1036190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boysyes2.pc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897" y="1567883"/>
            <a:ext cx="1381587" cy="1036190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Brain.p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897" y="2773350"/>
            <a:ext cx="1381587" cy="1036190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3202" y="5746571"/>
            <a:ext cx="5961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00000"/>
                </a:solidFill>
              </a:rPr>
              <a:t>1  </a:t>
            </a:r>
            <a:r>
              <a:rPr lang="en-US" sz="1200" dirty="0" smtClean="0">
                <a:solidFill>
                  <a:srgbClr val="000000"/>
                </a:solidFill>
              </a:rPr>
              <a:t>Grossman et al. 2009; Sherin, 2007; Lynch, 1990; Goodwin &amp; Goodwin, 1996.</a:t>
            </a:r>
          </a:p>
          <a:p>
            <a:r>
              <a:rPr lang="en-US" sz="1200" baseline="30000" dirty="0" smtClean="0">
                <a:solidFill>
                  <a:srgbClr val="000000"/>
                </a:solidFill>
              </a:rPr>
              <a:t>2</a:t>
            </a:r>
            <a:r>
              <a:rPr lang="en-US" sz="1200" dirty="0" smtClean="0">
                <a:solidFill>
                  <a:srgbClr val="000000"/>
                </a:solidFill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</a:rPr>
              <a:t>Argyris</a:t>
            </a:r>
            <a:r>
              <a:rPr lang="en-US" sz="1200" dirty="0" smtClean="0">
                <a:solidFill>
                  <a:srgbClr val="000000"/>
                </a:solidFill>
              </a:rPr>
              <a:t>, 1992; </a:t>
            </a:r>
            <a:r>
              <a:rPr lang="en-US" sz="1200" dirty="0" err="1" smtClean="0">
                <a:solidFill>
                  <a:srgbClr val="000000"/>
                </a:solidFill>
              </a:rPr>
              <a:t>Bereiter</a:t>
            </a:r>
            <a:r>
              <a:rPr lang="en-US" sz="1200" dirty="0" smtClean="0">
                <a:solidFill>
                  <a:srgbClr val="000000"/>
                </a:solidFill>
              </a:rPr>
              <a:t> &amp; </a:t>
            </a:r>
            <a:r>
              <a:rPr lang="en-US" sz="1200" dirty="0" err="1" smtClean="0">
                <a:solidFill>
                  <a:srgbClr val="000000"/>
                </a:solidFill>
              </a:rPr>
              <a:t>Scardemalia</a:t>
            </a:r>
            <a:r>
              <a:rPr lang="en-US" sz="1200" dirty="0" smtClean="0">
                <a:solidFill>
                  <a:srgbClr val="000000"/>
                </a:solidFill>
              </a:rPr>
              <a:t>, 1993</a:t>
            </a:r>
          </a:p>
          <a:p>
            <a:r>
              <a:rPr lang="en-US" sz="1200" baseline="30000" dirty="0" smtClean="0">
                <a:solidFill>
                  <a:srgbClr val="000000"/>
                </a:solidFill>
              </a:rPr>
              <a:t>3</a:t>
            </a:r>
            <a:r>
              <a:rPr lang="en-US" sz="1200" dirty="0" smtClean="0">
                <a:solidFill>
                  <a:srgbClr val="000000"/>
                </a:solidFill>
              </a:rPr>
              <a:t>  Mercer, 2002; Resnick, Michaels, O’Connor, 2010; Vygotsky &amp; Luria, 1993</a:t>
            </a:r>
          </a:p>
          <a:p>
            <a:pPr marL="228600" indent="-228600">
              <a:buAutoNum type="arabicPlain" startAt="4"/>
            </a:pPr>
            <a:r>
              <a:rPr lang="en-US" sz="1200" dirty="0" smtClean="0">
                <a:solidFill>
                  <a:srgbClr val="000000"/>
                </a:solidFill>
              </a:rPr>
              <a:t>Engestrom, 2004</a:t>
            </a:r>
          </a:p>
          <a:p>
            <a:pPr marL="228600" indent="-228600">
              <a:buAutoNum type="arabicPlain" startAt="4"/>
            </a:pPr>
            <a:r>
              <a:rPr lang="en-US" sz="1200" dirty="0" smtClean="0"/>
              <a:t>Black, P., &amp; Wiliam, D. (1998a, </a:t>
            </a:r>
            <a:r>
              <a:rPr lang="en-US" sz="1200" dirty="0" err="1" smtClean="0"/>
              <a:t>b</a:t>
            </a:r>
            <a:r>
              <a:rPr lang="en-US" sz="1200" dirty="0" smtClean="0"/>
              <a:t>). </a:t>
            </a:r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968823" y="1014560"/>
            <a:ext cx="165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Make elements of expert practice visible</a:t>
            </a:r>
            <a:r>
              <a:rPr lang="en-US" sz="1400" baseline="30000" dirty="0" smtClean="0">
                <a:solidFill>
                  <a:schemeClr val="bg1"/>
                </a:solidFill>
              </a:rPr>
              <a:t>1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56240" y="3878706"/>
            <a:ext cx="1812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Support valued but unfamiliar forms of planning and classroom discourse</a:t>
            </a:r>
            <a:r>
              <a:rPr lang="en-US" sz="1400" baseline="30000" dirty="0" smtClean="0">
                <a:solidFill>
                  <a:srgbClr val="FFFFFF"/>
                </a:solidFill>
              </a:rPr>
              <a:t>3</a:t>
            </a:r>
            <a:endParaRPr lang="en-US" sz="1400" baseline="30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9485" y="3737974"/>
            <a:ext cx="14193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Support more generative tensions, failures, innovation</a:t>
            </a:r>
            <a:r>
              <a:rPr lang="en-US" sz="1400" baseline="30000" dirty="0" smtClean="0">
                <a:solidFill>
                  <a:srgbClr val="FFFFFF"/>
                </a:solidFill>
              </a:rPr>
              <a:t>4</a:t>
            </a:r>
            <a:endParaRPr lang="en-US" sz="1400" baseline="30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27854" y="1819243"/>
            <a:ext cx="1756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Reframe teachers’ visions about important classroom interactions</a:t>
            </a:r>
            <a:r>
              <a:rPr lang="en-US" sz="1400" baseline="30000" dirty="0" smtClean="0">
                <a:solidFill>
                  <a:srgbClr val="FFFFFF"/>
                </a:solidFill>
              </a:rPr>
              <a:t>2</a:t>
            </a:r>
            <a:endParaRPr lang="en-US" sz="1400" baseline="30000" dirty="0">
              <a:solidFill>
                <a:srgbClr val="FFFFFF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74507" y="2600247"/>
            <a:ext cx="2866107" cy="34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Tools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teachers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9816" y="2080853"/>
            <a:ext cx="1419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Influence student and teacher learning</a:t>
            </a:r>
            <a:endParaRPr lang="en-US" sz="1400" baseline="30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42944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Discourse tools (UW project)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2710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Electronic document</a:t>
            </a:r>
          </a:p>
          <a:p>
            <a:r>
              <a:rPr lang="en-US" sz="2400" dirty="0" smtClean="0"/>
              <a:t>Designed to scaffold 3 forms of classroom discourse </a:t>
            </a:r>
          </a:p>
          <a:p>
            <a:r>
              <a:rPr lang="en-US" sz="2400" dirty="0" smtClean="0"/>
              <a:t>Structures their pre-planning, helps them anticipate likely trajectories of dialogue</a:t>
            </a: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29175" y="304800"/>
            <a:ext cx="3200400" cy="685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Back-pocket questions: Observations and patterns</a:t>
            </a: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/>
            </a:r>
            <a:b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/>
            </a:r>
            <a:b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When students break into small groups, circulate among them and  consider these questions. Write them on an index card.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829175" y="1219200"/>
            <a:ext cx="2209800" cy="3079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761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“What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are you seeing here</a:t>
            </a:r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?”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(or similar broad observational question)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829175" y="1857375"/>
            <a:ext cx="1300356" cy="20005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Students cite relevant features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6429375" y="1828800"/>
            <a:ext cx="1600200" cy="3079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Students focused on extraneous features of activity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895975" y="2514600"/>
            <a:ext cx="2133600" cy="3077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761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“But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what do you notice about ____</a:t>
            </a:r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?”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[Direct their attention to salient features of activity]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895975" y="3048000"/>
            <a:ext cx="2133600" cy="4159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761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“Are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there some patterns here or differences between groups? What might these patterns tell you</a:t>
            </a:r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?”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(Try and hear from </a:t>
            </a:r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everybody in group)</a:t>
            </a:r>
            <a:endParaRPr lang="en-US" sz="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829175" y="3962400"/>
            <a:ext cx="1441420" cy="30777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Students mention  patterns, </a:t>
            </a:r>
          </a:p>
          <a:p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but do not explain the significance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29175" y="4976813"/>
            <a:ext cx="1600200" cy="73818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761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“So 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what have we been studying the past few days? What do we already know about ____?, or how ___ happens? How do you think this is related to____</a:t>
            </a:r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?”</a:t>
            </a:r>
            <a:endParaRPr lang="en-US" sz="800" dirty="0" smtClean="0">
              <a:latin typeface="Calibri"/>
              <a:cs typeface="Calibri"/>
            </a:endParaRPr>
          </a:p>
          <a:p>
            <a:endParaRPr lang="en-US" sz="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810375" y="5413375"/>
            <a:ext cx="1219200" cy="63094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761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So what can we infer from this? Can you hypothesize what might be going on here based on our background reading? </a:t>
            </a:r>
          </a:p>
        </p:txBody>
      </p:sp>
      <p:cxnSp>
        <p:nvCxnSpPr>
          <p:cNvPr id="15" name="Elbow Connector 27"/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6430963" y="1030287"/>
            <a:ext cx="301625" cy="1295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Elbow Connector 29"/>
          <p:cNvCxnSpPr>
            <a:cxnSpLocks noChangeShapeType="1"/>
            <a:stCxn id="7" idx="2"/>
            <a:endCxn id="8" idx="0"/>
          </p:cNvCxnSpPr>
          <p:nvPr/>
        </p:nvCxnSpPr>
        <p:spPr bwMode="auto">
          <a:xfrm rot="5400000">
            <a:off x="5541614" y="1464914"/>
            <a:ext cx="330200" cy="45472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Elbow Connector 31"/>
          <p:cNvCxnSpPr>
            <a:cxnSpLocks noChangeShapeType="1"/>
            <a:stCxn id="9" idx="2"/>
            <a:endCxn id="10" idx="0"/>
          </p:cNvCxnSpPr>
          <p:nvPr/>
        </p:nvCxnSpPr>
        <p:spPr bwMode="auto">
          <a:xfrm rot="5400000">
            <a:off x="6907213" y="2192337"/>
            <a:ext cx="377825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Shape 33"/>
          <p:cNvCxnSpPr>
            <a:cxnSpLocks noChangeShapeType="1"/>
            <a:stCxn id="10" idx="1"/>
          </p:cNvCxnSpPr>
          <p:nvPr/>
        </p:nvCxnSpPr>
        <p:spPr bwMode="auto">
          <a:xfrm rot="10800000" flipH="1">
            <a:off x="5895975" y="2085977"/>
            <a:ext cx="228600" cy="582512"/>
          </a:xfrm>
          <a:prstGeom prst="bentConnector4">
            <a:avLst>
              <a:gd name="adj1" fmla="val -100000"/>
              <a:gd name="adj2" fmla="val 632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Shape 35"/>
          <p:cNvCxnSpPr>
            <a:cxnSpLocks noChangeShapeType="1"/>
            <a:stCxn id="8" idx="2"/>
            <a:endCxn id="11" idx="1"/>
          </p:cNvCxnSpPr>
          <p:nvPr/>
        </p:nvCxnSpPr>
        <p:spPr bwMode="auto">
          <a:xfrm rot="16200000" flipH="1">
            <a:off x="5088398" y="2448385"/>
            <a:ext cx="1198533" cy="41662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Elbow Connector 37"/>
          <p:cNvCxnSpPr>
            <a:cxnSpLocks noChangeShapeType="1"/>
            <a:stCxn id="11" idx="2"/>
            <a:endCxn id="12" idx="0"/>
          </p:cNvCxnSpPr>
          <p:nvPr/>
        </p:nvCxnSpPr>
        <p:spPr bwMode="auto">
          <a:xfrm rot="5400000">
            <a:off x="6007093" y="3006717"/>
            <a:ext cx="498475" cy="14128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6581775" y="3962400"/>
            <a:ext cx="1524000" cy="41592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Student about to describe </a:t>
            </a:r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patterns</a:t>
            </a:r>
            <a:r>
              <a:rPr lang="en-US" sz="700" dirty="0">
                <a:solidFill>
                  <a:srgbClr val="000000"/>
                </a:solidFill>
                <a:latin typeface="Calibri"/>
                <a:cs typeface="Calibri"/>
              </a:rPr>
              <a:t>, significance of patterns as “meaning something.”</a:t>
            </a:r>
          </a:p>
        </p:txBody>
      </p:sp>
      <p:cxnSp>
        <p:nvCxnSpPr>
          <p:cNvPr id="22" name="Elbow Connector 40"/>
          <p:cNvCxnSpPr>
            <a:cxnSpLocks noChangeShapeType="1"/>
            <a:stCxn id="12" idx="2"/>
            <a:endCxn id="13" idx="0"/>
          </p:cNvCxnSpPr>
          <p:nvPr/>
        </p:nvCxnSpPr>
        <p:spPr bwMode="auto">
          <a:xfrm rot="16200000" flipH="1">
            <a:off x="5236262" y="4583800"/>
            <a:ext cx="706636" cy="793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Elbow Connector 42"/>
          <p:cNvCxnSpPr>
            <a:cxnSpLocks noChangeShapeType="1"/>
            <a:stCxn id="11" idx="2"/>
            <a:endCxn id="21" idx="0"/>
          </p:cNvCxnSpPr>
          <p:nvPr/>
        </p:nvCxnSpPr>
        <p:spPr bwMode="auto">
          <a:xfrm rot="16200000" flipH="1">
            <a:off x="6904038" y="3522662"/>
            <a:ext cx="498475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Elbow Connector 44"/>
          <p:cNvCxnSpPr>
            <a:cxnSpLocks noChangeShapeType="1"/>
            <a:stCxn id="13" idx="3"/>
            <a:endCxn id="21" idx="1"/>
          </p:cNvCxnSpPr>
          <p:nvPr/>
        </p:nvCxnSpPr>
        <p:spPr bwMode="auto">
          <a:xfrm flipV="1">
            <a:off x="6429375" y="4170363"/>
            <a:ext cx="152400" cy="11755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Elbow Connector 46"/>
          <p:cNvCxnSpPr>
            <a:cxnSpLocks noChangeShapeType="1"/>
            <a:stCxn id="21" idx="2"/>
            <a:endCxn id="14" idx="0"/>
          </p:cNvCxnSpPr>
          <p:nvPr/>
        </p:nvCxnSpPr>
        <p:spPr bwMode="auto">
          <a:xfrm rot="16200000" flipH="1">
            <a:off x="6864350" y="4857750"/>
            <a:ext cx="103505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15240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35814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75" y="36576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16002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 descr="Macintosh HD:Users:markwindschitl:Library:Application Support:Microsoft:Office:Clipart:Personal:sy0111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487" y="417512"/>
            <a:ext cx="420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8"/>
          <p:cNvCxnSpPr>
            <a:cxnSpLocks noChangeShapeType="1"/>
          </p:cNvCxnSpPr>
          <p:nvPr/>
        </p:nvCxnSpPr>
        <p:spPr bwMode="auto">
          <a:xfrm rot="5400000">
            <a:off x="1820069" y="3618706"/>
            <a:ext cx="54102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2" name="Straight Connector 28"/>
          <p:cNvCxnSpPr>
            <a:cxnSpLocks noChangeShapeType="1"/>
          </p:cNvCxnSpPr>
          <p:nvPr/>
        </p:nvCxnSpPr>
        <p:spPr bwMode="auto">
          <a:xfrm rot="5400000">
            <a:off x="5630069" y="3618706"/>
            <a:ext cx="54102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42944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Idea tool (UW project)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5000"/>
            <a:ext cx="443352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 sharable, revisable document</a:t>
            </a:r>
          </a:p>
          <a:p>
            <a:r>
              <a:rPr lang="en-US" dirty="0" smtClean="0"/>
              <a:t>Designed to unpack and then focus curriculum “topics” </a:t>
            </a:r>
          </a:p>
          <a:p>
            <a:r>
              <a:rPr lang="en-US" dirty="0" smtClean="0"/>
              <a:t>Big idea= puzzling phenomenon and its underlying explanatory model</a:t>
            </a:r>
          </a:p>
          <a:p>
            <a:r>
              <a:rPr lang="en-US" dirty="0" smtClean="0"/>
              <a:t>Sustains kids’ intellectual effort, raises expectations for their thinking</a:t>
            </a:r>
            <a:endParaRPr lang="en-US" dirty="0"/>
          </a:p>
        </p:txBody>
      </p:sp>
      <p:grpSp>
        <p:nvGrpSpPr>
          <p:cNvPr id="28" name="Group 92"/>
          <p:cNvGrpSpPr/>
          <p:nvPr/>
        </p:nvGrpSpPr>
        <p:grpSpPr>
          <a:xfrm>
            <a:off x="5159179" y="1489979"/>
            <a:ext cx="3688787" cy="3098100"/>
            <a:chOff x="3909075" y="802317"/>
            <a:chExt cx="1907584" cy="1543226"/>
          </a:xfrm>
        </p:grpSpPr>
        <p:pic>
          <p:nvPicPr>
            <p:cNvPr id="29" name="Picture 28" descr="yin_ya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930257">
              <a:off x="3909075" y="802317"/>
              <a:ext cx="1543226" cy="154322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26437" y="1861303"/>
              <a:ext cx="1356840" cy="16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Explanatory model</a:t>
              </a:r>
              <a:endParaRPr lang="en-US" sz="16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955540" y="1267194"/>
              <a:ext cx="228600" cy="2286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4421" y="1129215"/>
              <a:ext cx="1722238" cy="16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Puzzling Phenomena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93758" y="4020797"/>
            <a:ext cx="3754208" cy="226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5760" tIns="228600" rIns="365760" bIns="182880" rtlCol="0">
            <a:spAutoFit/>
          </a:bodyPr>
          <a:lstStyle/>
          <a:p>
            <a:pPr marL="0" lvl="1"/>
            <a:r>
              <a:rPr lang="en-US" sz="1000" dirty="0" smtClean="0"/>
              <a:t>There are air molecules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 inside and outside</a:t>
            </a:r>
            <a:r>
              <a:rPr lang="en-US" sz="1000" dirty="0" smtClean="0"/>
              <a:t> of the oil tanker. Steam cleaning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adds water molecules that move at a high speed</a:t>
            </a:r>
            <a:r>
              <a:rPr lang="en-US" sz="1000" dirty="0" smtClean="0"/>
              <a:t> and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 collide with the interior wall</a:t>
            </a:r>
            <a:r>
              <a:rPr lang="en-US" sz="1000" dirty="0" smtClean="0"/>
              <a:t>. Prior to being sealed,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 high-energy air molecules are driven out of the tanker</a:t>
            </a:r>
            <a:r>
              <a:rPr lang="en-US" sz="1000" dirty="0" smtClean="0"/>
              <a:t>. After sealing the tanker, there is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no gain or loss of molecules</a:t>
            </a:r>
            <a:r>
              <a:rPr lang="en-US" sz="1000" dirty="0" smtClean="0"/>
              <a:t> on the inside. The steam and air molecules on the inside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lose energy as it cools and there are fewer, less energetic collisions in the interior</a:t>
            </a:r>
            <a:r>
              <a:rPr lang="en-US" sz="1000" dirty="0" smtClean="0"/>
              <a:t>. Pressure decreases on the inside but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pressure on the outside remains the same (14lbs/in</a:t>
            </a:r>
            <a:r>
              <a:rPr lang="en-US" sz="1000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sz="1000" dirty="0" smtClean="0"/>
              <a:t>. With 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less pressure, the tanker collapses until equilibrium is reached</a:t>
            </a:r>
            <a:r>
              <a:rPr lang="en-US" sz="1000" dirty="0" smtClean="0"/>
              <a:t>. </a:t>
            </a:r>
          </a:p>
          <a:p>
            <a:endParaRPr lang="en-US" sz="1000" dirty="0"/>
          </a:p>
        </p:txBody>
      </p:sp>
      <p:pic>
        <p:nvPicPr>
          <p:cNvPr id="34" name="Picture 33" descr="http://tbn0.google.com/images?q=tbn:b17MAGswkw1aYM:http://img.youtube.com/vi/E_hci9vrvfw/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102" y="805130"/>
            <a:ext cx="1458262" cy="109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39" descr="http://tbn0.google.com/images?q=tbn:i3f8FtHvwrFlPM:http://4gifs.com/gallery/d/125767-2/Train_tanker_implosio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205" y="805130"/>
            <a:ext cx="1456043" cy="109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Right Arrow 40"/>
          <p:cNvSpPr/>
          <p:nvPr/>
        </p:nvSpPr>
        <p:spPr>
          <a:xfrm>
            <a:off x="6203447" y="1219759"/>
            <a:ext cx="814207" cy="2706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Sample results from use of our tool system: Comparing two cohorts of beginning teachers</a:t>
            </a:r>
            <a:endParaRPr lang="en-US" sz="3200" dirty="0"/>
          </a:p>
        </p:txBody>
      </p:sp>
      <p:pic>
        <p:nvPicPr>
          <p:cNvPr id="4" name="Picture 3" descr="BannerTry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3469"/>
            <a:ext cx="9144000" cy="555223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734199" y="1918641"/>
          <a:ext cx="43434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1132" y="4733824"/>
            <a:ext cx="336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Big Ideas</a:t>
            </a:r>
          </a:p>
          <a:p>
            <a:pPr algn="ctr"/>
            <a:r>
              <a:rPr lang="en-US" sz="1200" dirty="0" smtClean="0"/>
              <a:t>Focus on topics or “things” vs. explanatory models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-955933" y="3274525"/>
            <a:ext cx="310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# of classroom observations at this level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800599" y="1918641"/>
          <a:ext cx="5059381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77599" y="4641491"/>
            <a:ext cx="336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Pressing for explanation</a:t>
            </a:r>
          </a:p>
          <a:p>
            <a:pPr algn="ctr"/>
            <a:r>
              <a:rPr lang="en-US" sz="1200" dirty="0" smtClean="0"/>
              <a:t>No press for explanation vs. pressing for causal story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5002E"/>
                </a:solidFill>
                <a:latin typeface="Gill Sans" pitchFamily="27" charset="0"/>
              </a:rPr>
              <a:t>Tools to Support </a:t>
            </a:r>
            <a:br>
              <a:rPr lang="en-US" sz="3200" b="1" dirty="0" smtClean="0">
                <a:solidFill>
                  <a:srgbClr val="15002E"/>
                </a:solidFill>
                <a:latin typeface="Gill Sans" pitchFamily="27" charset="0"/>
              </a:rPr>
            </a:br>
            <a:r>
              <a:rPr lang="en-US" sz="3200" b="1" dirty="0" smtClean="0">
                <a:solidFill>
                  <a:srgbClr val="15002E"/>
                </a:solidFill>
                <a:latin typeface="Gill Sans" pitchFamily="27" charset="0"/>
              </a:rPr>
              <a:t>an Assessment/Learning Environment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7" charset="2"/>
              <a:buNone/>
            </a:pPr>
            <a:endParaRPr lang="en-US" smtClean="0">
              <a:solidFill>
                <a:srgbClr val="15002E"/>
              </a:solidFill>
              <a:latin typeface="Gill Sans" pitchFamily="27" charset="0"/>
            </a:endParaRPr>
          </a:p>
          <a:p>
            <a:pPr algn="ctr">
              <a:buFont typeface="Wingdings" pitchFamily="27" charset="2"/>
              <a:buNone/>
            </a:pPr>
            <a:endParaRPr lang="en-US" smtClean="0">
              <a:solidFill>
                <a:srgbClr val="15002E"/>
              </a:solidFill>
              <a:latin typeface="Gill Sans" pitchFamily="27" charset="0"/>
            </a:endParaRPr>
          </a:p>
          <a:p>
            <a:pPr algn="ctr">
              <a:buFont typeface="Wingdings" pitchFamily="27" charset="2"/>
              <a:buNone/>
            </a:pPr>
            <a:r>
              <a:rPr lang="en-US" smtClean="0">
                <a:solidFill>
                  <a:srgbClr val="15002E"/>
                </a:solidFill>
                <a:latin typeface="Gill Sans" pitchFamily="27" charset="0"/>
              </a:rPr>
              <a:t>www.diagnoser.com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6bc510d7-855d-4442-9456-1ebf1183d0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5E1840D30214BB0E278088DD3F8A3" ma:contentTypeVersion="1" ma:contentTypeDescription="Create a new document." ma:contentTypeScope="" ma:versionID="c63e12be6e239949f424810fe3ad7bcf">
  <xsd:schema xmlns:xsd="http://www.w3.org/2001/XMLSchema" xmlns:p="http://schemas.microsoft.com/office/2006/metadata/properties" xmlns:ns2="6bc510d7-855d-4442-9456-1ebf1183d01a" targetNamespace="http://schemas.microsoft.com/office/2006/metadata/properties" ma:root="true" ma:fieldsID="22167df2f7af04f28acb8acc1a6e9027" ns2:_="">
    <xsd:import namespace="6bc510d7-855d-4442-9456-1ebf1183d01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bc510d7-855d-4442-9456-1ebf1183d01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EF3597-78DB-438D-989E-8050282AC333}">
  <ds:schemaRefs>
    <ds:schemaRef ds:uri="http://schemas.microsoft.com/office/2006/metadata/properties"/>
    <ds:schemaRef ds:uri="6bc510d7-855d-4442-9456-1ebf1183d01a"/>
  </ds:schemaRefs>
</ds:datastoreItem>
</file>

<file path=customXml/itemProps2.xml><?xml version="1.0" encoding="utf-8"?>
<ds:datastoreItem xmlns:ds="http://schemas.openxmlformats.org/officeDocument/2006/customXml" ds:itemID="{4568E642-4CF0-409A-9D10-0C1716020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B535D-C69D-418C-A3A0-5E0C05850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c510d7-855d-4442-9456-1ebf1183d01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</TotalTime>
  <Words>855</Words>
  <Application>Microsoft Office PowerPoint</Application>
  <PresentationFormat>On-screen Show (4:3)</PresentationFormat>
  <Paragraphs>111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Tool systems for supporting ambitious science teaching</vt:lpstr>
      <vt:lpstr>Our purpose today</vt:lpstr>
      <vt:lpstr>Describing “Ambitious practice”</vt:lpstr>
      <vt:lpstr>Helping us define categories of tools</vt:lpstr>
      <vt:lpstr>What are we trying to accomplish?</vt:lpstr>
      <vt:lpstr>Discourse tools (UW project)</vt:lpstr>
      <vt:lpstr>Big Idea tool (UW project)</vt:lpstr>
      <vt:lpstr>Sample results from use of our tool system: Comparing two cohorts of beginning teachers</vt:lpstr>
      <vt:lpstr>Tools to Support  an Assessment/Learning Environment</vt:lpstr>
      <vt:lpstr>Web Based Diagnoser Tools</vt:lpstr>
      <vt:lpstr>Slide 11</vt:lpstr>
      <vt:lpstr>How we’ll proceed</vt:lpstr>
      <vt:lpstr>Your thoughts?</vt:lpstr>
      <vt:lpstr>Back to large group (write on poster paper)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session</dc:title>
  <dc:creator>COE</dc:creator>
  <cp:lastModifiedBy>ABusey</cp:lastModifiedBy>
  <cp:revision>19</cp:revision>
  <dcterms:created xsi:type="dcterms:W3CDTF">2010-12-08T02:36:35Z</dcterms:created>
  <dcterms:modified xsi:type="dcterms:W3CDTF">2010-12-09T17:28:32Z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0x010100E175E1840D30214BB0E278088DD3F8A3</vt:lpwstr>
  </property>
</Properties>
</file>