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C4F04D0-0B1B-451D-BBE9-A88641F313E5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5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9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2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7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0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07A0-58F8-4343-8F12-BFC6C5309A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AD1D-AFF0-4F56-A4DF-00A8712F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0C8E4C-FA40-4F81-90F5-8DC220FF518A}"/>
              </a:ext>
            </a:extLst>
          </p:cNvPr>
          <p:cNvSpPr/>
          <p:nvPr/>
        </p:nvSpPr>
        <p:spPr>
          <a:xfrm>
            <a:off x="1962570" y="62992"/>
            <a:ext cx="5478957" cy="66475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0658693-6DD7-4A42-A447-173F1849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" y="0"/>
            <a:ext cx="1236306" cy="74521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AD1A3B7-08DC-48C6-BAEC-D2694D7D2E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75" y="80466"/>
            <a:ext cx="1485283" cy="557645"/>
          </a:xfrm>
          <a:prstGeom prst="rect">
            <a:avLst/>
          </a:prstGeom>
        </p:spPr>
      </p:pic>
      <p:pic>
        <p:nvPicPr>
          <p:cNvPr id="12" name="Picture 11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D54C24E2-AE67-447D-BF27-73D72EC1B2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90" y="161627"/>
            <a:ext cx="474007" cy="476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DE7E8A-86EA-40A7-804B-1A00A2D1F5E1}"/>
              </a:ext>
            </a:extLst>
          </p:cNvPr>
          <p:cNvSpPr/>
          <p:nvPr/>
        </p:nvSpPr>
        <p:spPr>
          <a:xfrm>
            <a:off x="158924" y="826111"/>
            <a:ext cx="2840182" cy="595142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3DC605-89AB-4911-9994-8AC1B6032277}"/>
              </a:ext>
            </a:extLst>
          </p:cNvPr>
          <p:cNvSpPr txBox="1"/>
          <p:nvPr/>
        </p:nvSpPr>
        <p:spPr>
          <a:xfrm>
            <a:off x="740355" y="826112"/>
            <a:ext cx="1697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3C14D-74D9-436E-9629-48AD5DD0A3DC}"/>
              </a:ext>
            </a:extLst>
          </p:cNvPr>
          <p:cNvSpPr txBox="1"/>
          <p:nvPr/>
        </p:nvSpPr>
        <p:spPr>
          <a:xfrm>
            <a:off x="158924" y="1127040"/>
            <a:ext cx="28401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Self-driving cars are powered by computers through artificial intelligence, powerful processors, sensors, and cameras.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However, one of the greatest challenges is preventing them from being hacked and making them accident free.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Addressing the issue by encouraging teaching and learning STEM disciplines along with Computational Thinking (CT) using smart cars, especially Mathematics.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INITIATE’s goal is to improve academic achievement and improve mathematical and CT skills among high school students through Project-Based Learning (PBL) and a programmable smart car prototype (GoPiGo).</a:t>
            </a:r>
          </a:p>
        </p:txBody>
      </p:sp>
      <p:pic>
        <p:nvPicPr>
          <p:cNvPr id="20" name="Picture 19" descr="Diagram, bubble chart&#10;&#10;Description automatically generated">
            <a:extLst>
              <a:ext uri="{FF2B5EF4-FFF2-40B4-BE49-F238E27FC236}">
                <a16:creationId xmlns:a16="http://schemas.microsoft.com/office/drawing/2014/main" id="{0948C333-88AC-4D69-81A3-BD19CCC3B9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3" y="4034811"/>
            <a:ext cx="1369436" cy="1039537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5BB64251-A303-46F0-A20A-B66A3817D0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05" y="3950205"/>
            <a:ext cx="1205791" cy="1205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647AA2-935A-49D9-8AD1-6F760AD16A5E}"/>
              </a:ext>
            </a:extLst>
          </p:cNvPr>
          <p:cNvSpPr txBox="1"/>
          <p:nvPr/>
        </p:nvSpPr>
        <p:spPr>
          <a:xfrm>
            <a:off x="472949" y="5072059"/>
            <a:ext cx="883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Essentials of PBL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658FB-18D6-4798-903A-F24943A98238}"/>
              </a:ext>
            </a:extLst>
          </p:cNvPr>
          <p:cNvSpPr txBox="1"/>
          <p:nvPr/>
        </p:nvSpPr>
        <p:spPr>
          <a:xfrm>
            <a:off x="1617026" y="5138334"/>
            <a:ext cx="148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Components of Computational Thinking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3BF32B-3731-4998-A4FD-3C96E8B6937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2" y="5552316"/>
            <a:ext cx="1359555" cy="7537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D536DEC-471B-4527-9873-60CA81636103}"/>
              </a:ext>
            </a:extLst>
          </p:cNvPr>
          <p:cNvSpPr txBox="1"/>
          <p:nvPr/>
        </p:nvSpPr>
        <p:spPr>
          <a:xfrm>
            <a:off x="370229" y="6302242"/>
            <a:ext cx="1410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GoPiGo Smart Car Prototype</a:t>
            </a:r>
          </a:p>
        </p:txBody>
      </p:sp>
      <p:pic>
        <p:nvPicPr>
          <p:cNvPr id="1026" name="Picture 2" descr="Amazon.com: HP Chromebook 14-inch Laptop with 180-Degree Axis, Intel  Celeron N3350 Processor, 4 GB RAM, 32 GB eMMC Storage, Chrome OS  (14-ca050nr, White): Computers &amp; Accessories">
            <a:extLst>
              <a:ext uri="{FF2B5EF4-FFF2-40B4-BE49-F238E27FC236}">
                <a16:creationId xmlns:a16="http://schemas.microsoft.com/office/drawing/2014/main" id="{BACB7C15-F2D0-4A87-AEDD-3BADE282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05" y="5490303"/>
            <a:ext cx="1194194" cy="8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70F382-E0B1-4672-B50A-FF9AC666B8C7}"/>
              </a:ext>
            </a:extLst>
          </p:cNvPr>
          <p:cNvSpPr txBox="1"/>
          <p:nvPr/>
        </p:nvSpPr>
        <p:spPr>
          <a:xfrm>
            <a:off x="1840756" y="6302242"/>
            <a:ext cx="12270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Chromebook for GoPiGo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1183C6-97D5-4094-9359-9AAD287092FD}"/>
              </a:ext>
            </a:extLst>
          </p:cNvPr>
          <p:cNvSpPr/>
          <p:nvPr/>
        </p:nvSpPr>
        <p:spPr>
          <a:xfrm>
            <a:off x="3128250" y="826111"/>
            <a:ext cx="2840182" cy="595142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F1C2EA-E1B4-4EEF-BE8B-338C2FE809E5}"/>
              </a:ext>
            </a:extLst>
          </p:cNvPr>
          <p:cNvSpPr txBox="1"/>
          <p:nvPr/>
        </p:nvSpPr>
        <p:spPr>
          <a:xfrm>
            <a:off x="3577444" y="826112"/>
            <a:ext cx="208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chemeClr val="accent4">
                    <a:lumMod val="50000"/>
                  </a:schemeClr>
                </a:solidFill>
              </a:rPr>
              <a:t>ACTIVITIES DESIGNED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885C3-EFEA-41C1-B070-70A097F396C0}"/>
              </a:ext>
            </a:extLst>
          </p:cNvPr>
          <p:cNvSpPr txBox="1"/>
          <p:nvPr/>
        </p:nvSpPr>
        <p:spPr>
          <a:xfrm>
            <a:off x="3206024" y="1089840"/>
            <a:ext cx="28079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In-Person Session Activities:</a:t>
            </a:r>
          </a:p>
          <a:p>
            <a:endParaRPr lang="en-US" sz="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designed to find the quickest route and program GoPiGo to traverse the routes R1 and R2.</a:t>
            </a:r>
            <a:endParaRPr lang="en-US" sz="1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FDBD759-94D8-44AF-B493-C3C915C0EBF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61" y="1942369"/>
            <a:ext cx="2489349" cy="12012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CCDEA2-AF42-4976-9FDB-4DB44424DA2B}"/>
              </a:ext>
            </a:extLst>
          </p:cNvPr>
          <p:cNvSpPr txBox="1"/>
          <p:nvPr/>
        </p:nvSpPr>
        <p:spPr>
          <a:xfrm>
            <a:off x="3190679" y="3134888"/>
            <a:ext cx="280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Online Session Activities:</a:t>
            </a:r>
          </a:p>
          <a:p>
            <a:endParaRPr lang="en-US" sz="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Activity designed to encrypt and decrypt a keyword using matrices.</a:t>
            </a:r>
            <a:endParaRPr lang="en-US" sz="1400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BA171A7-052C-44BC-94DE-1945125C050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80" y="3861501"/>
            <a:ext cx="1785677" cy="1133769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694B28-DD62-46D4-A167-6E0AEC589D1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14" y="3861501"/>
            <a:ext cx="706090" cy="113376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E40D32-A605-46B8-97A4-9F470C33A832}"/>
              </a:ext>
            </a:extLst>
          </p:cNvPr>
          <p:cNvSpPr/>
          <p:nvPr/>
        </p:nvSpPr>
        <p:spPr>
          <a:xfrm>
            <a:off x="6105852" y="826110"/>
            <a:ext cx="2879224" cy="464638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C328A0-502B-4D3F-AF88-52BA40EA473B}"/>
              </a:ext>
            </a:extLst>
          </p:cNvPr>
          <p:cNvSpPr txBox="1"/>
          <p:nvPr/>
        </p:nvSpPr>
        <p:spPr>
          <a:xfrm>
            <a:off x="3081101" y="4970636"/>
            <a:ext cx="29344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Teachers implemented their lesson plans during the academic year in a planned timeline.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DAB0D3-B662-4B4E-A7C0-193B237FD0CB}"/>
              </a:ext>
            </a:extLst>
          </p:cNvPr>
          <p:cNvSpPr txBox="1"/>
          <p:nvPr/>
        </p:nvSpPr>
        <p:spPr>
          <a:xfrm>
            <a:off x="6503215" y="820795"/>
            <a:ext cx="208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</a:rPr>
              <a:t>INSIGHTS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CC648F-F986-4030-A75F-FD5664BBFD7A}"/>
              </a:ext>
            </a:extLst>
          </p:cNvPr>
          <p:cNvSpPr txBox="1"/>
          <p:nvPr/>
        </p:nvSpPr>
        <p:spPr>
          <a:xfrm>
            <a:off x="6151415" y="1090505"/>
            <a:ext cx="279793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Impact on Teachers:</a:t>
            </a:r>
          </a:p>
          <a:p>
            <a:endParaRPr lang="en-US" sz="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During the Summer Institute teachers seemed engaged and brainstormed during the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Lesson Plans created by teachers had all essentials of PBL and CT.</a:t>
            </a:r>
            <a:endParaRPr lang="en-US" sz="1400" dirty="0"/>
          </a:p>
        </p:txBody>
      </p:sp>
      <p:pic>
        <p:nvPicPr>
          <p:cNvPr id="35" name="Picture 34" descr="A group of people playing a game&#10;&#10;Description automatically generated with low confidence">
            <a:extLst>
              <a:ext uri="{FF2B5EF4-FFF2-40B4-BE49-F238E27FC236}">
                <a16:creationId xmlns:a16="http://schemas.microsoft.com/office/drawing/2014/main" id="{B45830F6-34E7-4E80-8205-C84083AC43B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86" y="2314215"/>
            <a:ext cx="1354807" cy="1016105"/>
          </a:xfrm>
          <a:prstGeom prst="rect">
            <a:avLst/>
          </a:prstGeom>
        </p:spPr>
      </p:pic>
      <p:pic>
        <p:nvPicPr>
          <p:cNvPr id="37" name="Picture 36" descr="A group of people sitting in a room with a projector screen&#10;&#10;Description automatically generated with low confidence">
            <a:extLst>
              <a:ext uri="{FF2B5EF4-FFF2-40B4-BE49-F238E27FC236}">
                <a16:creationId xmlns:a16="http://schemas.microsoft.com/office/drawing/2014/main" id="{6ECD89CF-F80D-4037-ACF8-0E5C9819A23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27" y="2314215"/>
            <a:ext cx="1340914" cy="10056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3BDB2FF-7233-4EDD-B884-8029D2BBB1D4}"/>
              </a:ext>
            </a:extLst>
          </p:cNvPr>
          <p:cNvSpPr txBox="1"/>
          <p:nvPr/>
        </p:nvSpPr>
        <p:spPr>
          <a:xfrm>
            <a:off x="6383859" y="3307877"/>
            <a:ext cx="2536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Teachers Engagement during Summer Institute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649085-74D8-40DD-811A-94102DFB68B8}"/>
              </a:ext>
            </a:extLst>
          </p:cNvPr>
          <p:cNvSpPr txBox="1"/>
          <p:nvPr/>
        </p:nvSpPr>
        <p:spPr>
          <a:xfrm>
            <a:off x="6097576" y="4595334"/>
            <a:ext cx="28517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Impact on Students:</a:t>
            </a:r>
          </a:p>
          <a:p>
            <a:endParaRPr lang="en-US" sz="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Teacher’s lesson plan observations suggested that students were more engaged and learnt the concepts better.</a:t>
            </a:r>
            <a:endParaRPr lang="en-US" sz="1400" dirty="0"/>
          </a:p>
        </p:txBody>
      </p:sp>
      <p:pic>
        <p:nvPicPr>
          <p:cNvPr id="41" name="Picture 4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FA2319-E690-4DA8-9867-B95C35E95C8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86" y="3538746"/>
            <a:ext cx="1383288" cy="921362"/>
          </a:xfrm>
          <a:prstGeom prst="rect">
            <a:avLst/>
          </a:prstGeom>
        </p:spPr>
      </p:pic>
      <p:pic>
        <p:nvPicPr>
          <p:cNvPr id="43" name="Picture 4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0A8FE9-8EF7-4F20-8E67-FE22B115C15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08" y="3644135"/>
            <a:ext cx="1301832" cy="67372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662F325-EF6D-4940-8078-F427E5F08179}"/>
              </a:ext>
            </a:extLst>
          </p:cNvPr>
          <p:cNvSpPr txBox="1"/>
          <p:nvPr/>
        </p:nvSpPr>
        <p:spPr>
          <a:xfrm>
            <a:off x="6366606" y="4453090"/>
            <a:ext cx="2536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Mathematics and CTE Teachers’ Lesson Plans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2CEFDA-E325-4130-AC02-840DDD99A7FB}"/>
              </a:ext>
            </a:extLst>
          </p:cNvPr>
          <p:cNvSpPr/>
          <p:nvPr/>
        </p:nvSpPr>
        <p:spPr>
          <a:xfrm>
            <a:off x="6105849" y="5585840"/>
            <a:ext cx="2879224" cy="10743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1767BF-8D28-4793-BEC2-20C02CEE317C}"/>
              </a:ext>
            </a:extLst>
          </p:cNvPr>
          <p:cNvSpPr txBox="1"/>
          <p:nvPr/>
        </p:nvSpPr>
        <p:spPr>
          <a:xfrm>
            <a:off x="6481218" y="5531508"/>
            <a:ext cx="208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914D1A-6DC6-44CA-B25C-69217DF1B24C}"/>
              </a:ext>
            </a:extLst>
          </p:cNvPr>
          <p:cNvSpPr txBox="1"/>
          <p:nvPr/>
        </p:nvSpPr>
        <p:spPr>
          <a:xfrm>
            <a:off x="6056839" y="5796966"/>
            <a:ext cx="2993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Collect students progress over the years to track progress.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Utilize newer smart car prototypes and formulate new solutions to existing problems.</a:t>
            </a:r>
          </a:p>
        </p:txBody>
      </p:sp>
      <p:pic>
        <p:nvPicPr>
          <p:cNvPr id="49" name="Picture 4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E83A770-A96E-4EBC-8041-B1EFF9306C6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42" y="5552316"/>
            <a:ext cx="2540862" cy="115878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6CD463E-365E-4ABD-A6C0-7E5C45E08765}"/>
              </a:ext>
            </a:extLst>
          </p:cNvPr>
          <p:cNvSpPr txBox="1"/>
          <p:nvPr/>
        </p:nvSpPr>
        <p:spPr>
          <a:xfrm>
            <a:off x="1728609" y="129422"/>
            <a:ext cx="600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Overview of the INITIATE Project – PBL and GoPiGo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30D460-2E1D-4DFA-AB82-7F2765DB3384}"/>
              </a:ext>
            </a:extLst>
          </p:cNvPr>
          <p:cNvSpPr txBox="1"/>
          <p:nvPr/>
        </p:nvSpPr>
        <p:spPr>
          <a:xfrm>
            <a:off x="2295657" y="433989"/>
            <a:ext cx="51819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Akshay Mathur, Dr T. Ponnaiyan, Dr T Shockey, Dr J Oluoch, Dr A Javaid, Dr C Czerniak</a:t>
            </a:r>
          </a:p>
        </p:txBody>
      </p:sp>
    </p:spTree>
    <p:extLst>
      <p:ext uri="{BB962C8B-B14F-4D97-AF65-F5344CB8AC3E}">
        <p14:creationId xmlns:p14="http://schemas.microsoft.com/office/powerpoint/2010/main" val="280546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281</Words>
  <Application>Microsoft Office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Mathur, Akshay</dc:creator>
  <cp:lastModifiedBy>Jared and Violet Oluoch</cp:lastModifiedBy>
  <cp:revision>17</cp:revision>
  <dcterms:created xsi:type="dcterms:W3CDTF">2021-05-17T14:13:37Z</dcterms:created>
  <dcterms:modified xsi:type="dcterms:W3CDTF">2021-05-25T20:36:56Z</dcterms:modified>
</cp:coreProperties>
</file>