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257" r:id="rId2"/>
    <p:sldId id="328" r:id="rId3"/>
    <p:sldId id="428" r:id="rId4"/>
    <p:sldId id="429" r:id="rId5"/>
    <p:sldId id="288" r:id="rId6"/>
    <p:sldId id="299" r:id="rId7"/>
    <p:sldId id="330" r:id="rId8"/>
    <p:sldId id="430" r:id="rId9"/>
    <p:sldId id="439" r:id="rId10"/>
    <p:sldId id="416" r:id="rId11"/>
    <p:sldId id="431" r:id="rId12"/>
    <p:sldId id="334" r:id="rId13"/>
    <p:sldId id="323" r:id="rId14"/>
    <p:sldId id="440" r:id="rId15"/>
    <p:sldId id="325" r:id="rId16"/>
    <p:sldId id="277" r:id="rId17"/>
    <p:sldId id="414" r:id="rId18"/>
    <p:sldId id="432" r:id="rId19"/>
    <p:sldId id="433" r:id="rId20"/>
    <p:sldId id="326" r:id="rId21"/>
    <p:sldId id="435" r:id="rId22"/>
    <p:sldId id="438" r:id="rId23"/>
    <p:sldId id="436" r:id="rId24"/>
    <p:sldId id="441" r:id="rId25"/>
    <p:sldId id="367" r:id="rId26"/>
    <p:sldId id="370" r:id="rId27"/>
    <p:sldId id="371" r:id="rId28"/>
    <p:sldId id="372" r:id="rId29"/>
    <p:sldId id="373" r:id="rId30"/>
    <p:sldId id="424" r:id="rId31"/>
    <p:sldId id="386" r:id="rId3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Buckley" initials="bc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clrMru>
    <a:srgbClr val="54B94E"/>
    <a:srgbClr val="FCB03E"/>
    <a:srgbClr val="FC462B"/>
    <a:srgbClr val="104F8C"/>
    <a:srgbClr val="50B844"/>
    <a:srgbClr val="145C9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71" autoAdjust="0"/>
    <p:restoredTop sz="85628" autoAdjust="0"/>
  </p:normalViewPr>
  <p:slideViewPr>
    <p:cSldViewPr snapToGrid="0">
      <p:cViewPr varScale="1">
        <p:scale>
          <a:sx n="94" d="100"/>
          <a:sy n="94" d="100"/>
        </p:scale>
        <p:origin x="-20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71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777C00-1A15-EC48-A2A6-CD0FD278B090}" type="datetimeFigureOut">
              <a:rPr lang="en-US" smtClean="0"/>
              <a:pPr/>
              <a:t>12/6/2010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402EB-E9BD-B44B-8F1B-992788A0D34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59586EE5-471A-C64B-8DB4-D1A70A2AE3AE}" type="datetime1">
              <a:rPr lang="en-US"/>
              <a:pPr>
                <a:defRPr/>
              </a:pPr>
              <a:t>12/6/2010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0566E417-D038-5343-B95C-A8C10DA513A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pitchFamily="-110"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r>
              <a:rPr lang="en-US" dirty="0" smtClean="0">
                <a:ea typeface="ＭＳ Ｐゴシック" charset="-128"/>
                <a:cs typeface="ＭＳ Ｐゴシック" charset="-128"/>
              </a:rPr>
              <a:t>**Have assessment demos open and ready to use**</a:t>
            </a:r>
          </a:p>
          <a:p>
            <a:r>
              <a:rPr lang="en-US" dirty="0" smtClean="0">
                <a:ea typeface="ＭＳ Ｐゴシック" charset="-128"/>
                <a:cs typeface="ＭＳ Ｐゴシック" charset="-128"/>
              </a:rPr>
              <a:t>Welcome,</a:t>
            </a:r>
            <a:r>
              <a:rPr lang="en-US" baseline="0" dirty="0" smtClean="0">
                <a:ea typeface="ＭＳ Ｐゴシック" charset="-128"/>
                <a:cs typeface="ＭＳ Ｐゴシック" charset="-128"/>
              </a:rPr>
              <a:t> </a:t>
            </a:r>
          </a:p>
          <a:p>
            <a:r>
              <a:rPr lang="en-US" baseline="0" dirty="0" smtClean="0">
                <a:ea typeface="ＭＳ Ｐゴシック" charset="-128"/>
                <a:cs typeface="ＭＳ Ｐゴシック" charset="-128"/>
              </a:rPr>
              <a:t>Introductions</a:t>
            </a:r>
          </a:p>
          <a:p>
            <a:r>
              <a:rPr lang="en-US" dirty="0" smtClean="0"/>
              <a:t>Agenda,</a:t>
            </a:r>
          </a:p>
          <a:p>
            <a:r>
              <a:rPr lang="en-US" dirty="0" smtClean="0"/>
              <a:t>Goals:</a:t>
            </a:r>
            <a:r>
              <a:rPr lang="en-US" baseline="0" dirty="0" smtClean="0"/>
              <a:t> </a:t>
            </a:r>
          </a:p>
          <a:p>
            <a:r>
              <a:rPr lang="en-US" baseline="0" dirty="0" smtClean="0"/>
              <a:t>Inferences from results </a:t>
            </a:r>
          </a:p>
          <a:p>
            <a:r>
              <a:rPr lang="en-US" baseline="0" dirty="0" smtClean="0"/>
              <a:t>Input on analysis</a:t>
            </a:r>
          </a:p>
          <a:p>
            <a:r>
              <a:rPr lang="en-US" baseline="0" dirty="0" smtClean="0"/>
              <a:t>input on future directions based on results and state perspectives</a:t>
            </a:r>
          </a:p>
          <a:p>
            <a:r>
              <a:rPr lang="en-US" baseline="0" dirty="0" smtClean="0"/>
              <a:t>Input on report designs, formative uses of assessment, and quality of new development</a:t>
            </a:r>
          </a:p>
          <a:p>
            <a:r>
              <a:rPr lang="en-US" baseline="0" dirty="0" smtClean="0"/>
              <a:t>Additional ideas, directions for future work</a:t>
            </a:r>
            <a:endParaRPr lang="en-US" dirty="0" smtClean="0"/>
          </a:p>
          <a:p>
            <a:endParaRPr lang="en-US" dirty="0" smtClean="0">
              <a:ea typeface="ＭＳ Ｐゴシック" charset="-128"/>
              <a:cs typeface="ＭＳ Ｐゴシック" charset="-128"/>
            </a:endParaRPr>
          </a:p>
          <a:p>
            <a:r>
              <a:rPr lang="en-US" sz="1200" kern="1200" baseline="0" dirty="0" err="1" smtClean="0">
                <a:solidFill>
                  <a:schemeClr val="tx1"/>
                </a:solidFill>
                <a:latin typeface="+mn-lt"/>
                <a:ea typeface="ＭＳ Ｐゴシック" pitchFamily="-110" charset="-128"/>
                <a:cs typeface="ＭＳ Ｐゴシック" pitchFamily="-110" charset="-128"/>
              </a:rPr>
              <a:t>Tufte</a:t>
            </a:r>
            <a:r>
              <a:rPr lang="en-US" sz="1200" kern="1200" baseline="0" dirty="0" smtClean="0">
                <a:solidFill>
                  <a:schemeClr val="tx1"/>
                </a:solidFill>
                <a:latin typeface="+mn-lt"/>
                <a:ea typeface="ＭＳ Ｐゴシック" pitchFamily="-110" charset="-128"/>
                <a:cs typeface="ＭＳ Ｐゴシック" pitchFamily="-110" charset="-128"/>
              </a:rPr>
              <a:t>, E. (2003) Power Point is Evil. </a:t>
            </a:r>
            <a:r>
              <a:rPr lang="en-US" sz="1200" i="1" kern="1200" baseline="0" dirty="0" smtClean="0">
                <a:solidFill>
                  <a:schemeClr val="tx1"/>
                </a:solidFill>
                <a:latin typeface="+mn-lt"/>
                <a:ea typeface="ＭＳ Ｐゴシック" pitchFamily="-110" charset="-128"/>
                <a:cs typeface="ＭＳ Ｐゴシック" pitchFamily="-110" charset="-128"/>
              </a:rPr>
              <a:t>Wired Magazine Online,</a:t>
            </a:r>
          </a:p>
          <a:p>
            <a:r>
              <a:rPr lang="en-US" sz="1200" kern="1200" baseline="0" dirty="0" smtClean="0">
                <a:solidFill>
                  <a:schemeClr val="tx1"/>
                </a:solidFill>
                <a:latin typeface="+mn-lt"/>
                <a:ea typeface="ＭＳ Ｐゴシック" pitchFamily="-110" charset="-128"/>
                <a:cs typeface="ＭＳ Ｐゴシック" pitchFamily="-110" charset="-128"/>
              </a:rPr>
              <a:t>http://www.wired.com/wired/archive/11.09/ppt2_pr.html</a:t>
            </a:r>
            <a:endParaRPr lang="en-US" dirty="0" smtClean="0">
              <a:ea typeface="ＭＳ Ｐゴシック" charset="-128"/>
              <a:cs typeface="ＭＳ Ｐゴシック" charset="-128"/>
            </a:endParaRPr>
          </a:p>
          <a:p>
            <a:endParaRPr lang="en-US" dirty="0">
              <a:ea typeface="ＭＳ Ｐゴシック" charset="-128"/>
              <a:cs typeface="ＭＳ Ｐゴシック" charset="-128"/>
            </a:endParaRPr>
          </a:p>
        </p:txBody>
      </p:sp>
      <p:sp>
        <p:nvSpPr>
          <p:cNvPr id="15364" name="Slide Number Placeholder 3"/>
          <p:cNvSpPr>
            <a:spLocks noGrp="1"/>
          </p:cNvSpPr>
          <p:nvPr>
            <p:ph type="sldNum" sz="quarter" idx="5"/>
          </p:nvPr>
        </p:nvSpPr>
        <p:spPr bwMode="auto">
          <a:noFill/>
          <a:ln>
            <a:miter lim="800000"/>
            <a:headEnd/>
            <a:tailEnd/>
          </a:ln>
        </p:spPr>
        <p:txBody>
          <a:bodyPr/>
          <a:lstStyle/>
          <a:p>
            <a:fld id="{E2FAEBCB-3B35-8D4D-966E-B06E1B287360}"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a:lstStyle/>
          <a:p>
            <a:endParaRPr lang="en-US">
              <a:ea typeface="ＭＳ Ｐゴシック" charset="-128"/>
              <a:cs typeface="ＭＳ Ｐゴシック" charset="-128"/>
            </a:endParaRPr>
          </a:p>
        </p:txBody>
      </p:sp>
      <p:sp>
        <p:nvSpPr>
          <p:cNvPr id="38916" name="Slide Number Placeholder 3"/>
          <p:cNvSpPr>
            <a:spLocks noGrp="1"/>
          </p:cNvSpPr>
          <p:nvPr>
            <p:ph type="sldNum" sz="quarter" idx="5"/>
          </p:nvPr>
        </p:nvSpPr>
        <p:spPr bwMode="auto">
          <a:noFill/>
          <a:ln>
            <a:miter lim="800000"/>
            <a:headEnd/>
            <a:tailEnd/>
          </a:ln>
        </p:spPr>
        <p:txBody>
          <a:bodyPr/>
          <a:lstStyle/>
          <a:p>
            <a:fld id="{94AB6DE6-1F43-A942-9AD7-8892134653E9}" type="slidenum">
              <a:rPr lang="en-US" smtClean="0"/>
              <a:pPr/>
              <a:t>16</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diagnostic assessment going on in three parts of the assessment suite:</a:t>
            </a:r>
          </a:p>
          <a:p>
            <a:pPr marL="228600" indent="-228600">
              <a:buAutoNum type="arabicPeriod"/>
            </a:pPr>
            <a:r>
              <a:rPr lang="en-US" dirty="0" smtClean="0"/>
              <a:t>In the coaching during</a:t>
            </a:r>
            <a:r>
              <a:rPr lang="en-US" baseline="0" dirty="0" smtClean="0"/>
              <a:t> the formative assessment</a:t>
            </a:r>
          </a:p>
          <a:p>
            <a:pPr marL="228600" indent="-228600">
              <a:buAutoNum type="arabicPeriod"/>
            </a:pPr>
            <a:r>
              <a:rPr lang="en-US" baseline="0" dirty="0" smtClean="0"/>
              <a:t>In selecting students for follow up differentiated activities</a:t>
            </a:r>
          </a:p>
          <a:p>
            <a:pPr marL="228600" indent="-228600">
              <a:buAutoNum type="arabicPeriod"/>
            </a:pPr>
            <a:r>
              <a:rPr lang="en-US" baseline="0" dirty="0" smtClean="0"/>
              <a:t>In classifying students into the four NCLB categories</a:t>
            </a:r>
            <a:endParaRPr lang="en-US" dirty="0"/>
          </a:p>
        </p:txBody>
      </p:sp>
      <p:sp>
        <p:nvSpPr>
          <p:cNvPr id="4" name="Slide Number Placeholder 3"/>
          <p:cNvSpPr>
            <a:spLocks noGrp="1"/>
          </p:cNvSpPr>
          <p:nvPr>
            <p:ph type="sldNum" sz="quarter" idx="10"/>
          </p:nvPr>
        </p:nvSpPr>
        <p:spPr/>
        <p:txBody>
          <a:bodyPr/>
          <a:lstStyle/>
          <a:p>
            <a:pPr>
              <a:defRPr/>
            </a:pPr>
            <a:fld id="{0566E417-D038-5343-B95C-A8C10DA513A6}" type="slidenum">
              <a:rPr lang="en-US" smtClean="0"/>
              <a:pPr>
                <a:defRPr/>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training</a:t>
            </a:r>
          </a:p>
          <a:p>
            <a:r>
              <a:rPr lang="en-US" dirty="0" smtClean="0"/>
              <a:t>Reliability</a:t>
            </a:r>
          </a:p>
          <a:p>
            <a:r>
              <a:rPr lang="en-US" dirty="0" smtClean="0"/>
              <a:t>Scoring</a:t>
            </a:r>
            <a:r>
              <a:rPr lang="en-US" baseline="0" dirty="0" smtClean="0"/>
              <a:t> procedures</a:t>
            </a:r>
            <a:endParaRPr lang="en-US" dirty="0"/>
          </a:p>
        </p:txBody>
      </p:sp>
      <p:sp>
        <p:nvSpPr>
          <p:cNvPr id="4" name="Slide Number Placeholder 3"/>
          <p:cNvSpPr>
            <a:spLocks noGrp="1"/>
          </p:cNvSpPr>
          <p:nvPr>
            <p:ph type="sldNum" sz="quarter" idx="10"/>
          </p:nvPr>
        </p:nvSpPr>
        <p:spPr/>
        <p:txBody>
          <a:bodyPr/>
          <a:lstStyle/>
          <a:p>
            <a:pPr>
              <a:defRPr/>
            </a:pPr>
            <a:fld id="{0566E417-D038-5343-B95C-A8C10DA513A6}" type="slidenum">
              <a:rPr lang="en-US" smtClean="0"/>
              <a:pPr>
                <a:defRPr/>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a:lstStyle/>
          <a:p>
            <a:pPr eaLnBrk="1" hangingPunct="1">
              <a:spcBef>
                <a:spcPct val="0"/>
              </a:spcBef>
            </a:pPr>
            <a:endParaRPr lang="en-US"/>
          </a:p>
        </p:txBody>
      </p:sp>
      <p:sp>
        <p:nvSpPr>
          <p:cNvPr id="30724" name="Slide Number Placeholder 3"/>
          <p:cNvSpPr>
            <a:spLocks noGrp="1"/>
          </p:cNvSpPr>
          <p:nvPr>
            <p:ph type="sldNum" sz="quarter" idx="5"/>
          </p:nvPr>
        </p:nvSpPr>
        <p:spPr bwMode="auto">
          <a:noFill/>
          <a:ln>
            <a:miter lim="800000"/>
            <a:headEnd/>
            <a:tailEnd/>
          </a:ln>
        </p:spPr>
        <p:txBody>
          <a:bodyPr/>
          <a:lstStyle/>
          <a:p>
            <a:fld id="{F17C50FB-256F-C845-B94F-4D6624274018}" type="slidenum">
              <a:rPr lang="en-US">
                <a:latin typeface="Arial" pitchFamily="-112" charset="0"/>
              </a:rPr>
              <a:pPr/>
              <a:t>22</a:t>
            </a:fld>
            <a:endParaRPr lang="en-US">
              <a:latin typeface="Arial" pitchFamily="-112"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Bayes Net is a directed </a:t>
            </a:r>
            <a:r>
              <a:rPr lang="en-US" dirty="0" err="1" smtClean="0"/>
              <a:t>acyclical</a:t>
            </a:r>
            <a:r>
              <a:rPr lang="en-US" dirty="0" smtClean="0"/>
              <a:t> graph. </a:t>
            </a:r>
          </a:p>
          <a:p>
            <a:r>
              <a:rPr lang="en-US" dirty="0" smtClean="0"/>
              <a:t>A</a:t>
            </a:r>
            <a:r>
              <a:rPr lang="en-US" baseline="0" dirty="0" smtClean="0"/>
              <a:t> network of nodes and lines </a:t>
            </a:r>
            <a:r>
              <a:rPr lang="en-US" baseline="0" dirty="0" err="1" smtClean="0"/>
              <a:t>specifiying</a:t>
            </a:r>
            <a:r>
              <a:rPr lang="en-US" baseline="0" dirty="0" smtClean="0"/>
              <a:t> the connections and relationships between them.</a:t>
            </a:r>
            <a:endParaRPr lang="en-US" dirty="0"/>
          </a:p>
        </p:txBody>
      </p:sp>
      <p:sp>
        <p:nvSpPr>
          <p:cNvPr id="4" name="Slide Number Placeholder 3"/>
          <p:cNvSpPr>
            <a:spLocks noGrp="1"/>
          </p:cNvSpPr>
          <p:nvPr>
            <p:ph type="sldNum" sz="quarter" idx="10"/>
          </p:nvPr>
        </p:nvSpPr>
        <p:spPr/>
        <p:txBody>
          <a:bodyPr/>
          <a:lstStyle/>
          <a:p>
            <a:pPr>
              <a:defRPr/>
            </a:pPr>
            <a:fld id="{E8C927BC-74B1-2549-8133-6687C261FB8C}" type="slidenum">
              <a:rPr lang="en-US" smtClean="0"/>
              <a:pPr>
                <a:defRPr/>
              </a:pPr>
              <a:t>23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Makes sense both from a content perspective and psychometric</a:t>
            </a:r>
            <a:r>
              <a:rPr lang="en-US" baseline="0" dirty="0" smtClean="0"/>
              <a:t> perspective to bundle these three items</a:t>
            </a:r>
            <a:endParaRPr lang="en-US" dirty="0"/>
          </a:p>
        </p:txBody>
      </p:sp>
      <p:sp>
        <p:nvSpPr>
          <p:cNvPr id="4" name="Slide Number Placeholder 3"/>
          <p:cNvSpPr>
            <a:spLocks noGrp="1"/>
          </p:cNvSpPr>
          <p:nvPr>
            <p:ph type="sldNum" sz="quarter" idx="10"/>
          </p:nvPr>
        </p:nvSpPr>
        <p:spPr/>
        <p:txBody>
          <a:bodyPr/>
          <a:lstStyle/>
          <a:p>
            <a:pPr>
              <a:defRPr/>
            </a:pPr>
            <a:fld id="{0566E417-D038-5343-B95C-A8C10DA513A6}" type="slidenum">
              <a:rPr lang="en-US" smtClean="0"/>
              <a:pPr>
                <a:defRPr/>
              </a:pPr>
              <a:t>26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ＭＳ Ｐゴシック" pitchFamily="-110" charset="-128"/>
                <a:cs typeface="ＭＳ Ｐゴシック" pitchFamily="-110" charset="-128"/>
              </a:rPr>
              <a:t>A total of 3,824 students took the Ecosystems Benchmark assessment, of which, 2,984 were complete responses and used in these analyses (i.e. 840 were incomplete for various reasons). The mean score was  28.24 (</a:t>
            </a:r>
            <a:r>
              <a:rPr lang="en-US" sz="1200" kern="1200" dirty="0" err="1" smtClean="0">
                <a:solidFill>
                  <a:schemeClr val="tx1"/>
                </a:solidFill>
                <a:latin typeface="+mn-lt"/>
                <a:ea typeface="ＭＳ Ｐゴシック" pitchFamily="-110" charset="-128"/>
                <a:cs typeface="ＭＳ Ｐゴシック" pitchFamily="-110" charset="-128"/>
              </a:rPr>
              <a:t>s.d</a:t>
            </a:r>
            <a:r>
              <a:rPr lang="en-US" sz="1200" kern="1200" dirty="0" smtClean="0">
                <a:solidFill>
                  <a:schemeClr val="tx1"/>
                </a:solidFill>
                <a:latin typeface="+mn-lt"/>
                <a:ea typeface="ＭＳ Ｐゴシック" pitchFamily="-110" charset="-128"/>
                <a:cs typeface="ＭＳ Ｐゴシック" pitchFamily="-110" charset="-128"/>
              </a:rPr>
              <a:t>. 6.64) from a maximum total score of 39. The Coefficient Alpha measure of reliability was 0.85, which is very good. Figure XX below shows the score distribution, which is skewed to the upper scores.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566E417-D038-5343-B95C-A8C10DA513A6}" type="slidenum">
              <a:rPr lang="en-US" smtClean="0"/>
              <a:pPr>
                <a:defRPr/>
              </a:pPr>
              <a:t>27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ＭＳ Ｐゴシック" pitchFamily="-110" charset="-128"/>
                <a:cs typeface="ＭＳ Ｐゴシック" pitchFamily="-110" charset="-128"/>
              </a:rPr>
              <a:t>Force and Motion Benchmark Test</a:t>
            </a:r>
          </a:p>
          <a:p>
            <a:r>
              <a:rPr lang="en-US" sz="1200" kern="1200" dirty="0" smtClean="0">
                <a:solidFill>
                  <a:schemeClr val="tx1"/>
                </a:solidFill>
                <a:latin typeface="+mn-lt"/>
                <a:ea typeface="ＭＳ Ｐゴシック" pitchFamily="-110" charset="-128"/>
                <a:cs typeface="ＭＳ Ｐゴシック" pitchFamily="-110" charset="-128"/>
              </a:rPr>
              <a:t>A total of 2,208 students took the Ecosystems Benchmark assessment, of which, 1,504 were complete responses and used in these analyses (i.e. 704 were incomplete for various reasons). The mean score was  28.15 (</a:t>
            </a:r>
            <a:r>
              <a:rPr lang="en-US" sz="1200" kern="1200" dirty="0" err="1" smtClean="0">
                <a:solidFill>
                  <a:schemeClr val="tx1"/>
                </a:solidFill>
                <a:latin typeface="+mn-lt"/>
                <a:ea typeface="ＭＳ Ｐゴシック" pitchFamily="-110" charset="-128"/>
                <a:cs typeface="ＭＳ Ｐゴシック" pitchFamily="-110" charset="-128"/>
              </a:rPr>
              <a:t>s.d</a:t>
            </a:r>
            <a:r>
              <a:rPr lang="en-US" sz="1200" kern="1200" dirty="0" smtClean="0">
                <a:solidFill>
                  <a:schemeClr val="tx1"/>
                </a:solidFill>
                <a:latin typeface="+mn-lt"/>
                <a:ea typeface="ＭＳ Ｐゴシック" pitchFamily="-110" charset="-128"/>
                <a:cs typeface="ＭＳ Ｐゴシック" pitchFamily="-110" charset="-128"/>
              </a:rPr>
              <a:t>. 5.51) from a maximum total score of 40. The Coefficient Alpha measure of reliability was 0.79, which is good. Figure XX shows a graph of the score distribution.</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566E417-D038-5343-B95C-A8C10DA513A6}" type="slidenum">
              <a:rPr lang="en-US" smtClean="0"/>
              <a:pPr>
                <a:defRPr/>
              </a:pPr>
              <a:t>28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Analyses of Variance showed a statistically significant differences among each groups’ performances on the summative benchmark assessments, for both science content knowledge and for inquiry skills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Analyses of Variance showed a statistically significant differences among each groups’ performances on the summative benchmark assessments, for both science content knowledge and for inquiry skills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566E417-D038-5343-B95C-A8C10DA513A6}" type="slidenum">
              <a:rPr lang="en-US" smtClean="0"/>
              <a:pPr>
                <a:defRPr/>
              </a:pPr>
              <a:t>30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Interpretations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NOTE: Both</a:t>
            </a:r>
            <a:r>
              <a:rPr lang="en-US" b="1" baseline="0" dirty="0" smtClean="0"/>
              <a:t> the posttest and the benchmark assessments were designed to test the same constructs and were reviewed by experts to show that they were aligned.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Ecosystems Content: The positive correlation indicates that the posttest and benchmark are sorting performances of students in similar ways, but the correlation is not strong.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Ecosystems Inquiry: The positive, but weak correlation indicates that the posttest and benchmark are sorting performances of students in somewhat similar ways. It may be low</a:t>
            </a:r>
            <a:r>
              <a:rPr lang="en-US" baseline="0" dirty="0" smtClean="0"/>
              <a:t> because the inquiry skills being assessed in the simulation based assessment is different from that in the posttest.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Force &amp; Motion Content: The positive correlation indicates that the posttest and benchmark are sorting performances of students in similar ways, but the correlation is not strong.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Force &amp; Motion Inquiry: The positive correlation indicates that the posttest and benchmark are sorting performances of students in similar ways, but the correlation is not strong.</a:t>
            </a:r>
          </a:p>
          <a:p>
            <a:endParaRPr lang="en-US" dirty="0"/>
          </a:p>
        </p:txBody>
      </p:sp>
      <p:sp>
        <p:nvSpPr>
          <p:cNvPr id="4" name="Slide Number Placeholder 3"/>
          <p:cNvSpPr>
            <a:spLocks noGrp="1"/>
          </p:cNvSpPr>
          <p:nvPr>
            <p:ph type="sldNum" sz="quarter" idx="10"/>
          </p:nvPr>
        </p:nvSpPr>
        <p:spPr/>
        <p:txBody>
          <a:bodyPr/>
          <a:lstStyle/>
          <a:p>
            <a:pPr>
              <a:defRPr/>
            </a:pPr>
            <a:fld id="{0566E417-D038-5343-B95C-A8C10DA513A6}" type="slidenum">
              <a:rPr lang="en-US" smtClean="0"/>
              <a:pPr>
                <a:defRPr/>
              </a:pPr>
              <a:t>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a:lstStyle/>
          <a:p>
            <a:endParaRPr lang="en-US">
              <a:ea typeface="ＭＳ Ｐゴシック" charset="-128"/>
              <a:cs typeface="ＭＳ Ｐゴシック" charset="-128"/>
            </a:endParaRPr>
          </a:p>
        </p:txBody>
      </p:sp>
      <p:sp>
        <p:nvSpPr>
          <p:cNvPr id="38916" name="Slide Number Placeholder 3"/>
          <p:cNvSpPr>
            <a:spLocks noGrp="1"/>
          </p:cNvSpPr>
          <p:nvPr>
            <p:ph type="sldNum" sz="quarter" idx="5"/>
          </p:nvPr>
        </p:nvSpPr>
        <p:spPr bwMode="auto">
          <a:noFill/>
          <a:ln>
            <a:miter lim="800000"/>
            <a:headEnd/>
            <a:tailEnd/>
          </a:ln>
        </p:spPr>
        <p:txBody>
          <a:bodyPr/>
          <a:lstStyle/>
          <a:p>
            <a:fld id="{94AB6DE6-1F43-A942-9AD7-8892134653E9}" type="slidenum">
              <a:rPr lang="en-US" smtClean="0"/>
              <a:pPr/>
              <a:t>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Combining</a:t>
            </a:r>
            <a:r>
              <a:rPr lang="en-US" baseline="0" dirty="0" smtClean="0"/>
              <a:t> model-based learning and evidence-centered design</a:t>
            </a:r>
            <a:endParaRPr lang="en-US" dirty="0"/>
          </a:p>
        </p:txBody>
      </p:sp>
      <p:sp>
        <p:nvSpPr>
          <p:cNvPr id="4" name="Slide Number Placeholder 3"/>
          <p:cNvSpPr>
            <a:spLocks noGrp="1"/>
          </p:cNvSpPr>
          <p:nvPr>
            <p:ph type="sldNum" sz="quarter" idx="10"/>
          </p:nvPr>
        </p:nvSpPr>
        <p:spPr/>
        <p:txBody>
          <a:bodyPr/>
          <a:lstStyle/>
          <a:p>
            <a:pPr>
              <a:defRPr/>
            </a:pPr>
            <a:fld id="{0566E417-D038-5343-B95C-A8C10DA513A6}" type="slidenum">
              <a:rPr lang="en-US" smtClean="0"/>
              <a:pPr>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566E417-D038-5343-B95C-A8C10DA513A6}" type="slidenum">
              <a:rPr lang="en-US" smtClean="0"/>
              <a:pPr>
                <a:defRPr/>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diagnostic assessment going on in three parts of the assessment suite:</a:t>
            </a:r>
          </a:p>
          <a:p>
            <a:r>
              <a:rPr lang="en-US" dirty="0" smtClean="0"/>
              <a:t>1. In the coaching during</a:t>
            </a:r>
            <a:r>
              <a:rPr lang="en-US" baseline="0" dirty="0" smtClean="0"/>
              <a:t> the formative assessment</a:t>
            </a:r>
            <a:endParaRPr lang="en-US" dirty="0"/>
          </a:p>
        </p:txBody>
      </p:sp>
      <p:sp>
        <p:nvSpPr>
          <p:cNvPr id="4" name="Slide Number Placeholder 3"/>
          <p:cNvSpPr>
            <a:spLocks noGrp="1"/>
          </p:cNvSpPr>
          <p:nvPr>
            <p:ph type="sldNum" sz="quarter" idx="10"/>
          </p:nvPr>
        </p:nvSpPr>
        <p:spPr/>
        <p:txBody>
          <a:bodyPr/>
          <a:lstStyle/>
          <a:p>
            <a:pPr>
              <a:defRPr/>
            </a:pPr>
            <a:fld id="{0566E417-D038-5343-B95C-A8C10DA513A6}" type="slidenum">
              <a:rPr lang="en-US" smtClean="0"/>
              <a:pPr>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Play animation:</a:t>
            </a:r>
          </a:p>
          <a:p>
            <a:r>
              <a:rPr lang="en-US" sz="1600" dirty="0" smtClean="0"/>
              <a:t>Students should have been introduced to producers</a:t>
            </a:r>
            <a:r>
              <a:rPr lang="en-US" sz="1600" baseline="0" dirty="0" smtClean="0"/>
              <a:t> and consumers. </a:t>
            </a:r>
          </a:p>
          <a:p>
            <a:r>
              <a:rPr lang="en-US" sz="1600" baseline="0" dirty="0" smtClean="0"/>
              <a:t>We ask them to</a:t>
            </a:r>
            <a:r>
              <a:rPr lang="en-US" sz="1600" dirty="0" smtClean="0"/>
              <a:t> observe</a:t>
            </a:r>
            <a:r>
              <a:rPr lang="en-US" sz="1600" baseline="0" dirty="0" smtClean="0"/>
              <a:t> feeding interactions among organisms, identify the producers and consumers, then draw food web and describe energy flow through ecosystem. </a:t>
            </a:r>
          </a:p>
          <a:p>
            <a:r>
              <a:rPr lang="en-US" sz="1600" baseline="0" dirty="0" smtClean="0"/>
              <a:t>Three levels of feedback and coaching, including worked examples as recommended in the NRC report, Taking Science to School (</a:t>
            </a:r>
            <a:r>
              <a:rPr lang="en-US" sz="1600" baseline="0" dirty="0" err="1" smtClean="0"/>
              <a:t>Duschl</a:t>
            </a:r>
            <a:r>
              <a:rPr lang="en-US" sz="1600" baseline="0" dirty="0" smtClean="0"/>
              <a:t> et al.)</a:t>
            </a:r>
            <a:endParaRPr lang="en-US" sz="1600" dirty="0"/>
          </a:p>
        </p:txBody>
      </p:sp>
      <p:sp>
        <p:nvSpPr>
          <p:cNvPr id="4" name="Slide Number Placeholder 3"/>
          <p:cNvSpPr>
            <a:spLocks noGrp="1"/>
          </p:cNvSpPr>
          <p:nvPr>
            <p:ph type="sldNum" sz="quarter" idx="10"/>
          </p:nvPr>
        </p:nvSpPr>
        <p:spPr/>
        <p:txBody>
          <a:bodyPr/>
          <a:lstStyle/>
          <a:p>
            <a:pPr>
              <a:defRPr/>
            </a:pPr>
            <a:fld id="{0566E417-D038-5343-B95C-A8C10DA513A6}" type="slidenum">
              <a:rPr lang="en-US" smtClean="0"/>
              <a:pPr>
                <a:defRPr/>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diagnostic assessment going on in three parts of the assessment suite:</a:t>
            </a:r>
          </a:p>
          <a:p>
            <a:pPr marL="228600" indent="-228600">
              <a:buAutoNum type="arabicPeriod"/>
            </a:pPr>
            <a:r>
              <a:rPr lang="en-US" dirty="0" smtClean="0"/>
              <a:t>In the coaching during</a:t>
            </a:r>
            <a:r>
              <a:rPr lang="en-US" baseline="0" dirty="0" smtClean="0"/>
              <a:t> the formative assessment</a:t>
            </a:r>
          </a:p>
          <a:p>
            <a:pPr marL="228600" indent="-228600">
              <a:buAutoNum type="arabicPeriod"/>
            </a:pPr>
            <a:r>
              <a:rPr lang="en-US" baseline="0" dirty="0" smtClean="0"/>
              <a:t>In selecting students for follow up differentiated activities</a:t>
            </a:r>
            <a:endParaRPr lang="en-US" dirty="0"/>
          </a:p>
        </p:txBody>
      </p:sp>
      <p:sp>
        <p:nvSpPr>
          <p:cNvPr id="4" name="Slide Number Placeholder 3"/>
          <p:cNvSpPr>
            <a:spLocks noGrp="1"/>
          </p:cNvSpPr>
          <p:nvPr>
            <p:ph type="sldNum" sz="quarter" idx="10"/>
          </p:nvPr>
        </p:nvSpPr>
        <p:spPr/>
        <p:txBody>
          <a:bodyPr/>
          <a:lstStyle/>
          <a:p>
            <a:pPr>
              <a:defRPr/>
            </a:pPr>
            <a:fld id="{0566E417-D038-5343-B95C-A8C10DA513A6}" type="slidenum">
              <a:rPr lang="en-US" smtClean="0"/>
              <a:pPr>
                <a:defRPr/>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a:lstStyle/>
          <a:p>
            <a:r>
              <a:rPr lang="en-US" dirty="0" smtClean="0">
                <a:ea typeface="ＭＳ Ｐゴシック" charset="-128"/>
                <a:cs typeface="ＭＳ Ｐゴシック" charset="-128"/>
              </a:rPr>
              <a:t>After students complete the embedded assessment, teacher</a:t>
            </a:r>
            <a:r>
              <a:rPr lang="en-US" baseline="0" dirty="0" smtClean="0">
                <a:ea typeface="ＭＳ Ｐゴシック" charset="-128"/>
                <a:cs typeface="ＭＳ Ｐゴシック" charset="-128"/>
              </a:rPr>
              <a:t> retrieves a summary report that provides a snapshot of the state of the class on the various content and inquiry targets.</a:t>
            </a:r>
            <a:endParaRPr lang="en-US" dirty="0" smtClean="0">
              <a:ea typeface="ＭＳ Ｐゴシック" charset="-128"/>
              <a:cs typeface="ＭＳ Ｐゴシック" charset="-128"/>
            </a:endParaRPr>
          </a:p>
        </p:txBody>
      </p:sp>
      <p:sp>
        <p:nvSpPr>
          <p:cNvPr id="46084" name="Slide Number Placeholder 3"/>
          <p:cNvSpPr>
            <a:spLocks noGrp="1"/>
          </p:cNvSpPr>
          <p:nvPr>
            <p:ph type="sldNum" sz="quarter" idx="5"/>
          </p:nvPr>
        </p:nvSpPr>
        <p:spPr bwMode="auto">
          <a:noFill/>
          <a:ln>
            <a:miter lim="800000"/>
            <a:headEnd/>
            <a:tailEnd/>
          </a:ln>
        </p:spPr>
        <p:txBody>
          <a:bodyPr/>
          <a:lstStyle/>
          <a:p>
            <a:fld id="{06D2210E-62FF-E240-9126-AE9D72E18E23}" type="slidenum">
              <a:rPr lang="en-US" smtClean="0">
                <a:latin typeface="Calibri" charset="0"/>
                <a:ea typeface="ＭＳ Ｐゴシック" charset="-128"/>
                <a:cs typeface="ＭＳ Ｐゴシック" charset="-128"/>
              </a:rPr>
              <a:pPr/>
              <a:t>13</a:t>
            </a:fld>
            <a:endParaRPr lang="en-US" smtClean="0">
              <a:latin typeface="Calibri" charset="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detailed report provides a progress</a:t>
            </a:r>
            <a:r>
              <a:rPr lang="en-US" baseline="0" dirty="0" smtClean="0"/>
              <a:t> report for individual students or teams of students, and recommendations for placing them into one of three teams for the classroom reflection activity.  Teachers should use their own judgment in the actual grouping based upon their knowledge of classroom dynamics and personality interactions.</a:t>
            </a:r>
            <a:endParaRPr lang="en-US" dirty="0"/>
          </a:p>
        </p:txBody>
      </p:sp>
      <p:sp>
        <p:nvSpPr>
          <p:cNvPr id="4" name="Slide Number Placeholder 3"/>
          <p:cNvSpPr>
            <a:spLocks noGrp="1"/>
          </p:cNvSpPr>
          <p:nvPr>
            <p:ph type="sldNum" sz="quarter" idx="10"/>
          </p:nvPr>
        </p:nvSpPr>
        <p:spPr/>
        <p:txBody>
          <a:bodyPr/>
          <a:lstStyle/>
          <a:p>
            <a:pPr>
              <a:defRPr/>
            </a:pPr>
            <a:fld id="{0566E417-D038-5343-B95C-A8C10DA513A6}" type="slidenum">
              <a:rPr lang="en-US" smtClean="0"/>
              <a:pPr>
                <a:defRPr/>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B1DFB7A-0634-1147-B541-D82326ECDEB5}" type="datetime1">
              <a:rPr lang="en-US"/>
              <a:pPr>
                <a:defRPr/>
              </a:pPr>
              <a:t>12/6/2010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91FE46-F392-624F-AF97-18AC42A30E4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49238"/>
            <a:ext cx="8229600"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1B0F911-0A89-D94A-8F8F-C351E4C7C787}" type="datetime1">
              <a:rPr lang="en-US"/>
              <a:pPr>
                <a:defRPr/>
              </a:pPr>
              <a:t>12/6/2010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F38923-743E-DF47-A3E9-18475142F7C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E5D568-742A-B74F-B9D7-93262AFB540A}" type="datetime1">
              <a:rPr lang="en-US"/>
              <a:pPr>
                <a:defRPr/>
              </a:pPr>
              <a:t>12/6/2010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986C24-A3C1-AE43-92A5-51481842464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9238"/>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CB647CA-3CE1-8A4D-A27B-7D8D73BF2ECD}" type="datetime1">
              <a:rPr lang="en-US"/>
              <a:pPr>
                <a:defRPr/>
              </a:pPr>
              <a:t>12/6/2010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6BCF59-6634-DD4E-A8B9-46FCD3F9508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5F92FC0-E3EE-7E49-9BA7-80B51C9DD33A}" type="datetime1">
              <a:rPr lang="en-US"/>
              <a:pPr>
                <a:defRPr/>
              </a:pPr>
              <a:t>12/6/2010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CF97D4-AF6E-AD4E-84B4-C8E3896C8C3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92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6D51BDC-5AF6-AD43-841C-11243C906807}" type="datetime1">
              <a:rPr lang="en-US"/>
              <a:pPr>
                <a:defRPr/>
              </a:pPr>
              <a:t>12/6/2010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22F6C0-37E4-0C4B-BAFD-AD010CD78AF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492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E217A0F-7E38-3345-8B66-6A9891DB1A90}" type="datetime1">
              <a:rPr lang="en-US"/>
              <a:pPr>
                <a:defRPr/>
              </a:pPr>
              <a:t>12/6/2010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4810641-636E-AA42-AF5E-0104DE2E46D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49238"/>
            <a:ext cx="8229600" cy="11430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B77035F-A2C9-124B-B710-4A136EC400A4}" type="datetime1">
              <a:rPr lang="en-US"/>
              <a:pPr>
                <a:defRPr/>
              </a:pPr>
              <a:t>12/6/2010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DF5FDEA-8DF7-2347-9932-B62336AC1F6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1F49C1-A104-5344-B728-4329A353511A}" type="datetime1">
              <a:rPr lang="en-US"/>
              <a:pPr>
                <a:defRPr/>
              </a:pPr>
              <a:t>12/6/2010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75BD599-0A3E-C547-AD4C-195361B1ADD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4A60D17-E400-274A-A1C9-32476429E39A}" type="datetime1">
              <a:rPr lang="en-US"/>
              <a:pPr>
                <a:defRPr/>
              </a:pPr>
              <a:t>12/6/2010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B57A07B-B16F-474B-82A7-50BE367238F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5A64E7-6E97-394E-A914-31A569346068}" type="datetime1">
              <a:rPr lang="en-US"/>
              <a:pPr>
                <a:defRPr/>
              </a:pPr>
              <a:t>12/6/2010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9D653D-C4A7-CA44-BA10-AE0AAB9166D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p:cNvPicPr>
            <a:picLocks noChangeAspect="1"/>
          </p:cNvPicPr>
          <p:nvPr/>
        </p:nvPicPr>
        <p:blipFill>
          <a:blip r:embed="rId13"/>
          <a:srcRect/>
          <a:stretch>
            <a:fillRect/>
          </a:stretch>
        </p:blipFill>
        <p:spPr bwMode="auto">
          <a:xfrm>
            <a:off x="0" y="139700"/>
            <a:ext cx="9144000" cy="1268413"/>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Times New Roman" charset="0"/>
              </a:defRPr>
            </a:lvl1pPr>
          </a:lstStyle>
          <a:p>
            <a:pPr>
              <a:defRPr/>
            </a:pPr>
            <a:fld id="{CCF84668-BD8E-B442-BB63-8D0774AC36CA}" type="datetime1">
              <a:rPr lang="en-US"/>
              <a:pPr>
                <a:defRPr/>
              </a:pPr>
              <a:t>12/6/2010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imes New Roman"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Times New Roman" charset="0"/>
              </a:defRPr>
            </a:lvl1pPr>
          </a:lstStyle>
          <a:p>
            <a:pPr>
              <a:defRPr/>
            </a:pPr>
            <a:fld id="{166C4FDA-62C8-1C48-8B3B-12632F280876}" type="slidenum">
              <a:rPr lang="en-US"/>
              <a:pPr>
                <a:defRPr/>
              </a:pPr>
              <a:t>‹#›</a:t>
            </a:fld>
            <a:endParaRPr lang="en-US"/>
          </a:p>
        </p:txBody>
      </p:sp>
      <p:pic>
        <p:nvPicPr>
          <p:cNvPr id="1032" name="Picture 6"/>
          <p:cNvPicPr>
            <a:picLocks noChangeAspect="1"/>
          </p:cNvPicPr>
          <p:nvPr userDrawn="1"/>
        </p:nvPicPr>
        <p:blipFill>
          <a:blip r:embed="rId14"/>
          <a:srcRect/>
          <a:stretch>
            <a:fillRect/>
          </a:stretch>
        </p:blipFill>
        <p:spPr bwMode="auto">
          <a:xfrm>
            <a:off x="0" y="6126163"/>
            <a:ext cx="9144000" cy="731837"/>
          </a:xfrm>
          <a:prstGeom prst="rect">
            <a:avLst/>
          </a:prstGeom>
          <a:noFill/>
          <a:ln w="9525">
            <a:noFill/>
            <a:miter lim="800000"/>
            <a:headEnd/>
            <a:tailEnd/>
          </a:ln>
        </p:spPr>
      </p:pic>
      <p:sp>
        <p:nvSpPr>
          <p:cNvPr id="9" name="Rectangle 8"/>
          <p:cNvSpPr/>
          <p:nvPr userDrawn="1"/>
        </p:nvSpPr>
        <p:spPr>
          <a:xfrm>
            <a:off x="7242175" y="6611938"/>
            <a:ext cx="1685925" cy="246062"/>
          </a:xfrm>
          <a:prstGeom prst="rect">
            <a:avLst/>
          </a:prstGeom>
        </p:spPr>
        <p:txBody>
          <a:bodyPr wrap="none">
            <a:prstTxWarp prst="textNoShape">
              <a:avLst/>
            </a:prstTxWarp>
            <a:spAutoFit/>
          </a:bodyPr>
          <a:lstStyle/>
          <a:p>
            <a:pPr>
              <a:defRPr/>
            </a:pPr>
            <a:r>
              <a:rPr lang="en-US" sz="1000" b="1" dirty="0">
                <a:solidFill>
                  <a:srgbClr val="104F8C"/>
                </a:solidFill>
              </a:rPr>
              <a:t>COPYRIGHT WESTED, 2010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accent1">
              <a:lumMod val="75000"/>
            </a:schemeClr>
          </a:solidFill>
          <a:latin typeface="+mj-lt"/>
          <a:ea typeface="ＭＳ Ｐゴシック" pitchFamily="-110" charset="-128"/>
          <a:cs typeface="ＭＳ Ｐゴシック" pitchFamily="-110"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pitchFamily="-110" charset="-128"/>
          <a:cs typeface="ＭＳ Ｐゴシック" pitchFamily="-110"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pitchFamily="-110" charset="-128"/>
          <a:cs typeface="ＭＳ Ｐゴシック" pitchFamily="-110"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pitchFamily="-110" charset="-128"/>
          <a:cs typeface="ＭＳ Ｐゴシック" pitchFamily="-110"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pitchFamily="-110" charset="-128"/>
          <a:cs typeface="ＭＳ Ｐゴシック" pitchFamily="-110" charset="-128"/>
        </a:defRPr>
      </a:lvl5pPr>
      <a:lvl6pPr marL="457200" algn="ctr" defTabSz="457200" rtl="0" fontAlgn="base">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6pPr>
      <a:lvl7pPr marL="914400" algn="ctr" defTabSz="457200" rtl="0" fontAlgn="base">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7pPr>
      <a:lvl8pPr marL="1371600" algn="ctr" defTabSz="457200" rtl="0" fontAlgn="base">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8pPr>
      <a:lvl9pPr marL="1828800" algn="ctr" defTabSz="457200" rtl="0" fontAlgn="base">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9.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83095"/>
            <a:ext cx="7772400" cy="1470025"/>
          </a:xfrm>
        </p:spPr>
        <p:txBody>
          <a:bodyPr/>
          <a:lstStyle/>
          <a:p>
            <a:r>
              <a:rPr lang="en-US" dirty="0" smtClean="0"/>
              <a:t>Calipers II: Using Simulations to Assess Complex Science Learning </a:t>
            </a:r>
          </a:p>
        </p:txBody>
      </p:sp>
      <p:sp>
        <p:nvSpPr>
          <p:cNvPr id="4" name="Subtitle 3"/>
          <p:cNvSpPr>
            <a:spLocks noGrp="1"/>
          </p:cNvSpPr>
          <p:nvPr>
            <p:ph type="subTitle" idx="1"/>
          </p:nvPr>
        </p:nvSpPr>
        <p:spPr>
          <a:xfrm>
            <a:off x="1371600" y="3352290"/>
            <a:ext cx="6400800" cy="1752600"/>
          </a:xfrm>
        </p:spPr>
        <p:txBody>
          <a:bodyPr/>
          <a:lstStyle/>
          <a:p>
            <a:r>
              <a:rPr lang="en-US" dirty="0" smtClean="0"/>
              <a:t>Diagnostic Assessments Panel</a:t>
            </a:r>
          </a:p>
          <a:p>
            <a:r>
              <a:rPr lang="en-US" dirty="0" smtClean="0"/>
              <a:t>DRK-12 PI Meeting - Dec 1–3, 2010</a:t>
            </a:r>
          </a:p>
          <a:p>
            <a:r>
              <a:rPr lang="en-US" dirty="0" smtClean="0"/>
              <a:t>Mike Timms, WestEd</a:t>
            </a:r>
            <a:endParaRPr lang="en-US" dirty="0"/>
          </a:p>
        </p:txBody>
      </p:sp>
      <p:sp>
        <p:nvSpPr>
          <p:cNvPr id="5" name="TextBox 4"/>
          <p:cNvSpPr txBox="1"/>
          <p:nvPr/>
        </p:nvSpPr>
        <p:spPr>
          <a:xfrm>
            <a:off x="0" y="5334000"/>
            <a:ext cx="9144000" cy="738664"/>
          </a:xfrm>
          <a:prstGeom prst="rect">
            <a:avLst/>
          </a:prstGeom>
          <a:noFill/>
        </p:spPr>
        <p:txBody>
          <a:bodyPr wrap="square" rtlCol="0">
            <a:spAutoFit/>
          </a:bodyPr>
          <a:lstStyle/>
          <a:p>
            <a:pPr algn="ctr"/>
            <a:r>
              <a:rPr lang="en-US" sz="1400" i="1" dirty="0" smtClean="0">
                <a:solidFill>
                  <a:schemeClr val="accent1"/>
                </a:solidFill>
              </a:rPr>
              <a:t>This material is based upon work supported in part by the National Science Foundation (DRL 0733345)</a:t>
            </a:r>
          </a:p>
          <a:p>
            <a:pPr algn="ctr"/>
            <a:r>
              <a:rPr lang="en-US" sz="1400" i="1" dirty="0" smtClean="0">
                <a:solidFill>
                  <a:schemeClr val="accent1"/>
                </a:solidFill>
              </a:rPr>
              <a:t> Any opinions, findings, and conclusions or recommendations expressed in this material </a:t>
            </a:r>
          </a:p>
          <a:p>
            <a:pPr algn="ctr"/>
            <a:r>
              <a:rPr lang="en-US" sz="1400" i="1" dirty="0" smtClean="0">
                <a:solidFill>
                  <a:schemeClr val="accent1"/>
                </a:solidFill>
              </a:rPr>
              <a:t>are those of the </a:t>
            </a:r>
            <a:r>
              <a:rPr lang="en-US" sz="1400" i="1" dirty="0" err="1" smtClean="0">
                <a:solidFill>
                  <a:schemeClr val="accent1"/>
                </a:solidFill>
              </a:rPr>
              <a:t>author(s</a:t>
            </a:r>
            <a:r>
              <a:rPr lang="en-US" sz="1400" i="1" dirty="0" smtClean="0">
                <a:solidFill>
                  <a:schemeClr val="accent1"/>
                </a:solidFill>
              </a:rPr>
              <a:t>) and do not necessarily reflect the views of the National Science Foundation</a:t>
            </a:r>
            <a:endParaRPr lang="en-US" sz="1400" i="1" dirty="0">
              <a:solidFill>
                <a:schemeClr val="accent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9238"/>
            <a:ext cx="9144000" cy="1143000"/>
          </a:xfrm>
        </p:spPr>
        <p:txBody>
          <a:bodyPr/>
          <a:lstStyle/>
          <a:p>
            <a:r>
              <a:rPr lang="en-US" sz="4000" dirty="0" smtClean="0"/>
              <a:t>Example of Coaching</a:t>
            </a:r>
            <a:endParaRPr lang="en-US" sz="4000" dirty="0"/>
          </a:p>
        </p:txBody>
      </p:sp>
      <p:pic>
        <p:nvPicPr>
          <p:cNvPr id="5" name="Picture 4"/>
          <p:cNvPicPr>
            <a:picLocks noChangeAspect="1" noChangeArrowheads="1"/>
          </p:cNvPicPr>
          <p:nvPr/>
        </p:nvPicPr>
        <p:blipFill>
          <a:blip r:embed="rId3"/>
          <a:srcRect/>
          <a:stretch>
            <a:fillRect/>
          </a:stretch>
        </p:blipFill>
        <p:spPr bwMode="auto">
          <a:xfrm>
            <a:off x="438150" y="1443038"/>
            <a:ext cx="8267700" cy="4385896"/>
          </a:xfrm>
          <a:prstGeom prst="rect">
            <a:avLst/>
          </a:prstGeom>
          <a:noFill/>
          <a:ln w="6350">
            <a:solidFill>
              <a:srgbClr val="000000"/>
            </a:solid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0" y="1409700"/>
            <a:ext cx="9144000" cy="4622800"/>
          </a:xfrm>
          <a:prstGeom prst="round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tIns="0"/>
          <a:lstStyle/>
          <a:p>
            <a:pPr algn="ctr" fontAlgn="auto">
              <a:spcBef>
                <a:spcPts val="0"/>
              </a:spcBef>
              <a:spcAft>
                <a:spcPts val="0"/>
              </a:spcAft>
              <a:defRPr/>
            </a:pPr>
            <a:r>
              <a:rPr lang="en-US" sz="2000" dirty="0">
                <a:latin typeface="Verdana"/>
              </a:rPr>
              <a:t>Embedded in Classroom Instruction</a:t>
            </a:r>
          </a:p>
        </p:txBody>
      </p:sp>
      <p:sp>
        <p:nvSpPr>
          <p:cNvPr id="27651" name="Title 1"/>
          <p:cNvSpPr>
            <a:spLocks noGrp="1"/>
          </p:cNvSpPr>
          <p:nvPr>
            <p:ph type="title"/>
          </p:nvPr>
        </p:nvSpPr>
        <p:spPr>
          <a:xfrm>
            <a:off x="0" y="0"/>
            <a:ext cx="9144000" cy="1371600"/>
          </a:xfrm>
        </p:spPr>
        <p:txBody>
          <a:bodyPr/>
          <a:lstStyle/>
          <a:p>
            <a:pPr eaLnBrk="1" hangingPunct="1"/>
            <a:r>
              <a:rPr lang="en-US" sz="3600" dirty="0" smtClean="0">
                <a:ea typeface="ＭＳ Ｐゴシック" pitchFamily="-107" charset="-128"/>
                <a:cs typeface="ＭＳ Ｐゴシック" pitchFamily="-107" charset="-128"/>
              </a:rPr>
              <a:t>Assessment Suite</a:t>
            </a:r>
          </a:p>
        </p:txBody>
      </p:sp>
      <p:grpSp>
        <p:nvGrpSpPr>
          <p:cNvPr id="2" name="Group 55"/>
          <p:cNvGrpSpPr>
            <a:grpSpLocks/>
          </p:cNvGrpSpPr>
          <p:nvPr/>
        </p:nvGrpSpPr>
        <p:grpSpPr bwMode="auto">
          <a:xfrm>
            <a:off x="633413" y="4024313"/>
            <a:ext cx="8077200" cy="1722437"/>
            <a:chOff x="622300" y="3369479"/>
            <a:chExt cx="8077200" cy="1723221"/>
          </a:xfrm>
        </p:grpSpPr>
        <p:sp>
          <p:nvSpPr>
            <p:cNvPr id="16" name="Rounded Rectangle 15"/>
            <p:cNvSpPr/>
            <p:nvPr/>
          </p:nvSpPr>
          <p:spPr>
            <a:xfrm>
              <a:off x="758825" y="3961886"/>
              <a:ext cx="2154237" cy="922758"/>
            </a:xfrm>
            <a:prstGeom prst="roundRect">
              <a:avLst/>
            </a:prstGeom>
            <a:ln>
              <a:solidFill>
                <a:srgbClr val="145C94"/>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latin typeface="Verdana"/>
                </a:rPr>
                <a:t>Online assessment without feedback</a:t>
              </a:r>
            </a:p>
          </p:txBody>
        </p:sp>
        <p:sp>
          <p:nvSpPr>
            <p:cNvPr id="17" name="Rounded Rectangle 16"/>
            <p:cNvSpPr/>
            <p:nvPr/>
          </p:nvSpPr>
          <p:spPr>
            <a:xfrm>
              <a:off x="3246437" y="3961886"/>
              <a:ext cx="2154238" cy="922758"/>
            </a:xfrm>
            <a:prstGeom prst="roundRect">
              <a:avLst/>
            </a:prstGeom>
            <a:ln>
              <a:solidFill>
                <a:srgbClr val="145C94"/>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latin typeface="Verdana"/>
                </a:rPr>
                <a:t>Teacher scores constructed responses</a:t>
              </a:r>
            </a:p>
          </p:txBody>
        </p:sp>
        <p:sp>
          <p:nvSpPr>
            <p:cNvPr id="18" name="Rounded Rectangle 17"/>
            <p:cNvSpPr/>
            <p:nvPr/>
          </p:nvSpPr>
          <p:spPr>
            <a:xfrm>
              <a:off x="5732462" y="4114355"/>
              <a:ext cx="865188" cy="619407"/>
            </a:xfrm>
            <a:prstGeom prst="roundRect">
              <a:avLst/>
            </a:prstGeom>
            <a:ln>
              <a:solidFill>
                <a:srgbClr val="145C94"/>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latin typeface="Verdana"/>
                </a:rPr>
                <a:t>Bayes Net</a:t>
              </a:r>
            </a:p>
          </p:txBody>
        </p:sp>
        <p:sp>
          <p:nvSpPr>
            <p:cNvPr id="19" name="Rounded Rectangle 18"/>
            <p:cNvSpPr/>
            <p:nvPr/>
          </p:nvSpPr>
          <p:spPr>
            <a:xfrm>
              <a:off x="6846887" y="4100419"/>
              <a:ext cx="1671638" cy="647280"/>
            </a:xfrm>
            <a:prstGeom prst="roundRect">
              <a:avLst/>
            </a:prstGeom>
            <a:ln>
              <a:solidFill>
                <a:srgbClr val="145C94"/>
              </a:solidFill>
            </a:ln>
          </p:spPr>
          <p:style>
            <a:lnRef idx="2">
              <a:schemeClr val="accent1"/>
            </a:lnRef>
            <a:fillRef idx="1">
              <a:schemeClr val="lt1"/>
            </a:fillRef>
            <a:effectRef idx="0">
              <a:schemeClr val="accent1"/>
            </a:effectRef>
            <a:fontRef idx="minor">
              <a:schemeClr val="dk1"/>
            </a:fontRef>
          </p:style>
          <p:txBody>
            <a:bodyPr anchor="ctr">
              <a:spAutoFit/>
            </a:bodyPr>
            <a:lstStyle/>
            <a:p>
              <a:pPr algn="ctr" fontAlgn="auto">
                <a:spcBef>
                  <a:spcPts val="0"/>
                </a:spcBef>
                <a:spcAft>
                  <a:spcPts val="0"/>
                </a:spcAft>
                <a:defRPr/>
              </a:pPr>
              <a:r>
                <a:rPr lang="en-US" sz="1600" dirty="0" smtClean="0">
                  <a:latin typeface="Verdana"/>
                </a:rPr>
                <a:t>Proficiency Report</a:t>
              </a:r>
              <a:endParaRPr lang="en-US" sz="1600" dirty="0">
                <a:latin typeface="Verdana"/>
              </a:endParaRPr>
            </a:p>
          </p:txBody>
        </p:sp>
        <p:cxnSp>
          <p:nvCxnSpPr>
            <p:cNvPr id="20" name="Shape 98"/>
            <p:cNvCxnSpPr>
              <a:stCxn id="17" idx="3"/>
              <a:endCxn id="18" idx="1"/>
            </p:cNvCxnSpPr>
            <p:nvPr/>
          </p:nvCxnSpPr>
          <p:spPr>
            <a:xfrm>
              <a:off x="5400675" y="4424059"/>
              <a:ext cx="331787" cy="1588"/>
            </a:xfrm>
            <a:prstGeom prst="bentConnector3">
              <a:avLst>
                <a:gd name="adj1" fmla="val 50000"/>
              </a:avLst>
            </a:prstGeom>
            <a:ln>
              <a:solidFill>
                <a:srgbClr val="145C94"/>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8" idx="3"/>
              <a:endCxn id="19" idx="1"/>
            </p:cNvCxnSpPr>
            <p:nvPr/>
          </p:nvCxnSpPr>
          <p:spPr>
            <a:xfrm>
              <a:off x="6597650" y="4424059"/>
              <a:ext cx="249237" cy="1589"/>
            </a:xfrm>
            <a:prstGeom prst="straightConnector1">
              <a:avLst/>
            </a:prstGeom>
            <a:ln>
              <a:solidFill>
                <a:srgbClr val="145C94"/>
              </a:solidFill>
              <a:tailEnd type="arrow"/>
            </a:ln>
          </p:spPr>
          <p:style>
            <a:lnRef idx="2">
              <a:schemeClr val="accent1"/>
            </a:lnRef>
            <a:fillRef idx="0">
              <a:schemeClr val="accent1"/>
            </a:fillRef>
            <a:effectRef idx="1">
              <a:schemeClr val="accent1"/>
            </a:effectRef>
            <a:fontRef idx="minor">
              <a:schemeClr val="tx1"/>
            </a:fontRef>
          </p:style>
        </p:cxnSp>
        <p:sp>
          <p:nvSpPr>
            <p:cNvPr id="27662" name="TextBox 21"/>
            <p:cNvSpPr txBox="1">
              <a:spLocks noChangeArrowheads="1"/>
            </p:cNvSpPr>
            <p:nvPr/>
          </p:nvSpPr>
          <p:spPr bwMode="auto">
            <a:xfrm>
              <a:off x="634958" y="3369479"/>
              <a:ext cx="4964520" cy="338708"/>
            </a:xfrm>
            <a:prstGeom prst="rect">
              <a:avLst/>
            </a:prstGeom>
            <a:noFill/>
            <a:ln w="9525">
              <a:noFill/>
              <a:miter lim="800000"/>
              <a:headEnd/>
              <a:tailEnd/>
            </a:ln>
          </p:spPr>
          <p:txBody>
            <a:bodyPr wrap="none">
              <a:prstTxWarp prst="textNoShape">
                <a:avLst/>
              </a:prstTxWarp>
              <a:spAutoFit/>
            </a:bodyPr>
            <a:lstStyle/>
            <a:p>
              <a:r>
                <a:rPr lang="en-US" sz="1600" b="1" dirty="0">
                  <a:latin typeface="Verdana"/>
                </a:rPr>
                <a:t>Benchmark Summative Unit Assessments</a:t>
              </a:r>
            </a:p>
          </p:txBody>
        </p:sp>
        <p:cxnSp>
          <p:nvCxnSpPr>
            <p:cNvPr id="23" name="Shape 18"/>
            <p:cNvCxnSpPr>
              <a:stCxn id="16" idx="3"/>
              <a:endCxn id="17" idx="1"/>
            </p:cNvCxnSpPr>
            <p:nvPr/>
          </p:nvCxnSpPr>
          <p:spPr>
            <a:xfrm>
              <a:off x="2913062" y="4424059"/>
              <a:ext cx="307975" cy="1588"/>
            </a:xfrm>
            <a:prstGeom prst="bentConnector3">
              <a:avLst>
                <a:gd name="adj1" fmla="val 50000"/>
              </a:avLst>
            </a:prstGeom>
            <a:ln>
              <a:solidFill>
                <a:srgbClr val="145C94"/>
              </a:solidFill>
              <a:tailEnd type="arrow"/>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622300" y="3402831"/>
              <a:ext cx="8077200" cy="1689869"/>
            </a:xfrm>
            <a:prstGeom prst="rect">
              <a:avLst/>
            </a:prstGeom>
            <a:noFill/>
            <a:ln>
              <a:solidFill>
                <a:srgbClr val="145C94"/>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 name="Group 109"/>
          <p:cNvGrpSpPr/>
          <p:nvPr/>
        </p:nvGrpSpPr>
        <p:grpSpPr>
          <a:xfrm>
            <a:off x="766538" y="2695476"/>
            <a:ext cx="7743925" cy="647700"/>
            <a:chOff x="-99841" y="688402"/>
            <a:chExt cx="7743925" cy="647700"/>
          </a:xfrm>
          <a:noFill/>
        </p:grpSpPr>
        <p:sp>
          <p:nvSpPr>
            <p:cNvPr id="10" name="Rounded Rectangle 9"/>
            <p:cNvSpPr/>
            <p:nvPr/>
          </p:nvSpPr>
          <p:spPr>
            <a:xfrm>
              <a:off x="-99841" y="688402"/>
              <a:ext cx="2637061" cy="6477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latin typeface="Verdana"/>
                </a:rPr>
                <a:t>Online</a:t>
              </a:r>
              <a:r>
                <a:rPr lang="en-US" sz="1600" dirty="0" smtClean="0">
                  <a:latin typeface="Verdana"/>
                </a:rPr>
                <a:t> module </a:t>
              </a:r>
              <a:r>
                <a:rPr lang="en-US" sz="1600" dirty="0">
                  <a:latin typeface="Verdana"/>
                </a:rPr>
                <a:t>with feedback and coaching</a:t>
              </a:r>
            </a:p>
          </p:txBody>
        </p:sp>
        <p:sp>
          <p:nvSpPr>
            <p:cNvPr id="11" name="Rounded Rectangle 10"/>
            <p:cNvSpPr/>
            <p:nvPr/>
          </p:nvSpPr>
          <p:spPr>
            <a:xfrm>
              <a:off x="4967460" y="688759"/>
              <a:ext cx="2676624" cy="646986"/>
            </a:xfrm>
            <a:prstGeom prst="roundRect">
              <a:avLst/>
            </a:prstGeom>
          </p:spPr>
          <p:style>
            <a:lnRef idx="2">
              <a:schemeClr val="accent3"/>
            </a:lnRef>
            <a:fillRef idx="1">
              <a:schemeClr val="lt1"/>
            </a:fillRef>
            <a:effectRef idx="0">
              <a:schemeClr val="accent3"/>
            </a:effectRef>
            <a:fontRef idx="minor">
              <a:schemeClr val="dk1"/>
            </a:fontRef>
          </p:style>
          <p:txBody>
            <a:bodyPr anchor="ctr">
              <a:spAutoFit/>
            </a:bodyPr>
            <a:lstStyle/>
            <a:p>
              <a:pPr algn="ctr" fontAlgn="auto">
                <a:spcBef>
                  <a:spcPts val="0"/>
                </a:spcBef>
                <a:spcAft>
                  <a:spcPts val="0"/>
                </a:spcAft>
                <a:defRPr/>
              </a:pPr>
              <a:r>
                <a:rPr lang="en-US" sz="1600" dirty="0">
                  <a:latin typeface="Verdana"/>
                </a:rPr>
                <a:t>Follow up Classroom Reflection Activity</a:t>
              </a:r>
            </a:p>
          </p:txBody>
        </p:sp>
        <p:sp>
          <p:nvSpPr>
            <p:cNvPr id="12" name="Rounded Rectangle 11"/>
            <p:cNvSpPr/>
            <p:nvPr/>
          </p:nvSpPr>
          <p:spPr>
            <a:xfrm>
              <a:off x="2862580" y="688759"/>
              <a:ext cx="1671958" cy="646986"/>
            </a:xfrm>
            <a:prstGeom prst="roundRect">
              <a:avLst/>
            </a:prstGeom>
          </p:spPr>
          <p:style>
            <a:lnRef idx="2">
              <a:schemeClr val="accent1"/>
            </a:lnRef>
            <a:fillRef idx="1">
              <a:schemeClr val="lt1"/>
            </a:fillRef>
            <a:effectRef idx="0">
              <a:schemeClr val="accent1"/>
            </a:effectRef>
            <a:fontRef idx="minor">
              <a:schemeClr val="dk1"/>
            </a:fontRef>
          </p:style>
          <p:txBody>
            <a:bodyPr anchor="ctr">
              <a:spAutoFit/>
            </a:bodyPr>
            <a:lstStyle/>
            <a:p>
              <a:pPr algn="ctr" fontAlgn="auto">
                <a:spcBef>
                  <a:spcPts val="0"/>
                </a:spcBef>
                <a:spcAft>
                  <a:spcPts val="0"/>
                </a:spcAft>
                <a:defRPr/>
              </a:pPr>
              <a:r>
                <a:rPr lang="en-US" sz="1600" dirty="0">
                  <a:latin typeface="Verdana"/>
                </a:rPr>
                <a:t>Progress Report</a:t>
              </a:r>
            </a:p>
          </p:txBody>
        </p:sp>
        <p:cxnSp>
          <p:nvCxnSpPr>
            <p:cNvPr id="13" name="Straight Arrow Connector 12"/>
            <p:cNvCxnSpPr>
              <a:stCxn id="10" idx="3"/>
              <a:endCxn id="12" idx="1"/>
            </p:cNvCxnSpPr>
            <p:nvPr/>
          </p:nvCxnSpPr>
          <p:spPr>
            <a:xfrm>
              <a:off x="2537220" y="1012252"/>
              <a:ext cx="325360" cy="1588"/>
            </a:xfrm>
            <a:prstGeom prst="straightConnector1">
              <a:avLst/>
            </a:prstGeom>
            <a:grpFill/>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12" idx="3"/>
              <a:endCxn id="11" idx="1"/>
            </p:cNvCxnSpPr>
            <p:nvPr/>
          </p:nvCxnSpPr>
          <p:spPr>
            <a:xfrm>
              <a:off x="4534538" y="1012252"/>
              <a:ext cx="432922" cy="1588"/>
            </a:xfrm>
            <a:prstGeom prst="straightConnector1">
              <a:avLst/>
            </a:prstGeom>
            <a:grpFill/>
            <a:ln>
              <a:tailEnd type="arrow"/>
            </a:ln>
          </p:spPr>
          <p:style>
            <a:lnRef idx="2">
              <a:schemeClr val="accent1"/>
            </a:lnRef>
            <a:fillRef idx="0">
              <a:schemeClr val="accent1"/>
            </a:fillRef>
            <a:effectRef idx="1">
              <a:schemeClr val="accent1"/>
            </a:effectRef>
            <a:fontRef idx="minor">
              <a:schemeClr val="tx1"/>
            </a:fontRef>
          </p:style>
        </p:cxnSp>
      </p:grpSp>
      <p:sp>
        <p:nvSpPr>
          <p:cNvPr id="27654" name="TextBox 7"/>
          <p:cNvSpPr txBox="1">
            <a:spLocks noChangeArrowheads="1"/>
          </p:cNvSpPr>
          <p:nvPr/>
        </p:nvSpPr>
        <p:spPr bwMode="auto">
          <a:xfrm>
            <a:off x="627063" y="2120900"/>
            <a:ext cx="7930176" cy="338554"/>
          </a:xfrm>
          <a:prstGeom prst="rect">
            <a:avLst/>
          </a:prstGeom>
          <a:noFill/>
          <a:ln w="9525">
            <a:noFill/>
            <a:miter lim="800000"/>
            <a:headEnd/>
            <a:tailEnd/>
          </a:ln>
        </p:spPr>
        <p:txBody>
          <a:bodyPr wrap="none">
            <a:prstTxWarp prst="textNoShape">
              <a:avLst/>
            </a:prstTxWarp>
            <a:spAutoFit/>
          </a:bodyPr>
          <a:lstStyle/>
          <a:p>
            <a:r>
              <a:rPr lang="en-US" sz="1600" b="1" dirty="0" smtClean="0">
                <a:latin typeface="Verdana"/>
              </a:rPr>
              <a:t>Embedded Formative Assessments and Reflection Activities </a:t>
            </a:r>
            <a:r>
              <a:rPr lang="en-US" sz="1600" dirty="0">
                <a:latin typeface="Verdana"/>
              </a:rPr>
              <a:t>(2 or 3)</a:t>
            </a:r>
          </a:p>
        </p:txBody>
      </p:sp>
      <p:sp>
        <p:nvSpPr>
          <p:cNvPr id="9" name="Rectangle 8"/>
          <p:cNvSpPr/>
          <p:nvPr/>
        </p:nvSpPr>
        <p:spPr>
          <a:xfrm>
            <a:off x="601663" y="2136775"/>
            <a:ext cx="8140700" cy="1384300"/>
          </a:xfrm>
          <a:prstGeom prst="rect">
            <a:avLst/>
          </a:prstGeom>
          <a:noFill/>
          <a:ln>
            <a:solidFill>
              <a:srgbClr val="145C94"/>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TextBox 25"/>
          <p:cNvSpPr txBox="1"/>
          <p:nvPr/>
        </p:nvSpPr>
        <p:spPr>
          <a:xfrm>
            <a:off x="687294" y="2390589"/>
            <a:ext cx="611518" cy="646331"/>
          </a:xfrm>
          <a:prstGeom prst="rect">
            <a:avLst/>
          </a:prstGeom>
          <a:noFill/>
        </p:spPr>
        <p:txBody>
          <a:bodyPr wrap="square" rtlCol="0">
            <a:spAutoFit/>
          </a:bodyPr>
          <a:lstStyle/>
          <a:p>
            <a:r>
              <a:rPr lang="en-US" sz="3600" b="1" dirty="0" smtClean="0">
                <a:solidFill>
                  <a:srgbClr val="FF0000"/>
                </a:solidFill>
                <a:latin typeface="Arial Black"/>
              </a:rPr>
              <a:t>1</a:t>
            </a:r>
            <a:endParaRPr lang="en-US" sz="3600" b="1" dirty="0">
              <a:solidFill>
                <a:srgbClr val="FF0000"/>
              </a:solidFill>
              <a:latin typeface="Arial Black"/>
            </a:endParaRPr>
          </a:p>
        </p:txBody>
      </p:sp>
      <p:sp>
        <p:nvSpPr>
          <p:cNvPr id="27" name="TextBox 26"/>
          <p:cNvSpPr txBox="1"/>
          <p:nvPr/>
        </p:nvSpPr>
        <p:spPr>
          <a:xfrm>
            <a:off x="5371106" y="2413117"/>
            <a:ext cx="877625" cy="646331"/>
          </a:xfrm>
          <a:prstGeom prst="rect">
            <a:avLst/>
          </a:prstGeom>
          <a:noFill/>
        </p:spPr>
        <p:txBody>
          <a:bodyPr wrap="square" rtlCol="0">
            <a:spAutoFit/>
          </a:bodyPr>
          <a:lstStyle/>
          <a:p>
            <a:r>
              <a:rPr lang="en-US" sz="3600" b="1" dirty="0" smtClean="0">
                <a:solidFill>
                  <a:srgbClr val="FF0000"/>
                </a:solidFill>
                <a:latin typeface="Arial Black"/>
              </a:rPr>
              <a:t>2</a:t>
            </a:r>
            <a:endParaRPr lang="en-US" sz="3600" b="1" dirty="0">
              <a:solidFill>
                <a:srgbClr val="FF0000"/>
              </a:solidFill>
              <a:latin typeface="Arial Black"/>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Embedded Report to Student</a:t>
            </a:r>
            <a:endParaRPr lang="en-US" dirty="0"/>
          </a:p>
        </p:txBody>
      </p:sp>
      <p:pic>
        <p:nvPicPr>
          <p:cNvPr id="4" name="Picture 3"/>
          <p:cNvPicPr>
            <a:picLocks noChangeAspect="1"/>
          </p:cNvPicPr>
          <p:nvPr/>
        </p:nvPicPr>
        <p:blipFill>
          <a:blip r:embed="rId2"/>
          <a:srcRect l="2246" t="22250" r="2994" b="7080"/>
          <a:stretch>
            <a:fillRect/>
          </a:stretch>
        </p:blipFill>
        <p:spPr>
          <a:xfrm>
            <a:off x="205300" y="1524000"/>
            <a:ext cx="8664989" cy="436397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6477000" y="5473700"/>
            <a:ext cx="381000" cy="317500"/>
          </a:xfrm>
          <a:prstGeom prst="roundRect">
            <a:avLst/>
          </a:prstGeom>
          <a:solidFill>
            <a:srgbClr val="54B94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3238500" y="5461000"/>
            <a:ext cx="266700" cy="330200"/>
          </a:xfrm>
          <a:prstGeom prst="roundRect">
            <a:avLst/>
          </a:prstGeom>
          <a:solidFill>
            <a:srgbClr val="FCB03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 name="Rounded Rectangle 6"/>
          <p:cNvSpPr/>
          <p:nvPr/>
        </p:nvSpPr>
        <p:spPr>
          <a:xfrm>
            <a:off x="584200" y="5448300"/>
            <a:ext cx="469900" cy="342900"/>
          </a:xfrm>
          <a:prstGeom prst="roundRect">
            <a:avLst/>
          </a:prstGeom>
          <a:solidFill>
            <a:srgbClr val="FC462B"/>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4" name="Content Placeholder 3"/>
          <p:cNvSpPr>
            <a:spLocks noGrp="1"/>
          </p:cNvSpPr>
          <p:nvPr>
            <p:ph idx="1"/>
          </p:nvPr>
        </p:nvSpPr>
        <p:spPr>
          <a:xfrm>
            <a:off x="457200" y="5346701"/>
            <a:ext cx="8229600" cy="571500"/>
          </a:xfrm>
        </p:spPr>
        <p:txBody>
          <a:bodyPr/>
          <a:lstStyle/>
          <a:p>
            <a:pPr>
              <a:buNone/>
            </a:pPr>
            <a:r>
              <a:rPr lang="en-US" sz="2400" dirty="0" smtClean="0"/>
              <a:t> </a:t>
            </a:r>
            <a:r>
              <a:rPr lang="en-US" sz="2400" dirty="0" smtClean="0">
                <a:solidFill>
                  <a:srgbClr val="FFFFFF"/>
                </a:solidFill>
              </a:rPr>
              <a:t>NH</a:t>
            </a:r>
            <a:r>
              <a:rPr lang="en-US" sz="2400" dirty="0" smtClean="0"/>
              <a:t> = needs help		</a:t>
            </a:r>
            <a:r>
              <a:rPr lang="en-US" sz="2400" dirty="0" smtClean="0">
                <a:solidFill>
                  <a:srgbClr val="FFFFFF"/>
                </a:solidFill>
              </a:rPr>
              <a:t>P</a:t>
            </a:r>
            <a:r>
              <a:rPr lang="en-US" sz="2400" dirty="0" smtClean="0"/>
              <a:t> = making progress		</a:t>
            </a:r>
            <a:r>
              <a:rPr lang="en-US" sz="2400" dirty="0" smtClean="0">
                <a:solidFill>
                  <a:srgbClr val="FFFFFF"/>
                </a:solidFill>
              </a:rPr>
              <a:t>OT</a:t>
            </a:r>
            <a:r>
              <a:rPr lang="en-US" sz="2400" dirty="0" smtClean="0"/>
              <a:t> = on track</a:t>
            </a:r>
            <a:endParaRPr lang="en-US" sz="2400" dirty="0"/>
          </a:p>
        </p:txBody>
      </p:sp>
      <p:pic>
        <p:nvPicPr>
          <p:cNvPr id="6" name="Picture 5" descr="em1_summary.png"/>
          <p:cNvPicPr>
            <a:picLocks noChangeAspect="1"/>
          </p:cNvPicPr>
          <p:nvPr/>
        </p:nvPicPr>
        <p:blipFill>
          <a:blip r:embed="rId3"/>
          <a:srcRect l="2917" t="3394" r="3194" b="9764"/>
          <a:stretch>
            <a:fillRect/>
          </a:stretch>
        </p:blipFill>
        <p:spPr>
          <a:xfrm>
            <a:off x="0" y="1498600"/>
            <a:ext cx="9148707" cy="3505200"/>
          </a:xfrm>
          <a:prstGeom prst="rect">
            <a:avLst/>
          </a:prstGeom>
        </p:spPr>
      </p:pic>
      <p:sp>
        <p:nvSpPr>
          <p:cNvPr id="10" name="Title 9"/>
          <p:cNvSpPr>
            <a:spLocks noGrp="1"/>
          </p:cNvSpPr>
          <p:nvPr>
            <p:ph type="title"/>
          </p:nvPr>
        </p:nvSpPr>
        <p:spPr/>
        <p:txBody>
          <a:bodyPr/>
          <a:lstStyle/>
          <a:p>
            <a:r>
              <a:rPr lang="en-US" dirty="0" smtClean="0"/>
              <a:t>Embedded Report: Class Summary</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Calculations </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sz="2400" dirty="0" smtClean="0"/>
              <a:t>All based on average of tries variable across items.</a:t>
            </a:r>
          </a:p>
          <a:p>
            <a:r>
              <a:rPr lang="en-US" sz="2400" dirty="0" smtClean="0"/>
              <a:t>Calculate Averages separately for Roles and Interactions first, then apply rule:</a:t>
            </a:r>
          </a:p>
          <a:p>
            <a:pPr>
              <a:buNone/>
            </a:pPr>
            <a:endParaRPr lang="en-US" sz="2400" dirty="0" smtClean="0"/>
          </a:p>
          <a:p>
            <a:pPr>
              <a:buNone/>
            </a:pPr>
            <a:r>
              <a:rPr lang="en-US" sz="2400" dirty="0" smtClean="0"/>
              <a:t>if Roles &lt;2 AND Interactions &lt;2, then Group A</a:t>
            </a:r>
          </a:p>
          <a:p>
            <a:pPr>
              <a:buNone/>
            </a:pPr>
            <a:r>
              <a:rPr lang="en-US" sz="2400" dirty="0" smtClean="0"/>
              <a:t>Else if Roles &lt;2 then Group B</a:t>
            </a:r>
          </a:p>
          <a:p>
            <a:pPr>
              <a:buNone/>
            </a:pPr>
            <a:r>
              <a:rPr lang="en-US" sz="2400" dirty="0" smtClean="0"/>
              <a:t>Else C.</a:t>
            </a:r>
          </a:p>
          <a:p>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Embedded Report: Student Details</a:t>
            </a:r>
            <a:endParaRPr lang="en-US" dirty="0"/>
          </a:p>
        </p:txBody>
      </p:sp>
      <p:pic>
        <p:nvPicPr>
          <p:cNvPr id="4" name="Picture 3" descr="em1_detailed.png"/>
          <p:cNvPicPr>
            <a:picLocks noChangeAspect="1"/>
          </p:cNvPicPr>
          <p:nvPr/>
        </p:nvPicPr>
        <p:blipFill>
          <a:blip r:embed="rId3"/>
          <a:srcRect l="2361" t="10142" r="2639" b="7295"/>
          <a:stretch>
            <a:fillRect/>
          </a:stretch>
        </p:blipFill>
        <p:spPr>
          <a:xfrm>
            <a:off x="0" y="1422399"/>
            <a:ext cx="9144000" cy="4652211"/>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dirty="0" smtClean="0">
                <a:ea typeface="ＭＳ Ｐゴシック" charset="-128"/>
                <a:cs typeface="ＭＳ Ｐゴシック" charset="-128"/>
              </a:rPr>
              <a:t>Classroom Reflection Activity</a:t>
            </a:r>
          </a:p>
        </p:txBody>
      </p:sp>
      <p:sp>
        <p:nvSpPr>
          <p:cNvPr id="37891" name="Content Placeholder 2"/>
          <p:cNvSpPr>
            <a:spLocks noGrp="1"/>
          </p:cNvSpPr>
          <p:nvPr>
            <p:ph idx="1"/>
          </p:nvPr>
        </p:nvSpPr>
        <p:spPr/>
        <p:txBody>
          <a:bodyPr/>
          <a:lstStyle/>
          <a:p>
            <a:pPr eaLnBrk="1" hangingPunct="1"/>
            <a:r>
              <a:rPr lang="en-US" sz="2400" dirty="0" smtClean="0">
                <a:ea typeface="ＭＳ Ｐゴシック" charset="-128"/>
                <a:cs typeface="ＭＳ Ｐゴシック" charset="-128"/>
              </a:rPr>
              <a:t>Formative use of assessment results</a:t>
            </a:r>
          </a:p>
          <a:p>
            <a:pPr lvl="1" eaLnBrk="1" hangingPunct="1"/>
            <a:r>
              <a:rPr lang="en-US" sz="2000" dirty="0" smtClean="0">
                <a:ea typeface="ＭＳ Ｐゴシック" charset="-128"/>
                <a:cs typeface="ＭＳ Ｐゴシック" charset="-128"/>
              </a:rPr>
              <a:t>Students assigned to teams based on embedded results</a:t>
            </a:r>
          </a:p>
          <a:p>
            <a:pPr eaLnBrk="1" hangingPunct="1"/>
            <a:r>
              <a:rPr lang="en-US" sz="2400" dirty="0" smtClean="0">
                <a:ea typeface="ＭＳ Ｐゴシック" charset="-128"/>
                <a:cs typeface="ＭＳ Ｐゴシック" charset="-128"/>
              </a:rPr>
              <a:t>Transfer to different, more complex system</a:t>
            </a:r>
          </a:p>
          <a:p>
            <a:pPr eaLnBrk="1" hangingPunct="1"/>
            <a:r>
              <a:rPr lang="en-US" sz="2400" dirty="0" smtClean="0">
                <a:ea typeface="ＭＳ Ｐゴシック" charset="-128"/>
                <a:cs typeface="ＭＳ Ｐゴシック" charset="-128"/>
              </a:rPr>
              <a:t>Jigsaw structure</a:t>
            </a:r>
          </a:p>
          <a:p>
            <a:pPr lvl="1" eaLnBrk="1" hangingPunct="1"/>
            <a:r>
              <a:rPr lang="en-US" sz="2000" dirty="0" smtClean="0">
                <a:ea typeface="ＭＳ Ｐゴシック" charset="-128"/>
                <a:cs typeface="ＭＳ Ｐゴシック" charset="-128"/>
              </a:rPr>
              <a:t>Allows differentiated instruction via tasks of varying difficulty</a:t>
            </a:r>
          </a:p>
          <a:p>
            <a:pPr lvl="1" eaLnBrk="1" hangingPunct="1"/>
            <a:r>
              <a:rPr lang="en-US" sz="2000" dirty="0" smtClean="0"/>
              <a:t>Promotes small and large group discourse and collaboration</a:t>
            </a:r>
            <a:endParaRPr lang="en-US" sz="2000" dirty="0" smtClean="0">
              <a:ea typeface="ＭＳ Ｐゴシック" charset="-128"/>
              <a:cs typeface="ＭＳ Ｐゴシック" charset="-128"/>
            </a:endParaRPr>
          </a:p>
          <a:p>
            <a:pPr eaLnBrk="1" hangingPunct="1"/>
            <a:r>
              <a:rPr lang="en-US" sz="2400" dirty="0" smtClean="0">
                <a:ea typeface="ＭＳ Ｐゴシック" charset="-128"/>
                <a:cs typeface="ＭＳ Ｐゴシック" charset="-128"/>
              </a:rPr>
              <a:t>Guidance to teacher</a:t>
            </a:r>
          </a:p>
          <a:p>
            <a:pPr lvl="1"/>
            <a:r>
              <a:rPr lang="en-US" sz="1800" dirty="0" smtClean="0"/>
              <a:t>Teacher review of key points in simulation</a:t>
            </a:r>
          </a:p>
          <a:p>
            <a:pPr lvl="1"/>
            <a:r>
              <a:rPr lang="en-US" sz="1800" dirty="0" smtClean="0"/>
              <a:t>What to look for during group work and questions to pose in response</a:t>
            </a:r>
          </a:p>
          <a:p>
            <a:pPr lvl="1"/>
            <a:r>
              <a:rPr lang="en-US" sz="1800" dirty="0" smtClean="0"/>
              <a:t>Presentations</a:t>
            </a:r>
          </a:p>
          <a:p>
            <a:pPr lvl="1"/>
            <a:r>
              <a:rPr lang="en-US" sz="1800" dirty="0" smtClean="0"/>
              <a:t>Evaluation of presentations</a:t>
            </a:r>
          </a:p>
          <a:p>
            <a:pPr lvl="1" eaLnBrk="1" hangingPunct="1">
              <a:buNone/>
            </a:pPr>
            <a:endParaRPr lang="en-US" sz="2000" dirty="0" smtClean="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Reflection Activity</a:t>
            </a:r>
            <a:endParaRPr lang="en-US" dirty="0"/>
          </a:p>
        </p:txBody>
      </p:sp>
      <p:sp>
        <p:nvSpPr>
          <p:cNvPr id="3" name="Content Placeholder 2"/>
          <p:cNvSpPr>
            <a:spLocks noGrp="1"/>
          </p:cNvSpPr>
          <p:nvPr>
            <p:ph idx="1"/>
          </p:nvPr>
        </p:nvSpPr>
        <p:spPr/>
        <p:txBody>
          <a:bodyPr/>
          <a:lstStyle/>
          <a:p>
            <a:r>
              <a:rPr lang="en-US" dirty="0" smtClean="0"/>
              <a:t>Add image of </a:t>
            </a:r>
            <a:r>
              <a:rPr lang="en-US" dirty="0" err="1" smtClean="0"/>
              <a:t>galapagos</a:t>
            </a:r>
            <a:endParaRPr lang="en-US" dirty="0"/>
          </a:p>
        </p:txBody>
      </p:sp>
      <p:pic>
        <p:nvPicPr>
          <p:cNvPr id="4" name="Picture 3"/>
          <p:cNvPicPr>
            <a:picLocks noChangeAspect="1"/>
          </p:cNvPicPr>
          <p:nvPr/>
        </p:nvPicPr>
        <p:blipFill>
          <a:blip r:embed="rId2"/>
          <a:srcRect b="6364"/>
          <a:stretch>
            <a:fillRect/>
          </a:stretch>
        </p:blipFill>
        <p:spPr>
          <a:xfrm>
            <a:off x="741651" y="1455385"/>
            <a:ext cx="7772400" cy="470911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0" y="1409700"/>
            <a:ext cx="9144000" cy="4622800"/>
          </a:xfrm>
          <a:prstGeom prst="round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tIns="0"/>
          <a:lstStyle/>
          <a:p>
            <a:pPr algn="ctr" fontAlgn="auto">
              <a:spcBef>
                <a:spcPts val="0"/>
              </a:spcBef>
              <a:spcAft>
                <a:spcPts val="0"/>
              </a:spcAft>
              <a:defRPr/>
            </a:pPr>
            <a:r>
              <a:rPr lang="en-US" sz="2000" dirty="0">
                <a:latin typeface="Verdana"/>
              </a:rPr>
              <a:t>Embedded in Classroom Instruction</a:t>
            </a:r>
          </a:p>
        </p:txBody>
      </p:sp>
      <p:sp>
        <p:nvSpPr>
          <p:cNvPr id="27651" name="Title 1"/>
          <p:cNvSpPr>
            <a:spLocks noGrp="1"/>
          </p:cNvSpPr>
          <p:nvPr>
            <p:ph type="title"/>
          </p:nvPr>
        </p:nvSpPr>
        <p:spPr>
          <a:xfrm>
            <a:off x="0" y="0"/>
            <a:ext cx="9144000" cy="1371600"/>
          </a:xfrm>
        </p:spPr>
        <p:txBody>
          <a:bodyPr/>
          <a:lstStyle/>
          <a:p>
            <a:pPr eaLnBrk="1" hangingPunct="1"/>
            <a:r>
              <a:rPr lang="en-US" sz="3600" dirty="0" smtClean="0">
                <a:ea typeface="ＭＳ Ｐゴシック" pitchFamily="-107" charset="-128"/>
                <a:cs typeface="ＭＳ Ｐゴシック" pitchFamily="-107" charset="-128"/>
              </a:rPr>
              <a:t>Assessment Suite</a:t>
            </a:r>
          </a:p>
        </p:txBody>
      </p:sp>
      <p:grpSp>
        <p:nvGrpSpPr>
          <p:cNvPr id="2" name="Group 55"/>
          <p:cNvGrpSpPr>
            <a:grpSpLocks/>
          </p:cNvGrpSpPr>
          <p:nvPr/>
        </p:nvGrpSpPr>
        <p:grpSpPr bwMode="auto">
          <a:xfrm>
            <a:off x="633413" y="4024313"/>
            <a:ext cx="8077200" cy="1722437"/>
            <a:chOff x="622300" y="3369479"/>
            <a:chExt cx="8077200" cy="1723221"/>
          </a:xfrm>
        </p:grpSpPr>
        <p:sp>
          <p:nvSpPr>
            <p:cNvPr id="16" name="Rounded Rectangle 15"/>
            <p:cNvSpPr/>
            <p:nvPr/>
          </p:nvSpPr>
          <p:spPr>
            <a:xfrm>
              <a:off x="758825" y="3961886"/>
              <a:ext cx="2154237" cy="922758"/>
            </a:xfrm>
            <a:prstGeom prst="roundRect">
              <a:avLst/>
            </a:prstGeom>
            <a:ln>
              <a:solidFill>
                <a:srgbClr val="145C94"/>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latin typeface="Verdana"/>
                </a:rPr>
                <a:t>Online assessment without feedback</a:t>
              </a:r>
            </a:p>
          </p:txBody>
        </p:sp>
        <p:sp>
          <p:nvSpPr>
            <p:cNvPr id="17" name="Rounded Rectangle 16"/>
            <p:cNvSpPr/>
            <p:nvPr/>
          </p:nvSpPr>
          <p:spPr>
            <a:xfrm>
              <a:off x="3246437" y="3961886"/>
              <a:ext cx="2154238" cy="922758"/>
            </a:xfrm>
            <a:prstGeom prst="roundRect">
              <a:avLst/>
            </a:prstGeom>
            <a:ln>
              <a:solidFill>
                <a:srgbClr val="145C94"/>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latin typeface="Verdana"/>
                </a:rPr>
                <a:t>Teacher scores constructed responses</a:t>
              </a:r>
            </a:p>
          </p:txBody>
        </p:sp>
        <p:sp>
          <p:nvSpPr>
            <p:cNvPr id="18" name="Rounded Rectangle 17"/>
            <p:cNvSpPr/>
            <p:nvPr/>
          </p:nvSpPr>
          <p:spPr>
            <a:xfrm>
              <a:off x="5732462" y="4114355"/>
              <a:ext cx="865188" cy="619407"/>
            </a:xfrm>
            <a:prstGeom prst="roundRect">
              <a:avLst/>
            </a:prstGeom>
            <a:ln>
              <a:solidFill>
                <a:srgbClr val="145C94"/>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latin typeface="Verdana"/>
                </a:rPr>
                <a:t>Bayes Net</a:t>
              </a:r>
            </a:p>
          </p:txBody>
        </p:sp>
        <p:sp>
          <p:nvSpPr>
            <p:cNvPr id="19" name="Rounded Rectangle 18"/>
            <p:cNvSpPr/>
            <p:nvPr/>
          </p:nvSpPr>
          <p:spPr>
            <a:xfrm>
              <a:off x="6846887" y="4100419"/>
              <a:ext cx="1671638" cy="647280"/>
            </a:xfrm>
            <a:prstGeom prst="roundRect">
              <a:avLst/>
            </a:prstGeom>
            <a:ln>
              <a:solidFill>
                <a:srgbClr val="145C94"/>
              </a:solidFill>
            </a:ln>
          </p:spPr>
          <p:style>
            <a:lnRef idx="2">
              <a:schemeClr val="accent1"/>
            </a:lnRef>
            <a:fillRef idx="1">
              <a:schemeClr val="lt1"/>
            </a:fillRef>
            <a:effectRef idx="0">
              <a:schemeClr val="accent1"/>
            </a:effectRef>
            <a:fontRef idx="minor">
              <a:schemeClr val="dk1"/>
            </a:fontRef>
          </p:style>
          <p:txBody>
            <a:bodyPr anchor="ctr">
              <a:spAutoFit/>
            </a:bodyPr>
            <a:lstStyle/>
            <a:p>
              <a:pPr algn="ctr" fontAlgn="auto">
                <a:spcBef>
                  <a:spcPts val="0"/>
                </a:spcBef>
                <a:spcAft>
                  <a:spcPts val="0"/>
                </a:spcAft>
                <a:defRPr/>
              </a:pPr>
              <a:r>
                <a:rPr lang="en-US" sz="1600" dirty="0" smtClean="0">
                  <a:latin typeface="Verdana"/>
                </a:rPr>
                <a:t>Proficiency Report</a:t>
              </a:r>
              <a:endParaRPr lang="en-US" sz="1600" dirty="0">
                <a:latin typeface="Verdana"/>
              </a:endParaRPr>
            </a:p>
          </p:txBody>
        </p:sp>
        <p:cxnSp>
          <p:nvCxnSpPr>
            <p:cNvPr id="20" name="Shape 98"/>
            <p:cNvCxnSpPr>
              <a:stCxn id="17" idx="3"/>
              <a:endCxn id="18" idx="1"/>
            </p:cNvCxnSpPr>
            <p:nvPr/>
          </p:nvCxnSpPr>
          <p:spPr>
            <a:xfrm>
              <a:off x="5400675" y="4424059"/>
              <a:ext cx="331787" cy="1588"/>
            </a:xfrm>
            <a:prstGeom prst="bentConnector3">
              <a:avLst>
                <a:gd name="adj1" fmla="val 50000"/>
              </a:avLst>
            </a:prstGeom>
            <a:ln>
              <a:solidFill>
                <a:srgbClr val="145C94"/>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8" idx="3"/>
              <a:endCxn id="19" idx="1"/>
            </p:cNvCxnSpPr>
            <p:nvPr/>
          </p:nvCxnSpPr>
          <p:spPr>
            <a:xfrm>
              <a:off x="6597650" y="4424059"/>
              <a:ext cx="249237" cy="1589"/>
            </a:xfrm>
            <a:prstGeom prst="straightConnector1">
              <a:avLst/>
            </a:prstGeom>
            <a:ln>
              <a:solidFill>
                <a:srgbClr val="145C94"/>
              </a:solidFill>
              <a:tailEnd type="arrow"/>
            </a:ln>
          </p:spPr>
          <p:style>
            <a:lnRef idx="2">
              <a:schemeClr val="accent1"/>
            </a:lnRef>
            <a:fillRef idx="0">
              <a:schemeClr val="accent1"/>
            </a:fillRef>
            <a:effectRef idx="1">
              <a:schemeClr val="accent1"/>
            </a:effectRef>
            <a:fontRef idx="minor">
              <a:schemeClr val="tx1"/>
            </a:fontRef>
          </p:style>
        </p:cxnSp>
        <p:sp>
          <p:nvSpPr>
            <p:cNvPr id="27662" name="TextBox 21"/>
            <p:cNvSpPr txBox="1">
              <a:spLocks noChangeArrowheads="1"/>
            </p:cNvSpPr>
            <p:nvPr/>
          </p:nvSpPr>
          <p:spPr bwMode="auto">
            <a:xfrm>
              <a:off x="634958" y="3369479"/>
              <a:ext cx="4964520" cy="338708"/>
            </a:xfrm>
            <a:prstGeom prst="rect">
              <a:avLst/>
            </a:prstGeom>
            <a:noFill/>
            <a:ln w="9525">
              <a:noFill/>
              <a:miter lim="800000"/>
              <a:headEnd/>
              <a:tailEnd/>
            </a:ln>
          </p:spPr>
          <p:txBody>
            <a:bodyPr wrap="none">
              <a:prstTxWarp prst="textNoShape">
                <a:avLst/>
              </a:prstTxWarp>
              <a:spAutoFit/>
            </a:bodyPr>
            <a:lstStyle/>
            <a:p>
              <a:r>
                <a:rPr lang="en-US" sz="1600" b="1" dirty="0">
                  <a:latin typeface="Verdana"/>
                </a:rPr>
                <a:t>Benchmark Summative Unit Assessments</a:t>
              </a:r>
            </a:p>
          </p:txBody>
        </p:sp>
        <p:cxnSp>
          <p:nvCxnSpPr>
            <p:cNvPr id="23" name="Shape 18"/>
            <p:cNvCxnSpPr>
              <a:stCxn id="16" idx="3"/>
              <a:endCxn id="17" idx="1"/>
            </p:cNvCxnSpPr>
            <p:nvPr/>
          </p:nvCxnSpPr>
          <p:spPr>
            <a:xfrm>
              <a:off x="2913062" y="4424059"/>
              <a:ext cx="307975" cy="1588"/>
            </a:xfrm>
            <a:prstGeom prst="bentConnector3">
              <a:avLst>
                <a:gd name="adj1" fmla="val 50000"/>
              </a:avLst>
            </a:prstGeom>
            <a:ln>
              <a:solidFill>
                <a:srgbClr val="145C94"/>
              </a:solidFill>
              <a:tailEnd type="arrow"/>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622300" y="3402831"/>
              <a:ext cx="8077200" cy="1689869"/>
            </a:xfrm>
            <a:prstGeom prst="rect">
              <a:avLst/>
            </a:prstGeom>
            <a:noFill/>
            <a:ln>
              <a:solidFill>
                <a:srgbClr val="145C94"/>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 name="Group 109"/>
          <p:cNvGrpSpPr/>
          <p:nvPr/>
        </p:nvGrpSpPr>
        <p:grpSpPr>
          <a:xfrm>
            <a:off x="766538" y="2695476"/>
            <a:ext cx="7743925" cy="647700"/>
            <a:chOff x="-99841" y="688402"/>
            <a:chExt cx="7743925" cy="647700"/>
          </a:xfrm>
          <a:noFill/>
        </p:grpSpPr>
        <p:sp>
          <p:nvSpPr>
            <p:cNvPr id="10" name="Rounded Rectangle 9"/>
            <p:cNvSpPr/>
            <p:nvPr/>
          </p:nvSpPr>
          <p:spPr>
            <a:xfrm>
              <a:off x="-99841" y="688402"/>
              <a:ext cx="2637061" cy="6477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latin typeface="Verdana"/>
                </a:rPr>
                <a:t>Online</a:t>
              </a:r>
              <a:r>
                <a:rPr lang="en-US" sz="1600" dirty="0" smtClean="0">
                  <a:latin typeface="Verdana"/>
                </a:rPr>
                <a:t> module </a:t>
              </a:r>
              <a:r>
                <a:rPr lang="en-US" sz="1600" dirty="0">
                  <a:latin typeface="Verdana"/>
                </a:rPr>
                <a:t>with feedback and coaching</a:t>
              </a:r>
            </a:p>
          </p:txBody>
        </p:sp>
        <p:sp>
          <p:nvSpPr>
            <p:cNvPr id="11" name="Rounded Rectangle 10"/>
            <p:cNvSpPr/>
            <p:nvPr/>
          </p:nvSpPr>
          <p:spPr>
            <a:xfrm>
              <a:off x="4967460" y="688759"/>
              <a:ext cx="2676624" cy="646986"/>
            </a:xfrm>
            <a:prstGeom prst="roundRect">
              <a:avLst/>
            </a:prstGeom>
          </p:spPr>
          <p:style>
            <a:lnRef idx="2">
              <a:schemeClr val="accent3"/>
            </a:lnRef>
            <a:fillRef idx="1">
              <a:schemeClr val="lt1"/>
            </a:fillRef>
            <a:effectRef idx="0">
              <a:schemeClr val="accent3"/>
            </a:effectRef>
            <a:fontRef idx="minor">
              <a:schemeClr val="dk1"/>
            </a:fontRef>
          </p:style>
          <p:txBody>
            <a:bodyPr anchor="ctr">
              <a:spAutoFit/>
            </a:bodyPr>
            <a:lstStyle/>
            <a:p>
              <a:pPr algn="ctr" fontAlgn="auto">
                <a:spcBef>
                  <a:spcPts val="0"/>
                </a:spcBef>
                <a:spcAft>
                  <a:spcPts val="0"/>
                </a:spcAft>
                <a:defRPr/>
              </a:pPr>
              <a:r>
                <a:rPr lang="en-US" sz="1600" dirty="0">
                  <a:latin typeface="Verdana"/>
                </a:rPr>
                <a:t>Follow up Classroom Reflection Activity</a:t>
              </a:r>
            </a:p>
          </p:txBody>
        </p:sp>
        <p:sp>
          <p:nvSpPr>
            <p:cNvPr id="12" name="Rounded Rectangle 11"/>
            <p:cNvSpPr/>
            <p:nvPr/>
          </p:nvSpPr>
          <p:spPr>
            <a:xfrm>
              <a:off x="2862580" y="688759"/>
              <a:ext cx="1671958" cy="646986"/>
            </a:xfrm>
            <a:prstGeom prst="roundRect">
              <a:avLst/>
            </a:prstGeom>
          </p:spPr>
          <p:style>
            <a:lnRef idx="2">
              <a:schemeClr val="accent1"/>
            </a:lnRef>
            <a:fillRef idx="1">
              <a:schemeClr val="lt1"/>
            </a:fillRef>
            <a:effectRef idx="0">
              <a:schemeClr val="accent1"/>
            </a:effectRef>
            <a:fontRef idx="minor">
              <a:schemeClr val="dk1"/>
            </a:fontRef>
          </p:style>
          <p:txBody>
            <a:bodyPr anchor="ctr">
              <a:spAutoFit/>
            </a:bodyPr>
            <a:lstStyle/>
            <a:p>
              <a:pPr algn="ctr" fontAlgn="auto">
                <a:spcBef>
                  <a:spcPts val="0"/>
                </a:spcBef>
                <a:spcAft>
                  <a:spcPts val="0"/>
                </a:spcAft>
                <a:defRPr/>
              </a:pPr>
              <a:r>
                <a:rPr lang="en-US" sz="1600" dirty="0">
                  <a:latin typeface="Verdana"/>
                </a:rPr>
                <a:t>Progress Report</a:t>
              </a:r>
            </a:p>
          </p:txBody>
        </p:sp>
        <p:cxnSp>
          <p:nvCxnSpPr>
            <p:cNvPr id="13" name="Straight Arrow Connector 12"/>
            <p:cNvCxnSpPr>
              <a:stCxn id="10" idx="3"/>
              <a:endCxn id="12" idx="1"/>
            </p:cNvCxnSpPr>
            <p:nvPr/>
          </p:nvCxnSpPr>
          <p:spPr>
            <a:xfrm>
              <a:off x="2537220" y="1012252"/>
              <a:ext cx="325360" cy="1588"/>
            </a:xfrm>
            <a:prstGeom prst="straightConnector1">
              <a:avLst/>
            </a:prstGeom>
            <a:grpFill/>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12" idx="3"/>
              <a:endCxn id="11" idx="1"/>
            </p:cNvCxnSpPr>
            <p:nvPr/>
          </p:nvCxnSpPr>
          <p:spPr>
            <a:xfrm>
              <a:off x="4534538" y="1012252"/>
              <a:ext cx="432922" cy="1588"/>
            </a:xfrm>
            <a:prstGeom prst="straightConnector1">
              <a:avLst/>
            </a:prstGeom>
            <a:grpFill/>
            <a:ln>
              <a:tailEnd type="arrow"/>
            </a:ln>
          </p:spPr>
          <p:style>
            <a:lnRef idx="2">
              <a:schemeClr val="accent1"/>
            </a:lnRef>
            <a:fillRef idx="0">
              <a:schemeClr val="accent1"/>
            </a:fillRef>
            <a:effectRef idx="1">
              <a:schemeClr val="accent1"/>
            </a:effectRef>
            <a:fontRef idx="minor">
              <a:schemeClr val="tx1"/>
            </a:fontRef>
          </p:style>
        </p:cxnSp>
      </p:grpSp>
      <p:sp>
        <p:nvSpPr>
          <p:cNvPr id="27654" name="TextBox 7"/>
          <p:cNvSpPr txBox="1">
            <a:spLocks noChangeArrowheads="1"/>
          </p:cNvSpPr>
          <p:nvPr/>
        </p:nvSpPr>
        <p:spPr bwMode="auto">
          <a:xfrm>
            <a:off x="627063" y="2120900"/>
            <a:ext cx="7930176" cy="338554"/>
          </a:xfrm>
          <a:prstGeom prst="rect">
            <a:avLst/>
          </a:prstGeom>
          <a:noFill/>
          <a:ln w="9525">
            <a:noFill/>
            <a:miter lim="800000"/>
            <a:headEnd/>
            <a:tailEnd/>
          </a:ln>
        </p:spPr>
        <p:txBody>
          <a:bodyPr wrap="none">
            <a:prstTxWarp prst="textNoShape">
              <a:avLst/>
            </a:prstTxWarp>
            <a:spAutoFit/>
          </a:bodyPr>
          <a:lstStyle/>
          <a:p>
            <a:r>
              <a:rPr lang="en-US" sz="1600" b="1" dirty="0" smtClean="0">
                <a:latin typeface="Verdana"/>
              </a:rPr>
              <a:t>Embedded Formative Assessments and Reflection Activities </a:t>
            </a:r>
            <a:r>
              <a:rPr lang="en-US" sz="1600" dirty="0">
                <a:latin typeface="Verdana"/>
              </a:rPr>
              <a:t>(2 or 3)</a:t>
            </a:r>
          </a:p>
        </p:txBody>
      </p:sp>
      <p:sp>
        <p:nvSpPr>
          <p:cNvPr id="9" name="Rectangle 8"/>
          <p:cNvSpPr/>
          <p:nvPr/>
        </p:nvSpPr>
        <p:spPr>
          <a:xfrm>
            <a:off x="601663" y="2136775"/>
            <a:ext cx="8140700" cy="1384300"/>
          </a:xfrm>
          <a:prstGeom prst="rect">
            <a:avLst/>
          </a:prstGeom>
          <a:noFill/>
          <a:ln>
            <a:solidFill>
              <a:srgbClr val="145C94"/>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TextBox 25"/>
          <p:cNvSpPr txBox="1"/>
          <p:nvPr/>
        </p:nvSpPr>
        <p:spPr>
          <a:xfrm>
            <a:off x="687294" y="2390589"/>
            <a:ext cx="611518" cy="646331"/>
          </a:xfrm>
          <a:prstGeom prst="rect">
            <a:avLst/>
          </a:prstGeom>
          <a:noFill/>
        </p:spPr>
        <p:txBody>
          <a:bodyPr wrap="square" rtlCol="0">
            <a:spAutoFit/>
          </a:bodyPr>
          <a:lstStyle/>
          <a:p>
            <a:r>
              <a:rPr lang="en-US" sz="3600" b="1" dirty="0" smtClean="0">
                <a:solidFill>
                  <a:srgbClr val="FF0000"/>
                </a:solidFill>
                <a:latin typeface="Arial Black"/>
              </a:rPr>
              <a:t>1</a:t>
            </a:r>
            <a:endParaRPr lang="en-US" sz="3600" b="1" dirty="0">
              <a:solidFill>
                <a:srgbClr val="FF0000"/>
              </a:solidFill>
              <a:latin typeface="Arial Black"/>
            </a:endParaRPr>
          </a:p>
        </p:txBody>
      </p:sp>
      <p:sp>
        <p:nvSpPr>
          <p:cNvPr id="27" name="TextBox 26"/>
          <p:cNvSpPr txBox="1"/>
          <p:nvPr/>
        </p:nvSpPr>
        <p:spPr>
          <a:xfrm>
            <a:off x="5371106" y="2413117"/>
            <a:ext cx="877625" cy="646331"/>
          </a:xfrm>
          <a:prstGeom prst="rect">
            <a:avLst/>
          </a:prstGeom>
          <a:noFill/>
        </p:spPr>
        <p:txBody>
          <a:bodyPr wrap="square" rtlCol="0">
            <a:spAutoFit/>
          </a:bodyPr>
          <a:lstStyle/>
          <a:p>
            <a:r>
              <a:rPr lang="en-US" sz="3600" b="1" dirty="0" smtClean="0">
                <a:solidFill>
                  <a:srgbClr val="FF0000"/>
                </a:solidFill>
                <a:latin typeface="Arial Black"/>
              </a:rPr>
              <a:t>2</a:t>
            </a:r>
            <a:endParaRPr lang="en-US" sz="3600" b="1" dirty="0">
              <a:solidFill>
                <a:srgbClr val="FF0000"/>
              </a:solidFill>
              <a:latin typeface="Arial Black"/>
            </a:endParaRPr>
          </a:p>
        </p:txBody>
      </p:sp>
      <p:sp>
        <p:nvSpPr>
          <p:cNvPr id="28" name="TextBox 27"/>
          <p:cNvSpPr txBox="1"/>
          <p:nvPr/>
        </p:nvSpPr>
        <p:spPr>
          <a:xfrm>
            <a:off x="6432662" y="4095128"/>
            <a:ext cx="877625" cy="646331"/>
          </a:xfrm>
          <a:prstGeom prst="rect">
            <a:avLst/>
          </a:prstGeom>
          <a:noFill/>
        </p:spPr>
        <p:txBody>
          <a:bodyPr wrap="square" rtlCol="0">
            <a:spAutoFit/>
          </a:bodyPr>
          <a:lstStyle/>
          <a:p>
            <a:r>
              <a:rPr lang="en-US" sz="3600" b="1" dirty="0" smtClean="0">
                <a:solidFill>
                  <a:srgbClr val="FF0000"/>
                </a:solidFill>
                <a:latin typeface="Arial Black"/>
              </a:rPr>
              <a:t>3</a:t>
            </a:r>
            <a:endParaRPr lang="en-US" sz="3600" b="1" dirty="0">
              <a:solidFill>
                <a:srgbClr val="FF0000"/>
              </a:solidFill>
              <a:latin typeface="Arial Black"/>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308"/>
            <a:ext cx="8229600" cy="1143000"/>
          </a:xfrm>
        </p:spPr>
        <p:txBody>
          <a:bodyPr/>
          <a:lstStyle/>
          <a:p>
            <a:r>
              <a:rPr lang="en-US" dirty="0" smtClean="0"/>
              <a:t>End of Unit:</a:t>
            </a:r>
            <a:br>
              <a:rPr lang="en-US" dirty="0" smtClean="0"/>
            </a:br>
            <a:r>
              <a:rPr lang="en-US" dirty="0" smtClean="0"/>
              <a:t> Scoring and Reporting</a:t>
            </a:r>
            <a:endParaRPr lang="en-US" sz="4000" dirty="0"/>
          </a:p>
        </p:txBody>
      </p:sp>
      <p:sp>
        <p:nvSpPr>
          <p:cNvPr id="3" name="Content Placeholder 2"/>
          <p:cNvSpPr>
            <a:spLocks noGrp="1"/>
          </p:cNvSpPr>
          <p:nvPr>
            <p:ph idx="1"/>
          </p:nvPr>
        </p:nvSpPr>
        <p:spPr>
          <a:xfrm>
            <a:off x="457200" y="1600201"/>
            <a:ext cx="8229600" cy="2527300"/>
          </a:xfrm>
        </p:spPr>
        <p:txBody>
          <a:bodyPr/>
          <a:lstStyle/>
          <a:p>
            <a:r>
              <a:rPr lang="en-US" dirty="0" smtClean="0">
                <a:latin typeface="Cambria"/>
                <a:cs typeface="Cambria"/>
              </a:rPr>
              <a:t>Teacher scores constructed responses in benchmark.</a:t>
            </a:r>
          </a:p>
          <a:p>
            <a:r>
              <a:rPr lang="en-US" dirty="0" err="1" smtClean="0">
                <a:latin typeface="Cambria"/>
                <a:cs typeface="Cambria"/>
              </a:rPr>
              <a:t>Bayes</a:t>
            </a:r>
            <a:r>
              <a:rPr lang="en-US" dirty="0" smtClean="0">
                <a:latin typeface="Cambria"/>
                <a:cs typeface="Cambria"/>
              </a:rPr>
              <a:t> Net estimates proficiency by target.</a:t>
            </a:r>
          </a:p>
          <a:p>
            <a:r>
              <a:rPr lang="en-US" dirty="0" smtClean="0">
                <a:latin typeface="Cambria"/>
                <a:cs typeface="Cambria"/>
              </a:rPr>
              <a:t>Report generated for teacher.</a:t>
            </a:r>
            <a:endParaRPr lang="en-US" dirty="0">
              <a:latin typeface="Cambria"/>
              <a:cs typeface="Cambria"/>
            </a:endParaRPr>
          </a:p>
        </p:txBody>
      </p:sp>
      <p:grpSp>
        <p:nvGrpSpPr>
          <p:cNvPr id="12" name="Group 21"/>
          <p:cNvGrpSpPr/>
          <p:nvPr/>
        </p:nvGrpSpPr>
        <p:grpSpPr>
          <a:xfrm>
            <a:off x="633413" y="4214813"/>
            <a:ext cx="8077200" cy="1722437"/>
            <a:chOff x="633413" y="4024313"/>
            <a:chExt cx="8077200" cy="1722437"/>
          </a:xfrm>
        </p:grpSpPr>
        <p:sp>
          <p:nvSpPr>
            <p:cNvPr id="4" name="Rounded Rectangle 3"/>
            <p:cNvSpPr/>
            <p:nvPr/>
          </p:nvSpPr>
          <p:spPr bwMode="auto">
            <a:xfrm>
              <a:off x="769938" y="4616450"/>
              <a:ext cx="2154237" cy="922338"/>
            </a:xfrm>
            <a:prstGeom prst="roundRect">
              <a:avLst/>
            </a:prstGeom>
            <a:ln>
              <a:solidFill>
                <a:srgbClr val="145C94"/>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a:t>Online assessment without feedback</a:t>
              </a:r>
            </a:p>
          </p:txBody>
        </p:sp>
        <p:sp>
          <p:nvSpPr>
            <p:cNvPr id="5" name="Rounded Rectangle 4"/>
            <p:cNvSpPr/>
            <p:nvPr/>
          </p:nvSpPr>
          <p:spPr bwMode="auto">
            <a:xfrm>
              <a:off x="3257550" y="4616450"/>
              <a:ext cx="2154238" cy="922338"/>
            </a:xfrm>
            <a:prstGeom prst="roundRect">
              <a:avLst/>
            </a:prstGeom>
            <a:ln>
              <a:solidFill>
                <a:srgbClr val="145C94"/>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a:t>Teacher scores constructed responses</a:t>
              </a:r>
            </a:p>
          </p:txBody>
        </p:sp>
        <p:sp>
          <p:nvSpPr>
            <p:cNvPr id="6" name="Rounded Rectangle 5"/>
            <p:cNvSpPr/>
            <p:nvPr/>
          </p:nvSpPr>
          <p:spPr bwMode="auto">
            <a:xfrm>
              <a:off x="5743575" y="4768850"/>
              <a:ext cx="865188" cy="619125"/>
            </a:xfrm>
            <a:prstGeom prst="roundRect">
              <a:avLst/>
            </a:prstGeom>
            <a:ln>
              <a:solidFill>
                <a:srgbClr val="145C94"/>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err="1"/>
                <a:t>Bayes</a:t>
              </a:r>
              <a:r>
                <a:rPr lang="en-US" dirty="0"/>
                <a:t> Net</a:t>
              </a:r>
            </a:p>
          </p:txBody>
        </p:sp>
        <p:sp>
          <p:nvSpPr>
            <p:cNvPr id="7" name="Rounded Rectangle 6"/>
            <p:cNvSpPr/>
            <p:nvPr/>
          </p:nvSpPr>
          <p:spPr bwMode="auto">
            <a:xfrm>
              <a:off x="6858000" y="4779963"/>
              <a:ext cx="1671638" cy="596900"/>
            </a:xfrm>
            <a:prstGeom prst="roundRect">
              <a:avLst/>
            </a:prstGeom>
            <a:ln>
              <a:solidFill>
                <a:srgbClr val="145C94"/>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a:t>Proficiency report</a:t>
              </a:r>
            </a:p>
          </p:txBody>
        </p:sp>
        <p:cxnSp>
          <p:nvCxnSpPr>
            <p:cNvPr id="8" name="Shape 98"/>
            <p:cNvCxnSpPr>
              <a:stCxn id="5" idx="3"/>
              <a:endCxn id="6" idx="1"/>
            </p:cNvCxnSpPr>
            <p:nvPr/>
          </p:nvCxnSpPr>
          <p:spPr bwMode="auto">
            <a:xfrm>
              <a:off x="5411788" y="5078413"/>
              <a:ext cx="331787" cy="1587"/>
            </a:xfrm>
            <a:prstGeom prst="bentConnector3">
              <a:avLst>
                <a:gd name="adj1" fmla="val 50000"/>
              </a:avLst>
            </a:prstGeom>
            <a:ln>
              <a:solidFill>
                <a:srgbClr val="145C94"/>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6" idx="3"/>
              <a:endCxn id="7" idx="1"/>
            </p:cNvCxnSpPr>
            <p:nvPr/>
          </p:nvCxnSpPr>
          <p:spPr bwMode="auto">
            <a:xfrm>
              <a:off x="6608763" y="5078413"/>
              <a:ext cx="249237" cy="0"/>
            </a:xfrm>
            <a:prstGeom prst="straightConnector1">
              <a:avLst/>
            </a:prstGeom>
            <a:ln>
              <a:solidFill>
                <a:srgbClr val="145C94"/>
              </a:solidFill>
              <a:tailEnd type="arrow"/>
            </a:ln>
          </p:spPr>
          <p:style>
            <a:lnRef idx="2">
              <a:schemeClr val="accent1"/>
            </a:lnRef>
            <a:fillRef idx="0">
              <a:schemeClr val="accent1"/>
            </a:fillRef>
            <a:effectRef idx="1">
              <a:schemeClr val="accent1"/>
            </a:effectRef>
            <a:fontRef idx="minor">
              <a:schemeClr val="tx1"/>
            </a:fontRef>
          </p:style>
        </p:cxnSp>
        <p:sp>
          <p:nvSpPr>
            <p:cNvPr id="10" name="TextBox 21"/>
            <p:cNvSpPr txBox="1">
              <a:spLocks noChangeArrowheads="1"/>
            </p:cNvSpPr>
            <p:nvPr/>
          </p:nvSpPr>
          <p:spPr bwMode="auto">
            <a:xfrm>
              <a:off x="646071" y="4024313"/>
              <a:ext cx="4140940" cy="369164"/>
            </a:xfrm>
            <a:prstGeom prst="rect">
              <a:avLst/>
            </a:prstGeom>
            <a:noFill/>
            <a:ln w="9525">
              <a:noFill/>
              <a:miter lim="800000"/>
              <a:headEnd/>
              <a:tailEnd/>
            </a:ln>
          </p:spPr>
          <p:txBody>
            <a:bodyPr wrap="none">
              <a:prstTxWarp prst="textNoShape">
                <a:avLst/>
              </a:prstTxWarp>
              <a:spAutoFit/>
            </a:bodyPr>
            <a:lstStyle/>
            <a:p>
              <a:r>
                <a:rPr lang="en-US" b="1" dirty="0">
                  <a:latin typeface="Times New Roman" charset="0"/>
                </a:rPr>
                <a:t>Benchmark </a:t>
              </a:r>
              <a:r>
                <a:rPr lang="en-US" dirty="0">
                  <a:latin typeface="Times New Roman" charset="0"/>
                </a:rPr>
                <a:t>Summative Unit Assessments</a:t>
              </a:r>
            </a:p>
          </p:txBody>
        </p:sp>
        <p:cxnSp>
          <p:nvCxnSpPr>
            <p:cNvPr id="11" name="Shape 18"/>
            <p:cNvCxnSpPr>
              <a:stCxn id="4" idx="3"/>
              <a:endCxn id="5" idx="1"/>
            </p:cNvCxnSpPr>
            <p:nvPr/>
          </p:nvCxnSpPr>
          <p:spPr bwMode="auto">
            <a:xfrm>
              <a:off x="2924175" y="5078413"/>
              <a:ext cx="307975" cy="1587"/>
            </a:xfrm>
            <a:prstGeom prst="bentConnector3">
              <a:avLst>
                <a:gd name="adj1" fmla="val 50000"/>
              </a:avLst>
            </a:prstGeom>
            <a:ln>
              <a:solidFill>
                <a:srgbClr val="145C94"/>
              </a:solidFill>
              <a:tailEnd type="arrow"/>
            </a:ln>
          </p:spPr>
          <p:style>
            <a:lnRef idx="2">
              <a:schemeClr val="accent1"/>
            </a:lnRef>
            <a:fillRef idx="0">
              <a:schemeClr val="accent1"/>
            </a:fillRef>
            <a:effectRef idx="1">
              <a:schemeClr val="accent1"/>
            </a:effectRef>
            <a:fontRef idx="minor">
              <a:schemeClr val="tx1"/>
            </a:fontRef>
          </p:style>
        </p:cxnSp>
        <p:grpSp>
          <p:nvGrpSpPr>
            <p:cNvPr id="22" name="Group 55"/>
            <p:cNvGrpSpPr>
              <a:grpSpLocks/>
            </p:cNvGrpSpPr>
            <p:nvPr/>
          </p:nvGrpSpPr>
          <p:grpSpPr bwMode="auto">
            <a:xfrm>
              <a:off x="633413" y="4024313"/>
              <a:ext cx="8077200" cy="1722437"/>
              <a:chOff x="622300" y="3369479"/>
              <a:chExt cx="8077200" cy="1723221"/>
            </a:xfrm>
          </p:grpSpPr>
          <p:sp>
            <p:nvSpPr>
              <p:cNvPr id="13" name="Rounded Rectangle 12"/>
              <p:cNvSpPr/>
              <p:nvPr/>
            </p:nvSpPr>
            <p:spPr>
              <a:xfrm>
                <a:off x="758825" y="3961886"/>
                <a:ext cx="2154237" cy="922758"/>
              </a:xfrm>
              <a:prstGeom prst="roundRect">
                <a:avLst/>
              </a:prstGeom>
              <a:ln>
                <a:solidFill>
                  <a:srgbClr val="145C94"/>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a:t>Online assessment without feedback</a:t>
                </a:r>
              </a:p>
            </p:txBody>
          </p:sp>
          <p:sp>
            <p:nvSpPr>
              <p:cNvPr id="14" name="Rounded Rectangle 13"/>
              <p:cNvSpPr/>
              <p:nvPr/>
            </p:nvSpPr>
            <p:spPr>
              <a:xfrm>
                <a:off x="3246437" y="3961886"/>
                <a:ext cx="2154238" cy="922758"/>
              </a:xfrm>
              <a:prstGeom prst="roundRect">
                <a:avLst/>
              </a:prstGeom>
              <a:ln>
                <a:solidFill>
                  <a:srgbClr val="145C94"/>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a:t>Teacher scores constructed responses</a:t>
                </a:r>
              </a:p>
            </p:txBody>
          </p:sp>
          <p:sp>
            <p:nvSpPr>
              <p:cNvPr id="15" name="Rounded Rectangle 14"/>
              <p:cNvSpPr/>
              <p:nvPr/>
            </p:nvSpPr>
            <p:spPr>
              <a:xfrm>
                <a:off x="5732462" y="4114355"/>
                <a:ext cx="865188" cy="619407"/>
              </a:xfrm>
              <a:prstGeom prst="roundRect">
                <a:avLst/>
              </a:prstGeom>
              <a:ln>
                <a:solidFill>
                  <a:srgbClr val="145C94"/>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err="1"/>
                  <a:t>Bayes</a:t>
                </a:r>
                <a:r>
                  <a:rPr lang="en-US" dirty="0"/>
                  <a:t> Net</a:t>
                </a:r>
              </a:p>
            </p:txBody>
          </p:sp>
          <p:sp>
            <p:nvSpPr>
              <p:cNvPr id="16" name="Rounded Rectangle 15"/>
              <p:cNvSpPr/>
              <p:nvPr/>
            </p:nvSpPr>
            <p:spPr>
              <a:xfrm>
                <a:off x="6846887" y="4125473"/>
                <a:ext cx="1671638" cy="597172"/>
              </a:xfrm>
              <a:prstGeom prst="roundRect">
                <a:avLst/>
              </a:prstGeom>
              <a:ln>
                <a:solidFill>
                  <a:srgbClr val="145C94"/>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a:t>Proficiency report</a:t>
                </a:r>
              </a:p>
            </p:txBody>
          </p:sp>
          <p:cxnSp>
            <p:nvCxnSpPr>
              <p:cNvPr id="17" name="Shape 98"/>
              <p:cNvCxnSpPr>
                <a:stCxn id="14" idx="3"/>
                <a:endCxn id="15" idx="1"/>
              </p:cNvCxnSpPr>
              <p:nvPr/>
            </p:nvCxnSpPr>
            <p:spPr>
              <a:xfrm>
                <a:off x="5400675" y="4424059"/>
                <a:ext cx="331787" cy="1588"/>
              </a:xfrm>
              <a:prstGeom prst="bentConnector3">
                <a:avLst>
                  <a:gd name="adj1" fmla="val 50000"/>
                </a:avLst>
              </a:prstGeom>
              <a:ln>
                <a:solidFill>
                  <a:srgbClr val="145C94"/>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5" idx="3"/>
                <a:endCxn id="16" idx="1"/>
              </p:cNvCxnSpPr>
              <p:nvPr/>
            </p:nvCxnSpPr>
            <p:spPr>
              <a:xfrm>
                <a:off x="6597650" y="4424059"/>
                <a:ext cx="249237" cy="0"/>
              </a:xfrm>
              <a:prstGeom prst="straightConnector1">
                <a:avLst/>
              </a:prstGeom>
              <a:ln>
                <a:solidFill>
                  <a:srgbClr val="145C94"/>
                </a:solidFill>
                <a:tailEnd type="arrow"/>
              </a:ln>
            </p:spPr>
            <p:style>
              <a:lnRef idx="2">
                <a:schemeClr val="accent1"/>
              </a:lnRef>
              <a:fillRef idx="0">
                <a:schemeClr val="accent1"/>
              </a:fillRef>
              <a:effectRef idx="1">
                <a:schemeClr val="accent1"/>
              </a:effectRef>
              <a:fontRef idx="minor">
                <a:schemeClr val="tx1"/>
              </a:fontRef>
            </p:style>
          </p:cxnSp>
          <p:sp>
            <p:nvSpPr>
              <p:cNvPr id="19" name="TextBox 21"/>
              <p:cNvSpPr txBox="1">
                <a:spLocks noChangeArrowheads="1"/>
              </p:cNvSpPr>
              <p:nvPr/>
            </p:nvSpPr>
            <p:spPr bwMode="auto">
              <a:xfrm>
                <a:off x="634958" y="3369479"/>
                <a:ext cx="4140940" cy="369332"/>
              </a:xfrm>
              <a:prstGeom prst="rect">
                <a:avLst/>
              </a:prstGeom>
              <a:noFill/>
              <a:ln w="9525">
                <a:noFill/>
                <a:miter lim="800000"/>
                <a:headEnd/>
                <a:tailEnd/>
              </a:ln>
            </p:spPr>
            <p:txBody>
              <a:bodyPr wrap="none">
                <a:prstTxWarp prst="textNoShape">
                  <a:avLst/>
                </a:prstTxWarp>
                <a:spAutoFit/>
              </a:bodyPr>
              <a:lstStyle/>
              <a:p>
                <a:r>
                  <a:rPr lang="en-US" b="1" dirty="0">
                    <a:latin typeface="Times New Roman" charset="0"/>
                  </a:rPr>
                  <a:t>Benchmark </a:t>
                </a:r>
                <a:r>
                  <a:rPr lang="en-US" dirty="0">
                    <a:latin typeface="Times New Roman" charset="0"/>
                  </a:rPr>
                  <a:t>Summative Unit Assessments</a:t>
                </a:r>
              </a:p>
            </p:txBody>
          </p:sp>
          <p:cxnSp>
            <p:nvCxnSpPr>
              <p:cNvPr id="20" name="Shape 18"/>
              <p:cNvCxnSpPr>
                <a:stCxn id="13" idx="3"/>
                <a:endCxn id="14" idx="1"/>
              </p:cNvCxnSpPr>
              <p:nvPr/>
            </p:nvCxnSpPr>
            <p:spPr>
              <a:xfrm>
                <a:off x="2913062" y="4424059"/>
                <a:ext cx="307975" cy="1588"/>
              </a:xfrm>
              <a:prstGeom prst="bentConnector3">
                <a:avLst>
                  <a:gd name="adj1" fmla="val 50000"/>
                </a:avLst>
              </a:prstGeom>
              <a:ln>
                <a:solidFill>
                  <a:srgbClr val="145C94"/>
                </a:solidFill>
                <a:tailEnd type="arrow"/>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622300" y="3402831"/>
                <a:ext cx="8077200" cy="1689869"/>
              </a:xfrm>
              <a:prstGeom prst="rect">
                <a:avLst/>
              </a:prstGeom>
              <a:noFill/>
              <a:ln>
                <a:solidFill>
                  <a:srgbClr val="145C94"/>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charset="-128"/>
                <a:cs typeface="ＭＳ Ｐゴシック" charset="-128"/>
              </a:rPr>
              <a:t>Calipers II Research</a:t>
            </a:r>
            <a:endParaRPr lang="en-US" dirty="0"/>
          </a:p>
        </p:txBody>
      </p:sp>
      <p:sp>
        <p:nvSpPr>
          <p:cNvPr id="3" name="Content Placeholder 2"/>
          <p:cNvSpPr>
            <a:spLocks noGrp="1"/>
          </p:cNvSpPr>
          <p:nvPr>
            <p:ph idx="1"/>
          </p:nvPr>
        </p:nvSpPr>
        <p:spPr>
          <a:xfrm>
            <a:off x="457200" y="1422400"/>
            <a:ext cx="8229600" cy="4525963"/>
          </a:xfrm>
        </p:spPr>
        <p:txBody>
          <a:bodyPr/>
          <a:lstStyle/>
          <a:p>
            <a:r>
              <a:rPr lang="en-US" sz="2800" dirty="0" smtClean="0"/>
              <a:t>Builds on research base, current and prior work </a:t>
            </a:r>
          </a:p>
          <a:p>
            <a:pPr lvl="1"/>
            <a:r>
              <a:rPr lang="en-US" sz="2400" dirty="0" smtClean="0"/>
              <a:t>Model-based learning and assessment</a:t>
            </a:r>
          </a:p>
          <a:p>
            <a:pPr lvl="1"/>
            <a:r>
              <a:rPr lang="en-US" sz="2400" dirty="0" smtClean="0"/>
              <a:t>Evidence-centered design</a:t>
            </a:r>
          </a:p>
          <a:p>
            <a:pPr lvl="1"/>
            <a:r>
              <a:rPr lang="en-US" sz="2400" dirty="0" smtClean="0"/>
              <a:t>Cognitive science</a:t>
            </a:r>
          </a:p>
          <a:p>
            <a:pPr lvl="1"/>
            <a:r>
              <a:rPr lang="en-US" sz="2400" dirty="0" smtClean="0"/>
              <a:t>Part of the SimScientists portfolio of projects</a:t>
            </a:r>
          </a:p>
          <a:p>
            <a:r>
              <a:rPr lang="en-US" sz="2800" dirty="0" smtClean="0"/>
              <a:t>Investigating feasibility, utility, and technical quality</a:t>
            </a:r>
          </a:p>
          <a:p>
            <a:pPr lvl="1"/>
            <a:r>
              <a:rPr lang="en-US" sz="2400" dirty="0" smtClean="0"/>
              <a:t>Formative uses of assessment</a:t>
            </a:r>
          </a:p>
          <a:p>
            <a:pPr lvl="1"/>
            <a:r>
              <a:rPr lang="en-US" sz="2400" dirty="0" smtClean="0"/>
              <a:t>Simulations for assessment</a:t>
            </a:r>
          </a:p>
          <a:p>
            <a:pPr lvl="1"/>
            <a:r>
              <a:rPr lang="en-US" sz="2400" dirty="0" smtClean="0"/>
              <a:t>Technology-based assessments in classrooms</a:t>
            </a:r>
          </a:p>
          <a:p>
            <a:endParaRPr lang="en-US" sz="2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m_score_cr.png"/>
          <p:cNvPicPr>
            <a:picLocks noChangeAspect="1"/>
          </p:cNvPicPr>
          <p:nvPr/>
        </p:nvPicPr>
        <p:blipFill>
          <a:blip r:embed="rId3"/>
          <a:srcRect l="2083" t="7541" r="2222" b="62663"/>
          <a:stretch>
            <a:fillRect/>
          </a:stretch>
        </p:blipFill>
        <p:spPr>
          <a:xfrm>
            <a:off x="190500" y="1626818"/>
            <a:ext cx="8750300" cy="1924256"/>
          </a:xfrm>
          <a:prstGeom prst="rect">
            <a:avLst/>
          </a:prstGeom>
        </p:spPr>
      </p:pic>
      <p:sp>
        <p:nvSpPr>
          <p:cNvPr id="5" name="Title 4"/>
          <p:cNvSpPr>
            <a:spLocks noGrp="1"/>
          </p:cNvSpPr>
          <p:nvPr>
            <p:ph type="title"/>
          </p:nvPr>
        </p:nvSpPr>
        <p:spPr/>
        <p:txBody>
          <a:bodyPr/>
          <a:lstStyle/>
          <a:p>
            <a:r>
              <a:rPr lang="en-US" dirty="0" smtClean="0"/>
              <a:t>Scoring Open-Response Items</a:t>
            </a:r>
            <a:endParaRPr lang="en-US" dirty="0"/>
          </a:p>
        </p:txBody>
      </p:sp>
      <p:pic>
        <p:nvPicPr>
          <p:cNvPr id="6" name="Picture 5" descr="bm_score_cr.png"/>
          <p:cNvPicPr>
            <a:picLocks noChangeAspect="1"/>
          </p:cNvPicPr>
          <p:nvPr/>
        </p:nvPicPr>
        <p:blipFill>
          <a:blip r:embed="rId3"/>
          <a:srcRect l="2083" t="51086" r="2222" b="21288"/>
          <a:stretch>
            <a:fillRect/>
          </a:stretch>
        </p:blipFill>
        <p:spPr>
          <a:xfrm>
            <a:off x="190500" y="3956302"/>
            <a:ext cx="8750300" cy="178409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Zoomed in view of item being scored</a:t>
            </a:r>
            <a:endParaRPr lang="en-US" dirty="0"/>
          </a:p>
        </p:txBody>
      </p:sp>
      <p:pic>
        <p:nvPicPr>
          <p:cNvPr id="3" name="Picture 2"/>
          <p:cNvPicPr>
            <a:picLocks noChangeAspect="1"/>
          </p:cNvPicPr>
          <p:nvPr/>
        </p:nvPicPr>
        <p:blipFill>
          <a:blip r:embed="rId2"/>
          <a:srcRect l="2273" t="17651" r="1894" b="16421"/>
          <a:stretch>
            <a:fillRect/>
          </a:stretch>
        </p:blipFill>
        <p:spPr>
          <a:xfrm>
            <a:off x="287867" y="1540927"/>
            <a:ext cx="8568267" cy="4538133"/>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1065307" y="5281416"/>
            <a:ext cx="786332" cy="544664"/>
          </a:xfrm>
          <a:prstGeom prst="rect">
            <a:avLst/>
          </a:prstGeom>
          <a:solidFill>
            <a:srgbClr val="FFFFFF"/>
          </a:solidFill>
          <a:ln w="9525">
            <a:solidFill>
              <a:srgbClr val="7D7D7D"/>
            </a:solidFill>
            <a:miter lim="800000"/>
            <a:headEnd/>
            <a:tailEnd/>
          </a:ln>
          <a:effectLst>
            <a:outerShdw blurRad="63500" dist="107763" dir="2700000" algn="ctr" rotWithShape="0">
              <a:srgbClr val="000000">
                <a:alpha val="29999"/>
              </a:srgbClr>
            </a:outerShdw>
          </a:effectLst>
        </p:spPr>
        <p:txBody>
          <a:bodyPr lIns="45618" tIns="45618" rIns="45618" bIns="45618" anchor="ctr">
            <a:prstTxWarp prst="textNoShape">
              <a:avLst/>
            </a:prstTxWarp>
          </a:bodyPr>
          <a:lstStyle/>
          <a:p>
            <a:pPr algn="ctr" defTabSz="409140">
              <a:defRPr/>
            </a:pPr>
            <a:r>
              <a:rPr lang="en-GB" sz="900" dirty="0">
                <a:solidFill>
                  <a:srgbClr val="252525"/>
                </a:solidFill>
              </a:rPr>
              <a:t>observable event</a:t>
            </a:r>
          </a:p>
        </p:txBody>
      </p:sp>
      <p:sp>
        <p:nvSpPr>
          <p:cNvPr id="3074" name="Rectangle 2"/>
          <p:cNvSpPr>
            <a:spLocks noChangeArrowheads="1"/>
          </p:cNvSpPr>
          <p:nvPr/>
        </p:nvSpPr>
        <p:spPr bwMode="auto">
          <a:xfrm>
            <a:off x="3013792" y="5281416"/>
            <a:ext cx="787777" cy="544664"/>
          </a:xfrm>
          <a:prstGeom prst="rect">
            <a:avLst/>
          </a:prstGeom>
          <a:solidFill>
            <a:srgbClr val="FFFFFF"/>
          </a:solidFill>
          <a:ln w="9525">
            <a:solidFill>
              <a:srgbClr val="7D7D7D"/>
            </a:solidFill>
            <a:miter lim="800000"/>
            <a:headEnd/>
            <a:tailEnd/>
          </a:ln>
          <a:effectLst>
            <a:outerShdw blurRad="63500" dist="107763" dir="2700000" algn="ctr" rotWithShape="0">
              <a:srgbClr val="000000">
                <a:alpha val="29999"/>
              </a:srgbClr>
            </a:outerShdw>
          </a:effectLst>
        </p:spPr>
        <p:txBody>
          <a:bodyPr lIns="45618" tIns="45618" rIns="45618" bIns="45618" anchor="ctr">
            <a:prstTxWarp prst="textNoShape">
              <a:avLst/>
            </a:prstTxWarp>
          </a:bodyPr>
          <a:lstStyle/>
          <a:p>
            <a:pPr algn="ctr" defTabSz="409140">
              <a:defRPr/>
            </a:pPr>
            <a:r>
              <a:rPr lang="en-GB" sz="900" dirty="0">
                <a:solidFill>
                  <a:srgbClr val="252525"/>
                </a:solidFill>
              </a:rPr>
              <a:t>observable event</a:t>
            </a:r>
          </a:p>
        </p:txBody>
      </p:sp>
      <p:sp>
        <p:nvSpPr>
          <p:cNvPr id="3075" name="Rectangle 3"/>
          <p:cNvSpPr>
            <a:spLocks noChangeArrowheads="1"/>
          </p:cNvSpPr>
          <p:nvPr/>
        </p:nvSpPr>
        <p:spPr bwMode="auto">
          <a:xfrm>
            <a:off x="2039549" y="5281416"/>
            <a:ext cx="786332" cy="544664"/>
          </a:xfrm>
          <a:prstGeom prst="rect">
            <a:avLst/>
          </a:prstGeom>
          <a:solidFill>
            <a:srgbClr val="FFFFFF"/>
          </a:solidFill>
          <a:ln w="9525">
            <a:solidFill>
              <a:srgbClr val="7D7D7D"/>
            </a:solidFill>
            <a:miter lim="800000"/>
            <a:headEnd/>
            <a:tailEnd/>
          </a:ln>
          <a:effectLst>
            <a:outerShdw blurRad="63500" dist="107763" dir="2700000" algn="ctr" rotWithShape="0">
              <a:srgbClr val="000000">
                <a:alpha val="29999"/>
              </a:srgbClr>
            </a:outerShdw>
          </a:effectLst>
        </p:spPr>
        <p:txBody>
          <a:bodyPr lIns="45618" tIns="45618" rIns="45618" bIns="45618" anchor="ctr">
            <a:prstTxWarp prst="textNoShape">
              <a:avLst/>
            </a:prstTxWarp>
          </a:bodyPr>
          <a:lstStyle/>
          <a:p>
            <a:pPr algn="ctr" defTabSz="409140">
              <a:defRPr/>
            </a:pPr>
            <a:r>
              <a:rPr lang="en-GB" sz="900" dirty="0">
                <a:solidFill>
                  <a:srgbClr val="252525"/>
                </a:solidFill>
              </a:rPr>
              <a:t>observable event</a:t>
            </a:r>
          </a:p>
        </p:txBody>
      </p:sp>
      <p:sp>
        <p:nvSpPr>
          <p:cNvPr id="3076" name="Rectangle 4"/>
          <p:cNvSpPr>
            <a:spLocks noChangeArrowheads="1"/>
          </p:cNvSpPr>
          <p:nvPr/>
        </p:nvSpPr>
        <p:spPr bwMode="auto">
          <a:xfrm>
            <a:off x="4191843" y="5281416"/>
            <a:ext cx="787778" cy="544664"/>
          </a:xfrm>
          <a:prstGeom prst="rect">
            <a:avLst/>
          </a:prstGeom>
          <a:solidFill>
            <a:srgbClr val="FFFFFF"/>
          </a:solidFill>
          <a:ln w="9525">
            <a:solidFill>
              <a:srgbClr val="7D7D7D"/>
            </a:solidFill>
            <a:miter lim="800000"/>
            <a:headEnd/>
            <a:tailEnd/>
          </a:ln>
          <a:effectLst>
            <a:outerShdw blurRad="63500" dist="107763" dir="2700000" algn="ctr" rotWithShape="0">
              <a:srgbClr val="000000">
                <a:alpha val="29999"/>
              </a:srgbClr>
            </a:outerShdw>
          </a:effectLst>
        </p:spPr>
        <p:txBody>
          <a:bodyPr lIns="45618" tIns="45618" rIns="45618" bIns="45618" anchor="ctr">
            <a:prstTxWarp prst="textNoShape">
              <a:avLst/>
            </a:prstTxWarp>
          </a:bodyPr>
          <a:lstStyle/>
          <a:p>
            <a:pPr algn="ctr" defTabSz="409140">
              <a:defRPr/>
            </a:pPr>
            <a:r>
              <a:rPr lang="en-GB" sz="900" dirty="0">
                <a:solidFill>
                  <a:srgbClr val="252525"/>
                </a:solidFill>
              </a:rPr>
              <a:t>observable event</a:t>
            </a:r>
          </a:p>
        </p:txBody>
      </p:sp>
      <p:sp>
        <p:nvSpPr>
          <p:cNvPr id="3077" name="Rectangle 5"/>
          <p:cNvSpPr>
            <a:spLocks noChangeArrowheads="1"/>
          </p:cNvSpPr>
          <p:nvPr/>
        </p:nvSpPr>
        <p:spPr bwMode="auto">
          <a:xfrm>
            <a:off x="6141773" y="5281416"/>
            <a:ext cx="786332" cy="544664"/>
          </a:xfrm>
          <a:prstGeom prst="rect">
            <a:avLst/>
          </a:prstGeom>
          <a:solidFill>
            <a:srgbClr val="FFFFFF"/>
          </a:solidFill>
          <a:ln w="9525">
            <a:solidFill>
              <a:srgbClr val="7D7D7D"/>
            </a:solidFill>
            <a:miter lim="800000"/>
            <a:headEnd/>
            <a:tailEnd/>
          </a:ln>
          <a:effectLst>
            <a:outerShdw blurRad="63500" dist="107763" dir="2700000" algn="ctr" rotWithShape="0">
              <a:srgbClr val="000000">
                <a:alpha val="29999"/>
              </a:srgbClr>
            </a:outerShdw>
          </a:effectLst>
        </p:spPr>
        <p:txBody>
          <a:bodyPr lIns="45618" tIns="45618" rIns="45618" bIns="45618" anchor="ctr">
            <a:prstTxWarp prst="textNoShape">
              <a:avLst/>
            </a:prstTxWarp>
          </a:bodyPr>
          <a:lstStyle/>
          <a:p>
            <a:pPr algn="ctr" defTabSz="409140">
              <a:defRPr/>
            </a:pPr>
            <a:r>
              <a:rPr lang="en-GB" sz="900" dirty="0">
                <a:solidFill>
                  <a:srgbClr val="252525"/>
                </a:solidFill>
              </a:rPr>
              <a:t>observable event</a:t>
            </a:r>
          </a:p>
        </p:txBody>
      </p:sp>
      <p:sp>
        <p:nvSpPr>
          <p:cNvPr id="3078" name="Rectangle 6"/>
          <p:cNvSpPr>
            <a:spLocks noChangeArrowheads="1"/>
          </p:cNvSpPr>
          <p:nvPr/>
        </p:nvSpPr>
        <p:spPr bwMode="auto">
          <a:xfrm>
            <a:off x="5167531" y="5281416"/>
            <a:ext cx="786332" cy="544664"/>
          </a:xfrm>
          <a:prstGeom prst="rect">
            <a:avLst/>
          </a:prstGeom>
          <a:solidFill>
            <a:srgbClr val="FFFFFF"/>
          </a:solidFill>
          <a:ln w="9525">
            <a:solidFill>
              <a:srgbClr val="7D7D7D"/>
            </a:solidFill>
            <a:miter lim="800000"/>
            <a:headEnd/>
            <a:tailEnd/>
          </a:ln>
          <a:effectLst>
            <a:outerShdw blurRad="63500" dist="107763" dir="2700000" algn="ctr" rotWithShape="0">
              <a:srgbClr val="000000">
                <a:alpha val="29999"/>
              </a:srgbClr>
            </a:outerShdw>
          </a:effectLst>
        </p:spPr>
        <p:txBody>
          <a:bodyPr lIns="45618" tIns="45618" rIns="45618" bIns="45618" anchor="ctr">
            <a:prstTxWarp prst="textNoShape">
              <a:avLst/>
            </a:prstTxWarp>
          </a:bodyPr>
          <a:lstStyle/>
          <a:p>
            <a:pPr algn="ctr" defTabSz="409140">
              <a:defRPr/>
            </a:pPr>
            <a:r>
              <a:rPr lang="en-GB" sz="900" dirty="0">
                <a:solidFill>
                  <a:srgbClr val="252525"/>
                </a:solidFill>
              </a:rPr>
              <a:t>observable event</a:t>
            </a:r>
          </a:p>
        </p:txBody>
      </p:sp>
      <p:sp>
        <p:nvSpPr>
          <p:cNvPr id="29704" name="Rectangle 7"/>
          <p:cNvSpPr>
            <a:spLocks noChangeArrowheads="1"/>
          </p:cNvSpPr>
          <p:nvPr/>
        </p:nvSpPr>
        <p:spPr bwMode="auto">
          <a:xfrm>
            <a:off x="-7227" y="5404630"/>
            <a:ext cx="1241653" cy="421450"/>
          </a:xfrm>
          <a:prstGeom prst="rect">
            <a:avLst/>
          </a:prstGeom>
          <a:noFill/>
          <a:ln w="9525">
            <a:noFill/>
            <a:miter lim="800000"/>
            <a:headEnd type="none" w="sm" len="sm"/>
            <a:tailEnd type="none" w="sm" len="sm"/>
          </a:ln>
        </p:spPr>
        <p:txBody>
          <a:bodyPr lIns="32328" tIns="32328" rIns="32328" bIns="32328" anchor="ctr">
            <a:prstTxWarp prst="textNoShape">
              <a:avLst/>
            </a:prstTxWarp>
          </a:bodyPr>
          <a:lstStyle/>
          <a:p>
            <a:pPr algn="ctr" defTabSz="409140"/>
            <a:r>
              <a:rPr lang="en-GB" sz="900" dirty="0"/>
              <a:t>OBSERVABLE EVENTS</a:t>
            </a:r>
          </a:p>
          <a:p>
            <a:pPr algn="ctr" defTabSz="409140"/>
            <a:r>
              <a:rPr lang="en-GB" sz="900" dirty="0"/>
              <a:t>(O)</a:t>
            </a:r>
          </a:p>
        </p:txBody>
      </p:sp>
      <p:sp>
        <p:nvSpPr>
          <p:cNvPr id="29705" name="Rectangle 8"/>
          <p:cNvSpPr>
            <a:spLocks noChangeArrowheads="1"/>
          </p:cNvSpPr>
          <p:nvPr/>
        </p:nvSpPr>
        <p:spPr bwMode="auto">
          <a:xfrm>
            <a:off x="2048222" y="3961062"/>
            <a:ext cx="886068" cy="642675"/>
          </a:xfrm>
          <a:prstGeom prst="rect">
            <a:avLst/>
          </a:prstGeom>
          <a:solidFill>
            <a:srgbClr val="FFFFFF"/>
          </a:solidFill>
          <a:ln w="9525">
            <a:solidFill>
              <a:srgbClr val="000000"/>
            </a:solidFill>
            <a:miter lim="800000"/>
            <a:headEnd type="none" w="sm" len="sm"/>
            <a:tailEnd type="none" w="sm" len="sm"/>
          </a:ln>
        </p:spPr>
        <p:txBody>
          <a:bodyPr lIns="45618" tIns="45618" rIns="45618" bIns="45618" anchor="ctr">
            <a:prstTxWarp prst="textNoShape">
              <a:avLst/>
            </a:prstTxWarp>
          </a:bodyPr>
          <a:lstStyle/>
          <a:p>
            <a:pPr algn="ctr" defTabSz="409140"/>
            <a:r>
              <a:rPr lang="en-GB" sz="900" dirty="0"/>
              <a:t>Diagnostic variable</a:t>
            </a:r>
          </a:p>
        </p:txBody>
      </p:sp>
      <p:sp>
        <p:nvSpPr>
          <p:cNvPr id="29706" name="Rectangle 9"/>
          <p:cNvSpPr>
            <a:spLocks noChangeArrowheads="1"/>
          </p:cNvSpPr>
          <p:nvPr/>
        </p:nvSpPr>
        <p:spPr bwMode="auto">
          <a:xfrm>
            <a:off x="5640197" y="3961062"/>
            <a:ext cx="886069" cy="642675"/>
          </a:xfrm>
          <a:prstGeom prst="rect">
            <a:avLst/>
          </a:prstGeom>
          <a:solidFill>
            <a:srgbClr val="FFFFFF"/>
          </a:solidFill>
          <a:ln w="9525">
            <a:solidFill>
              <a:srgbClr val="000000"/>
            </a:solidFill>
            <a:miter lim="800000"/>
            <a:headEnd type="none" w="sm" len="sm"/>
            <a:tailEnd type="none" w="sm" len="sm"/>
          </a:ln>
        </p:spPr>
        <p:txBody>
          <a:bodyPr lIns="45618" tIns="45618" rIns="45618" bIns="45618" anchor="ctr">
            <a:prstTxWarp prst="textNoShape">
              <a:avLst/>
            </a:prstTxWarp>
          </a:bodyPr>
          <a:lstStyle/>
          <a:p>
            <a:pPr algn="ctr" defTabSz="409140"/>
            <a:r>
              <a:rPr lang="en-GB" sz="900" dirty="0"/>
              <a:t>Diagnostic variable</a:t>
            </a:r>
          </a:p>
        </p:txBody>
      </p:sp>
      <p:sp>
        <p:nvSpPr>
          <p:cNvPr id="29707" name="Rectangle 10"/>
          <p:cNvSpPr>
            <a:spLocks noChangeArrowheads="1"/>
          </p:cNvSpPr>
          <p:nvPr/>
        </p:nvSpPr>
        <p:spPr bwMode="auto">
          <a:xfrm>
            <a:off x="3938888" y="3961062"/>
            <a:ext cx="886068" cy="642675"/>
          </a:xfrm>
          <a:prstGeom prst="rect">
            <a:avLst/>
          </a:prstGeom>
          <a:solidFill>
            <a:srgbClr val="FFFFFF"/>
          </a:solidFill>
          <a:ln w="9525">
            <a:solidFill>
              <a:srgbClr val="000000"/>
            </a:solidFill>
            <a:miter lim="800000"/>
            <a:headEnd type="none" w="sm" len="sm"/>
            <a:tailEnd type="none" w="sm" len="sm"/>
          </a:ln>
        </p:spPr>
        <p:txBody>
          <a:bodyPr lIns="45618" tIns="45618" rIns="45618" bIns="45618" anchor="ctr">
            <a:prstTxWarp prst="textNoShape">
              <a:avLst/>
            </a:prstTxWarp>
          </a:bodyPr>
          <a:lstStyle/>
          <a:p>
            <a:pPr algn="ctr" defTabSz="409140"/>
            <a:r>
              <a:rPr lang="en-GB" sz="900" dirty="0"/>
              <a:t>Diagnostic variable</a:t>
            </a:r>
          </a:p>
        </p:txBody>
      </p:sp>
      <p:sp>
        <p:nvSpPr>
          <p:cNvPr id="29708" name="Rectangle 19"/>
          <p:cNvSpPr>
            <a:spLocks noChangeArrowheads="1"/>
          </p:cNvSpPr>
          <p:nvPr/>
        </p:nvSpPr>
        <p:spPr bwMode="auto">
          <a:xfrm>
            <a:off x="401839" y="4110880"/>
            <a:ext cx="832587" cy="390646"/>
          </a:xfrm>
          <a:prstGeom prst="rect">
            <a:avLst/>
          </a:prstGeom>
          <a:noFill/>
          <a:ln w="9525">
            <a:noFill/>
            <a:miter lim="800000"/>
            <a:headEnd type="none" w="sm" len="sm"/>
            <a:tailEnd type="none" w="sm" len="sm"/>
          </a:ln>
        </p:spPr>
        <p:txBody>
          <a:bodyPr lIns="32328" tIns="32328" rIns="32328" bIns="32328" anchor="ctr">
            <a:prstTxWarp prst="textNoShape">
              <a:avLst/>
            </a:prstTxWarp>
          </a:bodyPr>
          <a:lstStyle/>
          <a:p>
            <a:pPr algn="ctr" defTabSz="409140"/>
            <a:r>
              <a:rPr lang="en-GB" sz="900" dirty="0"/>
              <a:t>DIAGNOSTIC VARIABLES</a:t>
            </a:r>
          </a:p>
          <a:p>
            <a:pPr algn="ctr" defTabSz="409140"/>
            <a:r>
              <a:rPr lang="en-GB" sz="900" dirty="0"/>
              <a:t>(D)</a:t>
            </a:r>
          </a:p>
        </p:txBody>
      </p:sp>
      <p:sp>
        <p:nvSpPr>
          <p:cNvPr id="3092" name="Oval 20"/>
          <p:cNvSpPr>
            <a:spLocks noChangeArrowheads="1"/>
          </p:cNvSpPr>
          <p:nvPr/>
        </p:nvSpPr>
        <p:spPr bwMode="auto">
          <a:xfrm>
            <a:off x="1902230" y="2700915"/>
            <a:ext cx="1179498" cy="816295"/>
          </a:xfrm>
          <a:prstGeom prst="ellipse">
            <a:avLst/>
          </a:prstGeom>
          <a:solidFill>
            <a:srgbClr val="FFFFFF"/>
          </a:solidFill>
          <a:ln w="9525">
            <a:solidFill>
              <a:srgbClr val="7D7D7D"/>
            </a:solidFill>
            <a:round/>
            <a:headEnd/>
            <a:tailEnd/>
          </a:ln>
          <a:effectLst>
            <a:outerShdw blurRad="63500" dist="107763" dir="2700000" algn="ctr" rotWithShape="0">
              <a:srgbClr val="000000">
                <a:alpha val="29999"/>
              </a:srgbClr>
            </a:outerShdw>
          </a:effectLst>
        </p:spPr>
        <p:txBody>
          <a:bodyPr lIns="45618" tIns="45618" rIns="45618" bIns="45618" anchor="ctr">
            <a:prstTxWarp prst="textNoShape">
              <a:avLst/>
            </a:prstTxWarp>
          </a:bodyPr>
          <a:lstStyle/>
          <a:p>
            <a:pPr algn="ctr" defTabSz="409140">
              <a:defRPr/>
            </a:pPr>
            <a:r>
              <a:rPr lang="en-GB" sz="900" dirty="0">
                <a:solidFill>
                  <a:srgbClr val="252525"/>
                </a:solidFill>
              </a:rPr>
              <a:t>Component KSA</a:t>
            </a:r>
          </a:p>
        </p:txBody>
      </p:sp>
      <p:sp>
        <p:nvSpPr>
          <p:cNvPr id="3093" name="Oval 21"/>
          <p:cNvSpPr>
            <a:spLocks noChangeArrowheads="1"/>
          </p:cNvSpPr>
          <p:nvPr/>
        </p:nvSpPr>
        <p:spPr bwMode="auto">
          <a:xfrm>
            <a:off x="4824956" y="2700915"/>
            <a:ext cx="1179498" cy="816295"/>
          </a:xfrm>
          <a:prstGeom prst="ellipse">
            <a:avLst/>
          </a:prstGeom>
          <a:solidFill>
            <a:srgbClr val="FFFFFF"/>
          </a:solidFill>
          <a:ln w="9525">
            <a:solidFill>
              <a:srgbClr val="7D7D7D"/>
            </a:solidFill>
            <a:round/>
            <a:headEnd/>
            <a:tailEnd/>
          </a:ln>
          <a:effectLst>
            <a:outerShdw blurRad="63500" dist="107763" dir="2700000" algn="ctr" rotWithShape="0">
              <a:srgbClr val="000000">
                <a:alpha val="29999"/>
              </a:srgbClr>
            </a:outerShdw>
          </a:effectLst>
        </p:spPr>
        <p:txBody>
          <a:bodyPr lIns="45618" tIns="45618" rIns="45618" bIns="45618" anchor="ctr">
            <a:prstTxWarp prst="textNoShape">
              <a:avLst/>
            </a:prstTxWarp>
          </a:bodyPr>
          <a:lstStyle/>
          <a:p>
            <a:pPr algn="ctr" defTabSz="409140">
              <a:defRPr/>
            </a:pPr>
            <a:r>
              <a:rPr lang="en-GB" sz="900" dirty="0">
                <a:solidFill>
                  <a:srgbClr val="252525"/>
                </a:solidFill>
              </a:rPr>
              <a:t>Component KSA</a:t>
            </a:r>
          </a:p>
        </p:txBody>
      </p:sp>
      <p:sp>
        <p:nvSpPr>
          <p:cNvPr id="3094" name="Oval 22"/>
          <p:cNvSpPr>
            <a:spLocks noChangeArrowheads="1"/>
          </p:cNvSpPr>
          <p:nvPr/>
        </p:nvSpPr>
        <p:spPr bwMode="auto">
          <a:xfrm>
            <a:off x="3120755" y="1076726"/>
            <a:ext cx="1704201" cy="1180337"/>
          </a:xfrm>
          <a:prstGeom prst="ellipse">
            <a:avLst/>
          </a:prstGeom>
          <a:solidFill>
            <a:srgbClr val="FFFFFF"/>
          </a:solidFill>
          <a:ln w="9525">
            <a:solidFill>
              <a:srgbClr val="7D7D7D"/>
            </a:solidFill>
            <a:round/>
            <a:headEnd/>
            <a:tailEnd/>
          </a:ln>
          <a:effectLst>
            <a:outerShdw blurRad="63500" dist="107763" dir="2700000" algn="ctr" rotWithShape="0">
              <a:srgbClr val="000000">
                <a:alpha val="29999"/>
              </a:srgbClr>
            </a:outerShdw>
          </a:effectLst>
        </p:spPr>
        <p:txBody>
          <a:bodyPr lIns="45618" tIns="45618" rIns="45618" bIns="45618" anchor="ctr">
            <a:prstTxWarp prst="textNoShape">
              <a:avLst/>
            </a:prstTxWarp>
          </a:bodyPr>
          <a:lstStyle/>
          <a:p>
            <a:pPr algn="ctr" defTabSz="409140">
              <a:defRPr/>
            </a:pPr>
            <a:r>
              <a:rPr lang="en-GB" sz="900" dirty="0">
                <a:solidFill>
                  <a:srgbClr val="252525"/>
                </a:solidFill>
              </a:rPr>
              <a:t>Main KSA</a:t>
            </a:r>
          </a:p>
        </p:txBody>
      </p:sp>
      <p:sp>
        <p:nvSpPr>
          <p:cNvPr id="29712" name="Freeform 23"/>
          <p:cNvSpPr>
            <a:spLocks noChangeArrowheads="1"/>
          </p:cNvSpPr>
          <p:nvPr/>
        </p:nvSpPr>
        <p:spPr bwMode="auto">
          <a:xfrm rot="5400000">
            <a:off x="2249028" y="3677639"/>
            <a:ext cx="484457" cy="82391"/>
          </a:xfrm>
          <a:custGeom>
            <a:avLst/>
            <a:gdLst>
              <a:gd name="T0" fmla="*/ 2147483647 w 345"/>
              <a:gd name="T1" fmla="*/ 0 h 56"/>
              <a:gd name="T2" fmla="*/ 2147483647 w 345"/>
              <a:gd name="T3" fmla="*/ 2147483647 h 56"/>
              <a:gd name="T4" fmla="*/ 0 w 345"/>
              <a:gd name="T5" fmla="*/ 2147483647 h 56"/>
              <a:gd name="T6" fmla="*/ 0 w 345"/>
              <a:gd name="T7" fmla="*/ 2147483647 h 56"/>
              <a:gd name="T8" fmla="*/ 0 w 345"/>
              <a:gd name="T9" fmla="*/ 2147483647 h 56"/>
              <a:gd name="T10" fmla="*/ 2147483647 w 345"/>
              <a:gd name="T11" fmla="*/ 2147483647 h 56"/>
              <a:gd name="T12" fmla="*/ 2147483647 w 345"/>
              <a:gd name="T13" fmla="*/ 2147483647 h 56"/>
              <a:gd name="T14" fmla="*/ 2147483647 w 345"/>
              <a:gd name="T15" fmla="*/ 2147483647 h 56"/>
              <a:gd name="T16" fmla="*/ 2147483647 w 345"/>
              <a:gd name="T17" fmla="*/ 2147483647 h 56"/>
              <a:gd name="T18" fmla="*/ 2147483647 w 345"/>
              <a:gd name="T19" fmla="*/ 2147483647 h 56"/>
              <a:gd name="T20" fmla="*/ 2147483647 w 345"/>
              <a:gd name="T21" fmla="*/ 2147483647 h 56"/>
              <a:gd name="T22" fmla="*/ 2147483647 w 345"/>
              <a:gd name="T23" fmla="*/ 2147483647 h 56"/>
              <a:gd name="T24" fmla="*/ 2147483647 w 345"/>
              <a:gd name="T25" fmla="*/ 2147483647 h 56"/>
              <a:gd name="T26" fmla="*/ 2147483647 w 345"/>
              <a:gd name="T27" fmla="*/ 2147483647 h 56"/>
              <a:gd name="T28" fmla="*/ 2147483647 w 345"/>
              <a:gd name="T29" fmla="*/ 0 h 56"/>
              <a:gd name="T30" fmla="*/ 2147483647 w 345"/>
              <a:gd name="T31" fmla="*/ 0 h 56"/>
              <a:gd name="T32" fmla="*/ 2147483647 w 345"/>
              <a:gd name="T33" fmla="*/ 0 h 56"/>
              <a:gd name="T34" fmla="*/ 2147483647 w 345"/>
              <a:gd name="T35" fmla="*/ 0 h 56"/>
              <a:gd name="T36" fmla="*/ 2147483647 w 345"/>
              <a:gd name="T37" fmla="*/ 0 h 56"/>
              <a:gd name="T38" fmla="*/ 2147483647 w 345"/>
              <a:gd name="T39" fmla="*/ 0 h 56"/>
              <a:gd name="T40" fmla="*/ 2147483647 w 345"/>
              <a:gd name="T41" fmla="*/ 2147483647 h 56"/>
              <a:gd name="T42" fmla="*/ 2147483647 w 345"/>
              <a:gd name="T43" fmla="*/ 2147483647 h 56"/>
              <a:gd name="T44" fmla="*/ 2147483647 w 345"/>
              <a:gd name="T45" fmla="*/ 2147483647 h 56"/>
              <a:gd name="T46" fmla="*/ 2147483647 w 345"/>
              <a:gd name="T47" fmla="*/ 2147483647 h 56"/>
              <a:gd name="T48" fmla="*/ 2147483647 w 345"/>
              <a:gd name="T49" fmla="*/ 2147483647 h 56"/>
              <a:gd name="T50" fmla="*/ 2147483647 w 345"/>
              <a:gd name="T51" fmla="*/ 2147483647 h 56"/>
              <a:gd name="T52" fmla="*/ 2147483647 w 345"/>
              <a:gd name="T53" fmla="*/ 2147483647 h 56"/>
              <a:gd name="T54" fmla="*/ 2147483647 w 345"/>
              <a:gd name="T55" fmla="*/ 2147483647 h 56"/>
              <a:gd name="T56" fmla="*/ 2147483647 w 345"/>
              <a:gd name="T57" fmla="*/ 2147483647 h 56"/>
              <a:gd name="T58" fmla="*/ 2147483647 w 345"/>
              <a:gd name="T59" fmla="*/ 2147483647 h 56"/>
              <a:gd name="T60" fmla="*/ 2147483647 w 345"/>
              <a:gd name="T61" fmla="*/ 2147483647 h 56"/>
              <a:gd name="T62" fmla="*/ 2147483647 w 345"/>
              <a:gd name="T63" fmla="*/ 2147483647 h 56"/>
              <a:gd name="T64" fmla="*/ 2147483647 w 345"/>
              <a:gd name="T65" fmla="*/ 2147483647 h 56"/>
              <a:gd name="T66" fmla="*/ 2147483647 w 345"/>
              <a:gd name="T67" fmla="*/ 2147483647 h 56"/>
              <a:gd name="T68" fmla="*/ 2147483647 w 345"/>
              <a:gd name="T69" fmla="*/ 2147483647 h 56"/>
              <a:gd name="T70" fmla="*/ 2147483647 w 345"/>
              <a:gd name="T71" fmla="*/ 2147483647 h 56"/>
              <a:gd name="T72" fmla="*/ 2147483647 w 345"/>
              <a:gd name="T73" fmla="*/ 2147483647 h 56"/>
              <a:gd name="T74" fmla="*/ 2147483647 w 345"/>
              <a:gd name="T75" fmla="*/ 2147483647 h 56"/>
              <a:gd name="T76" fmla="*/ 2147483647 w 345"/>
              <a:gd name="T77" fmla="*/ 2147483647 h 56"/>
              <a:gd name="T78" fmla="*/ 2147483647 w 345"/>
              <a:gd name="T79" fmla="*/ 2147483647 h 56"/>
              <a:gd name="T80" fmla="*/ 2147483647 w 345"/>
              <a:gd name="T81" fmla="*/ 2147483647 h 56"/>
              <a:gd name="T82" fmla="*/ 2147483647 w 345"/>
              <a:gd name="T83" fmla="*/ 2147483647 h 56"/>
              <a:gd name="T84" fmla="*/ 2147483647 w 345"/>
              <a:gd name="T85" fmla="*/ 2147483647 h 56"/>
              <a:gd name="T86" fmla="*/ 2147483647 w 345"/>
              <a:gd name="T87" fmla="*/ 2147483647 h 56"/>
              <a:gd name="T88" fmla="*/ 2147483647 w 345"/>
              <a:gd name="T89" fmla="*/ 2147483647 h 56"/>
              <a:gd name="T90" fmla="*/ 2147483647 w 345"/>
              <a:gd name="T91" fmla="*/ 2147483647 h 56"/>
              <a:gd name="T92" fmla="*/ 2147483647 w 345"/>
              <a:gd name="T93" fmla="*/ 2147483647 h 56"/>
              <a:gd name="T94" fmla="*/ 2147483647 w 345"/>
              <a:gd name="T95" fmla="*/ 2147483647 h 56"/>
              <a:gd name="T96" fmla="*/ 2147483647 w 345"/>
              <a:gd name="T97" fmla="*/ 2147483647 h 56"/>
              <a:gd name="T98" fmla="*/ 2147483647 w 345"/>
              <a:gd name="T99" fmla="*/ 2147483647 h 56"/>
              <a:gd name="T100" fmla="*/ 2147483647 w 345"/>
              <a:gd name="T101" fmla="*/ 2147483647 h 56"/>
              <a:gd name="T102" fmla="*/ 2147483647 w 345"/>
              <a:gd name="T103" fmla="*/ 2147483647 h 56"/>
              <a:gd name="T104" fmla="*/ 2147483647 w 345"/>
              <a:gd name="T105" fmla="*/ 2147483647 h 56"/>
              <a:gd name="T106" fmla="*/ 2147483647 w 345"/>
              <a:gd name="T107" fmla="*/ 2147483647 h 56"/>
              <a:gd name="T108" fmla="*/ 2147483647 w 345"/>
              <a:gd name="T109" fmla="*/ 2147483647 h 56"/>
              <a:gd name="T110" fmla="*/ 2147483647 w 345"/>
              <a:gd name="T111" fmla="*/ 2147483647 h 56"/>
              <a:gd name="T112" fmla="*/ 2147483647 w 345"/>
              <a:gd name="T113" fmla="*/ 2147483647 h 56"/>
              <a:gd name="T114" fmla="*/ 2147483647 w 345"/>
              <a:gd name="T115" fmla="*/ 2147483647 h 56"/>
              <a:gd name="T116" fmla="*/ 0 w 345"/>
              <a:gd name="T117" fmla="*/ 2147483647 h 56"/>
              <a:gd name="T118" fmla="*/ 0 w 345"/>
              <a:gd name="T119" fmla="*/ 2147483647 h 56"/>
              <a:gd name="T120" fmla="*/ 0 w 345"/>
              <a:gd name="T121" fmla="*/ 2147483647 h 56"/>
              <a:gd name="T122" fmla="*/ 0 w 345"/>
              <a:gd name="T123" fmla="*/ 2147483647 h 56"/>
              <a:gd name="T124" fmla="*/ 2147483647 w 345"/>
              <a:gd name="T125" fmla="*/ 2147483647 h 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45"/>
              <a:gd name="T190" fmla="*/ 0 h 56"/>
              <a:gd name="T191" fmla="*/ 345 w 345"/>
              <a:gd name="T192" fmla="*/ 56 h 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45" h="56">
                <a:moveTo>
                  <a:pt x="288" y="56"/>
                </a:moveTo>
                <a:lnTo>
                  <a:pt x="288" y="0"/>
                </a:lnTo>
                <a:lnTo>
                  <a:pt x="345" y="28"/>
                </a:lnTo>
                <a:lnTo>
                  <a:pt x="288" y="56"/>
                </a:lnTo>
                <a:moveTo>
                  <a:pt x="0" y="28"/>
                </a:moveTo>
                <a:lnTo>
                  <a:pt x="0" y="26"/>
                </a:lnTo>
                <a:lnTo>
                  <a:pt x="0" y="25"/>
                </a:lnTo>
                <a:lnTo>
                  <a:pt x="0" y="23"/>
                </a:lnTo>
                <a:lnTo>
                  <a:pt x="0" y="22"/>
                </a:lnTo>
                <a:lnTo>
                  <a:pt x="0" y="21"/>
                </a:lnTo>
                <a:lnTo>
                  <a:pt x="1" y="19"/>
                </a:lnTo>
                <a:lnTo>
                  <a:pt x="1" y="18"/>
                </a:lnTo>
                <a:lnTo>
                  <a:pt x="2" y="16"/>
                </a:lnTo>
                <a:lnTo>
                  <a:pt x="3" y="15"/>
                </a:lnTo>
                <a:lnTo>
                  <a:pt x="3" y="14"/>
                </a:lnTo>
                <a:lnTo>
                  <a:pt x="4" y="12"/>
                </a:lnTo>
                <a:lnTo>
                  <a:pt x="5" y="11"/>
                </a:lnTo>
                <a:lnTo>
                  <a:pt x="6" y="10"/>
                </a:lnTo>
                <a:lnTo>
                  <a:pt x="7" y="9"/>
                </a:lnTo>
                <a:lnTo>
                  <a:pt x="8" y="8"/>
                </a:lnTo>
                <a:lnTo>
                  <a:pt x="9" y="7"/>
                </a:lnTo>
                <a:lnTo>
                  <a:pt x="10" y="6"/>
                </a:lnTo>
                <a:lnTo>
                  <a:pt x="11" y="5"/>
                </a:lnTo>
                <a:lnTo>
                  <a:pt x="12" y="4"/>
                </a:lnTo>
                <a:lnTo>
                  <a:pt x="14" y="3"/>
                </a:lnTo>
                <a:lnTo>
                  <a:pt x="15" y="3"/>
                </a:lnTo>
                <a:lnTo>
                  <a:pt x="16" y="2"/>
                </a:lnTo>
                <a:lnTo>
                  <a:pt x="18" y="1"/>
                </a:lnTo>
                <a:lnTo>
                  <a:pt x="19" y="1"/>
                </a:lnTo>
                <a:lnTo>
                  <a:pt x="21" y="0"/>
                </a:lnTo>
                <a:lnTo>
                  <a:pt x="22" y="0"/>
                </a:lnTo>
                <a:lnTo>
                  <a:pt x="23" y="0"/>
                </a:lnTo>
                <a:lnTo>
                  <a:pt x="25" y="0"/>
                </a:lnTo>
                <a:lnTo>
                  <a:pt x="26" y="0"/>
                </a:lnTo>
                <a:lnTo>
                  <a:pt x="28" y="0"/>
                </a:lnTo>
                <a:lnTo>
                  <a:pt x="29" y="0"/>
                </a:lnTo>
                <a:lnTo>
                  <a:pt x="31" y="0"/>
                </a:lnTo>
                <a:lnTo>
                  <a:pt x="32" y="0"/>
                </a:lnTo>
                <a:lnTo>
                  <a:pt x="34" y="0"/>
                </a:lnTo>
                <a:lnTo>
                  <a:pt x="35" y="0"/>
                </a:lnTo>
                <a:lnTo>
                  <a:pt x="37" y="1"/>
                </a:lnTo>
                <a:lnTo>
                  <a:pt x="38" y="1"/>
                </a:lnTo>
                <a:lnTo>
                  <a:pt x="39" y="2"/>
                </a:lnTo>
                <a:lnTo>
                  <a:pt x="41" y="3"/>
                </a:lnTo>
                <a:lnTo>
                  <a:pt x="42" y="3"/>
                </a:lnTo>
                <a:lnTo>
                  <a:pt x="43" y="4"/>
                </a:lnTo>
                <a:lnTo>
                  <a:pt x="45" y="5"/>
                </a:lnTo>
                <a:lnTo>
                  <a:pt x="46" y="6"/>
                </a:lnTo>
                <a:lnTo>
                  <a:pt x="47" y="7"/>
                </a:lnTo>
                <a:lnTo>
                  <a:pt x="48" y="8"/>
                </a:lnTo>
                <a:lnTo>
                  <a:pt x="49" y="9"/>
                </a:lnTo>
                <a:lnTo>
                  <a:pt x="50" y="10"/>
                </a:lnTo>
                <a:lnTo>
                  <a:pt x="51" y="11"/>
                </a:lnTo>
                <a:lnTo>
                  <a:pt x="52" y="12"/>
                </a:lnTo>
                <a:lnTo>
                  <a:pt x="52" y="14"/>
                </a:lnTo>
                <a:lnTo>
                  <a:pt x="53" y="15"/>
                </a:lnTo>
                <a:lnTo>
                  <a:pt x="54" y="16"/>
                </a:lnTo>
                <a:lnTo>
                  <a:pt x="54" y="18"/>
                </a:lnTo>
                <a:lnTo>
                  <a:pt x="55" y="19"/>
                </a:lnTo>
                <a:lnTo>
                  <a:pt x="55" y="21"/>
                </a:lnTo>
                <a:lnTo>
                  <a:pt x="56" y="22"/>
                </a:lnTo>
                <a:lnTo>
                  <a:pt x="56" y="23"/>
                </a:lnTo>
                <a:lnTo>
                  <a:pt x="56" y="25"/>
                </a:lnTo>
                <a:lnTo>
                  <a:pt x="56" y="28"/>
                </a:lnTo>
                <a:lnTo>
                  <a:pt x="56" y="29"/>
                </a:lnTo>
                <a:lnTo>
                  <a:pt x="56" y="31"/>
                </a:lnTo>
                <a:lnTo>
                  <a:pt x="56" y="32"/>
                </a:lnTo>
                <a:lnTo>
                  <a:pt x="56" y="34"/>
                </a:lnTo>
                <a:lnTo>
                  <a:pt x="55" y="35"/>
                </a:lnTo>
                <a:lnTo>
                  <a:pt x="55" y="37"/>
                </a:lnTo>
                <a:lnTo>
                  <a:pt x="54" y="38"/>
                </a:lnTo>
                <a:lnTo>
                  <a:pt x="54" y="40"/>
                </a:lnTo>
                <a:lnTo>
                  <a:pt x="53" y="41"/>
                </a:lnTo>
                <a:lnTo>
                  <a:pt x="52" y="42"/>
                </a:lnTo>
                <a:lnTo>
                  <a:pt x="51" y="44"/>
                </a:lnTo>
                <a:lnTo>
                  <a:pt x="51" y="45"/>
                </a:lnTo>
                <a:lnTo>
                  <a:pt x="50" y="46"/>
                </a:lnTo>
                <a:lnTo>
                  <a:pt x="49" y="47"/>
                </a:lnTo>
                <a:lnTo>
                  <a:pt x="48" y="48"/>
                </a:lnTo>
                <a:lnTo>
                  <a:pt x="47" y="49"/>
                </a:lnTo>
                <a:lnTo>
                  <a:pt x="45" y="50"/>
                </a:lnTo>
                <a:lnTo>
                  <a:pt x="44" y="51"/>
                </a:lnTo>
                <a:lnTo>
                  <a:pt x="43" y="52"/>
                </a:lnTo>
                <a:lnTo>
                  <a:pt x="42" y="53"/>
                </a:lnTo>
                <a:lnTo>
                  <a:pt x="40" y="53"/>
                </a:lnTo>
                <a:lnTo>
                  <a:pt x="39" y="54"/>
                </a:lnTo>
                <a:lnTo>
                  <a:pt x="37" y="55"/>
                </a:lnTo>
                <a:lnTo>
                  <a:pt x="36" y="55"/>
                </a:lnTo>
                <a:lnTo>
                  <a:pt x="35" y="55"/>
                </a:lnTo>
                <a:lnTo>
                  <a:pt x="33" y="56"/>
                </a:lnTo>
                <a:lnTo>
                  <a:pt x="32" y="56"/>
                </a:lnTo>
                <a:lnTo>
                  <a:pt x="30" y="56"/>
                </a:lnTo>
                <a:lnTo>
                  <a:pt x="29" y="56"/>
                </a:lnTo>
                <a:lnTo>
                  <a:pt x="27" y="56"/>
                </a:lnTo>
                <a:lnTo>
                  <a:pt x="26" y="56"/>
                </a:lnTo>
                <a:lnTo>
                  <a:pt x="24" y="56"/>
                </a:lnTo>
                <a:lnTo>
                  <a:pt x="23" y="56"/>
                </a:lnTo>
                <a:lnTo>
                  <a:pt x="21" y="55"/>
                </a:lnTo>
                <a:lnTo>
                  <a:pt x="20" y="55"/>
                </a:lnTo>
                <a:lnTo>
                  <a:pt x="18" y="55"/>
                </a:lnTo>
                <a:lnTo>
                  <a:pt x="17" y="54"/>
                </a:lnTo>
                <a:lnTo>
                  <a:pt x="15" y="53"/>
                </a:lnTo>
                <a:lnTo>
                  <a:pt x="14" y="53"/>
                </a:lnTo>
                <a:lnTo>
                  <a:pt x="13" y="52"/>
                </a:lnTo>
                <a:lnTo>
                  <a:pt x="12" y="51"/>
                </a:lnTo>
                <a:lnTo>
                  <a:pt x="10" y="50"/>
                </a:lnTo>
                <a:lnTo>
                  <a:pt x="9" y="49"/>
                </a:lnTo>
                <a:lnTo>
                  <a:pt x="8" y="48"/>
                </a:lnTo>
                <a:lnTo>
                  <a:pt x="7" y="47"/>
                </a:lnTo>
                <a:lnTo>
                  <a:pt x="6" y="46"/>
                </a:lnTo>
                <a:lnTo>
                  <a:pt x="5" y="45"/>
                </a:lnTo>
                <a:lnTo>
                  <a:pt x="4" y="44"/>
                </a:lnTo>
                <a:lnTo>
                  <a:pt x="3" y="42"/>
                </a:lnTo>
                <a:lnTo>
                  <a:pt x="3" y="41"/>
                </a:lnTo>
                <a:lnTo>
                  <a:pt x="2" y="40"/>
                </a:lnTo>
                <a:lnTo>
                  <a:pt x="1" y="38"/>
                </a:lnTo>
                <a:lnTo>
                  <a:pt x="1" y="37"/>
                </a:lnTo>
                <a:lnTo>
                  <a:pt x="0" y="35"/>
                </a:lnTo>
                <a:lnTo>
                  <a:pt x="0" y="34"/>
                </a:lnTo>
                <a:lnTo>
                  <a:pt x="0" y="32"/>
                </a:lnTo>
                <a:lnTo>
                  <a:pt x="0" y="31"/>
                </a:lnTo>
                <a:lnTo>
                  <a:pt x="0" y="28"/>
                </a:lnTo>
                <a:moveTo>
                  <a:pt x="288" y="28"/>
                </a:moveTo>
                <a:lnTo>
                  <a:pt x="0" y="28"/>
                </a:lnTo>
                <a:lnTo>
                  <a:pt x="288" y="28"/>
                </a:lnTo>
              </a:path>
            </a:pathLst>
          </a:custGeom>
          <a:solidFill>
            <a:srgbClr val="000000"/>
          </a:solidFill>
          <a:ln w="9525">
            <a:solidFill>
              <a:srgbClr val="000000"/>
            </a:solidFill>
            <a:round/>
            <a:headEnd type="none" w="sm" len="sm"/>
            <a:tailEnd type="none" w="sm" len="sm"/>
          </a:ln>
        </p:spPr>
        <p:txBody>
          <a:bodyPr lIns="82113" tIns="41057" rIns="82113" bIns="41057">
            <a:prstTxWarp prst="textNoShape">
              <a:avLst/>
            </a:prstTxWarp>
          </a:bodyPr>
          <a:lstStyle/>
          <a:p>
            <a:endParaRPr lang="en-US"/>
          </a:p>
        </p:txBody>
      </p:sp>
      <p:sp>
        <p:nvSpPr>
          <p:cNvPr id="29713" name="Freeform 24"/>
          <p:cNvSpPr>
            <a:spLocks noChangeArrowheads="1"/>
          </p:cNvSpPr>
          <p:nvPr/>
        </p:nvSpPr>
        <p:spPr bwMode="auto">
          <a:xfrm rot="9780000">
            <a:off x="2455843" y="2433484"/>
            <a:ext cx="1591454" cy="78409"/>
          </a:xfrm>
          <a:custGeom>
            <a:avLst/>
            <a:gdLst>
              <a:gd name="T0" fmla="*/ 2147483647 w 1100"/>
              <a:gd name="T1" fmla="*/ 0 h 56"/>
              <a:gd name="T2" fmla="*/ 2147483647 w 1100"/>
              <a:gd name="T3" fmla="*/ 2147483647 h 56"/>
              <a:gd name="T4" fmla="*/ 0 w 1100"/>
              <a:gd name="T5" fmla="*/ 2147483647 h 56"/>
              <a:gd name="T6" fmla="*/ 0 w 1100"/>
              <a:gd name="T7" fmla="*/ 2147483647 h 56"/>
              <a:gd name="T8" fmla="*/ 0 w 1100"/>
              <a:gd name="T9" fmla="*/ 2147483647 h 56"/>
              <a:gd name="T10" fmla="*/ 2147483647 w 1100"/>
              <a:gd name="T11" fmla="*/ 2147483647 h 56"/>
              <a:gd name="T12" fmla="*/ 2147483647 w 1100"/>
              <a:gd name="T13" fmla="*/ 2147483647 h 56"/>
              <a:gd name="T14" fmla="*/ 2147483647 w 1100"/>
              <a:gd name="T15" fmla="*/ 2147483647 h 56"/>
              <a:gd name="T16" fmla="*/ 2147483647 w 1100"/>
              <a:gd name="T17" fmla="*/ 2147483647 h 56"/>
              <a:gd name="T18" fmla="*/ 2147483647 w 1100"/>
              <a:gd name="T19" fmla="*/ 2147483647 h 56"/>
              <a:gd name="T20" fmla="*/ 2147483647 w 1100"/>
              <a:gd name="T21" fmla="*/ 2147483647 h 56"/>
              <a:gd name="T22" fmla="*/ 2147483647 w 1100"/>
              <a:gd name="T23" fmla="*/ 2147483647 h 56"/>
              <a:gd name="T24" fmla="*/ 2147483647 w 1100"/>
              <a:gd name="T25" fmla="*/ 2147483647 h 56"/>
              <a:gd name="T26" fmla="*/ 2147483647 w 1100"/>
              <a:gd name="T27" fmla="*/ 2147483647 h 56"/>
              <a:gd name="T28" fmla="*/ 2147483647 w 1100"/>
              <a:gd name="T29" fmla="*/ 0 h 56"/>
              <a:gd name="T30" fmla="*/ 2147483647 w 1100"/>
              <a:gd name="T31" fmla="*/ 0 h 56"/>
              <a:gd name="T32" fmla="*/ 2147483647 w 1100"/>
              <a:gd name="T33" fmla="*/ 0 h 56"/>
              <a:gd name="T34" fmla="*/ 2147483647 w 1100"/>
              <a:gd name="T35" fmla="*/ 0 h 56"/>
              <a:gd name="T36" fmla="*/ 2147483647 w 1100"/>
              <a:gd name="T37" fmla="*/ 0 h 56"/>
              <a:gd name="T38" fmla="*/ 2147483647 w 1100"/>
              <a:gd name="T39" fmla="*/ 0 h 56"/>
              <a:gd name="T40" fmla="*/ 2147483647 w 1100"/>
              <a:gd name="T41" fmla="*/ 2147483647 h 56"/>
              <a:gd name="T42" fmla="*/ 2147483647 w 1100"/>
              <a:gd name="T43" fmla="*/ 2147483647 h 56"/>
              <a:gd name="T44" fmla="*/ 2147483647 w 1100"/>
              <a:gd name="T45" fmla="*/ 2147483647 h 56"/>
              <a:gd name="T46" fmla="*/ 2147483647 w 1100"/>
              <a:gd name="T47" fmla="*/ 2147483647 h 56"/>
              <a:gd name="T48" fmla="*/ 2147483647 w 1100"/>
              <a:gd name="T49" fmla="*/ 2147483647 h 56"/>
              <a:gd name="T50" fmla="*/ 2147483647 w 1100"/>
              <a:gd name="T51" fmla="*/ 2147483647 h 56"/>
              <a:gd name="T52" fmla="*/ 2147483647 w 1100"/>
              <a:gd name="T53" fmla="*/ 2147483647 h 56"/>
              <a:gd name="T54" fmla="*/ 2147483647 w 1100"/>
              <a:gd name="T55" fmla="*/ 2147483647 h 56"/>
              <a:gd name="T56" fmla="*/ 2147483647 w 1100"/>
              <a:gd name="T57" fmla="*/ 2147483647 h 56"/>
              <a:gd name="T58" fmla="*/ 2147483647 w 1100"/>
              <a:gd name="T59" fmla="*/ 2147483647 h 56"/>
              <a:gd name="T60" fmla="*/ 2147483647 w 1100"/>
              <a:gd name="T61" fmla="*/ 2147483647 h 56"/>
              <a:gd name="T62" fmla="*/ 2147483647 w 1100"/>
              <a:gd name="T63" fmla="*/ 2147483647 h 56"/>
              <a:gd name="T64" fmla="*/ 2147483647 w 1100"/>
              <a:gd name="T65" fmla="*/ 2147483647 h 56"/>
              <a:gd name="T66" fmla="*/ 2147483647 w 1100"/>
              <a:gd name="T67" fmla="*/ 2147483647 h 56"/>
              <a:gd name="T68" fmla="*/ 2147483647 w 1100"/>
              <a:gd name="T69" fmla="*/ 2147483647 h 56"/>
              <a:gd name="T70" fmla="*/ 2147483647 w 1100"/>
              <a:gd name="T71" fmla="*/ 2147483647 h 56"/>
              <a:gd name="T72" fmla="*/ 2147483647 w 1100"/>
              <a:gd name="T73" fmla="*/ 2147483647 h 56"/>
              <a:gd name="T74" fmla="*/ 2147483647 w 1100"/>
              <a:gd name="T75" fmla="*/ 2147483647 h 56"/>
              <a:gd name="T76" fmla="*/ 2147483647 w 1100"/>
              <a:gd name="T77" fmla="*/ 2147483647 h 56"/>
              <a:gd name="T78" fmla="*/ 2147483647 w 1100"/>
              <a:gd name="T79" fmla="*/ 2147483647 h 56"/>
              <a:gd name="T80" fmla="*/ 2147483647 w 1100"/>
              <a:gd name="T81" fmla="*/ 2147483647 h 56"/>
              <a:gd name="T82" fmla="*/ 2147483647 w 1100"/>
              <a:gd name="T83" fmla="*/ 2147483647 h 56"/>
              <a:gd name="T84" fmla="*/ 2147483647 w 1100"/>
              <a:gd name="T85" fmla="*/ 2147483647 h 56"/>
              <a:gd name="T86" fmla="*/ 2147483647 w 1100"/>
              <a:gd name="T87" fmla="*/ 2147483647 h 56"/>
              <a:gd name="T88" fmla="*/ 2147483647 w 1100"/>
              <a:gd name="T89" fmla="*/ 2147483647 h 56"/>
              <a:gd name="T90" fmla="*/ 2147483647 w 1100"/>
              <a:gd name="T91" fmla="*/ 2147483647 h 56"/>
              <a:gd name="T92" fmla="*/ 2147483647 w 1100"/>
              <a:gd name="T93" fmla="*/ 2147483647 h 56"/>
              <a:gd name="T94" fmla="*/ 2147483647 w 1100"/>
              <a:gd name="T95" fmla="*/ 2147483647 h 56"/>
              <a:gd name="T96" fmla="*/ 2147483647 w 1100"/>
              <a:gd name="T97" fmla="*/ 2147483647 h 56"/>
              <a:gd name="T98" fmla="*/ 2147483647 w 1100"/>
              <a:gd name="T99" fmla="*/ 2147483647 h 56"/>
              <a:gd name="T100" fmla="*/ 2147483647 w 1100"/>
              <a:gd name="T101" fmla="*/ 2147483647 h 56"/>
              <a:gd name="T102" fmla="*/ 2147483647 w 1100"/>
              <a:gd name="T103" fmla="*/ 2147483647 h 56"/>
              <a:gd name="T104" fmla="*/ 2147483647 w 1100"/>
              <a:gd name="T105" fmla="*/ 2147483647 h 56"/>
              <a:gd name="T106" fmla="*/ 2147483647 w 1100"/>
              <a:gd name="T107" fmla="*/ 2147483647 h 56"/>
              <a:gd name="T108" fmla="*/ 2147483647 w 1100"/>
              <a:gd name="T109" fmla="*/ 2147483647 h 56"/>
              <a:gd name="T110" fmla="*/ 2147483647 w 1100"/>
              <a:gd name="T111" fmla="*/ 2147483647 h 56"/>
              <a:gd name="T112" fmla="*/ 2147483647 w 1100"/>
              <a:gd name="T113" fmla="*/ 2147483647 h 56"/>
              <a:gd name="T114" fmla="*/ 2147483647 w 1100"/>
              <a:gd name="T115" fmla="*/ 2147483647 h 56"/>
              <a:gd name="T116" fmla="*/ 0 w 1100"/>
              <a:gd name="T117" fmla="*/ 2147483647 h 56"/>
              <a:gd name="T118" fmla="*/ 0 w 1100"/>
              <a:gd name="T119" fmla="*/ 2147483647 h 56"/>
              <a:gd name="T120" fmla="*/ 0 w 1100"/>
              <a:gd name="T121" fmla="*/ 2147483647 h 56"/>
              <a:gd name="T122" fmla="*/ 0 w 1100"/>
              <a:gd name="T123" fmla="*/ 2147483647 h 56"/>
              <a:gd name="T124" fmla="*/ 2147483647 w 1100"/>
              <a:gd name="T125" fmla="*/ 2147483647 h 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00"/>
              <a:gd name="T190" fmla="*/ 0 h 56"/>
              <a:gd name="T191" fmla="*/ 1100 w 1100"/>
              <a:gd name="T192" fmla="*/ 56 h 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00" h="56">
                <a:moveTo>
                  <a:pt x="1044" y="56"/>
                </a:moveTo>
                <a:lnTo>
                  <a:pt x="1044" y="0"/>
                </a:lnTo>
                <a:lnTo>
                  <a:pt x="1100" y="28"/>
                </a:lnTo>
                <a:lnTo>
                  <a:pt x="1044" y="56"/>
                </a:lnTo>
                <a:moveTo>
                  <a:pt x="0" y="28"/>
                </a:moveTo>
                <a:lnTo>
                  <a:pt x="0" y="26"/>
                </a:lnTo>
                <a:lnTo>
                  <a:pt x="0" y="25"/>
                </a:lnTo>
                <a:lnTo>
                  <a:pt x="0" y="23"/>
                </a:lnTo>
                <a:lnTo>
                  <a:pt x="0" y="22"/>
                </a:lnTo>
                <a:lnTo>
                  <a:pt x="0" y="21"/>
                </a:lnTo>
                <a:lnTo>
                  <a:pt x="1" y="19"/>
                </a:lnTo>
                <a:lnTo>
                  <a:pt x="1" y="18"/>
                </a:lnTo>
                <a:lnTo>
                  <a:pt x="2" y="16"/>
                </a:lnTo>
                <a:lnTo>
                  <a:pt x="3" y="15"/>
                </a:lnTo>
                <a:lnTo>
                  <a:pt x="3" y="14"/>
                </a:lnTo>
                <a:lnTo>
                  <a:pt x="4" y="12"/>
                </a:lnTo>
                <a:lnTo>
                  <a:pt x="5" y="11"/>
                </a:lnTo>
                <a:lnTo>
                  <a:pt x="6" y="10"/>
                </a:lnTo>
                <a:lnTo>
                  <a:pt x="7" y="9"/>
                </a:lnTo>
                <a:lnTo>
                  <a:pt x="8" y="8"/>
                </a:lnTo>
                <a:lnTo>
                  <a:pt x="9" y="7"/>
                </a:lnTo>
                <a:lnTo>
                  <a:pt x="10" y="6"/>
                </a:lnTo>
                <a:lnTo>
                  <a:pt x="11" y="5"/>
                </a:lnTo>
                <a:lnTo>
                  <a:pt x="12" y="4"/>
                </a:lnTo>
                <a:lnTo>
                  <a:pt x="14" y="3"/>
                </a:lnTo>
                <a:lnTo>
                  <a:pt x="15" y="3"/>
                </a:lnTo>
                <a:lnTo>
                  <a:pt x="16" y="2"/>
                </a:lnTo>
                <a:lnTo>
                  <a:pt x="18" y="1"/>
                </a:lnTo>
                <a:lnTo>
                  <a:pt x="19" y="1"/>
                </a:lnTo>
                <a:lnTo>
                  <a:pt x="21" y="0"/>
                </a:lnTo>
                <a:lnTo>
                  <a:pt x="22" y="0"/>
                </a:lnTo>
                <a:lnTo>
                  <a:pt x="23" y="0"/>
                </a:lnTo>
                <a:lnTo>
                  <a:pt x="25" y="0"/>
                </a:lnTo>
                <a:lnTo>
                  <a:pt x="26" y="0"/>
                </a:lnTo>
                <a:lnTo>
                  <a:pt x="28" y="0"/>
                </a:lnTo>
                <a:lnTo>
                  <a:pt x="29" y="0"/>
                </a:lnTo>
                <a:lnTo>
                  <a:pt x="31" y="0"/>
                </a:lnTo>
                <a:lnTo>
                  <a:pt x="32" y="0"/>
                </a:lnTo>
                <a:lnTo>
                  <a:pt x="34" y="0"/>
                </a:lnTo>
                <a:lnTo>
                  <a:pt x="35" y="0"/>
                </a:lnTo>
                <a:lnTo>
                  <a:pt x="37" y="1"/>
                </a:lnTo>
                <a:lnTo>
                  <a:pt x="38" y="1"/>
                </a:lnTo>
                <a:lnTo>
                  <a:pt x="39" y="2"/>
                </a:lnTo>
                <a:lnTo>
                  <a:pt x="41" y="3"/>
                </a:lnTo>
                <a:lnTo>
                  <a:pt x="42" y="3"/>
                </a:lnTo>
                <a:lnTo>
                  <a:pt x="43" y="4"/>
                </a:lnTo>
                <a:lnTo>
                  <a:pt x="45" y="5"/>
                </a:lnTo>
                <a:lnTo>
                  <a:pt x="46" y="6"/>
                </a:lnTo>
                <a:lnTo>
                  <a:pt x="47" y="7"/>
                </a:lnTo>
                <a:lnTo>
                  <a:pt x="48" y="8"/>
                </a:lnTo>
                <a:lnTo>
                  <a:pt x="49" y="9"/>
                </a:lnTo>
                <a:lnTo>
                  <a:pt x="50" y="10"/>
                </a:lnTo>
                <a:lnTo>
                  <a:pt x="51" y="11"/>
                </a:lnTo>
                <a:lnTo>
                  <a:pt x="52" y="12"/>
                </a:lnTo>
                <a:lnTo>
                  <a:pt x="52" y="14"/>
                </a:lnTo>
                <a:lnTo>
                  <a:pt x="53" y="15"/>
                </a:lnTo>
                <a:lnTo>
                  <a:pt x="54" y="16"/>
                </a:lnTo>
                <a:lnTo>
                  <a:pt x="54" y="18"/>
                </a:lnTo>
                <a:lnTo>
                  <a:pt x="55" y="19"/>
                </a:lnTo>
                <a:lnTo>
                  <a:pt x="55" y="21"/>
                </a:lnTo>
                <a:lnTo>
                  <a:pt x="56" y="22"/>
                </a:lnTo>
                <a:lnTo>
                  <a:pt x="56" y="23"/>
                </a:lnTo>
                <a:lnTo>
                  <a:pt x="56" y="25"/>
                </a:lnTo>
                <a:lnTo>
                  <a:pt x="56" y="28"/>
                </a:lnTo>
                <a:lnTo>
                  <a:pt x="56" y="29"/>
                </a:lnTo>
                <a:lnTo>
                  <a:pt x="56" y="31"/>
                </a:lnTo>
                <a:lnTo>
                  <a:pt x="56" y="32"/>
                </a:lnTo>
                <a:lnTo>
                  <a:pt x="56" y="34"/>
                </a:lnTo>
                <a:lnTo>
                  <a:pt x="55" y="35"/>
                </a:lnTo>
                <a:lnTo>
                  <a:pt x="55" y="37"/>
                </a:lnTo>
                <a:lnTo>
                  <a:pt x="54" y="38"/>
                </a:lnTo>
                <a:lnTo>
                  <a:pt x="54" y="40"/>
                </a:lnTo>
                <a:lnTo>
                  <a:pt x="53" y="41"/>
                </a:lnTo>
                <a:lnTo>
                  <a:pt x="52" y="42"/>
                </a:lnTo>
                <a:lnTo>
                  <a:pt x="51" y="44"/>
                </a:lnTo>
                <a:lnTo>
                  <a:pt x="51" y="45"/>
                </a:lnTo>
                <a:lnTo>
                  <a:pt x="50" y="46"/>
                </a:lnTo>
                <a:lnTo>
                  <a:pt x="49" y="47"/>
                </a:lnTo>
                <a:lnTo>
                  <a:pt x="48" y="48"/>
                </a:lnTo>
                <a:lnTo>
                  <a:pt x="47" y="49"/>
                </a:lnTo>
                <a:lnTo>
                  <a:pt x="45" y="50"/>
                </a:lnTo>
                <a:lnTo>
                  <a:pt x="44" y="51"/>
                </a:lnTo>
                <a:lnTo>
                  <a:pt x="43" y="52"/>
                </a:lnTo>
                <a:lnTo>
                  <a:pt x="42" y="53"/>
                </a:lnTo>
                <a:lnTo>
                  <a:pt x="40" y="53"/>
                </a:lnTo>
                <a:lnTo>
                  <a:pt x="39" y="54"/>
                </a:lnTo>
                <a:lnTo>
                  <a:pt x="37" y="55"/>
                </a:lnTo>
                <a:lnTo>
                  <a:pt x="36" y="55"/>
                </a:lnTo>
                <a:lnTo>
                  <a:pt x="35" y="55"/>
                </a:lnTo>
                <a:lnTo>
                  <a:pt x="33" y="56"/>
                </a:lnTo>
                <a:lnTo>
                  <a:pt x="32" y="56"/>
                </a:lnTo>
                <a:lnTo>
                  <a:pt x="30" y="56"/>
                </a:lnTo>
                <a:lnTo>
                  <a:pt x="29" y="56"/>
                </a:lnTo>
                <a:lnTo>
                  <a:pt x="27" y="56"/>
                </a:lnTo>
                <a:lnTo>
                  <a:pt x="26" y="56"/>
                </a:lnTo>
                <a:lnTo>
                  <a:pt x="24" y="56"/>
                </a:lnTo>
                <a:lnTo>
                  <a:pt x="23" y="56"/>
                </a:lnTo>
                <a:lnTo>
                  <a:pt x="21" y="55"/>
                </a:lnTo>
                <a:lnTo>
                  <a:pt x="20" y="55"/>
                </a:lnTo>
                <a:lnTo>
                  <a:pt x="18" y="55"/>
                </a:lnTo>
                <a:lnTo>
                  <a:pt x="17" y="54"/>
                </a:lnTo>
                <a:lnTo>
                  <a:pt x="15" y="53"/>
                </a:lnTo>
                <a:lnTo>
                  <a:pt x="14" y="53"/>
                </a:lnTo>
                <a:lnTo>
                  <a:pt x="13" y="52"/>
                </a:lnTo>
                <a:lnTo>
                  <a:pt x="12" y="51"/>
                </a:lnTo>
                <a:lnTo>
                  <a:pt x="10" y="50"/>
                </a:lnTo>
                <a:lnTo>
                  <a:pt x="9" y="49"/>
                </a:lnTo>
                <a:lnTo>
                  <a:pt x="8" y="48"/>
                </a:lnTo>
                <a:lnTo>
                  <a:pt x="7" y="47"/>
                </a:lnTo>
                <a:lnTo>
                  <a:pt x="6" y="46"/>
                </a:lnTo>
                <a:lnTo>
                  <a:pt x="5" y="45"/>
                </a:lnTo>
                <a:lnTo>
                  <a:pt x="4" y="44"/>
                </a:lnTo>
                <a:lnTo>
                  <a:pt x="3" y="42"/>
                </a:lnTo>
                <a:lnTo>
                  <a:pt x="3" y="41"/>
                </a:lnTo>
                <a:lnTo>
                  <a:pt x="2" y="40"/>
                </a:lnTo>
                <a:lnTo>
                  <a:pt x="1" y="38"/>
                </a:lnTo>
                <a:lnTo>
                  <a:pt x="1" y="37"/>
                </a:lnTo>
                <a:lnTo>
                  <a:pt x="0" y="35"/>
                </a:lnTo>
                <a:lnTo>
                  <a:pt x="0" y="34"/>
                </a:lnTo>
                <a:lnTo>
                  <a:pt x="0" y="32"/>
                </a:lnTo>
                <a:lnTo>
                  <a:pt x="0" y="31"/>
                </a:lnTo>
                <a:lnTo>
                  <a:pt x="0" y="28"/>
                </a:lnTo>
                <a:moveTo>
                  <a:pt x="1044" y="28"/>
                </a:moveTo>
                <a:lnTo>
                  <a:pt x="0" y="28"/>
                </a:lnTo>
                <a:lnTo>
                  <a:pt x="1044" y="28"/>
                </a:lnTo>
              </a:path>
            </a:pathLst>
          </a:custGeom>
          <a:solidFill>
            <a:srgbClr val="000000"/>
          </a:solidFill>
          <a:ln w="9525">
            <a:solidFill>
              <a:srgbClr val="000000"/>
            </a:solidFill>
            <a:round/>
            <a:headEnd type="none" w="sm" len="sm"/>
            <a:tailEnd type="none" w="sm" len="sm"/>
          </a:ln>
        </p:spPr>
        <p:txBody>
          <a:bodyPr lIns="82113" tIns="41057" rIns="82113" bIns="41057">
            <a:prstTxWarp prst="textNoShape">
              <a:avLst/>
            </a:prstTxWarp>
          </a:bodyPr>
          <a:lstStyle/>
          <a:p>
            <a:endParaRPr lang="en-US"/>
          </a:p>
        </p:txBody>
      </p:sp>
      <p:sp>
        <p:nvSpPr>
          <p:cNvPr id="29714" name="Freeform 25"/>
          <p:cNvSpPr>
            <a:spLocks noChangeArrowheads="1"/>
          </p:cNvSpPr>
          <p:nvPr/>
        </p:nvSpPr>
        <p:spPr bwMode="auto">
          <a:xfrm rot="1080000">
            <a:off x="3896969" y="2432085"/>
            <a:ext cx="1553873" cy="79809"/>
          </a:xfrm>
          <a:custGeom>
            <a:avLst/>
            <a:gdLst>
              <a:gd name="T0" fmla="*/ 2147483647 w 1075"/>
              <a:gd name="T1" fmla="*/ 0 h 56"/>
              <a:gd name="T2" fmla="*/ 2147483647 w 1075"/>
              <a:gd name="T3" fmla="*/ 2147483647 h 56"/>
              <a:gd name="T4" fmla="*/ 0 w 1075"/>
              <a:gd name="T5" fmla="*/ 2147483647 h 56"/>
              <a:gd name="T6" fmla="*/ 0 w 1075"/>
              <a:gd name="T7" fmla="*/ 2147483647 h 56"/>
              <a:gd name="T8" fmla="*/ 0 w 1075"/>
              <a:gd name="T9" fmla="*/ 2147483647 h 56"/>
              <a:gd name="T10" fmla="*/ 2147483647 w 1075"/>
              <a:gd name="T11" fmla="*/ 2147483647 h 56"/>
              <a:gd name="T12" fmla="*/ 2147483647 w 1075"/>
              <a:gd name="T13" fmla="*/ 2147483647 h 56"/>
              <a:gd name="T14" fmla="*/ 2147483647 w 1075"/>
              <a:gd name="T15" fmla="*/ 2147483647 h 56"/>
              <a:gd name="T16" fmla="*/ 2147483647 w 1075"/>
              <a:gd name="T17" fmla="*/ 2147483647 h 56"/>
              <a:gd name="T18" fmla="*/ 2147483647 w 1075"/>
              <a:gd name="T19" fmla="*/ 2147483647 h 56"/>
              <a:gd name="T20" fmla="*/ 2147483647 w 1075"/>
              <a:gd name="T21" fmla="*/ 2147483647 h 56"/>
              <a:gd name="T22" fmla="*/ 2147483647 w 1075"/>
              <a:gd name="T23" fmla="*/ 2147483647 h 56"/>
              <a:gd name="T24" fmla="*/ 2147483647 w 1075"/>
              <a:gd name="T25" fmla="*/ 2147483647 h 56"/>
              <a:gd name="T26" fmla="*/ 2147483647 w 1075"/>
              <a:gd name="T27" fmla="*/ 2147483647 h 56"/>
              <a:gd name="T28" fmla="*/ 2147483647 w 1075"/>
              <a:gd name="T29" fmla="*/ 0 h 56"/>
              <a:gd name="T30" fmla="*/ 2147483647 w 1075"/>
              <a:gd name="T31" fmla="*/ 0 h 56"/>
              <a:gd name="T32" fmla="*/ 2147483647 w 1075"/>
              <a:gd name="T33" fmla="*/ 0 h 56"/>
              <a:gd name="T34" fmla="*/ 2147483647 w 1075"/>
              <a:gd name="T35" fmla="*/ 0 h 56"/>
              <a:gd name="T36" fmla="*/ 2147483647 w 1075"/>
              <a:gd name="T37" fmla="*/ 0 h 56"/>
              <a:gd name="T38" fmla="*/ 2147483647 w 1075"/>
              <a:gd name="T39" fmla="*/ 0 h 56"/>
              <a:gd name="T40" fmla="*/ 2147483647 w 1075"/>
              <a:gd name="T41" fmla="*/ 2147483647 h 56"/>
              <a:gd name="T42" fmla="*/ 2147483647 w 1075"/>
              <a:gd name="T43" fmla="*/ 2147483647 h 56"/>
              <a:gd name="T44" fmla="*/ 2147483647 w 1075"/>
              <a:gd name="T45" fmla="*/ 2147483647 h 56"/>
              <a:gd name="T46" fmla="*/ 2147483647 w 1075"/>
              <a:gd name="T47" fmla="*/ 2147483647 h 56"/>
              <a:gd name="T48" fmla="*/ 2147483647 w 1075"/>
              <a:gd name="T49" fmla="*/ 2147483647 h 56"/>
              <a:gd name="T50" fmla="*/ 2147483647 w 1075"/>
              <a:gd name="T51" fmla="*/ 2147483647 h 56"/>
              <a:gd name="T52" fmla="*/ 2147483647 w 1075"/>
              <a:gd name="T53" fmla="*/ 2147483647 h 56"/>
              <a:gd name="T54" fmla="*/ 2147483647 w 1075"/>
              <a:gd name="T55" fmla="*/ 2147483647 h 56"/>
              <a:gd name="T56" fmla="*/ 2147483647 w 1075"/>
              <a:gd name="T57" fmla="*/ 2147483647 h 56"/>
              <a:gd name="T58" fmla="*/ 2147483647 w 1075"/>
              <a:gd name="T59" fmla="*/ 2147483647 h 56"/>
              <a:gd name="T60" fmla="*/ 2147483647 w 1075"/>
              <a:gd name="T61" fmla="*/ 2147483647 h 56"/>
              <a:gd name="T62" fmla="*/ 2147483647 w 1075"/>
              <a:gd name="T63" fmla="*/ 2147483647 h 56"/>
              <a:gd name="T64" fmla="*/ 2147483647 w 1075"/>
              <a:gd name="T65" fmla="*/ 2147483647 h 56"/>
              <a:gd name="T66" fmla="*/ 2147483647 w 1075"/>
              <a:gd name="T67" fmla="*/ 2147483647 h 56"/>
              <a:gd name="T68" fmla="*/ 2147483647 w 1075"/>
              <a:gd name="T69" fmla="*/ 2147483647 h 56"/>
              <a:gd name="T70" fmla="*/ 2147483647 w 1075"/>
              <a:gd name="T71" fmla="*/ 2147483647 h 56"/>
              <a:gd name="T72" fmla="*/ 2147483647 w 1075"/>
              <a:gd name="T73" fmla="*/ 2147483647 h 56"/>
              <a:gd name="T74" fmla="*/ 2147483647 w 1075"/>
              <a:gd name="T75" fmla="*/ 2147483647 h 56"/>
              <a:gd name="T76" fmla="*/ 2147483647 w 1075"/>
              <a:gd name="T77" fmla="*/ 2147483647 h 56"/>
              <a:gd name="T78" fmla="*/ 2147483647 w 1075"/>
              <a:gd name="T79" fmla="*/ 2147483647 h 56"/>
              <a:gd name="T80" fmla="*/ 2147483647 w 1075"/>
              <a:gd name="T81" fmla="*/ 2147483647 h 56"/>
              <a:gd name="T82" fmla="*/ 2147483647 w 1075"/>
              <a:gd name="T83" fmla="*/ 2147483647 h 56"/>
              <a:gd name="T84" fmla="*/ 2147483647 w 1075"/>
              <a:gd name="T85" fmla="*/ 2147483647 h 56"/>
              <a:gd name="T86" fmla="*/ 2147483647 w 1075"/>
              <a:gd name="T87" fmla="*/ 2147483647 h 56"/>
              <a:gd name="T88" fmla="*/ 2147483647 w 1075"/>
              <a:gd name="T89" fmla="*/ 2147483647 h 56"/>
              <a:gd name="T90" fmla="*/ 2147483647 w 1075"/>
              <a:gd name="T91" fmla="*/ 2147483647 h 56"/>
              <a:gd name="T92" fmla="*/ 2147483647 w 1075"/>
              <a:gd name="T93" fmla="*/ 2147483647 h 56"/>
              <a:gd name="T94" fmla="*/ 2147483647 w 1075"/>
              <a:gd name="T95" fmla="*/ 2147483647 h 56"/>
              <a:gd name="T96" fmla="*/ 2147483647 w 1075"/>
              <a:gd name="T97" fmla="*/ 2147483647 h 56"/>
              <a:gd name="T98" fmla="*/ 2147483647 w 1075"/>
              <a:gd name="T99" fmla="*/ 2147483647 h 56"/>
              <a:gd name="T100" fmla="*/ 2147483647 w 1075"/>
              <a:gd name="T101" fmla="*/ 2147483647 h 56"/>
              <a:gd name="T102" fmla="*/ 2147483647 w 1075"/>
              <a:gd name="T103" fmla="*/ 2147483647 h 56"/>
              <a:gd name="T104" fmla="*/ 2147483647 w 1075"/>
              <a:gd name="T105" fmla="*/ 2147483647 h 56"/>
              <a:gd name="T106" fmla="*/ 2147483647 w 1075"/>
              <a:gd name="T107" fmla="*/ 2147483647 h 56"/>
              <a:gd name="T108" fmla="*/ 2147483647 w 1075"/>
              <a:gd name="T109" fmla="*/ 2147483647 h 56"/>
              <a:gd name="T110" fmla="*/ 2147483647 w 1075"/>
              <a:gd name="T111" fmla="*/ 2147483647 h 56"/>
              <a:gd name="T112" fmla="*/ 2147483647 w 1075"/>
              <a:gd name="T113" fmla="*/ 2147483647 h 56"/>
              <a:gd name="T114" fmla="*/ 2147483647 w 1075"/>
              <a:gd name="T115" fmla="*/ 2147483647 h 56"/>
              <a:gd name="T116" fmla="*/ 0 w 1075"/>
              <a:gd name="T117" fmla="*/ 2147483647 h 56"/>
              <a:gd name="T118" fmla="*/ 0 w 1075"/>
              <a:gd name="T119" fmla="*/ 2147483647 h 56"/>
              <a:gd name="T120" fmla="*/ 0 w 1075"/>
              <a:gd name="T121" fmla="*/ 2147483647 h 56"/>
              <a:gd name="T122" fmla="*/ 0 w 1075"/>
              <a:gd name="T123" fmla="*/ 2147483647 h 56"/>
              <a:gd name="T124" fmla="*/ 2147483647 w 1075"/>
              <a:gd name="T125" fmla="*/ 2147483647 h 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75"/>
              <a:gd name="T190" fmla="*/ 0 h 56"/>
              <a:gd name="T191" fmla="*/ 1075 w 1075"/>
              <a:gd name="T192" fmla="*/ 56 h 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75" h="56">
                <a:moveTo>
                  <a:pt x="1018" y="56"/>
                </a:moveTo>
                <a:lnTo>
                  <a:pt x="1018" y="0"/>
                </a:lnTo>
                <a:lnTo>
                  <a:pt x="1075" y="28"/>
                </a:lnTo>
                <a:lnTo>
                  <a:pt x="1018" y="56"/>
                </a:lnTo>
                <a:moveTo>
                  <a:pt x="0" y="28"/>
                </a:moveTo>
                <a:lnTo>
                  <a:pt x="0" y="26"/>
                </a:lnTo>
                <a:lnTo>
                  <a:pt x="0" y="25"/>
                </a:lnTo>
                <a:lnTo>
                  <a:pt x="0" y="23"/>
                </a:lnTo>
                <a:lnTo>
                  <a:pt x="0" y="22"/>
                </a:lnTo>
                <a:lnTo>
                  <a:pt x="0" y="21"/>
                </a:lnTo>
                <a:lnTo>
                  <a:pt x="1" y="19"/>
                </a:lnTo>
                <a:lnTo>
                  <a:pt x="1" y="18"/>
                </a:lnTo>
                <a:lnTo>
                  <a:pt x="2" y="16"/>
                </a:lnTo>
                <a:lnTo>
                  <a:pt x="3" y="15"/>
                </a:lnTo>
                <a:lnTo>
                  <a:pt x="3" y="14"/>
                </a:lnTo>
                <a:lnTo>
                  <a:pt x="4" y="12"/>
                </a:lnTo>
                <a:lnTo>
                  <a:pt x="5" y="11"/>
                </a:lnTo>
                <a:lnTo>
                  <a:pt x="6" y="10"/>
                </a:lnTo>
                <a:lnTo>
                  <a:pt x="7" y="9"/>
                </a:lnTo>
                <a:lnTo>
                  <a:pt x="8" y="8"/>
                </a:lnTo>
                <a:lnTo>
                  <a:pt x="9" y="7"/>
                </a:lnTo>
                <a:lnTo>
                  <a:pt x="10" y="6"/>
                </a:lnTo>
                <a:lnTo>
                  <a:pt x="11" y="5"/>
                </a:lnTo>
                <a:lnTo>
                  <a:pt x="12" y="4"/>
                </a:lnTo>
                <a:lnTo>
                  <a:pt x="14" y="3"/>
                </a:lnTo>
                <a:lnTo>
                  <a:pt x="15" y="3"/>
                </a:lnTo>
                <a:lnTo>
                  <a:pt x="16" y="2"/>
                </a:lnTo>
                <a:lnTo>
                  <a:pt x="18" y="1"/>
                </a:lnTo>
                <a:lnTo>
                  <a:pt x="19" y="1"/>
                </a:lnTo>
                <a:lnTo>
                  <a:pt x="21" y="0"/>
                </a:lnTo>
                <a:lnTo>
                  <a:pt x="22" y="0"/>
                </a:lnTo>
                <a:lnTo>
                  <a:pt x="23" y="0"/>
                </a:lnTo>
                <a:lnTo>
                  <a:pt x="25" y="0"/>
                </a:lnTo>
                <a:lnTo>
                  <a:pt x="26" y="0"/>
                </a:lnTo>
                <a:lnTo>
                  <a:pt x="28" y="0"/>
                </a:lnTo>
                <a:lnTo>
                  <a:pt x="29" y="0"/>
                </a:lnTo>
                <a:lnTo>
                  <a:pt x="31" y="0"/>
                </a:lnTo>
                <a:lnTo>
                  <a:pt x="32" y="0"/>
                </a:lnTo>
                <a:lnTo>
                  <a:pt x="34" y="0"/>
                </a:lnTo>
                <a:lnTo>
                  <a:pt x="35" y="0"/>
                </a:lnTo>
                <a:lnTo>
                  <a:pt x="37" y="1"/>
                </a:lnTo>
                <a:lnTo>
                  <a:pt x="38" y="1"/>
                </a:lnTo>
                <a:lnTo>
                  <a:pt x="39" y="2"/>
                </a:lnTo>
                <a:lnTo>
                  <a:pt x="41" y="3"/>
                </a:lnTo>
                <a:lnTo>
                  <a:pt x="42" y="3"/>
                </a:lnTo>
                <a:lnTo>
                  <a:pt x="43" y="4"/>
                </a:lnTo>
                <a:lnTo>
                  <a:pt x="45" y="5"/>
                </a:lnTo>
                <a:lnTo>
                  <a:pt x="46" y="6"/>
                </a:lnTo>
                <a:lnTo>
                  <a:pt x="47" y="7"/>
                </a:lnTo>
                <a:lnTo>
                  <a:pt x="48" y="8"/>
                </a:lnTo>
                <a:lnTo>
                  <a:pt x="49" y="9"/>
                </a:lnTo>
                <a:lnTo>
                  <a:pt x="50" y="10"/>
                </a:lnTo>
                <a:lnTo>
                  <a:pt x="51" y="11"/>
                </a:lnTo>
                <a:lnTo>
                  <a:pt x="52" y="12"/>
                </a:lnTo>
                <a:lnTo>
                  <a:pt x="52" y="14"/>
                </a:lnTo>
                <a:lnTo>
                  <a:pt x="53" y="15"/>
                </a:lnTo>
                <a:lnTo>
                  <a:pt x="54" y="16"/>
                </a:lnTo>
                <a:lnTo>
                  <a:pt x="54" y="18"/>
                </a:lnTo>
                <a:lnTo>
                  <a:pt x="55" y="19"/>
                </a:lnTo>
                <a:lnTo>
                  <a:pt x="55" y="21"/>
                </a:lnTo>
                <a:lnTo>
                  <a:pt x="56" y="22"/>
                </a:lnTo>
                <a:lnTo>
                  <a:pt x="56" y="23"/>
                </a:lnTo>
                <a:lnTo>
                  <a:pt x="56" y="25"/>
                </a:lnTo>
                <a:lnTo>
                  <a:pt x="56" y="28"/>
                </a:lnTo>
                <a:lnTo>
                  <a:pt x="56" y="29"/>
                </a:lnTo>
                <a:lnTo>
                  <a:pt x="56" y="31"/>
                </a:lnTo>
                <a:lnTo>
                  <a:pt x="56" y="32"/>
                </a:lnTo>
                <a:lnTo>
                  <a:pt x="56" y="34"/>
                </a:lnTo>
                <a:lnTo>
                  <a:pt x="55" y="35"/>
                </a:lnTo>
                <a:lnTo>
                  <a:pt x="55" y="37"/>
                </a:lnTo>
                <a:lnTo>
                  <a:pt x="54" y="38"/>
                </a:lnTo>
                <a:lnTo>
                  <a:pt x="54" y="40"/>
                </a:lnTo>
                <a:lnTo>
                  <a:pt x="53" y="41"/>
                </a:lnTo>
                <a:lnTo>
                  <a:pt x="52" y="42"/>
                </a:lnTo>
                <a:lnTo>
                  <a:pt x="51" y="44"/>
                </a:lnTo>
                <a:lnTo>
                  <a:pt x="51" y="45"/>
                </a:lnTo>
                <a:lnTo>
                  <a:pt x="50" y="46"/>
                </a:lnTo>
                <a:lnTo>
                  <a:pt x="49" y="47"/>
                </a:lnTo>
                <a:lnTo>
                  <a:pt x="48" y="48"/>
                </a:lnTo>
                <a:lnTo>
                  <a:pt x="47" y="49"/>
                </a:lnTo>
                <a:lnTo>
                  <a:pt x="45" y="50"/>
                </a:lnTo>
                <a:lnTo>
                  <a:pt x="44" y="51"/>
                </a:lnTo>
                <a:lnTo>
                  <a:pt x="43" y="52"/>
                </a:lnTo>
                <a:lnTo>
                  <a:pt x="42" y="53"/>
                </a:lnTo>
                <a:lnTo>
                  <a:pt x="40" y="53"/>
                </a:lnTo>
                <a:lnTo>
                  <a:pt x="39" y="54"/>
                </a:lnTo>
                <a:lnTo>
                  <a:pt x="37" y="55"/>
                </a:lnTo>
                <a:lnTo>
                  <a:pt x="36" y="55"/>
                </a:lnTo>
                <a:lnTo>
                  <a:pt x="35" y="55"/>
                </a:lnTo>
                <a:lnTo>
                  <a:pt x="33" y="56"/>
                </a:lnTo>
                <a:lnTo>
                  <a:pt x="32" y="56"/>
                </a:lnTo>
                <a:lnTo>
                  <a:pt x="30" y="56"/>
                </a:lnTo>
                <a:lnTo>
                  <a:pt x="29" y="56"/>
                </a:lnTo>
                <a:lnTo>
                  <a:pt x="27" y="56"/>
                </a:lnTo>
                <a:lnTo>
                  <a:pt x="26" y="56"/>
                </a:lnTo>
                <a:lnTo>
                  <a:pt x="24" y="56"/>
                </a:lnTo>
                <a:lnTo>
                  <a:pt x="23" y="56"/>
                </a:lnTo>
                <a:lnTo>
                  <a:pt x="21" y="55"/>
                </a:lnTo>
                <a:lnTo>
                  <a:pt x="20" y="55"/>
                </a:lnTo>
                <a:lnTo>
                  <a:pt x="18" y="55"/>
                </a:lnTo>
                <a:lnTo>
                  <a:pt x="17" y="54"/>
                </a:lnTo>
                <a:lnTo>
                  <a:pt x="15" y="53"/>
                </a:lnTo>
                <a:lnTo>
                  <a:pt x="14" y="53"/>
                </a:lnTo>
                <a:lnTo>
                  <a:pt x="13" y="52"/>
                </a:lnTo>
                <a:lnTo>
                  <a:pt x="12" y="51"/>
                </a:lnTo>
                <a:lnTo>
                  <a:pt x="10" y="50"/>
                </a:lnTo>
                <a:lnTo>
                  <a:pt x="9" y="49"/>
                </a:lnTo>
                <a:lnTo>
                  <a:pt x="8" y="48"/>
                </a:lnTo>
                <a:lnTo>
                  <a:pt x="7" y="47"/>
                </a:lnTo>
                <a:lnTo>
                  <a:pt x="6" y="46"/>
                </a:lnTo>
                <a:lnTo>
                  <a:pt x="5" y="45"/>
                </a:lnTo>
                <a:lnTo>
                  <a:pt x="4" y="44"/>
                </a:lnTo>
                <a:lnTo>
                  <a:pt x="3" y="42"/>
                </a:lnTo>
                <a:lnTo>
                  <a:pt x="3" y="41"/>
                </a:lnTo>
                <a:lnTo>
                  <a:pt x="2" y="40"/>
                </a:lnTo>
                <a:lnTo>
                  <a:pt x="1" y="38"/>
                </a:lnTo>
                <a:lnTo>
                  <a:pt x="1" y="37"/>
                </a:lnTo>
                <a:lnTo>
                  <a:pt x="0" y="35"/>
                </a:lnTo>
                <a:lnTo>
                  <a:pt x="0" y="34"/>
                </a:lnTo>
                <a:lnTo>
                  <a:pt x="0" y="32"/>
                </a:lnTo>
                <a:lnTo>
                  <a:pt x="0" y="31"/>
                </a:lnTo>
                <a:lnTo>
                  <a:pt x="0" y="28"/>
                </a:lnTo>
                <a:moveTo>
                  <a:pt x="1018" y="28"/>
                </a:moveTo>
                <a:lnTo>
                  <a:pt x="0" y="28"/>
                </a:lnTo>
                <a:lnTo>
                  <a:pt x="1018" y="28"/>
                </a:lnTo>
              </a:path>
            </a:pathLst>
          </a:custGeom>
          <a:solidFill>
            <a:srgbClr val="000000"/>
          </a:solidFill>
          <a:ln w="9525">
            <a:solidFill>
              <a:srgbClr val="000000"/>
            </a:solidFill>
            <a:round/>
            <a:headEnd type="none" w="sm" len="sm"/>
            <a:tailEnd type="none" w="sm" len="sm"/>
          </a:ln>
        </p:spPr>
        <p:txBody>
          <a:bodyPr lIns="82113" tIns="41057" rIns="82113" bIns="41057">
            <a:prstTxWarp prst="textNoShape">
              <a:avLst/>
            </a:prstTxWarp>
          </a:bodyPr>
          <a:lstStyle/>
          <a:p>
            <a:endParaRPr lang="en-US"/>
          </a:p>
        </p:txBody>
      </p:sp>
      <p:sp>
        <p:nvSpPr>
          <p:cNvPr id="29715" name="Freeform 26"/>
          <p:cNvSpPr>
            <a:spLocks noChangeArrowheads="1"/>
          </p:cNvSpPr>
          <p:nvPr/>
        </p:nvSpPr>
        <p:spPr bwMode="auto">
          <a:xfrm rot="9360000">
            <a:off x="4332054" y="3690830"/>
            <a:ext cx="1170825" cy="79810"/>
          </a:xfrm>
          <a:custGeom>
            <a:avLst/>
            <a:gdLst>
              <a:gd name="T0" fmla="*/ 2147483647 w 810"/>
              <a:gd name="T1" fmla="*/ 0 h 56"/>
              <a:gd name="T2" fmla="*/ 2147483647 w 810"/>
              <a:gd name="T3" fmla="*/ 2147483647 h 56"/>
              <a:gd name="T4" fmla="*/ 0 w 810"/>
              <a:gd name="T5" fmla="*/ 2147483647 h 56"/>
              <a:gd name="T6" fmla="*/ 0 w 810"/>
              <a:gd name="T7" fmla="*/ 2147483647 h 56"/>
              <a:gd name="T8" fmla="*/ 0 w 810"/>
              <a:gd name="T9" fmla="*/ 2147483647 h 56"/>
              <a:gd name="T10" fmla="*/ 2147483647 w 810"/>
              <a:gd name="T11" fmla="*/ 2147483647 h 56"/>
              <a:gd name="T12" fmla="*/ 2147483647 w 810"/>
              <a:gd name="T13" fmla="*/ 2147483647 h 56"/>
              <a:gd name="T14" fmla="*/ 2147483647 w 810"/>
              <a:gd name="T15" fmla="*/ 2147483647 h 56"/>
              <a:gd name="T16" fmla="*/ 2147483647 w 810"/>
              <a:gd name="T17" fmla="*/ 2147483647 h 56"/>
              <a:gd name="T18" fmla="*/ 2147483647 w 810"/>
              <a:gd name="T19" fmla="*/ 2147483647 h 56"/>
              <a:gd name="T20" fmla="*/ 2147483647 w 810"/>
              <a:gd name="T21" fmla="*/ 2147483647 h 56"/>
              <a:gd name="T22" fmla="*/ 2147483647 w 810"/>
              <a:gd name="T23" fmla="*/ 2147483647 h 56"/>
              <a:gd name="T24" fmla="*/ 2147483647 w 810"/>
              <a:gd name="T25" fmla="*/ 2147483647 h 56"/>
              <a:gd name="T26" fmla="*/ 2147483647 w 810"/>
              <a:gd name="T27" fmla="*/ 2147483647 h 56"/>
              <a:gd name="T28" fmla="*/ 2147483647 w 810"/>
              <a:gd name="T29" fmla="*/ 0 h 56"/>
              <a:gd name="T30" fmla="*/ 2147483647 w 810"/>
              <a:gd name="T31" fmla="*/ 0 h 56"/>
              <a:gd name="T32" fmla="*/ 2147483647 w 810"/>
              <a:gd name="T33" fmla="*/ 0 h 56"/>
              <a:gd name="T34" fmla="*/ 2147483647 w 810"/>
              <a:gd name="T35" fmla="*/ 0 h 56"/>
              <a:gd name="T36" fmla="*/ 2147483647 w 810"/>
              <a:gd name="T37" fmla="*/ 0 h 56"/>
              <a:gd name="T38" fmla="*/ 2147483647 w 810"/>
              <a:gd name="T39" fmla="*/ 0 h 56"/>
              <a:gd name="T40" fmla="*/ 2147483647 w 810"/>
              <a:gd name="T41" fmla="*/ 2147483647 h 56"/>
              <a:gd name="T42" fmla="*/ 2147483647 w 810"/>
              <a:gd name="T43" fmla="*/ 2147483647 h 56"/>
              <a:gd name="T44" fmla="*/ 2147483647 w 810"/>
              <a:gd name="T45" fmla="*/ 2147483647 h 56"/>
              <a:gd name="T46" fmla="*/ 2147483647 w 810"/>
              <a:gd name="T47" fmla="*/ 2147483647 h 56"/>
              <a:gd name="T48" fmla="*/ 2147483647 w 810"/>
              <a:gd name="T49" fmla="*/ 2147483647 h 56"/>
              <a:gd name="T50" fmla="*/ 2147483647 w 810"/>
              <a:gd name="T51" fmla="*/ 2147483647 h 56"/>
              <a:gd name="T52" fmla="*/ 2147483647 w 810"/>
              <a:gd name="T53" fmla="*/ 2147483647 h 56"/>
              <a:gd name="T54" fmla="*/ 2147483647 w 810"/>
              <a:gd name="T55" fmla="*/ 2147483647 h 56"/>
              <a:gd name="T56" fmla="*/ 2147483647 w 810"/>
              <a:gd name="T57" fmla="*/ 2147483647 h 56"/>
              <a:gd name="T58" fmla="*/ 2147483647 w 810"/>
              <a:gd name="T59" fmla="*/ 2147483647 h 56"/>
              <a:gd name="T60" fmla="*/ 2147483647 w 810"/>
              <a:gd name="T61" fmla="*/ 2147483647 h 56"/>
              <a:gd name="T62" fmla="*/ 2147483647 w 810"/>
              <a:gd name="T63" fmla="*/ 2147483647 h 56"/>
              <a:gd name="T64" fmla="*/ 2147483647 w 810"/>
              <a:gd name="T65" fmla="*/ 2147483647 h 56"/>
              <a:gd name="T66" fmla="*/ 2147483647 w 810"/>
              <a:gd name="T67" fmla="*/ 2147483647 h 56"/>
              <a:gd name="T68" fmla="*/ 2147483647 w 810"/>
              <a:gd name="T69" fmla="*/ 2147483647 h 56"/>
              <a:gd name="T70" fmla="*/ 2147483647 w 810"/>
              <a:gd name="T71" fmla="*/ 2147483647 h 56"/>
              <a:gd name="T72" fmla="*/ 2147483647 w 810"/>
              <a:gd name="T73" fmla="*/ 2147483647 h 56"/>
              <a:gd name="T74" fmla="*/ 2147483647 w 810"/>
              <a:gd name="T75" fmla="*/ 2147483647 h 56"/>
              <a:gd name="T76" fmla="*/ 2147483647 w 810"/>
              <a:gd name="T77" fmla="*/ 2147483647 h 56"/>
              <a:gd name="T78" fmla="*/ 2147483647 w 810"/>
              <a:gd name="T79" fmla="*/ 2147483647 h 56"/>
              <a:gd name="T80" fmla="*/ 2147483647 w 810"/>
              <a:gd name="T81" fmla="*/ 2147483647 h 56"/>
              <a:gd name="T82" fmla="*/ 2147483647 w 810"/>
              <a:gd name="T83" fmla="*/ 2147483647 h 56"/>
              <a:gd name="T84" fmla="*/ 2147483647 w 810"/>
              <a:gd name="T85" fmla="*/ 2147483647 h 56"/>
              <a:gd name="T86" fmla="*/ 2147483647 w 810"/>
              <a:gd name="T87" fmla="*/ 2147483647 h 56"/>
              <a:gd name="T88" fmla="*/ 2147483647 w 810"/>
              <a:gd name="T89" fmla="*/ 2147483647 h 56"/>
              <a:gd name="T90" fmla="*/ 2147483647 w 810"/>
              <a:gd name="T91" fmla="*/ 2147483647 h 56"/>
              <a:gd name="T92" fmla="*/ 2147483647 w 810"/>
              <a:gd name="T93" fmla="*/ 2147483647 h 56"/>
              <a:gd name="T94" fmla="*/ 2147483647 w 810"/>
              <a:gd name="T95" fmla="*/ 2147483647 h 56"/>
              <a:gd name="T96" fmla="*/ 2147483647 w 810"/>
              <a:gd name="T97" fmla="*/ 2147483647 h 56"/>
              <a:gd name="T98" fmla="*/ 2147483647 w 810"/>
              <a:gd name="T99" fmla="*/ 2147483647 h 56"/>
              <a:gd name="T100" fmla="*/ 2147483647 w 810"/>
              <a:gd name="T101" fmla="*/ 2147483647 h 56"/>
              <a:gd name="T102" fmla="*/ 2147483647 w 810"/>
              <a:gd name="T103" fmla="*/ 2147483647 h 56"/>
              <a:gd name="T104" fmla="*/ 2147483647 w 810"/>
              <a:gd name="T105" fmla="*/ 2147483647 h 56"/>
              <a:gd name="T106" fmla="*/ 2147483647 w 810"/>
              <a:gd name="T107" fmla="*/ 2147483647 h 56"/>
              <a:gd name="T108" fmla="*/ 2147483647 w 810"/>
              <a:gd name="T109" fmla="*/ 2147483647 h 56"/>
              <a:gd name="T110" fmla="*/ 2147483647 w 810"/>
              <a:gd name="T111" fmla="*/ 2147483647 h 56"/>
              <a:gd name="T112" fmla="*/ 2147483647 w 810"/>
              <a:gd name="T113" fmla="*/ 2147483647 h 56"/>
              <a:gd name="T114" fmla="*/ 2147483647 w 810"/>
              <a:gd name="T115" fmla="*/ 2147483647 h 56"/>
              <a:gd name="T116" fmla="*/ 0 w 810"/>
              <a:gd name="T117" fmla="*/ 2147483647 h 56"/>
              <a:gd name="T118" fmla="*/ 0 w 810"/>
              <a:gd name="T119" fmla="*/ 2147483647 h 56"/>
              <a:gd name="T120" fmla="*/ 0 w 810"/>
              <a:gd name="T121" fmla="*/ 2147483647 h 56"/>
              <a:gd name="T122" fmla="*/ 0 w 810"/>
              <a:gd name="T123" fmla="*/ 2147483647 h 56"/>
              <a:gd name="T124" fmla="*/ 2147483647 w 810"/>
              <a:gd name="T125" fmla="*/ 2147483647 h 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10"/>
              <a:gd name="T190" fmla="*/ 0 h 56"/>
              <a:gd name="T191" fmla="*/ 810 w 810"/>
              <a:gd name="T192" fmla="*/ 56 h 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10" h="56">
                <a:moveTo>
                  <a:pt x="753" y="56"/>
                </a:moveTo>
                <a:lnTo>
                  <a:pt x="753" y="0"/>
                </a:lnTo>
                <a:lnTo>
                  <a:pt x="810" y="28"/>
                </a:lnTo>
                <a:lnTo>
                  <a:pt x="753" y="56"/>
                </a:lnTo>
                <a:moveTo>
                  <a:pt x="0" y="28"/>
                </a:moveTo>
                <a:lnTo>
                  <a:pt x="0" y="26"/>
                </a:lnTo>
                <a:lnTo>
                  <a:pt x="0" y="25"/>
                </a:lnTo>
                <a:lnTo>
                  <a:pt x="0" y="23"/>
                </a:lnTo>
                <a:lnTo>
                  <a:pt x="0" y="22"/>
                </a:lnTo>
                <a:lnTo>
                  <a:pt x="0" y="21"/>
                </a:lnTo>
                <a:lnTo>
                  <a:pt x="1" y="19"/>
                </a:lnTo>
                <a:lnTo>
                  <a:pt x="1" y="18"/>
                </a:lnTo>
                <a:lnTo>
                  <a:pt x="2" y="16"/>
                </a:lnTo>
                <a:lnTo>
                  <a:pt x="3" y="15"/>
                </a:lnTo>
                <a:lnTo>
                  <a:pt x="3" y="14"/>
                </a:lnTo>
                <a:lnTo>
                  <a:pt x="4" y="12"/>
                </a:lnTo>
                <a:lnTo>
                  <a:pt x="5" y="11"/>
                </a:lnTo>
                <a:lnTo>
                  <a:pt x="6" y="10"/>
                </a:lnTo>
                <a:lnTo>
                  <a:pt x="7" y="9"/>
                </a:lnTo>
                <a:lnTo>
                  <a:pt x="8" y="8"/>
                </a:lnTo>
                <a:lnTo>
                  <a:pt x="9" y="7"/>
                </a:lnTo>
                <a:lnTo>
                  <a:pt x="10" y="6"/>
                </a:lnTo>
                <a:lnTo>
                  <a:pt x="11" y="5"/>
                </a:lnTo>
                <a:lnTo>
                  <a:pt x="12" y="4"/>
                </a:lnTo>
                <a:lnTo>
                  <a:pt x="14" y="3"/>
                </a:lnTo>
                <a:lnTo>
                  <a:pt x="15" y="3"/>
                </a:lnTo>
                <a:lnTo>
                  <a:pt x="16" y="2"/>
                </a:lnTo>
                <a:lnTo>
                  <a:pt x="18" y="1"/>
                </a:lnTo>
                <a:lnTo>
                  <a:pt x="19" y="1"/>
                </a:lnTo>
                <a:lnTo>
                  <a:pt x="21" y="0"/>
                </a:lnTo>
                <a:lnTo>
                  <a:pt x="22" y="0"/>
                </a:lnTo>
                <a:lnTo>
                  <a:pt x="23" y="0"/>
                </a:lnTo>
                <a:lnTo>
                  <a:pt x="25" y="0"/>
                </a:lnTo>
                <a:lnTo>
                  <a:pt x="26" y="0"/>
                </a:lnTo>
                <a:lnTo>
                  <a:pt x="28" y="0"/>
                </a:lnTo>
                <a:lnTo>
                  <a:pt x="29" y="0"/>
                </a:lnTo>
                <a:lnTo>
                  <a:pt x="31" y="0"/>
                </a:lnTo>
                <a:lnTo>
                  <a:pt x="32" y="0"/>
                </a:lnTo>
                <a:lnTo>
                  <a:pt x="34" y="0"/>
                </a:lnTo>
                <a:lnTo>
                  <a:pt x="35" y="0"/>
                </a:lnTo>
                <a:lnTo>
                  <a:pt x="37" y="1"/>
                </a:lnTo>
                <a:lnTo>
                  <a:pt x="38" y="1"/>
                </a:lnTo>
                <a:lnTo>
                  <a:pt x="39" y="2"/>
                </a:lnTo>
                <a:lnTo>
                  <a:pt x="41" y="3"/>
                </a:lnTo>
                <a:lnTo>
                  <a:pt x="42" y="3"/>
                </a:lnTo>
                <a:lnTo>
                  <a:pt x="43" y="4"/>
                </a:lnTo>
                <a:lnTo>
                  <a:pt x="45" y="5"/>
                </a:lnTo>
                <a:lnTo>
                  <a:pt x="46" y="6"/>
                </a:lnTo>
                <a:lnTo>
                  <a:pt x="47" y="7"/>
                </a:lnTo>
                <a:lnTo>
                  <a:pt x="48" y="8"/>
                </a:lnTo>
                <a:lnTo>
                  <a:pt x="49" y="9"/>
                </a:lnTo>
                <a:lnTo>
                  <a:pt x="50" y="10"/>
                </a:lnTo>
                <a:lnTo>
                  <a:pt x="51" y="11"/>
                </a:lnTo>
                <a:lnTo>
                  <a:pt x="52" y="12"/>
                </a:lnTo>
                <a:lnTo>
                  <a:pt x="52" y="14"/>
                </a:lnTo>
                <a:lnTo>
                  <a:pt x="53" y="15"/>
                </a:lnTo>
                <a:lnTo>
                  <a:pt x="54" y="16"/>
                </a:lnTo>
                <a:lnTo>
                  <a:pt x="54" y="18"/>
                </a:lnTo>
                <a:lnTo>
                  <a:pt x="55" y="19"/>
                </a:lnTo>
                <a:lnTo>
                  <a:pt x="55" y="21"/>
                </a:lnTo>
                <a:lnTo>
                  <a:pt x="56" y="22"/>
                </a:lnTo>
                <a:lnTo>
                  <a:pt x="56" y="23"/>
                </a:lnTo>
                <a:lnTo>
                  <a:pt x="56" y="25"/>
                </a:lnTo>
                <a:lnTo>
                  <a:pt x="56" y="28"/>
                </a:lnTo>
                <a:lnTo>
                  <a:pt x="56" y="29"/>
                </a:lnTo>
                <a:lnTo>
                  <a:pt x="56" y="31"/>
                </a:lnTo>
                <a:lnTo>
                  <a:pt x="56" y="32"/>
                </a:lnTo>
                <a:lnTo>
                  <a:pt x="56" y="34"/>
                </a:lnTo>
                <a:lnTo>
                  <a:pt x="55" y="35"/>
                </a:lnTo>
                <a:lnTo>
                  <a:pt x="55" y="37"/>
                </a:lnTo>
                <a:lnTo>
                  <a:pt x="54" y="38"/>
                </a:lnTo>
                <a:lnTo>
                  <a:pt x="54" y="40"/>
                </a:lnTo>
                <a:lnTo>
                  <a:pt x="53" y="41"/>
                </a:lnTo>
                <a:lnTo>
                  <a:pt x="52" y="42"/>
                </a:lnTo>
                <a:lnTo>
                  <a:pt x="51" y="44"/>
                </a:lnTo>
                <a:lnTo>
                  <a:pt x="51" y="45"/>
                </a:lnTo>
                <a:lnTo>
                  <a:pt x="50" y="46"/>
                </a:lnTo>
                <a:lnTo>
                  <a:pt x="49" y="47"/>
                </a:lnTo>
                <a:lnTo>
                  <a:pt x="48" y="48"/>
                </a:lnTo>
                <a:lnTo>
                  <a:pt x="47" y="49"/>
                </a:lnTo>
                <a:lnTo>
                  <a:pt x="45" y="50"/>
                </a:lnTo>
                <a:lnTo>
                  <a:pt x="44" y="51"/>
                </a:lnTo>
                <a:lnTo>
                  <a:pt x="43" y="52"/>
                </a:lnTo>
                <a:lnTo>
                  <a:pt x="42" y="53"/>
                </a:lnTo>
                <a:lnTo>
                  <a:pt x="40" y="53"/>
                </a:lnTo>
                <a:lnTo>
                  <a:pt x="39" y="54"/>
                </a:lnTo>
                <a:lnTo>
                  <a:pt x="37" y="55"/>
                </a:lnTo>
                <a:lnTo>
                  <a:pt x="36" y="55"/>
                </a:lnTo>
                <a:lnTo>
                  <a:pt x="35" y="55"/>
                </a:lnTo>
                <a:lnTo>
                  <a:pt x="33" y="56"/>
                </a:lnTo>
                <a:lnTo>
                  <a:pt x="32" y="56"/>
                </a:lnTo>
                <a:lnTo>
                  <a:pt x="30" y="56"/>
                </a:lnTo>
                <a:lnTo>
                  <a:pt x="29" y="56"/>
                </a:lnTo>
                <a:lnTo>
                  <a:pt x="27" y="56"/>
                </a:lnTo>
                <a:lnTo>
                  <a:pt x="26" y="56"/>
                </a:lnTo>
                <a:lnTo>
                  <a:pt x="24" y="56"/>
                </a:lnTo>
                <a:lnTo>
                  <a:pt x="23" y="56"/>
                </a:lnTo>
                <a:lnTo>
                  <a:pt x="21" y="55"/>
                </a:lnTo>
                <a:lnTo>
                  <a:pt x="20" y="55"/>
                </a:lnTo>
                <a:lnTo>
                  <a:pt x="18" y="55"/>
                </a:lnTo>
                <a:lnTo>
                  <a:pt x="17" y="54"/>
                </a:lnTo>
                <a:lnTo>
                  <a:pt x="15" y="53"/>
                </a:lnTo>
                <a:lnTo>
                  <a:pt x="14" y="53"/>
                </a:lnTo>
                <a:lnTo>
                  <a:pt x="13" y="52"/>
                </a:lnTo>
                <a:lnTo>
                  <a:pt x="12" y="51"/>
                </a:lnTo>
                <a:lnTo>
                  <a:pt x="10" y="50"/>
                </a:lnTo>
                <a:lnTo>
                  <a:pt x="9" y="49"/>
                </a:lnTo>
                <a:lnTo>
                  <a:pt x="8" y="48"/>
                </a:lnTo>
                <a:lnTo>
                  <a:pt x="7" y="47"/>
                </a:lnTo>
                <a:lnTo>
                  <a:pt x="6" y="46"/>
                </a:lnTo>
                <a:lnTo>
                  <a:pt x="5" y="45"/>
                </a:lnTo>
                <a:lnTo>
                  <a:pt x="4" y="44"/>
                </a:lnTo>
                <a:lnTo>
                  <a:pt x="3" y="42"/>
                </a:lnTo>
                <a:lnTo>
                  <a:pt x="3" y="41"/>
                </a:lnTo>
                <a:lnTo>
                  <a:pt x="2" y="40"/>
                </a:lnTo>
                <a:lnTo>
                  <a:pt x="1" y="38"/>
                </a:lnTo>
                <a:lnTo>
                  <a:pt x="1" y="37"/>
                </a:lnTo>
                <a:lnTo>
                  <a:pt x="0" y="35"/>
                </a:lnTo>
                <a:lnTo>
                  <a:pt x="0" y="34"/>
                </a:lnTo>
                <a:lnTo>
                  <a:pt x="0" y="32"/>
                </a:lnTo>
                <a:lnTo>
                  <a:pt x="0" y="31"/>
                </a:lnTo>
                <a:lnTo>
                  <a:pt x="0" y="28"/>
                </a:lnTo>
                <a:moveTo>
                  <a:pt x="753" y="28"/>
                </a:moveTo>
                <a:lnTo>
                  <a:pt x="0" y="28"/>
                </a:lnTo>
                <a:lnTo>
                  <a:pt x="753" y="28"/>
                </a:lnTo>
              </a:path>
            </a:pathLst>
          </a:custGeom>
          <a:solidFill>
            <a:srgbClr val="000000"/>
          </a:solidFill>
          <a:ln w="9525">
            <a:solidFill>
              <a:srgbClr val="000000"/>
            </a:solidFill>
            <a:round/>
            <a:headEnd type="none" w="sm" len="sm"/>
            <a:tailEnd type="none" w="sm" len="sm"/>
          </a:ln>
        </p:spPr>
        <p:txBody>
          <a:bodyPr lIns="82113" tIns="41057" rIns="82113" bIns="41057">
            <a:prstTxWarp prst="textNoShape">
              <a:avLst/>
            </a:prstTxWarp>
          </a:bodyPr>
          <a:lstStyle/>
          <a:p>
            <a:endParaRPr lang="en-US"/>
          </a:p>
        </p:txBody>
      </p:sp>
      <p:sp>
        <p:nvSpPr>
          <p:cNvPr id="29716" name="Freeform 27"/>
          <p:cNvSpPr>
            <a:spLocks noChangeArrowheads="1"/>
          </p:cNvSpPr>
          <p:nvPr/>
        </p:nvSpPr>
        <p:spPr bwMode="auto">
          <a:xfrm rot="2040000">
            <a:off x="5306296" y="3688030"/>
            <a:ext cx="851377" cy="79810"/>
          </a:xfrm>
          <a:custGeom>
            <a:avLst/>
            <a:gdLst>
              <a:gd name="T0" fmla="*/ 2147483647 w 589"/>
              <a:gd name="T1" fmla="*/ 0 h 56"/>
              <a:gd name="T2" fmla="*/ 2147483647 w 589"/>
              <a:gd name="T3" fmla="*/ 2147483647 h 56"/>
              <a:gd name="T4" fmla="*/ 0 w 589"/>
              <a:gd name="T5" fmla="*/ 2147483647 h 56"/>
              <a:gd name="T6" fmla="*/ 0 w 589"/>
              <a:gd name="T7" fmla="*/ 2147483647 h 56"/>
              <a:gd name="T8" fmla="*/ 0 w 589"/>
              <a:gd name="T9" fmla="*/ 2147483647 h 56"/>
              <a:gd name="T10" fmla="*/ 2147483647 w 589"/>
              <a:gd name="T11" fmla="*/ 2147483647 h 56"/>
              <a:gd name="T12" fmla="*/ 2147483647 w 589"/>
              <a:gd name="T13" fmla="*/ 2147483647 h 56"/>
              <a:gd name="T14" fmla="*/ 2147483647 w 589"/>
              <a:gd name="T15" fmla="*/ 2147483647 h 56"/>
              <a:gd name="T16" fmla="*/ 2147483647 w 589"/>
              <a:gd name="T17" fmla="*/ 2147483647 h 56"/>
              <a:gd name="T18" fmla="*/ 2147483647 w 589"/>
              <a:gd name="T19" fmla="*/ 2147483647 h 56"/>
              <a:gd name="T20" fmla="*/ 2147483647 w 589"/>
              <a:gd name="T21" fmla="*/ 2147483647 h 56"/>
              <a:gd name="T22" fmla="*/ 2147483647 w 589"/>
              <a:gd name="T23" fmla="*/ 2147483647 h 56"/>
              <a:gd name="T24" fmla="*/ 2147483647 w 589"/>
              <a:gd name="T25" fmla="*/ 2147483647 h 56"/>
              <a:gd name="T26" fmla="*/ 2147483647 w 589"/>
              <a:gd name="T27" fmla="*/ 2147483647 h 56"/>
              <a:gd name="T28" fmla="*/ 2147483647 w 589"/>
              <a:gd name="T29" fmla="*/ 0 h 56"/>
              <a:gd name="T30" fmla="*/ 2147483647 w 589"/>
              <a:gd name="T31" fmla="*/ 0 h 56"/>
              <a:gd name="T32" fmla="*/ 2147483647 w 589"/>
              <a:gd name="T33" fmla="*/ 0 h 56"/>
              <a:gd name="T34" fmla="*/ 2147483647 w 589"/>
              <a:gd name="T35" fmla="*/ 0 h 56"/>
              <a:gd name="T36" fmla="*/ 2147483647 w 589"/>
              <a:gd name="T37" fmla="*/ 0 h 56"/>
              <a:gd name="T38" fmla="*/ 2147483647 w 589"/>
              <a:gd name="T39" fmla="*/ 0 h 56"/>
              <a:gd name="T40" fmla="*/ 2147483647 w 589"/>
              <a:gd name="T41" fmla="*/ 2147483647 h 56"/>
              <a:gd name="T42" fmla="*/ 2147483647 w 589"/>
              <a:gd name="T43" fmla="*/ 2147483647 h 56"/>
              <a:gd name="T44" fmla="*/ 2147483647 w 589"/>
              <a:gd name="T45" fmla="*/ 2147483647 h 56"/>
              <a:gd name="T46" fmla="*/ 2147483647 w 589"/>
              <a:gd name="T47" fmla="*/ 2147483647 h 56"/>
              <a:gd name="T48" fmla="*/ 2147483647 w 589"/>
              <a:gd name="T49" fmla="*/ 2147483647 h 56"/>
              <a:gd name="T50" fmla="*/ 2147483647 w 589"/>
              <a:gd name="T51" fmla="*/ 2147483647 h 56"/>
              <a:gd name="T52" fmla="*/ 2147483647 w 589"/>
              <a:gd name="T53" fmla="*/ 2147483647 h 56"/>
              <a:gd name="T54" fmla="*/ 2147483647 w 589"/>
              <a:gd name="T55" fmla="*/ 2147483647 h 56"/>
              <a:gd name="T56" fmla="*/ 2147483647 w 589"/>
              <a:gd name="T57" fmla="*/ 2147483647 h 56"/>
              <a:gd name="T58" fmla="*/ 2147483647 w 589"/>
              <a:gd name="T59" fmla="*/ 2147483647 h 56"/>
              <a:gd name="T60" fmla="*/ 2147483647 w 589"/>
              <a:gd name="T61" fmla="*/ 2147483647 h 56"/>
              <a:gd name="T62" fmla="*/ 2147483647 w 589"/>
              <a:gd name="T63" fmla="*/ 2147483647 h 56"/>
              <a:gd name="T64" fmla="*/ 2147483647 w 589"/>
              <a:gd name="T65" fmla="*/ 2147483647 h 56"/>
              <a:gd name="T66" fmla="*/ 2147483647 w 589"/>
              <a:gd name="T67" fmla="*/ 2147483647 h 56"/>
              <a:gd name="T68" fmla="*/ 2147483647 w 589"/>
              <a:gd name="T69" fmla="*/ 2147483647 h 56"/>
              <a:gd name="T70" fmla="*/ 2147483647 w 589"/>
              <a:gd name="T71" fmla="*/ 2147483647 h 56"/>
              <a:gd name="T72" fmla="*/ 2147483647 w 589"/>
              <a:gd name="T73" fmla="*/ 2147483647 h 56"/>
              <a:gd name="T74" fmla="*/ 2147483647 w 589"/>
              <a:gd name="T75" fmla="*/ 2147483647 h 56"/>
              <a:gd name="T76" fmla="*/ 2147483647 w 589"/>
              <a:gd name="T77" fmla="*/ 2147483647 h 56"/>
              <a:gd name="T78" fmla="*/ 2147483647 w 589"/>
              <a:gd name="T79" fmla="*/ 2147483647 h 56"/>
              <a:gd name="T80" fmla="*/ 2147483647 w 589"/>
              <a:gd name="T81" fmla="*/ 2147483647 h 56"/>
              <a:gd name="T82" fmla="*/ 2147483647 w 589"/>
              <a:gd name="T83" fmla="*/ 2147483647 h 56"/>
              <a:gd name="T84" fmla="*/ 2147483647 w 589"/>
              <a:gd name="T85" fmla="*/ 2147483647 h 56"/>
              <a:gd name="T86" fmla="*/ 2147483647 w 589"/>
              <a:gd name="T87" fmla="*/ 2147483647 h 56"/>
              <a:gd name="T88" fmla="*/ 2147483647 w 589"/>
              <a:gd name="T89" fmla="*/ 2147483647 h 56"/>
              <a:gd name="T90" fmla="*/ 2147483647 w 589"/>
              <a:gd name="T91" fmla="*/ 2147483647 h 56"/>
              <a:gd name="T92" fmla="*/ 2147483647 w 589"/>
              <a:gd name="T93" fmla="*/ 2147483647 h 56"/>
              <a:gd name="T94" fmla="*/ 2147483647 w 589"/>
              <a:gd name="T95" fmla="*/ 2147483647 h 56"/>
              <a:gd name="T96" fmla="*/ 2147483647 w 589"/>
              <a:gd name="T97" fmla="*/ 2147483647 h 56"/>
              <a:gd name="T98" fmla="*/ 2147483647 w 589"/>
              <a:gd name="T99" fmla="*/ 2147483647 h 56"/>
              <a:gd name="T100" fmla="*/ 2147483647 w 589"/>
              <a:gd name="T101" fmla="*/ 2147483647 h 56"/>
              <a:gd name="T102" fmla="*/ 2147483647 w 589"/>
              <a:gd name="T103" fmla="*/ 2147483647 h 56"/>
              <a:gd name="T104" fmla="*/ 2147483647 w 589"/>
              <a:gd name="T105" fmla="*/ 2147483647 h 56"/>
              <a:gd name="T106" fmla="*/ 2147483647 w 589"/>
              <a:gd name="T107" fmla="*/ 2147483647 h 56"/>
              <a:gd name="T108" fmla="*/ 2147483647 w 589"/>
              <a:gd name="T109" fmla="*/ 2147483647 h 56"/>
              <a:gd name="T110" fmla="*/ 2147483647 w 589"/>
              <a:gd name="T111" fmla="*/ 2147483647 h 56"/>
              <a:gd name="T112" fmla="*/ 2147483647 w 589"/>
              <a:gd name="T113" fmla="*/ 2147483647 h 56"/>
              <a:gd name="T114" fmla="*/ 2147483647 w 589"/>
              <a:gd name="T115" fmla="*/ 2147483647 h 56"/>
              <a:gd name="T116" fmla="*/ 0 w 589"/>
              <a:gd name="T117" fmla="*/ 2147483647 h 56"/>
              <a:gd name="T118" fmla="*/ 0 w 589"/>
              <a:gd name="T119" fmla="*/ 2147483647 h 56"/>
              <a:gd name="T120" fmla="*/ 0 w 589"/>
              <a:gd name="T121" fmla="*/ 2147483647 h 56"/>
              <a:gd name="T122" fmla="*/ 0 w 589"/>
              <a:gd name="T123" fmla="*/ 2147483647 h 56"/>
              <a:gd name="T124" fmla="*/ 2147483647 w 589"/>
              <a:gd name="T125" fmla="*/ 2147483647 h 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9"/>
              <a:gd name="T190" fmla="*/ 0 h 56"/>
              <a:gd name="T191" fmla="*/ 589 w 589"/>
              <a:gd name="T192" fmla="*/ 56 h 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9" h="56">
                <a:moveTo>
                  <a:pt x="532" y="56"/>
                </a:moveTo>
                <a:lnTo>
                  <a:pt x="532" y="0"/>
                </a:lnTo>
                <a:lnTo>
                  <a:pt x="589" y="28"/>
                </a:lnTo>
                <a:lnTo>
                  <a:pt x="532" y="56"/>
                </a:lnTo>
                <a:moveTo>
                  <a:pt x="0" y="28"/>
                </a:moveTo>
                <a:lnTo>
                  <a:pt x="0" y="26"/>
                </a:lnTo>
                <a:lnTo>
                  <a:pt x="0" y="25"/>
                </a:lnTo>
                <a:lnTo>
                  <a:pt x="0" y="23"/>
                </a:lnTo>
                <a:lnTo>
                  <a:pt x="0" y="22"/>
                </a:lnTo>
                <a:lnTo>
                  <a:pt x="0" y="21"/>
                </a:lnTo>
                <a:lnTo>
                  <a:pt x="1" y="19"/>
                </a:lnTo>
                <a:lnTo>
                  <a:pt x="1" y="18"/>
                </a:lnTo>
                <a:lnTo>
                  <a:pt x="2" y="16"/>
                </a:lnTo>
                <a:lnTo>
                  <a:pt x="3" y="15"/>
                </a:lnTo>
                <a:lnTo>
                  <a:pt x="3" y="14"/>
                </a:lnTo>
                <a:lnTo>
                  <a:pt x="4" y="12"/>
                </a:lnTo>
                <a:lnTo>
                  <a:pt x="5" y="11"/>
                </a:lnTo>
                <a:lnTo>
                  <a:pt x="6" y="10"/>
                </a:lnTo>
                <a:lnTo>
                  <a:pt x="7" y="9"/>
                </a:lnTo>
                <a:lnTo>
                  <a:pt x="8" y="8"/>
                </a:lnTo>
                <a:lnTo>
                  <a:pt x="9" y="7"/>
                </a:lnTo>
                <a:lnTo>
                  <a:pt x="10" y="6"/>
                </a:lnTo>
                <a:lnTo>
                  <a:pt x="11" y="5"/>
                </a:lnTo>
                <a:lnTo>
                  <a:pt x="12" y="4"/>
                </a:lnTo>
                <a:lnTo>
                  <a:pt x="14" y="3"/>
                </a:lnTo>
                <a:lnTo>
                  <a:pt x="15" y="3"/>
                </a:lnTo>
                <a:lnTo>
                  <a:pt x="16" y="2"/>
                </a:lnTo>
                <a:lnTo>
                  <a:pt x="18" y="1"/>
                </a:lnTo>
                <a:lnTo>
                  <a:pt x="19" y="1"/>
                </a:lnTo>
                <a:lnTo>
                  <a:pt x="21" y="0"/>
                </a:lnTo>
                <a:lnTo>
                  <a:pt x="22" y="0"/>
                </a:lnTo>
                <a:lnTo>
                  <a:pt x="23" y="0"/>
                </a:lnTo>
                <a:lnTo>
                  <a:pt x="25" y="0"/>
                </a:lnTo>
                <a:lnTo>
                  <a:pt x="26" y="0"/>
                </a:lnTo>
                <a:lnTo>
                  <a:pt x="28" y="0"/>
                </a:lnTo>
                <a:lnTo>
                  <a:pt x="29" y="0"/>
                </a:lnTo>
                <a:lnTo>
                  <a:pt x="31" y="0"/>
                </a:lnTo>
                <a:lnTo>
                  <a:pt x="32" y="0"/>
                </a:lnTo>
                <a:lnTo>
                  <a:pt x="34" y="0"/>
                </a:lnTo>
                <a:lnTo>
                  <a:pt x="35" y="0"/>
                </a:lnTo>
                <a:lnTo>
                  <a:pt x="37" y="1"/>
                </a:lnTo>
                <a:lnTo>
                  <a:pt x="38" y="1"/>
                </a:lnTo>
                <a:lnTo>
                  <a:pt x="39" y="2"/>
                </a:lnTo>
                <a:lnTo>
                  <a:pt x="41" y="3"/>
                </a:lnTo>
                <a:lnTo>
                  <a:pt x="42" y="3"/>
                </a:lnTo>
                <a:lnTo>
                  <a:pt x="43" y="4"/>
                </a:lnTo>
                <a:lnTo>
                  <a:pt x="45" y="5"/>
                </a:lnTo>
                <a:lnTo>
                  <a:pt x="46" y="6"/>
                </a:lnTo>
                <a:lnTo>
                  <a:pt x="47" y="7"/>
                </a:lnTo>
                <a:lnTo>
                  <a:pt x="48" y="8"/>
                </a:lnTo>
                <a:lnTo>
                  <a:pt x="49" y="9"/>
                </a:lnTo>
                <a:lnTo>
                  <a:pt x="50" y="10"/>
                </a:lnTo>
                <a:lnTo>
                  <a:pt x="51" y="11"/>
                </a:lnTo>
                <a:lnTo>
                  <a:pt x="52" y="12"/>
                </a:lnTo>
                <a:lnTo>
                  <a:pt x="52" y="14"/>
                </a:lnTo>
                <a:lnTo>
                  <a:pt x="53" y="15"/>
                </a:lnTo>
                <a:lnTo>
                  <a:pt x="54" y="16"/>
                </a:lnTo>
                <a:lnTo>
                  <a:pt x="54" y="18"/>
                </a:lnTo>
                <a:lnTo>
                  <a:pt x="55" y="19"/>
                </a:lnTo>
                <a:lnTo>
                  <a:pt x="55" y="21"/>
                </a:lnTo>
                <a:lnTo>
                  <a:pt x="56" y="22"/>
                </a:lnTo>
                <a:lnTo>
                  <a:pt x="56" y="23"/>
                </a:lnTo>
                <a:lnTo>
                  <a:pt x="56" y="25"/>
                </a:lnTo>
                <a:lnTo>
                  <a:pt x="56" y="28"/>
                </a:lnTo>
                <a:lnTo>
                  <a:pt x="56" y="29"/>
                </a:lnTo>
                <a:lnTo>
                  <a:pt x="56" y="31"/>
                </a:lnTo>
                <a:lnTo>
                  <a:pt x="56" y="32"/>
                </a:lnTo>
                <a:lnTo>
                  <a:pt x="56" y="34"/>
                </a:lnTo>
                <a:lnTo>
                  <a:pt x="55" y="35"/>
                </a:lnTo>
                <a:lnTo>
                  <a:pt x="55" y="37"/>
                </a:lnTo>
                <a:lnTo>
                  <a:pt x="54" y="38"/>
                </a:lnTo>
                <a:lnTo>
                  <a:pt x="54" y="40"/>
                </a:lnTo>
                <a:lnTo>
                  <a:pt x="53" y="41"/>
                </a:lnTo>
                <a:lnTo>
                  <a:pt x="52" y="42"/>
                </a:lnTo>
                <a:lnTo>
                  <a:pt x="51" y="44"/>
                </a:lnTo>
                <a:lnTo>
                  <a:pt x="51" y="45"/>
                </a:lnTo>
                <a:lnTo>
                  <a:pt x="50" y="46"/>
                </a:lnTo>
                <a:lnTo>
                  <a:pt x="49" y="47"/>
                </a:lnTo>
                <a:lnTo>
                  <a:pt x="48" y="48"/>
                </a:lnTo>
                <a:lnTo>
                  <a:pt x="47" y="49"/>
                </a:lnTo>
                <a:lnTo>
                  <a:pt x="45" y="50"/>
                </a:lnTo>
                <a:lnTo>
                  <a:pt x="44" y="51"/>
                </a:lnTo>
                <a:lnTo>
                  <a:pt x="43" y="52"/>
                </a:lnTo>
                <a:lnTo>
                  <a:pt x="42" y="53"/>
                </a:lnTo>
                <a:lnTo>
                  <a:pt x="40" y="53"/>
                </a:lnTo>
                <a:lnTo>
                  <a:pt x="39" y="54"/>
                </a:lnTo>
                <a:lnTo>
                  <a:pt x="37" y="55"/>
                </a:lnTo>
                <a:lnTo>
                  <a:pt x="36" y="55"/>
                </a:lnTo>
                <a:lnTo>
                  <a:pt x="35" y="55"/>
                </a:lnTo>
                <a:lnTo>
                  <a:pt x="33" y="56"/>
                </a:lnTo>
                <a:lnTo>
                  <a:pt x="32" y="56"/>
                </a:lnTo>
                <a:lnTo>
                  <a:pt x="30" y="56"/>
                </a:lnTo>
                <a:lnTo>
                  <a:pt x="29" y="56"/>
                </a:lnTo>
                <a:lnTo>
                  <a:pt x="27" y="56"/>
                </a:lnTo>
                <a:lnTo>
                  <a:pt x="26" y="56"/>
                </a:lnTo>
                <a:lnTo>
                  <a:pt x="24" y="56"/>
                </a:lnTo>
                <a:lnTo>
                  <a:pt x="23" y="56"/>
                </a:lnTo>
                <a:lnTo>
                  <a:pt x="21" y="55"/>
                </a:lnTo>
                <a:lnTo>
                  <a:pt x="20" y="55"/>
                </a:lnTo>
                <a:lnTo>
                  <a:pt x="18" y="55"/>
                </a:lnTo>
                <a:lnTo>
                  <a:pt x="17" y="54"/>
                </a:lnTo>
                <a:lnTo>
                  <a:pt x="15" y="53"/>
                </a:lnTo>
                <a:lnTo>
                  <a:pt x="14" y="53"/>
                </a:lnTo>
                <a:lnTo>
                  <a:pt x="13" y="52"/>
                </a:lnTo>
                <a:lnTo>
                  <a:pt x="12" y="51"/>
                </a:lnTo>
                <a:lnTo>
                  <a:pt x="10" y="50"/>
                </a:lnTo>
                <a:lnTo>
                  <a:pt x="9" y="49"/>
                </a:lnTo>
                <a:lnTo>
                  <a:pt x="8" y="48"/>
                </a:lnTo>
                <a:lnTo>
                  <a:pt x="7" y="47"/>
                </a:lnTo>
                <a:lnTo>
                  <a:pt x="6" y="46"/>
                </a:lnTo>
                <a:lnTo>
                  <a:pt x="5" y="45"/>
                </a:lnTo>
                <a:lnTo>
                  <a:pt x="4" y="44"/>
                </a:lnTo>
                <a:lnTo>
                  <a:pt x="3" y="42"/>
                </a:lnTo>
                <a:lnTo>
                  <a:pt x="3" y="41"/>
                </a:lnTo>
                <a:lnTo>
                  <a:pt x="2" y="40"/>
                </a:lnTo>
                <a:lnTo>
                  <a:pt x="1" y="38"/>
                </a:lnTo>
                <a:lnTo>
                  <a:pt x="1" y="37"/>
                </a:lnTo>
                <a:lnTo>
                  <a:pt x="0" y="35"/>
                </a:lnTo>
                <a:lnTo>
                  <a:pt x="0" y="34"/>
                </a:lnTo>
                <a:lnTo>
                  <a:pt x="0" y="32"/>
                </a:lnTo>
                <a:lnTo>
                  <a:pt x="0" y="31"/>
                </a:lnTo>
                <a:lnTo>
                  <a:pt x="0" y="28"/>
                </a:lnTo>
                <a:moveTo>
                  <a:pt x="532" y="28"/>
                </a:moveTo>
                <a:lnTo>
                  <a:pt x="0" y="28"/>
                </a:lnTo>
                <a:lnTo>
                  <a:pt x="532" y="28"/>
                </a:lnTo>
              </a:path>
            </a:pathLst>
          </a:custGeom>
          <a:solidFill>
            <a:srgbClr val="000000"/>
          </a:solidFill>
          <a:ln w="9525">
            <a:solidFill>
              <a:srgbClr val="000000"/>
            </a:solidFill>
            <a:round/>
            <a:headEnd type="none" w="sm" len="sm"/>
            <a:tailEnd type="none" w="sm" len="sm"/>
          </a:ln>
        </p:spPr>
        <p:txBody>
          <a:bodyPr lIns="82113" tIns="41057" rIns="82113" bIns="41057">
            <a:prstTxWarp prst="textNoShape">
              <a:avLst/>
            </a:prstTxWarp>
          </a:bodyPr>
          <a:lstStyle/>
          <a:p>
            <a:endParaRPr lang="en-US"/>
          </a:p>
        </p:txBody>
      </p:sp>
      <p:sp>
        <p:nvSpPr>
          <p:cNvPr id="29717" name="Rectangle 28"/>
          <p:cNvSpPr>
            <a:spLocks noChangeArrowheads="1"/>
          </p:cNvSpPr>
          <p:nvPr/>
        </p:nvSpPr>
        <p:spPr bwMode="auto">
          <a:xfrm>
            <a:off x="23128" y="1447769"/>
            <a:ext cx="2113267" cy="484457"/>
          </a:xfrm>
          <a:prstGeom prst="rect">
            <a:avLst/>
          </a:prstGeom>
          <a:noFill/>
          <a:ln w="9525">
            <a:noFill/>
            <a:miter lim="800000"/>
            <a:headEnd type="none" w="sm" len="sm"/>
            <a:tailEnd type="none" w="sm" len="sm"/>
          </a:ln>
        </p:spPr>
        <p:txBody>
          <a:bodyPr lIns="32328" tIns="32328" rIns="32328" bIns="32328" anchor="ctr">
            <a:prstTxWarp prst="textNoShape">
              <a:avLst/>
            </a:prstTxWarp>
          </a:bodyPr>
          <a:lstStyle/>
          <a:p>
            <a:pPr algn="ctr" defTabSz="409140"/>
            <a:r>
              <a:rPr lang="en-GB" sz="900" dirty="0"/>
              <a:t>MAIN</a:t>
            </a:r>
          </a:p>
          <a:p>
            <a:pPr algn="ctr" defTabSz="409140"/>
            <a:r>
              <a:rPr lang="en-GB" sz="900" dirty="0"/>
              <a:t> KNOWLEDGE/SKILL/ABILITY (KSA)</a:t>
            </a:r>
          </a:p>
          <a:p>
            <a:pPr algn="ctr" defTabSz="409140"/>
            <a:r>
              <a:rPr lang="en-GB" sz="900" dirty="0"/>
              <a:t>(Main content/inquiry targets)</a:t>
            </a:r>
          </a:p>
        </p:txBody>
      </p:sp>
      <p:sp>
        <p:nvSpPr>
          <p:cNvPr id="29718" name="Rectangle 29"/>
          <p:cNvSpPr>
            <a:spLocks noChangeArrowheads="1"/>
          </p:cNvSpPr>
          <p:nvPr/>
        </p:nvSpPr>
        <p:spPr bwMode="auto">
          <a:xfrm>
            <a:off x="-7227" y="2821330"/>
            <a:ext cx="1796711" cy="562866"/>
          </a:xfrm>
          <a:prstGeom prst="rect">
            <a:avLst/>
          </a:prstGeom>
          <a:noFill/>
          <a:ln w="9525">
            <a:noFill/>
            <a:miter lim="800000"/>
            <a:headEnd type="none" w="sm" len="sm"/>
            <a:tailEnd type="none" w="sm" len="sm"/>
          </a:ln>
        </p:spPr>
        <p:txBody>
          <a:bodyPr lIns="32328" tIns="32328" rIns="32328" bIns="32328" anchor="ctr">
            <a:prstTxWarp prst="textNoShape">
              <a:avLst/>
            </a:prstTxWarp>
          </a:bodyPr>
          <a:lstStyle/>
          <a:p>
            <a:pPr algn="ctr" defTabSz="409140"/>
            <a:r>
              <a:rPr lang="en-GB" sz="900" dirty="0"/>
              <a:t>COMPONENT </a:t>
            </a:r>
          </a:p>
          <a:p>
            <a:pPr algn="ctr" defTabSz="409140"/>
            <a:r>
              <a:rPr lang="en-GB" sz="900" dirty="0"/>
              <a:t>KNOWLEDGE/SKILL/ABILITY</a:t>
            </a:r>
          </a:p>
          <a:p>
            <a:pPr algn="ctr" defTabSz="409140"/>
            <a:r>
              <a:rPr lang="en-GB" sz="900" dirty="0"/>
              <a:t>(content specific and inquiry targets)</a:t>
            </a:r>
          </a:p>
        </p:txBody>
      </p:sp>
      <p:sp>
        <p:nvSpPr>
          <p:cNvPr id="3102" name="Oval 30"/>
          <p:cNvSpPr>
            <a:spLocks noChangeArrowheads="1"/>
          </p:cNvSpPr>
          <p:nvPr/>
        </p:nvSpPr>
        <p:spPr bwMode="auto">
          <a:xfrm>
            <a:off x="6698276" y="2700915"/>
            <a:ext cx="1180944" cy="816295"/>
          </a:xfrm>
          <a:prstGeom prst="ellipse">
            <a:avLst/>
          </a:prstGeom>
          <a:solidFill>
            <a:srgbClr val="FFFFFF"/>
          </a:solidFill>
          <a:ln w="9525">
            <a:solidFill>
              <a:srgbClr val="7D7D7D"/>
            </a:solidFill>
            <a:round/>
            <a:headEnd/>
            <a:tailEnd/>
          </a:ln>
          <a:effectLst>
            <a:outerShdw blurRad="63500" dist="107763" dir="2700000" algn="ctr" rotWithShape="0">
              <a:srgbClr val="000000">
                <a:alpha val="29999"/>
              </a:srgbClr>
            </a:outerShdw>
          </a:effectLst>
        </p:spPr>
        <p:txBody>
          <a:bodyPr lIns="45618" tIns="45618" rIns="45618" bIns="45618" anchor="ctr">
            <a:prstTxWarp prst="textNoShape">
              <a:avLst/>
            </a:prstTxWarp>
          </a:bodyPr>
          <a:lstStyle/>
          <a:p>
            <a:pPr algn="ctr" defTabSz="409140">
              <a:defRPr/>
            </a:pPr>
            <a:r>
              <a:rPr lang="en-GB" sz="900" dirty="0">
                <a:solidFill>
                  <a:srgbClr val="252525"/>
                </a:solidFill>
              </a:rPr>
              <a:t>Component KSA</a:t>
            </a:r>
          </a:p>
        </p:txBody>
      </p:sp>
      <p:sp>
        <p:nvSpPr>
          <p:cNvPr id="3103" name="Rectangle 31"/>
          <p:cNvSpPr>
            <a:spLocks noChangeArrowheads="1"/>
          </p:cNvSpPr>
          <p:nvPr/>
        </p:nvSpPr>
        <p:spPr bwMode="auto">
          <a:xfrm>
            <a:off x="8088812" y="5281416"/>
            <a:ext cx="786332" cy="544664"/>
          </a:xfrm>
          <a:prstGeom prst="rect">
            <a:avLst/>
          </a:prstGeom>
          <a:solidFill>
            <a:srgbClr val="FFFFFF"/>
          </a:solidFill>
          <a:ln w="9525">
            <a:solidFill>
              <a:srgbClr val="7D7D7D"/>
            </a:solidFill>
            <a:miter lim="800000"/>
            <a:headEnd/>
            <a:tailEnd/>
          </a:ln>
          <a:effectLst>
            <a:outerShdw blurRad="63500" dist="107763" dir="2700000" algn="ctr" rotWithShape="0">
              <a:srgbClr val="000000">
                <a:alpha val="29999"/>
              </a:srgbClr>
            </a:outerShdw>
          </a:effectLst>
        </p:spPr>
        <p:txBody>
          <a:bodyPr lIns="45618" tIns="45618" rIns="45618" bIns="45618" anchor="ctr">
            <a:prstTxWarp prst="textNoShape">
              <a:avLst/>
            </a:prstTxWarp>
          </a:bodyPr>
          <a:lstStyle/>
          <a:p>
            <a:pPr algn="ctr" defTabSz="409140">
              <a:defRPr/>
            </a:pPr>
            <a:r>
              <a:rPr lang="en-GB" sz="900" dirty="0">
                <a:solidFill>
                  <a:srgbClr val="252525"/>
                </a:solidFill>
              </a:rPr>
              <a:t>observable event</a:t>
            </a:r>
          </a:p>
        </p:txBody>
      </p:sp>
      <p:sp>
        <p:nvSpPr>
          <p:cNvPr id="3104" name="Rectangle 32"/>
          <p:cNvSpPr>
            <a:spLocks noChangeArrowheads="1"/>
          </p:cNvSpPr>
          <p:nvPr/>
        </p:nvSpPr>
        <p:spPr bwMode="auto">
          <a:xfrm>
            <a:off x="7114570" y="5281416"/>
            <a:ext cx="786332" cy="544664"/>
          </a:xfrm>
          <a:prstGeom prst="rect">
            <a:avLst/>
          </a:prstGeom>
          <a:solidFill>
            <a:srgbClr val="FFFFFF"/>
          </a:solidFill>
          <a:ln w="9525">
            <a:solidFill>
              <a:srgbClr val="7D7D7D"/>
            </a:solidFill>
            <a:miter lim="800000"/>
            <a:headEnd/>
            <a:tailEnd/>
          </a:ln>
          <a:effectLst>
            <a:outerShdw blurRad="63500" dist="107763" dir="2700000" algn="ctr" rotWithShape="0">
              <a:srgbClr val="000000">
                <a:alpha val="29999"/>
              </a:srgbClr>
            </a:outerShdw>
          </a:effectLst>
        </p:spPr>
        <p:txBody>
          <a:bodyPr lIns="45618" tIns="45618" rIns="45618" bIns="45618" anchor="ctr">
            <a:prstTxWarp prst="textNoShape">
              <a:avLst/>
            </a:prstTxWarp>
          </a:bodyPr>
          <a:lstStyle/>
          <a:p>
            <a:pPr algn="ctr" defTabSz="409140">
              <a:defRPr/>
            </a:pPr>
            <a:r>
              <a:rPr lang="en-GB" sz="900" dirty="0">
                <a:solidFill>
                  <a:srgbClr val="252525"/>
                </a:solidFill>
              </a:rPr>
              <a:t>observable event</a:t>
            </a:r>
          </a:p>
        </p:txBody>
      </p:sp>
      <p:sp>
        <p:nvSpPr>
          <p:cNvPr id="29722" name="Rectangle 35"/>
          <p:cNvSpPr>
            <a:spLocks noChangeArrowheads="1"/>
          </p:cNvSpPr>
          <p:nvPr/>
        </p:nvSpPr>
        <p:spPr bwMode="auto">
          <a:xfrm>
            <a:off x="7334280" y="3504609"/>
            <a:ext cx="140210" cy="197423"/>
          </a:xfrm>
          <a:prstGeom prst="rect">
            <a:avLst/>
          </a:prstGeom>
          <a:noFill/>
          <a:ln w="9525">
            <a:noFill/>
            <a:miter lim="800000"/>
            <a:headEnd type="none" w="sm" len="sm"/>
            <a:tailEnd type="none" w="sm" len="sm"/>
          </a:ln>
        </p:spPr>
        <p:txBody>
          <a:bodyPr lIns="82113" tIns="41057" rIns="82113" bIns="41057">
            <a:prstTxWarp prst="textNoShape">
              <a:avLst/>
            </a:prstTxWarp>
          </a:bodyPr>
          <a:lstStyle/>
          <a:p>
            <a:endParaRPr lang="en-US"/>
          </a:p>
        </p:txBody>
      </p:sp>
      <p:sp>
        <p:nvSpPr>
          <p:cNvPr id="29723" name="Freeform 37"/>
          <p:cNvSpPr>
            <a:spLocks noChangeArrowheads="1"/>
          </p:cNvSpPr>
          <p:nvPr/>
        </p:nvSpPr>
        <p:spPr bwMode="auto">
          <a:xfrm rot="480000">
            <a:off x="3915760" y="2436284"/>
            <a:ext cx="3388166" cy="78409"/>
          </a:xfrm>
          <a:custGeom>
            <a:avLst/>
            <a:gdLst>
              <a:gd name="T0" fmla="*/ 2147483647 w 2344"/>
              <a:gd name="T1" fmla="*/ 0 h 56"/>
              <a:gd name="T2" fmla="*/ 2147483647 w 2344"/>
              <a:gd name="T3" fmla="*/ 2147483647 h 56"/>
              <a:gd name="T4" fmla="*/ 0 w 2344"/>
              <a:gd name="T5" fmla="*/ 2147483647 h 56"/>
              <a:gd name="T6" fmla="*/ 0 w 2344"/>
              <a:gd name="T7" fmla="*/ 2147483647 h 56"/>
              <a:gd name="T8" fmla="*/ 0 w 2344"/>
              <a:gd name="T9" fmla="*/ 2147483647 h 56"/>
              <a:gd name="T10" fmla="*/ 2147483647 w 2344"/>
              <a:gd name="T11" fmla="*/ 2147483647 h 56"/>
              <a:gd name="T12" fmla="*/ 2147483647 w 2344"/>
              <a:gd name="T13" fmla="*/ 2147483647 h 56"/>
              <a:gd name="T14" fmla="*/ 2147483647 w 2344"/>
              <a:gd name="T15" fmla="*/ 2147483647 h 56"/>
              <a:gd name="T16" fmla="*/ 2147483647 w 2344"/>
              <a:gd name="T17" fmla="*/ 2147483647 h 56"/>
              <a:gd name="T18" fmla="*/ 2147483647 w 2344"/>
              <a:gd name="T19" fmla="*/ 2147483647 h 56"/>
              <a:gd name="T20" fmla="*/ 2147483647 w 2344"/>
              <a:gd name="T21" fmla="*/ 2147483647 h 56"/>
              <a:gd name="T22" fmla="*/ 2147483647 w 2344"/>
              <a:gd name="T23" fmla="*/ 2147483647 h 56"/>
              <a:gd name="T24" fmla="*/ 2147483647 w 2344"/>
              <a:gd name="T25" fmla="*/ 2147483647 h 56"/>
              <a:gd name="T26" fmla="*/ 2147483647 w 2344"/>
              <a:gd name="T27" fmla="*/ 2147483647 h 56"/>
              <a:gd name="T28" fmla="*/ 2147483647 w 2344"/>
              <a:gd name="T29" fmla="*/ 0 h 56"/>
              <a:gd name="T30" fmla="*/ 2147483647 w 2344"/>
              <a:gd name="T31" fmla="*/ 0 h 56"/>
              <a:gd name="T32" fmla="*/ 2147483647 w 2344"/>
              <a:gd name="T33" fmla="*/ 0 h 56"/>
              <a:gd name="T34" fmla="*/ 2147483647 w 2344"/>
              <a:gd name="T35" fmla="*/ 0 h 56"/>
              <a:gd name="T36" fmla="*/ 2147483647 w 2344"/>
              <a:gd name="T37" fmla="*/ 0 h 56"/>
              <a:gd name="T38" fmla="*/ 2147483647 w 2344"/>
              <a:gd name="T39" fmla="*/ 0 h 56"/>
              <a:gd name="T40" fmla="*/ 2147483647 w 2344"/>
              <a:gd name="T41" fmla="*/ 2147483647 h 56"/>
              <a:gd name="T42" fmla="*/ 2147483647 w 2344"/>
              <a:gd name="T43" fmla="*/ 2147483647 h 56"/>
              <a:gd name="T44" fmla="*/ 2147483647 w 2344"/>
              <a:gd name="T45" fmla="*/ 2147483647 h 56"/>
              <a:gd name="T46" fmla="*/ 2147483647 w 2344"/>
              <a:gd name="T47" fmla="*/ 2147483647 h 56"/>
              <a:gd name="T48" fmla="*/ 2147483647 w 2344"/>
              <a:gd name="T49" fmla="*/ 2147483647 h 56"/>
              <a:gd name="T50" fmla="*/ 2147483647 w 2344"/>
              <a:gd name="T51" fmla="*/ 2147483647 h 56"/>
              <a:gd name="T52" fmla="*/ 2147483647 w 2344"/>
              <a:gd name="T53" fmla="*/ 2147483647 h 56"/>
              <a:gd name="T54" fmla="*/ 2147483647 w 2344"/>
              <a:gd name="T55" fmla="*/ 2147483647 h 56"/>
              <a:gd name="T56" fmla="*/ 2147483647 w 2344"/>
              <a:gd name="T57" fmla="*/ 2147483647 h 56"/>
              <a:gd name="T58" fmla="*/ 2147483647 w 2344"/>
              <a:gd name="T59" fmla="*/ 2147483647 h 56"/>
              <a:gd name="T60" fmla="*/ 2147483647 w 2344"/>
              <a:gd name="T61" fmla="*/ 2147483647 h 56"/>
              <a:gd name="T62" fmla="*/ 2147483647 w 2344"/>
              <a:gd name="T63" fmla="*/ 2147483647 h 56"/>
              <a:gd name="T64" fmla="*/ 2147483647 w 2344"/>
              <a:gd name="T65" fmla="*/ 2147483647 h 56"/>
              <a:gd name="T66" fmla="*/ 2147483647 w 2344"/>
              <a:gd name="T67" fmla="*/ 2147483647 h 56"/>
              <a:gd name="T68" fmla="*/ 2147483647 w 2344"/>
              <a:gd name="T69" fmla="*/ 2147483647 h 56"/>
              <a:gd name="T70" fmla="*/ 2147483647 w 2344"/>
              <a:gd name="T71" fmla="*/ 2147483647 h 56"/>
              <a:gd name="T72" fmla="*/ 2147483647 w 2344"/>
              <a:gd name="T73" fmla="*/ 2147483647 h 56"/>
              <a:gd name="T74" fmla="*/ 2147483647 w 2344"/>
              <a:gd name="T75" fmla="*/ 2147483647 h 56"/>
              <a:gd name="T76" fmla="*/ 2147483647 w 2344"/>
              <a:gd name="T77" fmla="*/ 2147483647 h 56"/>
              <a:gd name="T78" fmla="*/ 2147483647 w 2344"/>
              <a:gd name="T79" fmla="*/ 2147483647 h 56"/>
              <a:gd name="T80" fmla="*/ 2147483647 w 2344"/>
              <a:gd name="T81" fmla="*/ 2147483647 h 56"/>
              <a:gd name="T82" fmla="*/ 2147483647 w 2344"/>
              <a:gd name="T83" fmla="*/ 2147483647 h 56"/>
              <a:gd name="T84" fmla="*/ 2147483647 w 2344"/>
              <a:gd name="T85" fmla="*/ 2147483647 h 56"/>
              <a:gd name="T86" fmla="*/ 2147483647 w 2344"/>
              <a:gd name="T87" fmla="*/ 2147483647 h 56"/>
              <a:gd name="T88" fmla="*/ 2147483647 w 2344"/>
              <a:gd name="T89" fmla="*/ 2147483647 h 56"/>
              <a:gd name="T90" fmla="*/ 2147483647 w 2344"/>
              <a:gd name="T91" fmla="*/ 2147483647 h 56"/>
              <a:gd name="T92" fmla="*/ 2147483647 w 2344"/>
              <a:gd name="T93" fmla="*/ 2147483647 h 56"/>
              <a:gd name="T94" fmla="*/ 2147483647 w 2344"/>
              <a:gd name="T95" fmla="*/ 2147483647 h 56"/>
              <a:gd name="T96" fmla="*/ 2147483647 w 2344"/>
              <a:gd name="T97" fmla="*/ 2147483647 h 56"/>
              <a:gd name="T98" fmla="*/ 2147483647 w 2344"/>
              <a:gd name="T99" fmla="*/ 2147483647 h 56"/>
              <a:gd name="T100" fmla="*/ 2147483647 w 2344"/>
              <a:gd name="T101" fmla="*/ 2147483647 h 56"/>
              <a:gd name="T102" fmla="*/ 2147483647 w 2344"/>
              <a:gd name="T103" fmla="*/ 2147483647 h 56"/>
              <a:gd name="T104" fmla="*/ 2147483647 w 2344"/>
              <a:gd name="T105" fmla="*/ 2147483647 h 56"/>
              <a:gd name="T106" fmla="*/ 2147483647 w 2344"/>
              <a:gd name="T107" fmla="*/ 2147483647 h 56"/>
              <a:gd name="T108" fmla="*/ 2147483647 w 2344"/>
              <a:gd name="T109" fmla="*/ 2147483647 h 56"/>
              <a:gd name="T110" fmla="*/ 2147483647 w 2344"/>
              <a:gd name="T111" fmla="*/ 2147483647 h 56"/>
              <a:gd name="T112" fmla="*/ 2147483647 w 2344"/>
              <a:gd name="T113" fmla="*/ 2147483647 h 56"/>
              <a:gd name="T114" fmla="*/ 2147483647 w 2344"/>
              <a:gd name="T115" fmla="*/ 2147483647 h 56"/>
              <a:gd name="T116" fmla="*/ 0 w 2344"/>
              <a:gd name="T117" fmla="*/ 2147483647 h 56"/>
              <a:gd name="T118" fmla="*/ 0 w 2344"/>
              <a:gd name="T119" fmla="*/ 2147483647 h 56"/>
              <a:gd name="T120" fmla="*/ 0 w 2344"/>
              <a:gd name="T121" fmla="*/ 2147483647 h 56"/>
              <a:gd name="T122" fmla="*/ 0 w 2344"/>
              <a:gd name="T123" fmla="*/ 2147483647 h 56"/>
              <a:gd name="T124" fmla="*/ 2147483647 w 2344"/>
              <a:gd name="T125" fmla="*/ 2147483647 h 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44"/>
              <a:gd name="T190" fmla="*/ 0 h 56"/>
              <a:gd name="T191" fmla="*/ 2344 w 2344"/>
              <a:gd name="T192" fmla="*/ 56 h 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44" h="56">
                <a:moveTo>
                  <a:pt x="2287" y="56"/>
                </a:moveTo>
                <a:lnTo>
                  <a:pt x="2287" y="0"/>
                </a:lnTo>
                <a:lnTo>
                  <a:pt x="2344" y="28"/>
                </a:lnTo>
                <a:lnTo>
                  <a:pt x="2287" y="56"/>
                </a:lnTo>
                <a:moveTo>
                  <a:pt x="0" y="28"/>
                </a:moveTo>
                <a:lnTo>
                  <a:pt x="0" y="26"/>
                </a:lnTo>
                <a:lnTo>
                  <a:pt x="0" y="25"/>
                </a:lnTo>
                <a:lnTo>
                  <a:pt x="0" y="23"/>
                </a:lnTo>
                <a:lnTo>
                  <a:pt x="0" y="22"/>
                </a:lnTo>
                <a:lnTo>
                  <a:pt x="0" y="21"/>
                </a:lnTo>
                <a:lnTo>
                  <a:pt x="1" y="19"/>
                </a:lnTo>
                <a:lnTo>
                  <a:pt x="1" y="18"/>
                </a:lnTo>
                <a:lnTo>
                  <a:pt x="2" y="16"/>
                </a:lnTo>
                <a:lnTo>
                  <a:pt x="3" y="15"/>
                </a:lnTo>
                <a:lnTo>
                  <a:pt x="3" y="14"/>
                </a:lnTo>
                <a:lnTo>
                  <a:pt x="4" y="12"/>
                </a:lnTo>
                <a:lnTo>
                  <a:pt x="5" y="11"/>
                </a:lnTo>
                <a:lnTo>
                  <a:pt x="6" y="10"/>
                </a:lnTo>
                <a:lnTo>
                  <a:pt x="7" y="9"/>
                </a:lnTo>
                <a:lnTo>
                  <a:pt x="8" y="8"/>
                </a:lnTo>
                <a:lnTo>
                  <a:pt x="9" y="7"/>
                </a:lnTo>
                <a:lnTo>
                  <a:pt x="10" y="6"/>
                </a:lnTo>
                <a:lnTo>
                  <a:pt x="11" y="5"/>
                </a:lnTo>
                <a:lnTo>
                  <a:pt x="12" y="4"/>
                </a:lnTo>
                <a:lnTo>
                  <a:pt x="14" y="3"/>
                </a:lnTo>
                <a:lnTo>
                  <a:pt x="15" y="3"/>
                </a:lnTo>
                <a:lnTo>
                  <a:pt x="16" y="2"/>
                </a:lnTo>
                <a:lnTo>
                  <a:pt x="18" y="1"/>
                </a:lnTo>
                <a:lnTo>
                  <a:pt x="19" y="1"/>
                </a:lnTo>
                <a:lnTo>
                  <a:pt x="21" y="0"/>
                </a:lnTo>
                <a:lnTo>
                  <a:pt x="22" y="0"/>
                </a:lnTo>
                <a:lnTo>
                  <a:pt x="23" y="0"/>
                </a:lnTo>
                <a:lnTo>
                  <a:pt x="25" y="0"/>
                </a:lnTo>
                <a:lnTo>
                  <a:pt x="26" y="0"/>
                </a:lnTo>
                <a:lnTo>
                  <a:pt x="28" y="0"/>
                </a:lnTo>
                <a:lnTo>
                  <a:pt x="29" y="0"/>
                </a:lnTo>
                <a:lnTo>
                  <a:pt x="31" y="0"/>
                </a:lnTo>
                <a:lnTo>
                  <a:pt x="32" y="0"/>
                </a:lnTo>
                <a:lnTo>
                  <a:pt x="34" y="0"/>
                </a:lnTo>
                <a:lnTo>
                  <a:pt x="35" y="0"/>
                </a:lnTo>
                <a:lnTo>
                  <a:pt x="37" y="1"/>
                </a:lnTo>
                <a:lnTo>
                  <a:pt x="38" y="1"/>
                </a:lnTo>
                <a:lnTo>
                  <a:pt x="39" y="2"/>
                </a:lnTo>
                <a:lnTo>
                  <a:pt x="41" y="3"/>
                </a:lnTo>
                <a:lnTo>
                  <a:pt x="42" y="3"/>
                </a:lnTo>
                <a:lnTo>
                  <a:pt x="43" y="4"/>
                </a:lnTo>
                <a:lnTo>
                  <a:pt x="45" y="5"/>
                </a:lnTo>
                <a:lnTo>
                  <a:pt x="46" y="6"/>
                </a:lnTo>
                <a:lnTo>
                  <a:pt x="47" y="7"/>
                </a:lnTo>
                <a:lnTo>
                  <a:pt x="48" y="8"/>
                </a:lnTo>
                <a:lnTo>
                  <a:pt x="49" y="9"/>
                </a:lnTo>
                <a:lnTo>
                  <a:pt x="50" y="10"/>
                </a:lnTo>
                <a:lnTo>
                  <a:pt x="51" y="11"/>
                </a:lnTo>
                <a:lnTo>
                  <a:pt x="52" y="12"/>
                </a:lnTo>
                <a:lnTo>
                  <a:pt x="52" y="14"/>
                </a:lnTo>
                <a:lnTo>
                  <a:pt x="53" y="15"/>
                </a:lnTo>
                <a:lnTo>
                  <a:pt x="54" y="16"/>
                </a:lnTo>
                <a:lnTo>
                  <a:pt x="54" y="18"/>
                </a:lnTo>
                <a:lnTo>
                  <a:pt x="55" y="19"/>
                </a:lnTo>
                <a:lnTo>
                  <a:pt x="55" y="21"/>
                </a:lnTo>
                <a:lnTo>
                  <a:pt x="56" y="22"/>
                </a:lnTo>
                <a:lnTo>
                  <a:pt x="56" y="23"/>
                </a:lnTo>
                <a:lnTo>
                  <a:pt x="56" y="25"/>
                </a:lnTo>
                <a:lnTo>
                  <a:pt x="56" y="28"/>
                </a:lnTo>
                <a:lnTo>
                  <a:pt x="56" y="29"/>
                </a:lnTo>
                <a:lnTo>
                  <a:pt x="56" y="31"/>
                </a:lnTo>
                <a:lnTo>
                  <a:pt x="56" y="32"/>
                </a:lnTo>
                <a:lnTo>
                  <a:pt x="56" y="34"/>
                </a:lnTo>
                <a:lnTo>
                  <a:pt x="55" y="35"/>
                </a:lnTo>
                <a:lnTo>
                  <a:pt x="55" y="37"/>
                </a:lnTo>
                <a:lnTo>
                  <a:pt x="54" y="38"/>
                </a:lnTo>
                <a:lnTo>
                  <a:pt x="54" y="40"/>
                </a:lnTo>
                <a:lnTo>
                  <a:pt x="53" y="41"/>
                </a:lnTo>
                <a:lnTo>
                  <a:pt x="52" y="42"/>
                </a:lnTo>
                <a:lnTo>
                  <a:pt x="51" y="44"/>
                </a:lnTo>
                <a:lnTo>
                  <a:pt x="51" y="45"/>
                </a:lnTo>
                <a:lnTo>
                  <a:pt x="50" y="46"/>
                </a:lnTo>
                <a:lnTo>
                  <a:pt x="49" y="47"/>
                </a:lnTo>
                <a:lnTo>
                  <a:pt x="48" y="48"/>
                </a:lnTo>
                <a:lnTo>
                  <a:pt x="47" y="49"/>
                </a:lnTo>
                <a:lnTo>
                  <a:pt x="45" y="50"/>
                </a:lnTo>
                <a:lnTo>
                  <a:pt x="44" y="51"/>
                </a:lnTo>
                <a:lnTo>
                  <a:pt x="43" y="52"/>
                </a:lnTo>
                <a:lnTo>
                  <a:pt x="42" y="53"/>
                </a:lnTo>
                <a:lnTo>
                  <a:pt x="40" y="53"/>
                </a:lnTo>
                <a:lnTo>
                  <a:pt x="39" y="54"/>
                </a:lnTo>
                <a:lnTo>
                  <a:pt x="37" y="55"/>
                </a:lnTo>
                <a:lnTo>
                  <a:pt x="36" y="55"/>
                </a:lnTo>
                <a:lnTo>
                  <a:pt x="35" y="55"/>
                </a:lnTo>
                <a:lnTo>
                  <a:pt x="33" y="56"/>
                </a:lnTo>
                <a:lnTo>
                  <a:pt x="32" y="56"/>
                </a:lnTo>
                <a:lnTo>
                  <a:pt x="30" y="56"/>
                </a:lnTo>
                <a:lnTo>
                  <a:pt x="29" y="56"/>
                </a:lnTo>
                <a:lnTo>
                  <a:pt x="27" y="56"/>
                </a:lnTo>
                <a:lnTo>
                  <a:pt x="26" y="56"/>
                </a:lnTo>
                <a:lnTo>
                  <a:pt x="24" y="56"/>
                </a:lnTo>
                <a:lnTo>
                  <a:pt x="23" y="56"/>
                </a:lnTo>
                <a:lnTo>
                  <a:pt x="21" y="55"/>
                </a:lnTo>
                <a:lnTo>
                  <a:pt x="20" y="55"/>
                </a:lnTo>
                <a:lnTo>
                  <a:pt x="18" y="55"/>
                </a:lnTo>
                <a:lnTo>
                  <a:pt x="17" y="54"/>
                </a:lnTo>
                <a:lnTo>
                  <a:pt x="15" y="53"/>
                </a:lnTo>
                <a:lnTo>
                  <a:pt x="14" y="53"/>
                </a:lnTo>
                <a:lnTo>
                  <a:pt x="13" y="52"/>
                </a:lnTo>
                <a:lnTo>
                  <a:pt x="12" y="51"/>
                </a:lnTo>
                <a:lnTo>
                  <a:pt x="10" y="50"/>
                </a:lnTo>
                <a:lnTo>
                  <a:pt x="9" y="49"/>
                </a:lnTo>
                <a:lnTo>
                  <a:pt x="8" y="48"/>
                </a:lnTo>
                <a:lnTo>
                  <a:pt x="7" y="47"/>
                </a:lnTo>
                <a:lnTo>
                  <a:pt x="6" y="46"/>
                </a:lnTo>
                <a:lnTo>
                  <a:pt x="5" y="45"/>
                </a:lnTo>
                <a:lnTo>
                  <a:pt x="4" y="44"/>
                </a:lnTo>
                <a:lnTo>
                  <a:pt x="3" y="42"/>
                </a:lnTo>
                <a:lnTo>
                  <a:pt x="3" y="41"/>
                </a:lnTo>
                <a:lnTo>
                  <a:pt x="2" y="40"/>
                </a:lnTo>
                <a:lnTo>
                  <a:pt x="1" y="38"/>
                </a:lnTo>
                <a:lnTo>
                  <a:pt x="1" y="37"/>
                </a:lnTo>
                <a:lnTo>
                  <a:pt x="0" y="35"/>
                </a:lnTo>
                <a:lnTo>
                  <a:pt x="0" y="34"/>
                </a:lnTo>
                <a:lnTo>
                  <a:pt x="0" y="32"/>
                </a:lnTo>
                <a:lnTo>
                  <a:pt x="0" y="31"/>
                </a:lnTo>
                <a:lnTo>
                  <a:pt x="0" y="28"/>
                </a:lnTo>
                <a:moveTo>
                  <a:pt x="2287" y="28"/>
                </a:moveTo>
                <a:lnTo>
                  <a:pt x="0" y="28"/>
                </a:lnTo>
                <a:lnTo>
                  <a:pt x="2287" y="28"/>
                </a:lnTo>
              </a:path>
            </a:pathLst>
          </a:custGeom>
          <a:solidFill>
            <a:srgbClr val="000000"/>
          </a:solidFill>
          <a:ln w="9525">
            <a:solidFill>
              <a:srgbClr val="000000"/>
            </a:solidFill>
            <a:round/>
            <a:headEnd type="none" w="sm" len="sm"/>
            <a:tailEnd type="none" w="sm" len="sm"/>
          </a:ln>
        </p:spPr>
        <p:txBody>
          <a:bodyPr lIns="82113" tIns="41057" rIns="82113" bIns="41057">
            <a:prstTxWarp prst="textNoShape">
              <a:avLst/>
            </a:prstTxWarp>
          </a:bodyPr>
          <a:lstStyle/>
          <a:p>
            <a:endParaRPr lang="en-US"/>
          </a:p>
        </p:txBody>
      </p:sp>
      <p:sp>
        <p:nvSpPr>
          <p:cNvPr id="29724" name="Rectangle 9"/>
          <p:cNvSpPr>
            <a:spLocks noChangeArrowheads="1"/>
          </p:cNvSpPr>
          <p:nvPr/>
        </p:nvSpPr>
        <p:spPr bwMode="auto">
          <a:xfrm>
            <a:off x="6715622" y="3976465"/>
            <a:ext cx="886069" cy="642675"/>
          </a:xfrm>
          <a:prstGeom prst="rect">
            <a:avLst/>
          </a:prstGeom>
          <a:solidFill>
            <a:srgbClr val="FFFFFF"/>
          </a:solidFill>
          <a:ln w="9525">
            <a:solidFill>
              <a:srgbClr val="000000"/>
            </a:solidFill>
            <a:miter lim="800000"/>
            <a:headEnd type="none" w="sm" len="sm"/>
            <a:tailEnd type="none" w="sm" len="sm"/>
          </a:ln>
        </p:spPr>
        <p:txBody>
          <a:bodyPr lIns="45618" tIns="45618" rIns="45618" bIns="45618" anchor="ctr">
            <a:prstTxWarp prst="textNoShape">
              <a:avLst/>
            </a:prstTxWarp>
          </a:bodyPr>
          <a:lstStyle/>
          <a:p>
            <a:pPr algn="ctr" defTabSz="409140"/>
            <a:r>
              <a:rPr lang="en-GB" sz="900" dirty="0"/>
              <a:t>Diagnostic variable</a:t>
            </a:r>
          </a:p>
        </p:txBody>
      </p:sp>
      <p:sp>
        <p:nvSpPr>
          <p:cNvPr id="29725" name="Rectangle 9"/>
          <p:cNvSpPr>
            <a:spLocks noChangeArrowheads="1"/>
          </p:cNvSpPr>
          <p:nvPr/>
        </p:nvSpPr>
        <p:spPr bwMode="auto">
          <a:xfrm>
            <a:off x="7825738" y="3976465"/>
            <a:ext cx="886069" cy="642675"/>
          </a:xfrm>
          <a:prstGeom prst="rect">
            <a:avLst/>
          </a:prstGeom>
          <a:solidFill>
            <a:srgbClr val="FFFFFF"/>
          </a:solidFill>
          <a:ln w="9525">
            <a:solidFill>
              <a:srgbClr val="000000"/>
            </a:solidFill>
            <a:miter lim="800000"/>
            <a:headEnd type="none" w="sm" len="sm"/>
            <a:tailEnd type="none" w="sm" len="sm"/>
          </a:ln>
        </p:spPr>
        <p:txBody>
          <a:bodyPr lIns="45618" tIns="45618" rIns="45618" bIns="45618" anchor="ctr">
            <a:prstTxWarp prst="textNoShape">
              <a:avLst/>
            </a:prstTxWarp>
          </a:bodyPr>
          <a:lstStyle/>
          <a:p>
            <a:pPr algn="ctr" defTabSz="409140"/>
            <a:r>
              <a:rPr lang="en-GB" sz="900" dirty="0"/>
              <a:t>Diagnostic variable</a:t>
            </a:r>
          </a:p>
        </p:txBody>
      </p:sp>
      <p:cxnSp>
        <p:nvCxnSpPr>
          <p:cNvPr id="29726" name="Straight Arrow Connector 41"/>
          <p:cNvCxnSpPr>
            <a:cxnSpLocks noChangeShapeType="1"/>
            <a:stCxn id="3102" idx="4"/>
            <a:endCxn id="29724" idx="0"/>
          </p:cNvCxnSpPr>
          <p:nvPr/>
        </p:nvCxnSpPr>
        <p:spPr bwMode="auto">
          <a:xfrm rot="5400000">
            <a:off x="6994799" y="3681791"/>
            <a:ext cx="459254" cy="130092"/>
          </a:xfrm>
          <a:prstGeom prst="straightConnector1">
            <a:avLst/>
          </a:prstGeom>
          <a:noFill/>
          <a:ln w="9525">
            <a:solidFill>
              <a:schemeClr val="tx1"/>
            </a:solidFill>
            <a:round/>
            <a:headEnd/>
            <a:tailEnd type="arrow" w="med" len="med"/>
          </a:ln>
        </p:spPr>
      </p:cxnSp>
      <p:cxnSp>
        <p:nvCxnSpPr>
          <p:cNvPr id="29727" name="Straight Arrow Connector 43"/>
          <p:cNvCxnSpPr>
            <a:cxnSpLocks noChangeShapeType="1"/>
            <a:stCxn id="29722" idx="0"/>
            <a:endCxn id="29725" idx="0"/>
          </p:cNvCxnSpPr>
          <p:nvPr/>
        </p:nvCxnSpPr>
        <p:spPr bwMode="auto">
          <a:xfrm rot="16200000" flipH="1">
            <a:off x="7600652" y="3309067"/>
            <a:ext cx="471855" cy="862941"/>
          </a:xfrm>
          <a:prstGeom prst="straightConnector1">
            <a:avLst/>
          </a:prstGeom>
          <a:noFill/>
          <a:ln w="9525">
            <a:solidFill>
              <a:schemeClr val="tx1"/>
            </a:solidFill>
            <a:round/>
            <a:headEnd/>
            <a:tailEnd type="arrow" w="med" len="med"/>
          </a:ln>
        </p:spPr>
      </p:cxnSp>
      <p:cxnSp>
        <p:nvCxnSpPr>
          <p:cNvPr id="29728" name="Straight Arrow Connector 45"/>
          <p:cNvCxnSpPr>
            <a:cxnSpLocks noChangeShapeType="1"/>
            <a:stCxn id="3104" idx="0"/>
            <a:endCxn id="29724" idx="2"/>
          </p:cNvCxnSpPr>
          <p:nvPr/>
        </p:nvCxnSpPr>
        <p:spPr bwMode="auto">
          <a:xfrm rot="16200000" flipV="1">
            <a:off x="7001697" y="4775377"/>
            <a:ext cx="662277" cy="349802"/>
          </a:xfrm>
          <a:prstGeom prst="straightConnector1">
            <a:avLst/>
          </a:prstGeom>
          <a:noFill/>
          <a:ln w="9525">
            <a:solidFill>
              <a:schemeClr val="tx1"/>
            </a:solidFill>
            <a:round/>
            <a:headEnd/>
            <a:tailEnd type="arrow" w="med" len="med"/>
          </a:ln>
        </p:spPr>
      </p:cxnSp>
      <p:cxnSp>
        <p:nvCxnSpPr>
          <p:cNvPr id="29729" name="Straight Arrow Connector 47"/>
          <p:cNvCxnSpPr>
            <a:cxnSpLocks noChangeShapeType="1"/>
            <a:stCxn id="3103" idx="0"/>
            <a:endCxn id="29725" idx="2"/>
          </p:cNvCxnSpPr>
          <p:nvPr/>
        </p:nvCxnSpPr>
        <p:spPr bwMode="auto">
          <a:xfrm rot="16200000" flipV="1">
            <a:off x="8043875" y="4843314"/>
            <a:ext cx="662277" cy="213929"/>
          </a:xfrm>
          <a:prstGeom prst="straightConnector1">
            <a:avLst/>
          </a:prstGeom>
          <a:noFill/>
          <a:ln w="9525">
            <a:solidFill>
              <a:schemeClr val="tx1"/>
            </a:solidFill>
            <a:round/>
            <a:headEnd/>
            <a:tailEnd type="arrow" w="med" len="med"/>
          </a:ln>
        </p:spPr>
      </p:cxnSp>
      <p:cxnSp>
        <p:nvCxnSpPr>
          <p:cNvPr id="29730" name="Straight Arrow Connector 49"/>
          <p:cNvCxnSpPr>
            <a:cxnSpLocks noChangeShapeType="1"/>
            <a:stCxn id="3077" idx="0"/>
            <a:endCxn id="29706" idx="2"/>
          </p:cNvCxnSpPr>
          <p:nvPr/>
        </p:nvCxnSpPr>
        <p:spPr bwMode="auto">
          <a:xfrm rot="16200000" flipV="1">
            <a:off x="5970608" y="4717084"/>
            <a:ext cx="677679" cy="450985"/>
          </a:xfrm>
          <a:prstGeom prst="straightConnector1">
            <a:avLst/>
          </a:prstGeom>
          <a:noFill/>
          <a:ln w="9525">
            <a:solidFill>
              <a:schemeClr val="tx1"/>
            </a:solidFill>
            <a:round/>
            <a:headEnd/>
            <a:tailEnd type="arrow" w="med" len="med"/>
          </a:ln>
        </p:spPr>
      </p:cxnSp>
      <p:cxnSp>
        <p:nvCxnSpPr>
          <p:cNvPr id="29731" name="Straight Arrow Connector 51"/>
          <p:cNvCxnSpPr>
            <a:cxnSpLocks noChangeShapeType="1"/>
            <a:stCxn id="3078" idx="0"/>
            <a:endCxn id="29706" idx="2"/>
          </p:cNvCxnSpPr>
          <p:nvPr/>
        </p:nvCxnSpPr>
        <p:spPr bwMode="auto">
          <a:xfrm rot="5400000" flipH="1" flipV="1">
            <a:off x="5483487" y="4680948"/>
            <a:ext cx="677679" cy="523258"/>
          </a:xfrm>
          <a:prstGeom prst="straightConnector1">
            <a:avLst/>
          </a:prstGeom>
          <a:noFill/>
          <a:ln w="9525">
            <a:solidFill>
              <a:schemeClr val="tx1"/>
            </a:solidFill>
            <a:round/>
            <a:headEnd/>
            <a:tailEnd type="arrow" w="med" len="med"/>
          </a:ln>
        </p:spPr>
      </p:cxnSp>
      <p:cxnSp>
        <p:nvCxnSpPr>
          <p:cNvPr id="29732" name="Straight Arrow Connector 53"/>
          <p:cNvCxnSpPr>
            <a:cxnSpLocks noChangeShapeType="1"/>
            <a:stCxn id="3076" idx="0"/>
            <a:endCxn id="29707" idx="2"/>
          </p:cNvCxnSpPr>
          <p:nvPr/>
        </p:nvCxnSpPr>
        <p:spPr bwMode="auto">
          <a:xfrm rot="16200000" flipV="1">
            <a:off x="4145710" y="4840671"/>
            <a:ext cx="677679" cy="203811"/>
          </a:xfrm>
          <a:prstGeom prst="straightConnector1">
            <a:avLst/>
          </a:prstGeom>
          <a:noFill/>
          <a:ln w="9525">
            <a:solidFill>
              <a:schemeClr val="tx1"/>
            </a:solidFill>
            <a:round/>
            <a:headEnd/>
            <a:tailEnd type="arrow" w="med" len="med"/>
          </a:ln>
        </p:spPr>
      </p:cxnSp>
      <p:cxnSp>
        <p:nvCxnSpPr>
          <p:cNvPr id="29733" name="Straight Arrow Connector 55"/>
          <p:cNvCxnSpPr>
            <a:cxnSpLocks noChangeShapeType="1"/>
            <a:endCxn id="29707" idx="2"/>
          </p:cNvCxnSpPr>
          <p:nvPr/>
        </p:nvCxnSpPr>
        <p:spPr bwMode="auto">
          <a:xfrm flipV="1">
            <a:off x="3385275" y="4603737"/>
            <a:ext cx="997370" cy="649676"/>
          </a:xfrm>
          <a:prstGeom prst="straightConnector1">
            <a:avLst/>
          </a:prstGeom>
          <a:noFill/>
          <a:ln w="9525">
            <a:solidFill>
              <a:schemeClr val="tx1"/>
            </a:solidFill>
            <a:round/>
            <a:headEnd/>
            <a:tailEnd type="arrow" w="med" len="med"/>
          </a:ln>
        </p:spPr>
      </p:cxnSp>
      <p:cxnSp>
        <p:nvCxnSpPr>
          <p:cNvPr id="29734" name="Straight Arrow Connector 57"/>
          <p:cNvCxnSpPr>
            <a:cxnSpLocks noChangeShapeType="1"/>
            <a:stCxn id="3075" idx="0"/>
            <a:endCxn id="29707" idx="2"/>
          </p:cNvCxnSpPr>
          <p:nvPr/>
        </p:nvCxnSpPr>
        <p:spPr bwMode="auto">
          <a:xfrm rot="5400000" flipH="1" flipV="1">
            <a:off x="3068841" y="3967612"/>
            <a:ext cx="677679" cy="1949929"/>
          </a:xfrm>
          <a:prstGeom prst="straightConnector1">
            <a:avLst/>
          </a:prstGeom>
          <a:noFill/>
          <a:ln w="9525">
            <a:solidFill>
              <a:schemeClr val="tx1"/>
            </a:solidFill>
            <a:round/>
            <a:headEnd/>
            <a:tailEnd type="arrow" w="med" len="med"/>
          </a:ln>
        </p:spPr>
      </p:cxnSp>
      <p:cxnSp>
        <p:nvCxnSpPr>
          <p:cNvPr id="29735" name="Straight Arrow Connector 60"/>
          <p:cNvCxnSpPr>
            <a:cxnSpLocks noChangeShapeType="1"/>
            <a:stCxn id="3074" idx="0"/>
            <a:endCxn id="29705" idx="2"/>
          </p:cNvCxnSpPr>
          <p:nvPr/>
        </p:nvCxnSpPr>
        <p:spPr bwMode="auto">
          <a:xfrm rot="16200000" flipV="1">
            <a:off x="2611351" y="4484365"/>
            <a:ext cx="677679" cy="916424"/>
          </a:xfrm>
          <a:prstGeom prst="straightConnector1">
            <a:avLst/>
          </a:prstGeom>
          <a:noFill/>
          <a:ln w="9525">
            <a:solidFill>
              <a:schemeClr val="tx1"/>
            </a:solidFill>
            <a:round/>
            <a:headEnd/>
            <a:tailEnd type="arrow" w="med" len="med"/>
          </a:ln>
        </p:spPr>
      </p:cxnSp>
      <p:cxnSp>
        <p:nvCxnSpPr>
          <p:cNvPr id="29736" name="Straight Arrow Connector 62"/>
          <p:cNvCxnSpPr>
            <a:cxnSpLocks noChangeShapeType="1"/>
            <a:stCxn id="3075" idx="0"/>
            <a:endCxn id="29705" idx="2"/>
          </p:cNvCxnSpPr>
          <p:nvPr/>
        </p:nvCxnSpPr>
        <p:spPr bwMode="auto">
          <a:xfrm rot="5400000" flipH="1" flipV="1">
            <a:off x="2123508" y="4912945"/>
            <a:ext cx="677679" cy="59264"/>
          </a:xfrm>
          <a:prstGeom prst="straightConnector1">
            <a:avLst/>
          </a:prstGeom>
          <a:noFill/>
          <a:ln w="9525">
            <a:solidFill>
              <a:schemeClr val="tx1"/>
            </a:solidFill>
            <a:round/>
            <a:headEnd/>
            <a:tailEnd type="arrow" w="med" len="med"/>
          </a:ln>
        </p:spPr>
      </p:cxnSp>
      <p:cxnSp>
        <p:nvCxnSpPr>
          <p:cNvPr id="29737" name="Straight Arrow Connector 64"/>
          <p:cNvCxnSpPr>
            <a:cxnSpLocks noChangeShapeType="1"/>
            <a:stCxn id="3073" idx="0"/>
            <a:endCxn id="29705" idx="2"/>
          </p:cNvCxnSpPr>
          <p:nvPr/>
        </p:nvCxnSpPr>
        <p:spPr bwMode="auto">
          <a:xfrm rot="5400000" flipH="1" flipV="1">
            <a:off x="1635664" y="4426546"/>
            <a:ext cx="677679" cy="1032061"/>
          </a:xfrm>
          <a:prstGeom prst="straightConnector1">
            <a:avLst/>
          </a:prstGeom>
          <a:noFill/>
          <a:ln w="9525">
            <a:solidFill>
              <a:schemeClr val="tx1"/>
            </a:solidFill>
            <a:round/>
            <a:headEnd/>
            <a:tailEnd type="arrow" w="med" len="med"/>
          </a:ln>
        </p:spPr>
      </p:cxnSp>
      <p:sp>
        <p:nvSpPr>
          <p:cNvPr id="29738" name="TextBox 65"/>
          <p:cNvSpPr txBox="1">
            <a:spLocks noChangeArrowheads="1"/>
          </p:cNvSpPr>
          <p:nvPr/>
        </p:nvSpPr>
        <p:spPr bwMode="auto">
          <a:xfrm>
            <a:off x="62156" y="4715751"/>
            <a:ext cx="1796710" cy="252193"/>
          </a:xfrm>
          <a:prstGeom prst="rect">
            <a:avLst/>
          </a:prstGeom>
          <a:noFill/>
          <a:ln w="9525">
            <a:noFill/>
            <a:miter lim="800000"/>
            <a:headEnd/>
            <a:tailEnd/>
          </a:ln>
        </p:spPr>
        <p:txBody>
          <a:bodyPr lIns="82113" tIns="41057" rIns="82113" bIns="41057">
            <a:prstTxWarp prst="textNoShape">
              <a:avLst/>
            </a:prstTxWarp>
            <a:spAutoFit/>
          </a:bodyPr>
          <a:lstStyle/>
          <a:p>
            <a:r>
              <a:rPr lang="en-US" sz="1100" dirty="0"/>
              <a:t>(Evaluation Procedures)</a:t>
            </a:r>
          </a:p>
        </p:txBody>
      </p:sp>
      <p:sp>
        <p:nvSpPr>
          <p:cNvPr id="29739" name="TextBox 42"/>
          <p:cNvSpPr txBox="1">
            <a:spLocks noChangeArrowheads="1"/>
          </p:cNvSpPr>
          <p:nvPr/>
        </p:nvSpPr>
        <p:spPr bwMode="auto">
          <a:xfrm>
            <a:off x="1234425" y="400447"/>
            <a:ext cx="6730077" cy="359915"/>
          </a:xfrm>
          <a:prstGeom prst="rect">
            <a:avLst/>
          </a:prstGeom>
          <a:noFill/>
          <a:ln w="9525">
            <a:noFill/>
            <a:miter lim="800000"/>
            <a:headEnd/>
            <a:tailEnd/>
          </a:ln>
        </p:spPr>
        <p:txBody>
          <a:bodyPr lIns="82113" tIns="41057" rIns="82113" bIns="41057">
            <a:prstTxWarp prst="textNoShape">
              <a:avLst/>
            </a:prstTxWarp>
            <a:spAutoFit/>
          </a:bodyPr>
          <a:lstStyle/>
          <a:p>
            <a:r>
              <a:rPr lang="en-US"/>
              <a:t>Scoring Design for SimScientists Projects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i="1" dirty="0" smtClean="0"/>
              <a:t>Fragment of a </a:t>
            </a:r>
            <a:r>
              <a:rPr lang="en-US" sz="2800" i="1" dirty="0" err="1" smtClean="0"/>
              <a:t>Bayes</a:t>
            </a:r>
            <a:r>
              <a:rPr lang="en-US" sz="2800" i="1" dirty="0" smtClean="0"/>
              <a:t> Net From the Calipers II Ecosystems Benchmark Assessment</a:t>
            </a:r>
            <a:r>
              <a:rPr lang="en-US" sz="2800" dirty="0" smtClean="0"/>
              <a:t> </a:t>
            </a:r>
            <a:endParaRPr lang="en-US" sz="2800" dirty="0"/>
          </a:p>
        </p:txBody>
      </p:sp>
      <p:sp>
        <p:nvSpPr>
          <p:cNvPr id="5" name="Text Placeholder 8"/>
          <p:cNvSpPr txBox="1">
            <a:spLocks/>
          </p:cNvSpPr>
          <p:nvPr/>
        </p:nvSpPr>
        <p:spPr bwMode="auto">
          <a:xfrm>
            <a:off x="658368" y="5579536"/>
            <a:ext cx="7827264" cy="50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85000" lnSpcReduction="10000"/>
          </a:bodyPr>
          <a:lstStyle/>
          <a:p>
            <a:pPr marL="0" marR="0" lvl="0" indent="0" algn="ctr" defTabSz="457200" rtl="0" eaLnBrk="0" fontAlgn="auto" latinLnBrk="0" hangingPunct="0">
              <a:lnSpc>
                <a:spcPct val="100000"/>
              </a:lnSpc>
              <a:spcBef>
                <a:spcPts val="0"/>
              </a:spcBef>
              <a:spcAft>
                <a:spcPts val="0"/>
              </a:spcAft>
              <a:buClrTx/>
              <a:buSzTx/>
              <a:buFont typeface="Wingdings" pitchFamily="-110" charset="2"/>
              <a:buNone/>
              <a:tabLst/>
              <a:defRPr/>
            </a:pPr>
            <a:r>
              <a:rPr kumimoji="0" lang="en-US" sz="1800" b="1" i="0" u="none" strike="noStrike" kern="1200" cap="none" spc="0" normalizeH="0" baseline="0" noProof="0" smtClean="0">
                <a:ln>
                  <a:noFill/>
                </a:ln>
                <a:gradFill>
                  <a:gsLst>
                    <a:gs pos="50000">
                      <a:schemeClr val="tx1">
                        <a:lumMod val="65000"/>
                        <a:lumOff val="35000"/>
                      </a:schemeClr>
                    </a:gs>
                    <a:gs pos="100000">
                      <a:schemeClr val="tx1">
                        <a:lumMod val="85000"/>
                        <a:lumOff val="15000"/>
                      </a:schemeClr>
                    </a:gs>
                  </a:gsLst>
                  <a:lin ang="5400000" scaled="0"/>
                </a:gradFill>
                <a:effectLst/>
                <a:uLnTx/>
                <a:uFillTx/>
                <a:latin typeface="+mn-lt"/>
                <a:ea typeface="+mn-ea"/>
                <a:cs typeface="+mn-cs"/>
              </a:rPr>
              <a:t>Note: the conditional probabilities associated with the edges are not visible in this view</a:t>
            </a:r>
            <a:endParaRPr kumimoji="0" lang="en-US" sz="1800" b="1" i="0" u="none" strike="noStrike" kern="1200" cap="none" spc="0" normalizeH="0" baseline="0" noProof="0" dirty="0">
              <a:ln>
                <a:noFill/>
              </a:ln>
              <a:gradFill>
                <a:gsLst>
                  <a:gs pos="50000">
                    <a:schemeClr val="tx1">
                      <a:lumMod val="65000"/>
                      <a:lumOff val="35000"/>
                    </a:schemeClr>
                  </a:gs>
                  <a:gs pos="100000">
                    <a:schemeClr val="tx1">
                      <a:lumMod val="85000"/>
                      <a:lumOff val="15000"/>
                    </a:schemeClr>
                  </a:gs>
                </a:gsLst>
                <a:lin ang="5400000" scaled="0"/>
              </a:gradFill>
              <a:effectLst/>
              <a:uLnTx/>
              <a:uFillTx/>
              <a:latin typeface="+mn-lt"/>
              <a:ea typeface="+mn-ea"/>
              <a:cs typeface="+mn-cs"/>
            </a:endParaRPr>
          </a:p>
        </p:txBody>
      </p:sp>
      <p:grpSp>
        <p:nvGrpSpPr>
          <p:cNvPr id="3" name="Group 11"/>
          <p:cNvGrpSpPr/>
          <p:nvPr/>
        </p:nvGrpSpPr>
        <p:grpSpPr>
          <a:xfrm>
            <a:off x="369094" y="1523979"/>
            <a:ext cx="8405812" cy="3951288"/>
            <a:chOff x="369094" y="1523979"/>
            <a:chExt cx="8405812" cy="3951288"/>
          </a:xfrm>
        </p:grpSpPr>
        <p:graphicFrame>
          <p:nvGraphicFramePr>
            <p:cNvPr id="9" name="Object 2"/>
            <p:cNvGraphicFramePr>
              <a:graphicFrameLocks noChangeAspect="1"/>
            </p:cNvGraphicFramePr>
            <p:nvPr/>
          </p:nvGraphicFramePr>
          <p:xfrm>
            <a:off x="369094" y="1554142"/>
            <a:ext cx="8405812" cy="3921125"/>
          </p:xfrm>
          <a:graphic>
            <a:graphicData uri="http://schemas.openxmlformats.org/presentationml/2006/ole">
              <p:oleObj spid="_x0000_s138242" name="Document" r:id="rId4" imgW="5879884" imgH="2743099" progId="Word.Document.12">
                <p:link updateAutomatic="1"/>
              </p:oleObj>
            </a:graphicData>
          </a:graphic>
        </p:graphicFrame>
        <p:sp>
          <p:nvSpPr>
            <p:cNvPr id="10" name="Oval Callout 9"/>
            <p:cNvSpPr/>
            <p:nvPr/>
          </p:nvSpPr>
          <p:spPr>
            <a:xfrm>
              <a:off x="4572000" y="1523979"/>
              <a:ext cx="1752600" cy="838200"/>
            </a:xfrm>
            <a:prstGeom prst="wedgeEllipseCallout">
              <a:avLst>
                <a:gd name="adj1" fmla="val -37684"/>
                <a:gd name="adj2" fmla="val 95976"/>
              </a:avLst>
            </a:prstGeom>
            <a:solidFill>
              <a:srgbClr val="104F8C"/>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Nodes</a:t>
              </a:r>
            </a:p>
          </p:txBody>
        </p:sp>
        <p:sp>
          <p:nvSpPr>
            <p:cNvPr id="11" name="Oval Callout 10"/>
            <p:cNvSpPr/>
            <p:nvPr/>
          </p:nvSpPr>
          <p:spPr>
            <a:xfrm>
              <a:off x="5890814" y="4539465"/>
              <a:ext cx="1868488" cy="609600"/>
            </a:xfrm>
            <a:prstGeom prst="wedgeEllipseCallout">
              <a:avLst>
                <a:gd name="adj1" fmla="val -80895"/>
                <a:gd name="adj2" fmla="val -92548"/>
              </a:avLst>
            </a:prstGeom>
            <a:solidFill>
              <a:srgbClr val="104F8C"/>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Edges</a:t>
              </a: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Benchmark report</a:t>
            </a:r>
            <a:endParaRPr lang="en-US" dirty="0"/>
          </a:p>
        </p:txBody>
      </p:sp>
      <p:pic>
        <p:nvPicPr>
          <p:cNvPr id="7" name="Picture 6"/>
          <p:cNvPicPr>
            <a:picLocks noChangeAspect="1"/>
          </p:cNvPicPr>
          <p:nvPr/>
        </p:nvPicPr>
        <p:blipFill>
          <a:blip r:embed="rId2"/>
          <a:srcRect b="2615"/>
          <a:stretch>
            <a:fillRect/>
          </a:stretch>
        </p:blipFill>
        <p:spPr>
          <a:xfrm>
            <a:off x="0" y="1395286"/>
            <a:ext cx="9144000" cy="4717647"/>
          </a:xfrm>
          <a:prstGeom prst="rect">
            <a:avLst/>
          </a:prstGeom>
        </p:spPr>
      </p:pic>
      <p:pic>
        <p:nvPicPr>
          <p:cNvPr id="8" name="Picture 7"/>
          <p:cNvPicPr>
            <a:picLocks noChangeAspect="1"/>
          </p:cNvPicPr>
          <p:nvPr/>
        </p:nvPicPr>
        <p:blipFill>
          <a:blip r:embed="rId3"/>
          <a:srcRect b="16416"/>
          <a:stretch>
            <a:fillRect/>
          </a:stretch>
        </p:blipFill>
        <p:spPr>
          <a:xfrm>
            <a:off x="10499" y="4809061"/>
            <a:ext cx="9116568" cy="1337733"/>
          </a:xfrm>
          <a:prstGeom prst="rect">
            <a:avLst/>
          </a:prstGeom>
          <a:ln>
            <a:solidFill>
              <a:srgbClr val="104F8C"/>
            </a:solidFill>
          </a:ln>
          <a:effectLst>
            <a:outerShdw blurRad="50800" dist="50800" dir="2700000">
              <a:srgbClr val="000000">
                <a:alpha val="43000"/>
              </a:srgbClr>
            </a:outerShdw>
          </a:effectLst>
        </p:spPr>
      </p:pic>
      <p:sp>
        <p:nvSpPr>
          <p:cNvPr id="9" name="Rectangle 8"/>
          <p:cNvSpPr/>
          <p:nvPr/>
        </p:nvSpPr>
        <p:spPr>
          <a:xfrm>
            <a:off x="254681" y="4476228"/>
            <a:ext cx="4107127" cy="369332"/>
          </a:xfrm>
          <a:prstGeom prst="rect">
            <a:avLst/>
          </a:prstGeom>
          <a:solidFill>
            <a:schemeClr val="bg1"/>
          </a:solidFill>
          <a:ln>
            <a:solidFill>
              <a:srgbClr val="104F8C"/>
            </a:solidFill>
          </a:ln>
        </p:spPr>
        <p:txBody>
          <a:bodyPr wrap="none">
            <a:spAutoFit/>
          </a:bodyPr>
          <a:lstStyle/>
          <a:p>
            <a:r>
              <a:rPr lang="en-US" dirty="0" smtClean="0">
                <a:solidFill>
                  <a:srgbClr val="376092"/>
                </a:solidFill>
              </a:rPr>
              <a:t>Detailed Report by Student and Target</a:t>
            </a:r>
            <a:endParaRPr lang="en-US" dirty="0">
              <a:solidFill>
                <a:srgbClr val="376092"/>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Analysis of the </a:t>
            </a:r>
            <a:br>
              <a:rPr lang="en-US" dirty="0" smtClean="0"/>
            </a:br>
            <a:r>
              <a:rPr lang="en-US" dirty="0" smtClean="0"/>
              <a:t>Benchmark Assessments</a:t>
            </a:r>
            <a:endParaRPr lang="en-US" dirty="0"/>
          </a:p>
        </p:txBody>
      </p:sp>
      <p:sp>
        <p:nvSpPr>
          <p:cNvPr id="6" name="Subtitle 5"/>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Created Items ‘Bundles’</a:t>
            </a:r>
          </a:p>
        </p:txBody>
      </p:sp>
      <p:pic>
        <p:nvPicPr>
          <p:cNvPr id="7" name="Picture 6"/>
          <p:cNvPicPr>
            <a:picLocks noChangeAspect="1"/>
          </p:cNvPicPr>
          <p:nvPr/>
        </p:nvPicPr>
        <p:blipFill>
          <a:blip r:embed="rId3"/>
          <a:stretch>
            <a:fillRect/>
          </a:stretch>
        </p:blipFill>
        <p:spPr>
          <a:xfrm>
            <a:off x="2774976" y="1879600"/>
            <a:ext cx="6004560" cy="3852672"/>
          </a:xfrm>
          <a:prstGeom prst="rect">
            <a:avLst/>
          </a:prstGeom>
        </p:spPr>
      </p:pic>
      <p:pic>
        <p:nvPicPr>
          <p:cNvPr id="8" name="Picture 7"/>
          <p:cNvPicPr>
            <a:picLocks noChangeAspect="1"/>
          </p:cNvPicPr>
          <p:nvPr/>
        </p:nvPicPr>
        <p:blipFill>
          <a:blip r:embed="rId4"/>
          <a:srcRect r="72973"/>
          <a:stretch>
            <a:fillRect/>
          </a:stretch>
        </p:blipFill>
        <p:spPr>
          <a:xfrm>
            <a:off x="431800" y="2425700"/>
            <a:ext cx="1935469" cy="2612898"/>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smtClean="0"/>
              <a:t>Ecosystems Benchmark Assessment is Reliable</a:t>
            </a:r>
            <a:br>
              <a:rPr lang="en-US" sz="3200" dirty="0" smtClean="0"/>
            </a:br>
            <a:endParaRPr lang="en-US" sz="3200" dirty="0"/>
          </a:p>
        </p:txBody>
      </p:sp>
      <p:sp>
        <p:nvSpPr>
          <p:cNvPr id="6" name="Content Placeholder 5"/>
          <p:cNvSpPr>
            <a:spLocks noGrp="1"/>
          </p:cNvSpPr>
          <p:nvPr>
            <p:ph sz="half" idx="1"/>
          </p:nvPr>
        </p:nvSpPr>
        <p:spPr/>
        <p:txBody>
          <a:bodyPr/>
          <a:lstStyle/>
          <a:p>
            <a:r>
              <a:rPr lang="en-US" sz="2000" dirty="0" err="1" smtClean="0"/>
              <a:t>n</a:t>
            </a:r>
            <a:r>
              <a:rPr lang="en-US" sz="2000" dirty="0" smtClean="0"/>
              <a:t> = 2984 complete responses</a:t>
            </a:r>
          </a:p>
          <a:p>
            <a:r>
              <a:rPr lang="en-US" sz="2000" dirty="0" smtClean="0"/>
              <a:t>Max possible raw score was 39</a:t>
            </a:r>
          </a:p>
          <a:p>
            <a:r>
              <a:rPr lang="en-US" sz="2000" dirty="0" smtClean="0"/>
              <a:t>Mean score was 28.14 (</a:t>
            </a:r>
            <a:r>
              <a:rPr lang="en-US" sz="2000" dirty="0" err="1" smtClean="0"/>
              <a:t>sd</a:t>
            </a:r>
            <a:r>
              <a:rPr lang="en-US" sz="2000" dirty="0" smtClean="0"/>
              <a:t> 6.64)</a:t>
            </a:r>
          </a:p>
          <a:p>
            <a:r>
              <a:rPr lang="en-US" sz="2000" dirty="0" smtClean="0"/>
              <a:t>All bundles of items fitted well to the IRT measurement model. This means that the items all were contributing information relevant to the overall measure.</a:t>
            </a:r>
          </a:p>
          <a:p>
            <a:r>
              <a:rPr lang="en-US" sz="2000" dirty="0" smtClean="0"/>
              <a:t>Coefficient Alpha measure of reliability was 0.85, which is very good</a:t>
            </a:r>
          </a:p>
        </p:txBody>
      </p:sp>
      <p:sp>
        <p:nvSpPr>
          <p:cNvPr id="7" name="Content Placeholder 6"/>
          <p:cNvSpPr>
            <a:spLocks noGrp="1"/>
          </p:cNvSpPr>
          <p:nvPr>
            <p:ph sz="half" idx="2"/>
          </p:nvPr>
        </p:nvSpPr>
        <p:spPr/>
        <p:txBody>
          <a:bodyPr/>
          <a:lstStyle/>
          <a:p>
            <a:endParaRPr lang="en-US"/>
          </a:p>
        </p:txBody>
      </p:sp>
      <p:pic>
        <p:nvPicPr>
          <p:cNvPr id="9" name="Picture 8"/>
          <p:cNvPicPr>
            <a:picLocks noChangeAspect="1"/>
          </p:cNvPicPr>
          <p:nvPr/>
        </p:nvPicPr>
        <p:blipFill>
          <a:blip r:embed="rId3"/>
          <a:stretch>
            <a:fillRect/>
          </a:stretch>
        </p:blipFill>
        <p:spPr>
          <a:xfrm>
            <a:off x="4686300" y="1625600"/>
            <a:ext cx="4064000" cy="45466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smtClean="0"/>
              <a:t>Force &amp; Motion Benchmark Assessment is Reliable</a:t>
            </a:r>
            <a:endParaRPr lang="en-US" sz="2800" dirty="0"/>
          </a:p>
        </p:txBody>
      </p:sp>
      <p:sp>
        <p:nvSpPr>
          <p:cNvPr id="6" name="Content Placeholder 5"/>
          <p:cNvSpPr>
            <a:spLocks noGrp="1"/>
          </p:cNvSpPr>
          <p:nvPr>
            <p:ph sz="half" idx="1"/>
          </p:nvPr>
        </p:nvSpPr>
        <p:spPr/>
        <p:txBody>
          <a:bodyPr/>
          <a:lstStyle/>
          <a:p>
            <a:r>
              <a:rPr lang="en-US" sz="2000" dirty="0" err="1" smtClean="0"/>
              <a:t>n</a:t>
            </a:r>
            <a:r>
              <a:rPr lang="en-US" sz="2000" dirty="0" smtClean="0"/>
              <a:t> = 1504 complete responses</a:t>
            </a:r>
          </a:p>
          <a:p>
            <a:r>
              <a:rPr lang="en-US" sz="2000" dirty="0" smtClean="0"/>
              <a:t>Max possible raw score was 40</a:t>
            </a:r>
          </a:p>
          <a:p>
            <a:r>
              <a:rPr lang="en-US" sz="2000" dirty="0" smtClean="0"/>
              <a:t>Mean score was 28.15 (</a:t>
            </a:r>
            <a:r>
              <a:rPr lang="en-US" sz="2000" dirty="0" err="1" smtClean="0"/>
              <a:t>sd</a:t>
            </a:r>
            <a:r>
              <a:rPr lang="en-US" sz="2000" dirty="0" smtClean="0"/>
              <a:t> 5.51)</a:t>
            </a:r>
          </a:p>
          <a:p>
            <a:r>
              <a:rPr lang="en-US" sz="2000" dirty="0" smtClean="0"/>
              <a:t>All bundles of items fitted well to the IRT measurement model. This means that the items all were contributing information relevant to the overall measure.</a:t>
            </a:r>
          </a:p>
          <a:p>
            <a:r>
              <a:rPr lang="en-US" sz="2000" dirty="0" smtClean="0"/>
              <a:t>Coefficient Alpha measure of reliability was 0.79, which is good</a:t>
            </a:r>
          </a:p>
        </p:txBody>
      </p:sp>
      <p:sp>
        <p:nvSpPr>
          <p:cNvPr id="7" name="Content Placeholder 6"/>
          <p:cNvSpPr>
            <a:spLocks noGrp="1"/>
          </p:cNvSpPr>
          <p:nvPr>
            <p:ph sz="half" idx="2"/>
          </p:nvPr>
        </p:nvSpPr>
        <p:spPr/>
        <p:txBody>
          <a:bodyPr/>
          <a:lstStyle/>
          <a:p>
            <a:endParaRPr lang="en-US"/>
          </a:p>
        </p:txBody>
      </p:sp>
      <p:pic>
        <p:nvPicPr>
          <p:cNvPr id="8" name="Picture 7"/>
          <p:cNvPicPr>
            <a:picLocks noChangeAspect="1"/>
          </p:cNvPicPr>
          <p:nvPr/>
        </p:nvPicPr>
        <p:blipFill>
          <a:blip r:embed="rId3"/>
          <a:stretch>
            <a:fillRect/>
          </a:stretch>
        </p:blipFill>
        <p:spPr>
          <a:xfrm>
            <a:off x="4673600" y="1587500"/>
            <a:ext cx="4064000" cy="45466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Validity Evidence</a:t>
            </a:r>
            <a:endParaRPr lang="en-US" dirty="0"/>
          </a:p>
        </p:txBody>
      </p:sp>
      <p:sp>
        <p:nvSpPr>
          <p:cNvPr id="6" name="Subtitle 5"/>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a:t>
            </a:r>
            <a:endParaRPr lang="en-US" dirty="0"/>
          </a:p>
        </p:txBody>
      </p:sp>
      <p:sp>
        <p:nvSpPr>
          <p:cNvPr id="3" name="Content Placeholder 2"/>
          <p:cNvSpPr>
            <a:spLocks noGrp="1"/>
          </p:cNvSpPr>
          <p:nvPr>
            <p:ph idx="1"/>
          </p:nvPr>
        </p:nvSpPr>
        <p:spPr>
          <a:xfrm>
            <a:off x="457200" y="1422400"/>
            <a:ext cx="8229600" cy="4525963"/>
          </a:xfrm>
        </p:spPr>
        <p:txBody>
          <a:bodyPr/>
          <a:lstStyle/>
          <a:p>
            <a:r>
              <a:rPr lang="en-US" sz="2800" dirty="0" smtClean="0"/>
              <a:t>Simulation-based assessments for middle and high school</a:t>
            </a:r>
          </a:p>
          <a:p>
            <a:pPr lvl="1"/>
            <a:r>
              <a:rPr lang="en-US" sz="2400" dirty="0" smtClean="0"/>
              <a:t>Life science: Ecosystems, Climate, Human body systems</a:t>
            </a:r>
          </a:p>
          <a:p>
            <a:pPr lvl="1"/>
            <a:r>
              <a:rPr lang="en-US" sz="2400" dirty="0" smtClean="0"/>
              <a:t>Physical science: Force &amp; Motion, Atoms &amp; Molecules</a:t>
            </a:r>
          </a:p>
          <a:p>
            <a:pPr lvl="1"/>
            <a:r>
              <a:rPr lang="en-US" sz="2400" dirty="0" smtClean="0"/>
              <a:t>Earth science: Climate, Plate tectonics</a:t>
            </a:r>
          </a:p>
          <a:p>
            <a:pPr lvl="1"/>
            <a:r>
              <a:rPr lang="en-US" sz="2400" dirty="0" smtClean="0"/>
              <a:t>Formative and summative uses of assessments</a:t>
            </a:r>
          </a:p>
          <a:p>
            <a:pPr lvl="1"/>
            <a:r>
              <a:rPr lang="en-US" sz="2400" dirty="0" smtClean="0"/>
              <a:t>Integrated understanding of complex systems</a:t>
            </a:r>
          </a:p>
          <a:p>
            <a:pPr lvl="1"/>
            <a:r>
              <a:rPr lang="en-US" sz="2400" dirty="0" smtClean="0"/>
              <a:t>Investigation, communication, and collaboration</a:t>
            </a:r>
          </a:p>
          <a:p>
            <a:pPr>
              <a:spcAft>
                <a:spcPts val="600"/>
              </a:spcAft>
            </a:pPr>
            <a:r>
              <a:rPr lang="en-US" sz="2800" dirty="0" smtClean="0"/>
              <a:t>Learning management system</a:t>
            </a:r>
          </a:p>
          <a:p>
            <a:pPr lvl="1">
              <a:spcAft>
                <a:spcPts val="600"/>
              </a:spcAft>
            </a:pPr>
            <a:r>
              <a:rPr lang="en-US" sz="2400" dirty="0" smtClean="0"/>
              <a:t>Assigning assessments, scoring, and reporting</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200" dirty="0" smtClean="0"/>
              <a:t>How did the Ecosystems Reflection Groups perform on the posttest? (Medians)</a:t>
            </a:r>
            <a:endParaRPr lang="en-US" sz="3200" dirty="0"/>
          </a:p>
        </p:txBody>
      </p:sp>
      <p:pic>
        <p:nvPicPr>
          <p:cNvPr id="4" name="Picture 3"/>
          <p:cNvPicPr>
            <a:picLocks noChangeAspect="1"/>
          </p:cNvPicPr>
          <p:nvPr/>
        </p:nvPicPr>
        <p:blipFill>
          <a:blip r:embed="rId3"/>
          <a:srcRect l="1629" t="5294" r="1629" b="7941"/>
          <a:stretch>
            <a:fillRect/>
          </a:stretch>
        </p:blipFill>
        <p:spPr>
          <a:xfrm>
            <a:off x="680767" y="1510176"/>
            <a:ext cx="7719649" cy="426060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000" dirty="0" smtClean="0"/>
              <a:t>Correlation of Benchmark to Posttest</a:t>
            </a:r>
            <a:endParaRPr lang="en-US" sz="4000" dirty="0"/>
          </a:p>
        </p:txBody>
      </p:sp>
      <p:graphicFrame>
        <p:nvGraphicFramePr>
          <p:cNvPr id="9" name="Content Placeholder 3"/>
          <p:cNvGraphicFramePr>
            <a:graphicFrameLocks noGrp="1"/>
          </p:cNvGraphicFramePr>
          <p:nvPr>
            <p:ph idx="1"/>
          </p:nvPr>
        </p:nvGraphicFramePr>
        <p:xfrm>
          <a:off x="457200" y="1600200"/>
          <a:ext cx="8229600" cy="3322320"/>
        </p:xfrm>
        <a:graphic>
          <a:graphicData uri="http://schemas.openxmlformats.org/drawingml/2006/table">
            <a:tbl>
              <a:tblPr firstRow="1" bandRow="1">
                <a:tableStyleId>{3C2FFA5D-87B4-456A-9821-1D502468CF0F}</a:tableStyleId>
              </a:tblPr>
              <a:tblGrid>
                <a:gridCol w="1645920"/>
                <a:gridCol w="1645920"/>
                <a:gridCol w="1645920"/>
                <a:gridCol w="1645920"/>
                <a:gridCol w="1645920"/>
              </a:tblGrid>
              <a:tr h="370840">
                <a:tc>
                  <a:txBody>
                    <a:bodyPr/>
                    <a:lstStyle/>
                    <a:p>
                      <a:endParaRPr lang="en-US" sz="2400" dirty="0"/>
                    </a:p>
                  </a:txBody>
                  <a:tcPr>
                    <a:lnR w="12700" cap="flat" cmpd="sng" algn="ctr">
                      <a:solidFill>
                        <a:prstClr val="white"/>
                      </a:solidFill>
                      <a:prstDash val="solid"/>
                      <a:round/>
                      <a:headEnd type="none" w="med" len="med"/>
                      <a:tailEnd type="none" w="med" len="med"/>
                    </a:lnR>
                  </a:tcPr>
                </a:tc>
                <a:tc gridSpan="2">
                  <a:txBody>
                    <a:bodyPr/>
                    <a:lstStyle/>
                    <a:p>
                      <a:pPr algn="ctr"/>
                      <a:r>
                        <a:rPr lang="en-US" sz="2400" dirty="0" smtClean="0"/>
                        <a:t>Ecosystems</a:t>
                      </a:r>
                    </a:p>
                    <a:p>
                      <a:pPr algn="ctr"/>
                      <a:r>
                        <a:rPr lang="en-US" sz="2400" dirty="0" smtClean="0"/>
                        <a:t>(</a:t>
                      </a:r>
                      <a:r>
                        <a:rPr lang="en-US" sz="2400" dirty="0" err="1" smtClean="0"/>
                        <a:t>n</a:t>
                      </a:r>
                      <a:r>
                        <a:rPr lang="en-US" sz="2400" dirty="0" smtClean="0"/>
                        <a:t>=2924)</a:t>
                      </a:r>
                      <a:endParaRPr lang="en-US" sz="2400" dirty="0"/>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tcPr>
                </a:tc>
                <a:tc hMerge="1">
                  <a:txBody>
                    <a:bodyPr/>
                    <a:lstStyle/>
                    <a:p>
                      <a:endParaRPr lang="en-US" dirty="0"/>
                    </a:p>
                  </a:txBody>
                  <a:tcPr/>
                </a:tc>
                <a:tc gridSpan="2">
                  <a:txBody>
                    <a:bodyPr/>
                    <a:lstStyle/>
                    <a:p>
                      <a:pPr algn="ctr"/>
                      <a:r>
                        <a:rPr lang="en-US" sz="2400" dirty="0" smtClean="0"/>
                        <a:t>Force and Motion</a:t>
                      </a:r>
                    </a:p>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t>(</a:t>
                      </a:r>
                      <a:r>
                        <a:rPr lang="en-US" sz="2400" dirty="0" err="1" smtClean="0"/>
                        <a:t>n</a:t>
                      </a:r>
                      <a:r>
                        <a:rPr lang="en-US" sz="2400" dirty="0" smtClean="0"/>
                        <a:t>=1496)</a:t>
                      </a:r>
                    </a:p>
                  </a:txBody>
                  <a:tcPr>
                    <a:lnL w="12700" cap="flat" cmpd="sng" algn="ctr">
                      <a:solidFill>
                        <a:prstClr val="white"/>
                      </a:solidFill>
                      <a:prstDash val="solid"/>
                      <a:round/>
                      <a:headEnd type="none" w="med" len="med"/>
                      <a:tailEnd type="none" w="med" len="med"/>
                    </a:lnL>
                  </a:tcPr>
                </a:tc>
                <a:tc hMerge="1">
                  <a:txBody>
                    <a:bodyPr/>
                    <a:lstStyle/>
                    <a:p>
                      <a:endParaRPr lang="en-US" dirty="0"/>
                    </a:p>
                  </a:txBody>
                  <a:tcPr/>
                </a:tc>
              </a:tr>
              <a:tr h="370840">
                <a:tc>
                  <a:txBody>
                    <a:bodyPr/>
                    <a:lstStyle/>
                    <a:p>
                      <a:endParaRPr lang="en-US" sz="2400"/>
                    </a:p>
                  </a:txBody>
                  <a:tcPr>
                    <a:lnR w="12700" cap="flat" cmpd="sng" algn="ctr">
                      <a:solidFill>
                        <a:prstClr val="white"/>
                      </a:solidFill>
                      <a:prstDash val="solid"/>
                      <a:round/>
                      <a:headEnd type="none" w="med" len="med"/>
                      <a:tailEnd type="none" w="med" len="med"/>
                    </a:lnR>
                  </a:tcPr>
                </a:tc>
                <a:tc>
                  <a:txBody>
                    <a:bodyPr/>
                    <a:lstStyle/>
                    <a:p>
                      <a:pPr algn="ctr"/>
                      <a:r>
                        <a:rPr lang="en-US" sz="2400" dirty="0" smtClean="0"/>
                        <a:t>Content</a:t>
                      </a:r>
                    </a:p>
                    <a:p>
                      <a:pPr algn="ctr"/>
                      <a:r>
                        <a:rPr lang="en-US" sz="2400" dirty="0" smtClean="0"/>
                        <a:t>Ability estimate</a:t>
                      </a:r>
                      <a:endParaRPr lang="en-US" sz="2400" dirty="0"/>
                    </a:p>
                  </a:txBody>
                  <a:tcPr>
                    <a:lnL w="12700" cap="flat" cmpd="sng" algn="ctr">
                      <a:solidFill>
                        <a:prstClr val="white"/>
                      </a:solidFill>
                      <a:prstDash val="solid"/>
                      <a:round/>
                      <a:headEnd type="none" w="med" len="med"/>
                      <a:tailEnd type="none" w="med" len="med"/>
                    </a:lnL>
                  </a:tcPr>
                </a:tc>
                <a:tc>
                  <a:txBody>
                    <a:bodyPr/>
                    <a:lstStyle/>
                    <a:p>
                      <a:pPr algn="ctr"/>
                      <a:r>
                        <a:rPr lang="en-US" sz="2400" dirty="0" smtClean="0"/>
                        <a:t>Inquiry</a:t>
                      </a:r>
                    </a:p>
                    <a:p>
                      <a:pPr algn="ctr"/>
                      <a:r>
                        <a:rPr lang="en-US" sz="2400" dirty="0" smtClean="0"/>
                        <a:t>Ability estimate</a:t>
                      </a:r>
                      <a:endParaRPr lang="en-US" sz="2400" dirty="0"/>
                    </a:p>
                  </a:txBody>
                  <a:tcPr/>
                </a:tc>
                <a:tc>
                  <a:txBody>
                    <a:bodyPr/>
                    <a:lstStyle/>
                    <a:p>
                      <a:pPr algn="ctr"/>
                      <a:r>
                        <a:rPr lang="en-US" sz="2400" dirty="0" smtClean="0"/>
                        <a:t>Content</a:t>
                      </a:r>
                    </a:p>
                    <a:p>
                      <a:pPr algn="ctr"/>
                      <a:r>
                        <a:rPr lang="en-US" sz="2400" dirty="0" smtClean="0"/>
                        <a:t>Ability estimate</a:t>
                      </a:r>
                    </a:p>
                  </a:txBody>
                  <a:tcPr/>
                </a:tc>
                <a:tc>
                  <a:txBody>
                    <a:bodyPr/>
                    <a:lstStyle/>
                    <a:p>
                      <a:pPr algn="ctr"/>
                      <a:r>
                        <a:rPr lang="en-US" sz="2400" dirty="0" smtClean="0"/>
                        <a:t>Inquiry</a:t>
                      </a:r>
                    </a:p>
                    <a:p>
                      <a:pPr algn="ctr"/>
                      <a:r>
                        <a:rPr lang="en-US" sz="2400" dirty="0" smtClean="0"/>
                        <a:t>Ability estimate</a:t>
                      </a:r>
                      <a:endParaRPr lang="en-US" sz="2400" dirty="0"/>
                    </a:p>
                  </a:txBody>
                  <a:tcPr/>
                </a:tc>
              </a:tr>
              <a:tr h="370840">
                <a:tc>
                  <a:txBody>
                    <a:bodyPr/>
                    <a:lstStyle/>
                    <a:p>
                      <a:r>
                        <a:rPr lang="en-US" sz="2000" dirty="0" smtClean="0"/>
                        <a:t>Correlation with ability estimates on</a:t>
                      </a:r>
                      <a:r>
                        <a:rPr lang="en-US" sz="2000" baseline="0" dirty="0" smtClean="0"/>
                        <a:t> posttest</a:t>
                      </a:r>
                      <a:endParaRPr lang="en-US" sz="2000" dirty="0"/>
                    </a:p>
                  </a:txBody>
                  <a:tcPr/>
                </a:tc>
                <a:tc>
                  <a:txBody>
                    <a:bodyPr/>
                    <a:lstStyle/>
                    <a:p>
                      <a:pPr algn="ctr"/>
                      <a:r>
                        <a:rPr lang="en-US" sz="2800" dirty="0" smtClean="0"/>
                        <a:t>.51**</a:t>
                      </a:r>
                      <a:endParaRPr lang="en-US" sz="2800" dirty="0"/>
                    </a:p>
                  </a:txBody>
                  <a:tcPr anchor="ctr"/>
                </a:tc>
                <a:tc>
                  <a:txBody>
                    <a:bodyPr/>
                    <a:lstStyle/>
                    <a:p>
                      <a:pPr algn="ctr"/>
                      <a:r>
                        <a:rPr lang="en-US" sz="2800" dirty="0" smtClean="0"/>
                        <a:t>.24**</a:t>
                      </a:r>
                      <a:endParaRPr lang="en-US" sz="2800" dirty="0"/>
                    </a:p>
                  </a:txBody>
                  <a:tcPr anchor="ctr"/>
                </a:tc>
                <a:tc>
                  <a:txBody>
                    <a:bodyPr/>
                    <a:lstStyle/>
                    <a:p>
                      <a:pPr algn="ctr"/>
                      <a:r>
                        <a:rPr lang="en-US" sz="2800" dirty="0" smtClean="0"/>
                        <a:t>.40**</a:t>
                      </a:r>
                      <a:endParaRPr lang="en-US" sz="2800" dirty="0"/>
                    </a:p>
                  </a:txBody>
                  <a:tcPr anchor="ctr"/>
                </a:tc>
                <a:tc>
                  <a:txBody>
                    <a:bodyPr/>
                    <a:lstStyle/>
                    <a:p>
                      <a:pPr algn="ctr"/>
                      <a:r>
                        <a:rPr lang="en-US" sz="2800" dirty="0" smtClean="0"/>
                        <a:t>.45**</a:t>
                      </a:r>
                      <a:endParaRPr lang="en-US" sz="2800" dirty="0"/>
                    </a:p>
                  </a:txBody>
                  <a:tcPr anchor="ctr"/>
                </a:tc>
              </a:tr>
            </a:tbl>
          </a:graphicData>
        </a:graphic>
      </p:graphicFrame>
      <p:sp>
        <p:nvSpPr>
          <p:cNvPr id="10" name="TextBox 9"/>
          <p:cNvSpPr txBox="1"/>
          <p:nvPr/>
        </p:nvSpPr>
        <p:spPr>
          <a:xfrm>
            <a:off x="457200" y="5194300"/>
            <a:ext cx="8229600" cy="461665"/>
          </a:xfrm>
          <a:prstGeom prst="rect">
            <a:avLst/>
          </a:prstGeom>
          <a:noFill/>
        </p:spPr>
        <p:txBody>
          <a:bodyPr wrap="square" rtlCol="0">
            <a:spAutoFit/>
          </a:bodyPr>
          <a:lstStyle/>
          <a:p>
            <a:r>
              <a:rPr lang="en-US" sz="2400" dirty="0" smtClean="0"/>
              <a:t>** Correlation is significant at the 0.01 level (2-tailed)</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dirty="0" smtClean="0">
                <a:ea typeface="ＭＳ Ｐゴシック" charset="-128"/>
                <a:cs typeface="ＭＳ Ｐゴシック" charset="-128"/>
              </a:rPr>
              <a:t>Curriculum-embedded Assessment</a:t>
            </a:r>
            <a:br>
              <a:rPr lang="en-US" dirty="0" smtClean="0">
                <a:ea typeface="ＭＳ Ｐゴシック" charset="-128"/>
                <a:cs typeface="ＭＳ Ｐゴシック" charset="-128"/>
              </a:rPr>
            </a:br>
            <a:r>
              <a:rPr lang="en-US" dirty="0" smtClean="0">
                <a:ea typeface="ＭＳ Ｐゴシック" charset="-128"/>
                <a:cs typeface="ＭＳ Ｐゴシック" charset="-128"/>
              </a:rPr>
              <a:t>Formative Features</a:t>
            </a:r>
          </a:p>
        </p:txBody>
      </p:sp>
      <p:sp>
        <p:nvSpPr>
          <p:cNvPr id="37891" name="Content Placeholder 2"/>
          <p:cNvSpPr>
            <a:spLocks noGrp="1"/>
          </p:cNvSpPr>
          <p:nvPr>
            <p:ph idx="1"/>
          </p:nvPr>
        </p:nvSpPr>
        <p:spPr>
          <a:xfrm>
            <a:off x="457200" y="1473200"/>
            <a:ext cx="8229600" cy="4652963"/>
          </a:xfrm>
        </p:spPr>
        <p:txBody>
          <a:bodyPr/>
          <a:lstStyle/>
          <a:p>
            <a:pPr eaLnBrk="1" hangingPunct="1"/>
            <a:r>
              <a:rPr lang="en-US" sz="2800" i="1" dirty="0" smtClean="0">
                <a:ea typeface="ＭＳ Ｐゴシック" charset="-128"/>
                <a:cs typeface="ＭＳ Ｐゴシック" charset="-128"/>
              </a:rPr>
              <a:t>During</a:t>
            </a:r>
            <a:r>
              <a:rPr lang="en-US" sz="2800" dirty="0" smtClean="0">
                <a:ea typeface="ＭＳ Ｐゴシック" charset="-128"/>
                <a:cs typeface="ＭＳ Ｐゴシック" charset="-128"/>
              </a:rPr>
              <a:t> instruction</a:t>
            </a:r>
          </a:p>
          <a:p>
            <a:pPr eaLnBrk="1" hangingPunct="1"/>
            <a:r>
              <a:rPr lang="en-US" sz="2800" dirty="0" smtClean="0">
                <a:ea typeface="ＭＳ Ｐゴシック" charset="-128"/>
                <a:cs typeface="ＭＳ Ｐゴシック" charset="-128"/>
              </a:rPr>
              <a:t>Process</a:t>
            </a:r>
            <a:r>
              <a:rPr lang="en-US" sz="2800" i="1" dirty="0" smtClean="0">
                <a:ea typeface="ＭＳ Ｐゴシック" charset="-128"/>
                <a:cs typeface="ＭＳ Ｐゴシック" charset="-128"/>
              </a:rPr>
              <a:t> </a:t>
            </a:r>
            <a:r>
              <a:rPr lang="en-US" sz="2800" dirty="0" smtClean="0">
                <a:ea typeface="ＭＳ Ｐゴシック" charset="-128"/>
                <a:cs typeface="ＭＳ Ｐゴシック" charset="-128"/>
              </a:rPr>
              <a:t>used by </a:t>
            </a:r>
            <a:r>
              <a:rPr lang="en-US" sz="2800" i="1" dirty="0" smtClean="0">
                <a:ea typeface="ＭＳ Ｐゴシック" charset="-128"/>
                <a:cs typeface="ＭＳ Ｐゴシック" charset="-128"/>
              </a:rPr>
              <a:t>teachers</a:t>
            </a:r>
            <a:r>
              <a:rPr lang="en-US" sz="2800" dirty="0" smtClean="0">
                <a:ea typeface="ＭＳ Ｐゴシック" charset="-128"/>
                <a:cs typeface="ＭＳ Ｐゴシック" charset="-128"/>
              </a:rPr>
              <a:t> and </a:t>
            </a:r>
            <a:r>
              <a:rPr lang="en-US" sz="2800" i="1" dirty="0" smtClean="0">
                <a:ea typeface="ＭＳ Ｐゴシック" charset="-128"/>
                <a:cs typeface="ＭＳ Ｐゴシック" charset="-128"/>
              </a:rPr>
              <a:t>students</a:t>
            </a:r>
            <a:endParaRPr lang="en-US" sz="2800" dirty="0" smtClean="0">
              <a:ea typeface="ＭＳ Ｐゴシック" charset="-128"/>
              <a:cs typeface="ＭＳ Ｐゴシック" charset="-128"/>
            </a:endParaRPr>
          </a:p>
          <a:p>
            <a:pPr eaLnBrk="1" hangingPunct="1"/>
            <a:r>
              <a:rPr lang="en-US" sz="2800" dirty="0" smtClean="0">
                <a:ea typeface="ＭＳ Ｐゴシック" charset="-128"/>
                <a:cs typeface="ＭＳ Ｐゴシック" charset="-128"/>
              </a:rPr>
              <a:t>Provides immediate, individualized </a:t>
            </a:r>
            <a:r>
              <a:rPr lang="en-US" sz="2800" i="1" dirty="0" smtClean="0">
                <a:ea typeface="ＭＳ Ｐゴシック" charset="-128"/>
                <a:cs typeface="ＭＳ Ｐゴシック" charset="-128"/>
              </a:rPr>
              <a:t>feedback</a:t>
            </a:r>
          </a:p>
          <a:p>
            <a:pPr eaLnBrk="1" hangingPunct="1"/>
            <a:r>
              <a:rPr lang="en-US" sz="2800" i="1" dirty="0" smtClean="0">
                <a:ea typeface="ＭＳ Ｐゴシック" charset="-128"/>
                <a:cs typeface="ＭＳ Ｐゴシック" charset="-128"/>
              </a:rPr>
              <a:t>Adjusts</a:t>
            </a:r>
            <a:r>
              <a:rPr lang="en-US" sz="2800" dirty="0" smtClean="0">
                <a:ea typeface="ＭＳ Ｐゴシック" charset="-128"/>
                <a:cs typeface="ＭＳ Ｐゴシック" charset="-128"/>
              </a:rPr>
              <a:t> ongoing teaching</a:t>
            </a:r>
          </a:p>
          <a:p>
            <a:pPr lvl="1" eaLnBrk="1" hangingPunct="1"/>
            <a:r>
              <a:rPr lang="en-US" dirty="0" smtClean="0">
                <a:ea typeface="ＭＳ Ｐゴシック" charset="-128"/>
                <a:cs typeface="ＭＳ Ｐゴシック" charset="-128"/>
              </a:rPr>
              <a:t>Graduated coaching during simulations</a:t>
            </a:r>
          </a:p>
          <a:p>
            <a:pPr lvl="1" eaLnBrk="1" hangingPunct="1"/>
            <a:r>
              <a:rPr lang="en-US" dirty="0" smtClean="0">
                <a:ea typeface="ＭＳ Ｐゴシック" charset="-128"/>
                <a:cs typeface="ＭＳ Ｐゴシック" charset="-128"/>
              </a:rPr>
              <a:t>Grouping recommendations for reflection activities</a:t>
            </a:r>
          </a:p>
          <a:p>
            <a:pPr lvl="1" eaLnBrk="1" hangingPunct="1"/>
            <a:r>
              <a:rPr lang="en-US" dirty="0" smtClean="0">
                <a:ea typeface="ＭＳ Ｐゴシック" charset="-128"/>
                <a:cs typeface="ＭＳ Ｐゴシック" charset="-128"/>
              </a:rPr>
              <a:t>Differentiated reflection activity tasks and teacher guidance for them</a:t>
            </a:r>
          </a:p>
          <a:p>
            <a:pPr lvl="2" eaLnBrk="1" hangingPunct="1"/>
            <a:endParaRPr lang="en-US" sz="2000" dirty="0" smtClean="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ea typeface="ＭＳ Ｐゴシック" charset="-128"/>
                <a:cs typeface="ＭＳ Ｐゴシック" charset="-128"/>
              </a:rPr>
              <a:t>Target Model for Ecosystems</a:t>
            </a:r>
            <a:endParaRPr lang="en-US" sz="4000" dirty="0"/>
          </a:p>
        </p:txBody>
      </p:sp>
      <p:grpSp>
        <p:nvGrpSpPr>
          <p:cNvPr id="17" name="Group 16"/>
          <p:cNvGrpSpPr/>
          <p:nvPr/>
        </p:nvGrpSpPr>
        <p:grpSpPr>
          <a:xfrm>
            <a:off x="69850" y="1887538"/>
            <a:ext cx="9004300" cy="3840480"/>
            <a:chOff x="69850" y="1887538"/>
            <a:chExt cx="9004300" cy="3840480"/>
          </a:xfrm>
        </p:grpSpPr>
        <p:graphicFrame>
          <p:nvGraphicFramePr>
            <p:cNvPr id="4" name="Content Placeholder 3"/>
            <p:cNvGraphicFramePr>
              <a:graphicFrameLocks/>
            </p:cNvGraphicFramePr>
            <p:nvPr/>
          </p:nvGraphicFramePr>
          <p:xfrm>
            <a:off x="69850" y="1887538"/>
            <a:ext cx="9004300" cy="3840480"/>
          </p:xfrm>
          <a:graphic>
            <a:graphicData uri="http://schemas.openxmlformats.org/drawingml/2006/table">
              <a:tbl>
                <a:tblPr/>
                <a:tblGrid>
                  <a:gridCol w="1289050"/>
                  <a:gridCol w="1879600"/>
                  <a:gridCol w="3530600"/>
                  <a:gridCol w="2305050"/>
                </a:tblGrid>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Verdana"/>
                            <a:ea typeface="ＭＳ Ｐゴシック" charset="-128"/>
                            <a:cs typeface="ＭＳ Ｐゴシック" charset="-128"/>
                          </a:rPr>
                          <a:t>Model Level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Verdana"/>
                            <a:ea typeface="ＭＳ Ｐゴシック" charset="-128"/>
                            <a:cs typeface="ＭＳ Ｐゴシック" charset="-128"/>
                          </a:rPr>
                          <a:t>Descriptions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Verdana"/>
                            <a:ea typeface="ＭＳ Ｐゴシック" charset="-128"/>
                            <a:cs typeface="ＭＳ Ｐゴシック" charset="-128"/>
                          </a:rPr>
                          <a:t>Content Targets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Verdana"/>
                            <a:ea typeface="ＭＳ Ｐゴシック" charset="-128"/>
                            <a:cs typeface="ＭＳ Ｐゴシック" charset="-128"/>
                          </a:rPr>
                          <a:t>Inquiry Targets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rgbClr val="000000"/>
                            </a:solidFill>
                            <a:effectLst/>
                            <a:latin typeface="Calibri" charset="0"/>
                            <a:ea typeface="ＭＳ Ｐゴシック" charset="-128"/>
                            <a:cs typeface="ＭＳ Ｐゴシック" charset="-128"/>
                          </a:rPr>
                          <a:t>Component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Times New Roman" charset="0"/>
                          <a:ea typeface="ＭＳ Ｐゴシック" charset="-128"/>
                          <a:cs typeface="ＭＳ Ｐゴシック" charset="-128"/>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Times New Roman" charset="0"/>
                          <a:ea typeface="ＭＳ Ｐゴシック"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ＭＳ Ｐゴシック" charset="-128"/>
                            <a:cs typeface="ＭＳ Ｐゴシック" charset="-128"/>
                          </a:rPr>
                          <a:t>What are the components of the system and their rules of behavior?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ＭＳ Ｐゴシック" charset="-128"/>
                            <a:cs typeface="ＭＳ Ｐゴシック" charset="-128"/>
                          </a:rPr>
                          <a:t>Every ecosystem has a similar pattern of organization with respect to the roles (producers, consumers, and decomposers) that organisms play in the movement of energy and matter through the system.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rgbClr val="000000"/>
                            </a:solidFill>
                            <a:effectLst/>
                            <a:latin typeface="Calibri" charset="0"/>
                            <a:ea typeface="ＭＳ Ｐゴシック" charset="-128"/>
                            <a:cs typeface="ＭＳ Ｐゴシック" charset="-128"/>
                          </a:rPr>
                          <a:t>Identify and use scientific principles to distinguish among components.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rgbClr val="000000"/>
                            </a:solidFill>
                            <a:effectLst/>
                            <a:latin typeface="Calibri" charset="0"/>
                            <a:ea typeface="ＭＳ Ｐゴシック" charset="-128"/>
                            <a:cs typeface="ＭＳ Ｐゴシック" charset="-128"/>
                          </a:rPr>
                          <a:t>Interaction</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Times New Roman" charset="0"/>
                          <a:ea typeface="ＭＳ Ｐゴシック" charset="-128"/>
                          <a:cs typeface="ＭＳ Ｐゴシック" charset="-128"/>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Times New Roman" charset="0"/>
                          <a:ea typeface="ＭＳ Ｐゴシック"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ＭＳ Ｐゴシック" charset="-128"/>
                            <a:cs typeface="ＭＳ Ｐゴシック" charset="-128"/>
                          </a:rPr>
                          <a:t>How do the  the individual components interact?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cs typeface="ＭＳ Ｐゴシック" charset="-128"/>
                          </a:rPr>
                          <a:t>Matter and energy flow through the ecosystem as individual organisms participate in feeding relationships within an ecosystem.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rgbClr val="000000"/>
                            </a:solidFill>
                            <a:effectLst/>
                            <a:latin typeface="Calibri" charset="0"/>
                            <a:ea typeface="ＭＳ Ｐゴシック" charset="-128"/>
                            <a:cs typeface="ＭＳ Ｐゴシック" charset="-128"/>
                          </a:rPr>
                          <a:t>Predict, observe, and describe interactions among components.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rgbClr val="000000"/>
                            </a:solidFill>
                            <a:effectLst/>
                            <a:latin typeface="Calibri" charset="0"/>
                            <a:ea typeface="ＭＳ Ｐゴシック" charset="-128"/>
                            <a:cs typeface="ＭＳ Ｐゴシック" charset="-128"/>
                          </a:rPr>
                          <a:t>Emergent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Times New Roman" charset="0"/>
                          <a:ea typeface="ＭＳ Ｐゴシック" charset="-128"/>
                          <a:cs typeface="ＭＳ Ｐゴシック" charset="-128"/>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Times New Roman" charset="0"/>
                          <a:ea typeface="ＭＳ Ｐゴシック"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cs typeface="ＭＳ Ｐゴシック" charset="-128"/>
                          </a:rPr>
                          <a:t>What is the overall behavior or property of the system that results from many interactions following specific rules?</a:t>
                        </a:r>
                        <a:endParaRPr kumimoji="0" lang="en-US" sz="1400" b="0" i="0" u="none" strike="noStrike" cap="none" normalizeH="0" baseline="0" smtClean="0">
                          <a:ln>
                            <a:noFill/>
                          </a:ln>
                          <a:solidFill>
                            <a:srgbClr val="000000"/>
                          </a:solidFill>
                          <a:effectLst/>
                          <a:latin typeface="Times New Roman" charset="0"/>
                          <a:ea typeface="ＭＳ Ｐゴシック"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rgbClr val="000000"/>
                            </a:solidFill>
                            <a:effectLst/>
                            <a:latin typeface="Calibri" charset="0"/>
                            <a:ea typeface="ＭＳ Ｐゴシック" charset="-128"/>
                            <a:cs typeface="ＭＳ Ｐゴシック" charset="-128"/>
                          </a:rPr>
                          <a:t>Interactions among organisms and among organisms and the ecosystem’s nonliving features cause the populations of the different organisms to change over time.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rgbClr val="000000"/>
                            </a:solidFill>
                            <a:effectLst/>
                            <a:latin typeface="Calibri" charset="0"/>
                            <a:ea typeface="ＭＳ Ｐゴシック" charset="-128"/>
                            <a:cs typeface="ＭＳ Ｐゴシック" charset="-128"/>
                          </a:rPr>
                          <a:t>Predict, observe, and investigate changes to a system. Explain changes using knowledge about the interactions among components.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grpSp>
          <p:nvGrpSpPr>
            <p:cNvPr id="5" name="Group 5"/>
            <p:cNvGrpSpPr>
              <a:grpSpLocks/>
            </p:cNvGrpSpPr>
            <p:nvPr/>
          </p:nvGrpSpPr>
          <p:grpSpPr bwMode="auto">
            <a:xfrm>
              <a:off x="330200" y="4838700"/>
              <a:ext cx="965200" cy="544513"/>
              <a:chOff x="127000" y="4278313"/>
              <a:chExt cx="1403350" cy="674687"/>
            </a:xfrm>
          </p:grpSpPr>
          <p:sp>
            <p:nvSpPr>
              <p:cNvPr id="6" name="Freeform 5"/>
              <p:cNvSpPr/>
              <p:nvPr/>
            </p:nvSpPr>
            <p:spPr>
              <a:xfrm>
                <a:off x="177503" y="4372896"/>
                <a:ext cx="1352847" cy="540169"/>
              </a:xfrm>
              <a:custGeom>
                <a:avLst/>
                <a:gdLst>
                  <a:gd name="connsiteX0" fmla="*/ 0 w 1351845"/>
                  <a:gd name="connsiteY0" fmla="*/ 541867 h 541867"/>
                  <a:gd name="connsiteX1" fmla="*/ 143933 w 1351845"/>
                  <a:gd name="connsiteY1" fmla="*/ 228600 h 541867"/>
                  <a:gd name="connsiteX2" fmla="*/ 355600 w 1351845"/>
                  <a:gd name="connsiteY2" fmla="*/ 50800 h 541867"/>
                  <a:gd name="connsiteX3" fmla="*/ 982133 w 1351845"/>
                  <a:gd name="connsiteY3" fmla="*/ 8467 h 541867"/>
                  <a:gd name="connsiteX4" fmla="*/ 1303867 w 1351845"/>
                  <a:gd name="connsiteY4" fmla="*/ 16933 h 541867"/>
                  <a:gd name="connsiteX5" fmla="*/ 1270000 w 1351845"/>
                  <a:gd name="connsiteY5" fmla="*/ 0 h 54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1845" h="541867">
                    <a:moveTo>
                      <a:pt x="0" y="541867"/>
                    </a:moveTo>
                    <a:cubicBezTo>
                      <a:pt x="42333" y="426155"/>
                      <a:pt x="84666" y="310444"/>
                      <a:pt x="143933" y="228600"/>
                    </a:cubicBezTo>
                    <a:cubicBezTo>
                      <a:pt x="203200" y="146756"/>
                      <a:pt x="215900" y="87489"/>
                      <a:pt x="355600" y="50800"/>
                    </a:cubicBezTo>
                    <a:cubicBezTo>
                      <a:pt x="495300" y="14111"/>
                      <a:pt x="824089" y="14111"/>
                      <a:pt x="982133" y="8467"/>
                    </a:cubicBezTo>
                    <a:lnTo>
                      <a:pt x="1303867" y="16933"/>
                    </a:lnTo>
                    <a:cubicBezTo>
                      <a:pt x="1351845" y="15522"/>
                      <a:pt x="1270000" y="0"/>
                      <a:pt x="1270000" y="0"/>
                    </a:cubicBezTo>
                  </a:path>
                </a:pathLst>
              </a:custGeom>
            </p:spPr>
            <p:style>
              <a:lnRef idx="2">
                <a:schemeClr val="accent1"/>
              </a:lnRef>
              <a:fillRef idx="0">
                <a:schemeClr val="accent1"/>
              </a:fillRef>
              <a:effectRef idx="1">
                <a:schemeClr val="accent1"/>
              </a:effectRef>
              <a:fontRef idx="minor">
                <a:schemeClr val="tx1"/>
              </a:fontRef>
            </p:style>
            <p:txBody>
              <a:bodyPr anchor="ctr">
                <a:prstTxWarp prst="textNoShape">
                  <a:avLst/>
                </a:prstTxWarp>
              </a:bodyPr>
              <a:lstStyle/>
              <a:p>
                <a:pPr algn="ctr">
                  <a:defRPr/>
                </a:pPr>
                <a:endParaRPr lang="en-US">
                  <a:ea typeface="ＭＳ Ｐゴシック" charset="-128"/>
                  <a:cs typeface="ＭＳ Ｐゴシック" charset="-128"/>
                </a:endParaRPr>
              </a:p>
            </p:txBody>
          </p:sp>
          <p:sp>
            <p:nvSpPr>
              <p:cNvPr id="7" name="Freeform 6"/>
              <p:cNvSpPr/>
              <p:nvPr/>
            </p:nvSpPr>
            <p:spPr>
              <a:xfrm>
                <a:off x="127000" y="4278313"/>
                <a:ext cx="1354378" cy="674687"/>
              </a:xfrm>
              <a:custGeom>
                <a:avLst/>
                <a:gdLst>
                  <a:gd name="connsiteX0" fmla="*/ 0 w 1354667"/>
                  <a:gd name="connsiteY0" fmla="*/ 0 h 674511"/>
                  <a:gd name="connsiteX1" fmla="*/ 254000 w 1354667"/>
                  <a:gd name="connsiteY1" fmla="*/ 516466 h 674511"/>
                  <a:gd name="connsiteX2" fmla="*/ 651933 w 1354667"/>
                  <a:gd name="connsiteY2" fmla="*/ 651933 h 674511"/>
                  <a:gd name="connsiteX3" fmla="*/ 1346200 w 1354667"/>
                  <a:gd name="connsiteY3" fmla="*/ 651933 h 674511"/>
                  <a:gd name="connsiteX4" fmla="*/ 1354667 w 1354667"/>
                  <a:gd name="connsiteY4" fmla="*/ 651933 h 674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667" h="674511">
                    <a:moveTo>
                      <a:pt x="0" y="0"/>
                    </a:moveTo>
                    <a:cubicBezTo>
                      <a:pt x="72672" y="203905"/>
                      <a:pt x="145345" y="407811"/>
                      <a:pt x="254000" y="516466"/>
                    </a:cubicBezTo>
                    <a:cubicBezTo>
                      <a:pt x="362655" y="625121"/>
                      <a:pt x="469900" y="629355"/>
                      <a:pt x="651933" y="651933"/>
                    </a:cubicBezTo>
                    <a:cubicBezTo>
                      <a:pt x="833966" y="674511"/>
                      <a:pt x="1346200" y="651933"/>
                      <a:pt x="1346200" y="651933"/>
                    </a:cubicBezTo>
                    <a:lnTo>
                      <a:pt x="1354667" y="651933"/>
                    </a:lnTo>
                  </a:path>
                </a:pathLst>
              </a:custGeom>
              <a:ln>
                <a:solidFill>
                  <a:schemeClr val="accent6"/>
                </a:solidFill>
              </a:ln>
            </p:spPr>
            <p:style>
              <a:lnRef idx="2">
                <a:schemeClr val="accent1"/>
              </a:lnRef>
              <a:fillRef idx="0">
                <a:schemeClr val="accent1"/>
              </a:fillRef>
              <a:effectRef idx="1">
                <a:schemeClr val="accent1"/>
              </a:effectRef>
              <a:fontRef idx="minor">
                <a:schemeClr val="tx1"/>
              </a:fontRef>
            </p:style>
            <p:txBody>
              <a:bodyPr anchor="ctr">
                <a:prstTxWarp prst="textNoShape">
                  <a:avLst/>
                </a:prstTxWarp>
              </a:bodyPr>
              <a:lstStyle/>
              <a:p>
                <a:pPr algn="ctr">
                  <a:defRPr/>
                </a:pPr>
                <a:endParaRPr lang="en-US">
                  <a:ea typeface="ＭＳ Ｐゴシック" charset="-128"/>
                  <a:cs typeface="ＭＳ Ｐゴシック" charset="-128"/>
                </a:endParaRPr>
              </a:p>
            </p:txBody>
          </p:sp>
        </p:grpSp>
        <p:grpSp>
          <p:nvGrpSpPr>
            <p:cNvPr id="8" name="Group 16"/>
            <p:cNvGrpSpPr>
              <a:grpSpLocks/>
            </p:cNvGrpSpPr>
            <p:nvPr/>
          </p:nvGrpSpPr>
          <p:grpSpPr bwMode="auto">
            <a:xfrm rot="-1806926">
              <a:off x="508000" y="4102100"/>
              <a:ext cx="635000" cy="165100"/>
              <a:chOff x="990600" y="3898900"/>
              <a:chExt cx="635000" cy="165100"/>
            </a:xfrm>
          </p:grpSpPr>
          <p:sp>
            <p:nvSpPr>
              <p:cNvPr id="9" name="Oval 8"/>
              <p:cNvSpPr/>
              <p:nvPr/>
            </p:nvSpPr>
            <p:spPr>
              <a:xfrm>
                <a:off x="989820" y="3889580"/>
                <a:ext cx="84138" cy="76200"/>
              </a:xfrm>
              <a:prstGeom prst="ellipse">
                <a:avLst/>
              </a:prstGeom>
              <a:ln>
                <a:no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10" name="Oval 9"/>
              <p:cNvSpPr/>
              <p:nvPr/>
            </p:nvSpPr>
            <p:spPr>
              <a:xfrm>
                <a:off x="1541529" y="3985695"/>
                <a:ext cx="84137" cy="76200"/>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cxnSp>
            <p:nvCxnSpPr>
              <p:cNvPr id="11" name="Straight Arrow Connector 10"/>
              <p:cNvCxnSpPr/>
              <p:nvPr/>
            </p:nvCxnSpPr>
            <p:spPr>
              <a:xfrm>
                <a:off x="1143596" y="3935444"/>
                <a:ext cx="373062" cy="698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2" name="Group 21"/>
            <p:cNvGrpSpPr>
              <a:grpSpLocks/>
            </p:cNvGrpSpPr>
            <p:nvPr/>
          </p:nvGrpSpPr>
          <p:grpSpPr bwMode="auto">
            <a:xfrm>
              <a:off x="525463" y="3022600"/>
              <a:ext cx="627062" cy="355600"/>
              <a:chOff x="228600" y="457200"/>
              <a:chExt cx="627063" cy="355600"/>
            </a:xfrm>
          </p:grpSpPr>
          <p:sp>
            <p:nvSpPr>
              <p:cNvPr id="13" name="Oval 12"/>
              <p:cNvSpPr/>
              <p:nvPr/>
            </p:nvSpPr>
            <p:spPr>
              <a:xfrm>
                <a:off x="228600" y="457200"/>
                <a:ext cx="84137" cy="76200"/>
              </a:xfrm>
              <a:prstGeom prst="ellipse">
                <a:avLst/>
              </a:prstGeom>
              <a:ln>
                <a:no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14" name="Oval 13"/>
              <p:cNvSpPr/>
              <p:nvPr/>
            </p:nvSpPr>
            <p:spPr>
              <a:xfrm>
                <a:off x="685801" y="457200"/>
                <a:ext cx="84137" cy="76200"/>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15" name="Oval 14"/>
              <p:cNvSpPr/>
              <p:nvPr/>
            </p:nvSpPr>
            <p:spPr>
              <a:xfrm>
                <a:off x="449262" y="647700"/>
                <a:ext cx="84138" cy="76200"/>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16" name="Oval 15"/>
              <p:cNvSpPr/>
              <p:nvPr/>
            </p:nvSpPr>
            <p:spPr>
              <a:xfrm>
                <a:off x="769938" y="736600"/>
                <a:ext cx="85725" cy="76200"/>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gr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0" y="1409700"/>
            <a:ext cx="9144000" cy="4622800"/>
          </a:xfrm>
          <a:prstGeom prst="round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tIns="0"/>
          <a:lstStyle/>
          <a:p>
            <a:pPr algn="ctr" fontAlgn="auto">
              <a:spcBef>
                <a:spcPts val="0"/>
              </a:spcBef>
              <a:spcAft>
                <a:spcPts val="0"/>
              </a:spcAft>
              <a:defRPr/>
            </a:pPr>
            <a:r>
              <a:rPr lang="en-US" sz="2000" dirty="0">
                <a:latin typeface="Verdana"/>
              </a:rPr>
              <a:t>Embedded in Classroom Instruction</a:t>
            </a:r>
          </a:p>
        </p:txBody>
      </p:sp>
      <p:sp>
        <p:nvSpPr>
          <p:cNvPr id="27651" name="Title 1"/>
          <p:cNvSpPr>
            <a:spLocks noGrp="1"/>
          </p:cNvSpPr>
          <p:nvPr>
            <p:ph type="title"/>
          </p:nvPr>
        </p:nvSpPr>
        <p:spPr>
          <a:xfrm>
            <a:off x="0" y="0"/>
            <a:ext cx="9144000" cy="1371600"/>
          </a:xfrm>
        </p:spPr>
        <p:txBody>
          <a:bodyPr/>
          <a:lstStyle/>
          <a:p>
            <a:pPr eaLnBrk="1" hangingPunct="1"/>
            <a:r>
              <a:rPr lang="en-US" sz="3600" dirty="0" smtClean="0">
                <a:ea typeface="ＭＳ Ｐゴシック" pitchFamily="-107" charset="-128"/>
                <a:cs typeface="ＭＳ Ｐゴシック" pitchFamily="-107" charset="-128"/>
              </a:rPr>
              <a:t>Assessment Suite</a:t>
            </a:r>
          </a:p>
        </p:txBody>
      </p:sp>
      <p:grpSp>
        <p:nvGrpSpPr>
          <p:cNvPr id="2" name="Group 55"/>
          <p:cNvGrpSpPr>
            <a:grpSpLocks/>
          </p:cNvGrpSpPr>
          <p:nvPr/>
        </p:nvGrpSpPr>
        <p:grpSpPr bwMode="auto">
          <a:xfrm>
            <a:off x="633413" y="4024313"/>
            <a:ext cx="8077200" cy="1722437"/>
            <a:chOff x="622300" y="3369479"/>
            <a:chExt cx="8077200" cy="1723221"/>
          </a:xfrm>
        </p:grpSpPr>
        <p:sp>
          <p:nvSpPr>
            <p:cNvPr id="16" name="Rounded Rectangle 15"/>
            <p:cNvSpPr/>
            <p:nvPr/>
          </p:nvSpPr>
          <p:spPr>
            <a:xfrm>
              <a:off x="758825" y="3961886"/>
              <a:ext cx="2154237" cy="922758"/>
            </a:xfrm>
            <a:prstGeom prst="roundRect">
              <a:avLst/>
            </a:prstGeom>
            <a:ln>
              <a:solidFill>
                <a:srgbClr val="145C94"/>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latin typeface="Verdana"/>
                </a:rPr>
                <a:t>Online assessment without feedback</a:t>
              </a:r>
            </a:p>
          </p:txBody>
        </p:sp>
        <p:sp>
          <p:nvSpPr>
            <p:cNvPr id="17" name="Rounded Rectangle 16"/>
            <p:cNvSpPr/>
            <p:nvPr/>
          </p:nvSpPr>
          <p:spPr>
            <a:xfrm>
              <a:off x="3246437" y="3961886"/>
              <a:ext cx="2154238" cy="922758"/>
            </a:xfrm>
            <a:prstGeom prst="roundRect">
              <a:avLst/>
            </a:prstGeom>
            <a:ln>
              <a:solidFill>
                <a:srgbClr val="145C94"/>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latin typeface="Verdana"/>
                </a:rPr>
                <a:t>Teacher scores constructed responses</a:t>
              </a:r>
            </a:p>
          </p:txBody>
        </p:sp>
        <p:sp>
          <p:nvSpPr>
            <p:cNvPr id="18" name="Rounded Rectangle 17"/>
            <p:cNvSpPr/>
            <p:nvPr/>
          </p:nvSpPr>
          <p:spPr>
            <a:xfrm>
              <a:off x="5732462" y="4114355"/>
              <a:ext cx="865188" cy="619407"/>
            </a:xfrm>
            <a:prstGeom prst="roundRect">
              <a:avLst/>
            </a:prstGeom>
            <a:ln>
              <a:solidFill>
                <a:srgbClr val="145C94"/>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latin typeface="Verdana"/>
                </a:rPr>
                <a:t>Bayes Net</a:t>
              </a:r>
            </a:p>
          </p:txBody>
        </p:sp>
        <p:sp>
          <p:nvSpPr>
            <p:cNvPr id="19" name="Rounded Rectangle 18"/>
            <p:cNvSpPr/>
            <p:nvPr/>
          </p:nvSpPr>
          <p:spPr>
            <a:xfrm>
              <a:off x="6846887" y="4100419"/>
              <a:ext cx="1671638" cy="647280"/>
            </a:xfrm>
            <a:prstGeom prst="roundRect">
              <a:avLst/>
            </a:prstGeom>
            <a:ln>
              <a:solidFill>
                <a:srgbClr val="145C94"/>
              </a:solidFill>
            </a:ln>
          </p:spPr>
          <p:style>
            <a:lnRef idx="2">
              <a:schemeClr val="accent1"/>
            </a:lnRef>
            <a:fillRef idx="1">
              <a:schemeClr val="lt1"/>
            </a:fillRef>
            <a:effectRef idx="0">
              <a:schemeClr val="accent1"/>
            </a:effectRef>
            <a:fontRef idx="minor">
              <a:schemeClr val="dk1"/>
            </a:fontRef>
          </p:style>
          <p:txBody>
            <a:bodyPr anchor="ctr">
              <a:spAutoFit/>
            </a:bodyPr>
            <a:lstStyle/>
            <a:p>
              <a:pPr algn="ctr" fontAlgn="auto">
                <a:spcBef>
                  <a:spcPts val="0"/>
                </a:spcBef>
                <a:spcAft>
                  <a:spcPts val="0"/>
                </a:spcAft>
                <a:defRPr/>
              </a:pPr>
              <a:r>
                <a:rPr lang="en-US" sz="1600" dirty="0" smtClean="0">
                  <a:latin typeface="Verdana"/>
                </a:rPr>
                <a:t>Proficiency Report</a:t>
              </a:r>
              <a:endParaRPr lang="en-US" sz="1600" dirty="0">
                <a:latin typeface="Verdana"/>
              </a:endParaRPr>
            </a:p>
          </p:txBody>
        </p:sp>
        <p:cxnSp>
          <p:nvCxnSpPr>
            <p:cNvPr id="20" name="Shape 98"/>
            <p:cNvCxnSpPr>
              <a:stCxn id="17" idx="3"/>
              <a:endCxn id="18" idx="1"/>
            </p:cNvCxnSpPr>
            <p:nvPr/>
          </p:nvCxnSpPr>
          <p:spPr>
            <a:xfrm>
              <a:off x="5400675" y="4424059"/>
              <a:ext cx="331787" cy="1588"/>
            </a:xfrm>
            <a:prstGeom prst="bentConnector3">
              <a:avLst>
                <a:gd name="adj1" fmla="val 50000"/>
              </a:avLst>
            </a:prstGeom>
            <a:ln>
              <a:solidFill>
                <a:srgbClr val="145C94"/>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8" idx="3"/>
              <a:endCxn id="19" idx="1"/>
            </p:cNvCxnSpPr>
            <p:nvPr/>
          </p:nvCxnSpPr>
          <p:spPr>
            <a:xfrm>
              <a:off x="6597650" y="4424059"/>
              <a:ext cx="249237" cy="1589"/>
            </a:xfrm>
            <a:prstGeom prst="straightConnector1">
              <a:avLst/>
            </a:prstGeom>
            <a:ln>
              <a:solidFill>
                <a:srgbClr val="145C94"/>
              </a:solidFill>
              <a:tailEnd type="arrow"/>
            </a:ln>
          </p:spPr>
          <p:style>
            <a:lnRef idx="2">
              <a:schemeClr val="accent1"/>
            </a:lnRef>
            <a:fillRef idx="0">
              <a:schemeClr val="accent1"/>
            </a:fillRef>
            <a:effectRef idx="1">
              <a:schemeClr val="accent1"/>
            </a:effectRef>
            <a:fontRef idx="minor">
              <a:schemeClr val="tx1"/>
            </a:fontRef>
          </p:style>
        </p:cxnSp>
        <p:sp>
          <p:nvSpPr>
            <p:cNvPr id="27662" name="TextBox 21"/>
            <p:cNvSpPr txBox="1">
              <a:spLocks noChangeArrowheads="1"/>
            </p:cNvSpPr>
            <p:nvPr/>
          </p:nvSpPr>
          <p:spPr bwMode="auto">
            <a:xfrm>
              <a:off x="634958" y="3369479"/>
              <a:ext cx="4964520" cy="338708"/>
            </a:xfrm>
            <a:prstGeom prst="rect">
              <a:avLst/>
            </a:prstGeom>
            <a:noFill/>
            <a:ln w="9525">
              <a:noFill/>
              <a:miter lim="800000"/>
              <a:headEnd/>
              <a:tailEnd/>
            </a:ln>
          </p:spPr>
          <p:txBody>
            <a:bodyPr wrap="none">
              <a:prstTxWarp prst="textNoShape">
                <a:avLst/>
              </a:prstTxWarp>
              <a:spAutoFit/>
            </a:bodyPr>
            <a:lstStyle/>
            <a:p>
              <a:r>
                <a:rPr lang="en-US" sz="1600" b="1" dirty="0">
                  <a:latin typeface="Verdana"/>
                </a:rPr>
                <a:t>Benchmark Summative Unit Assessments</a:t>
              </a:r>
            </a:p>
          </p:txBody>
        </p:sp>
        <p:cxnSp>
          <p:nvCxnSpPr>
            <p:cNvPr id="23" name="Shape 18"/>
            <p:cNvCxnSpPr>
              <a:stCxn id="16" idx="3"/>
              <a:endCxn id="17" idx="1"/>
            </p:cNvCxnSpPr>
            <p:nvPr/>
          </p:nvCxnSpPr>
          <p:spPr>
            <a:xfrm>
              <a:off x="2913062" y="4424059"/>
              <a:ext cx="307975" cy="1588"/>
            </a:xfrm>
            <a:prstGeom prst="bentConnector3">
              <a:avLst>
                <a:gd name="adj1" fmla="val 50000"/>
              </a:avLst>
            </a:prstGeom>
            <a:ln>
              <a:solidFill>
                <a:srgbClr val="145C94"/>
              </a:solidFill>
              <a:tailEnd type="arrow"/>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622300" y="3402831"/>
              <a:ext cx="8077200" cy="1689869"/>
            </a:xfrm>
            <a:prstGeom prst="rect">
              <a:avLst/>
            </a:prstGeom>
            <a:noFill/>
            <a:ln>
              <a:solidFill>
                <a:srgbClr val="145C94"/>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 name="Group 109"/>
          <p:cNvGrpSpPr/>
          <p:nvPr/>
        </p:nvGrpSpPr>
        <p:grpSpPr>
          <a:xfrm>
            <a:off x="766538" y="2695476"/>
            <a:ext cx="7743925" cy="647700"/>
            <a:chOff x="-99841" y="688402"/>
            <a:chExt cx="7743925" cy="647700"/>
          </a:xfrm>
          <a:noFill/>
        </p:grpSpPr>
        <p:sp>
          <p:nvSpPr>
            <p:cNvPr id="10" name="Rounded Rectangle 9"/>
            <p:cNvSpPr/>
            <p:nvPr/>
          </p:nvSpPr>
          <p:spPr>
            <a:xfrm>
              <a:off x="-99841" y="688402"/>
              <a:ext cx="2637061" cy="6477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latin typeface="Verdana"/>
                </a:rPr>
                <a:t>Online</a:t>
              </a:r>
              <a:r>
                <a:rPr lang="en-US" sz="1600" dirty="0" smtClean="0">
                  <a:latin typeface="Verdana"/>
                </a:rPr>
                <a:t> module </a:t>
              </a:r>
              <a:r>
                <a:rPr lang="en-US" sz="1600" dirty="0">
                  <a:latin typeface="Verdana"/>
                </a:rPr>
                <a:t>with feedback and coaching</a:t>
              </a:r>
            </a:p>
          </p:txBody>
        </p:sp>
        <p:sp>
          <p:nvSpPr>
            <p:cNvPr id="11" name="Rounded Rectangle 10"/>
            <p:cNvSpPr/>
            <p:nvPr/>
          </p:nvSpPr>
          <p:spPr>
            <a:xfrm>
              <a:off x="4967460" y="688759"/>
              <a:ext cx="2676624" cy="646986"/>
            </a:xfrm>
            <a:prstGeom prst="roundRect">
              <a:avLst/>
            </a:prstGeom>
          </p:spPr>
          <p:style>
            <a:lnRef idx="2">
              <a:schemeClr val="accent3"/>
            </a:lnRef>
            <a:fillRef idx="1">
              <a:schemeClr val="lt1"/>
            </a:fillRef>
            <a:effectRef idx="0">
              <a:schemeClr val="accent3"/>
            </a:effectRef>
            <a:fontRef idx="minor">
              <a:schemeClr val="dk1"/>
            </a:fontRef>
          </p:style>
          <p:txBody>
            <a:bodyPr anchor="ctr">
              <a:spAutoFit/>
            </a:bodyPr>
            <a:lstStyle/>
            <a:p>
              <a:pPr algn="ctr" fontAlgn="auto">
                <a:spcBef>
                  <a:spcPts val="0"/>
                </a:spcBef>
                <a:spcAft>
                  <a:spcPts val="0"/>
                </a:spcAft>
                <a:defRPr/>
              </a:pPr>
              <a:r>
                <a:rPr lang="en-US" sz="1600" dirty="0">
                  <a:latin typeface="Verdana"/>
                </a:rPr>
                <a:t>Follow up Classroom Reflection Activity</a:t>
              </a:r>
            </a:p>
          </p:txBody>
        </p:sp>
        <p:sp>
          <p:nvSpPr>
            <p:cNvPr id="12" name="Rounded Rectangle 11"/>
            <p:cNvSpPr/>
            <p:nvPr/>
          </p:nvSpPr>
          <p:spPr>
            <a:xfrm>
              <a:off x="2862580" y="688759"/>
              <a:ext cx="1671958" cy="646986"/>
            </a:xfrm>
            <a:prstGeom prst="roundRect">
              <a:avLst/>
            </a:prstGeom>
          </p:spPr>
          <p:style>
            <a:lnRef idx="2">
              <a:schemeClr val="accent1"/>
            </a:lnRef>
            <a:fillRef idx="1">
              <a:schemeClr val="lt1"/>
            </a:fillRef>
            <a:effectRef idx="0">
              <a:schemeClr val="accent1"/>
            </a:effectRef>
            <a:fontRef idx="minor">
              <a:schemeClr val="dk1"/>
            </a:fontRef>
          </p:style>
          <p:txBody>
            <a:bodyPr anchor="ctr">
              <a:spAutoFit/>
            </a:bodyPr>
            <a:lstStyle/>
            <a:p>
              <a:pPr algn="ctr" fontAlgn="auto">
                <a:spcBef>
                  <a:spcPts val="0"/>
                </a:spcBef>
                <a:spcAft>
                  <a:spcPts val="0"/>
                </a:spcAft>
                <a:defRPr/>
              </a:pPr>
              <a:r>
                <a:rPr lang="en-US" sz="1600" dirty="0">
                  <a:latin typeface="Verdana"/>
                </a:rPr>
                <a:t>Progress Report</a:t>
              </a:r>
            </a:p>
          </p:txBody>
        </p:sp>
        <p:cxnSp>
          <p:nvCxnSpPr>
            <p:cNvPr id="13" name="Straight Arrow Connector 12"/>
            <p:cNvCxnSpPr>
              <a:stCxn id="10" idx="3"/>
              <a:endCxn id="12" idx="1"/>
            </p:cNvCxnSpPr>
            <p:nvPr/>
          </p:nvCxnSpPr>
          <p:spPr>
            <a:xfrm>
              <a:off x="2537220" y="1012252"/>
              <a:ext cx="325360" cy="1588"/>
            </a:xfrm>
            <a:prstGeom prst="straightConnector1">
              <a:avLst/>
            </a:prstGeom>
            <a:grpFill/>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12" idx="3"/>
              <a:endCxn id="11" idx="1"/>
            </p:cNvCxnSpPr>
            <p:nvPr/>
          </p:nvCxnSpPr>
          <p:spPr>
            <a:xfrm>
              <a:off x="4534538" y="1012252"/>
              <a:ext cx="432922" cy="1588"/>
            </a:xfrm>
            <a:prstGeom prst="straightConnector1">
              <a:avLst/>
            </a:prstGeom>
            <a:grpFill/>
            <a:ln>
              <a:tailEnd type="arrow"/>
            </a:ln>
          </p:spPr>
          <p:style>
            <a:lnRef idx="2">
              <a:schemeClr val="accent1"/>
            </a:lnRef>
            <a:fillRef idx="0">
              <a:schemeClr val="accent1"/>
            </a:fillRef>
            <a:effectRef idx="1">
              <a:schemeClr val="accent1"/>
            </a:effectRef>
            <a:fontRef idx="minor">
              <a:schemeClr val="tx1"/>
            </a:fontRef>
          </p:style>
        </p:cxnSp>
      </p:grpSp>
      <p:sp>
        <p:nvSpPr>
          <p:cNvPr id="27654" name="TextBox 7"/>
          <p:cNvSpPr txBox="1">
            <a:spLocks noChangeArrowheads="1"/>
          </p:cNvSpPr>
          <p:nvPr/>
        </p:nvSpPr>
        <p:spPr bwMode="auto">
          <a:xfrm>
            <a:off x="627063" y="2120900"/>
            <a:ext cx="7930176" cy="338554"/>
          </a:xfrm>
          <a:prstGeom prst="rect">
            <a:avLst/>
          </a:prstGeom>
          <a:noFill/>
          <a:ln w="9525">
            <a:noFill/>
            <a:miter lim="800000"/>
            <a:headEnd/>
            <a:tailEnd/>
          </a:ln>
        </p:spPr>
        <p:txBody>
          <a:bodyPr wrap="none">
            <a:prstTxWarp prst="textNoShape">
              <a:avLst/>
            </a:prstTxWarp>
            <a:spAutoFit/>
          </a:bodyPr>
          <a:lstStyle/>
          <a:p>
            <a:r>
              <a:rPr lang="en-US" sz="1600" b="1" dirty="0" smtClean="0">
                <a:latin typeface="Verdana"/>
              </a:rPr>
              <a:t>Embedded Formative Assessments and Reflection Activities </a:t>
            </a:r>
            <a:r>
              <a:rPr lang="en-US" sz="1600" dirty="0">
                <a:latin typeface="Verdana"/>
              </a:rPr>
              <a:t>(2 or 3)</a:t>
            </a:r>
          </a:p>
        </p:txBody>
      </p:sp>
      <p:sp>
        <p:nvSpPr>
          <p:cNvPr id="9" name="Rectangle 8"/>
          <p:cNvSpPr/>
          <p:nvPr/>
        </p:nvSpPr>
        <p:spPr>
          <a:xfrm>
            <a:off x="601663" y="2136775"/>
            <a:ext cx="8140700" cy="1384300"/>
          </a:xfrm>
          <a:prstGeom prst="rect">
            <a:avLst/>
          </a:prstGeom>
          <a:noFill/>
          <a:ln>
            <a:solidFill>
              <a:srgbClr val="145C94"/>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3106738"/>
            <a:ext cx="8229600" cy="1143000"/>
          </a:xfrm>
        </p:spPr>
        <p:txBody>
          <a:bodyPr/>
          <a:lstStyle/>
          <a:p>
            <a:r>
              <a:rPr lang="en-US" dirty="0" smtClean="0"/>
              <a:t>Assessment Demonstrations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0" y="1409700"/>
            <a:ext cx="9144000" cy="4622800"/>
          </a:xfrm>
          <a:prstGeom prst="round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tIns="0"/>
          <a:lstStyle/>
          <a:p>
            <a:pPr algn="ctr" fontAlgn="auto">
              <a:spcBef>
                <a:spcPts val="0"/>
              </a:spcBef>
              <a:spcAft>
                <a:spcPts val="0"/>
              </a:spcAft>
              <a:defRPr/>
            </a:pPr>
            <a:r>
              <a:rPr lang="en-US" sz="2000" dirty="0">
                <a:latin typeface="Verdana"/>
              </a:rPr>
              <a:t>Embedded in Classroom Instruction</a:t>
            </a:r>
          </a:p>
        </p:txBody>
      </p:sp>
      <p:sp>
        <p:nvSpPr>
          <p:cNvPr id="27651" name="Title 1"/>
          <p:cNvSpPr>
            <a:spLocks noGrp="1"/>
          </p:cNvSpPr>
          <p:nvPr>
            <p:ph type="title"/>
          </p:nvPr>
        </p:nvSpPr>
        <p:spPr>
          <a:xfrm>
            <a:off x="0" y="0"/>
            <a:ext cx="9144000" cy="1371600"/>
          </a:xfrm>
        </p:spPr>
        <p:txBody>
          <a:bodyPr/>
          <a:lstStyle/>
          <a:p>
            <a:pPr eaLnBrk="1" hangingPunct="1"/>
            <a:r>
              <a:rPr lang="en-US" sz="3600" dirty="0" smtClean="0">
                <a:ea typeface="ＭＳ Ｐゴシック" pitchFamily="-107" charset="-128"/>
                <a:cs typeface="ＭＳ Ｐゴシック" pitchFamily="-107" charset="-128"/>
              </a:rPr>
              <a:t>Assessment Suite</a:t>
            </a:r>
          </a:p>
        </p:txBody>
      </p:sp>
      <p:grpSp>
        <p:nvGrpSpPr>
          <p:cNvPr id="2" name="Group 55"/>
          <p:cNvGrpSpPr>
            <a:grpSpLocks/>
          </p:cNvGrpSpPr>
          <p:nvPr/>
        </p:nvGrpSpPr>
        <p:grpSpPr bwMode="auto">
          <a:xfrm>
            <a:off x="633413" y="4024313"/>
            <a:ext cx="8077200" cy="1722437"/>
            <a:chOff x="622300" y="3369479"/>
            <a:chExt cx="8077200" cy="1723221"/>
          </a:xfrm>
        </p:grpSpPr>
        <p:sp>
          <p:nvSpPr>
            <p:cNvPr id="16" name="Rounded Rectangle 15"/>
            <p:cNvSpPr/>
            <p:nvPr/>
          </p:nvSpPr>
          <p:spPr>
            <a:xfrm>
              <a:off x="758825" y="3961886"/>
              <a:ext cx="2154237" cy="922758"/>
            </a:xfrm>
            <a:prstGeom prst="roundRect">
              <a:avLst/>
            </a:prstGeom>
            <a:ln>
              <a:solidFill>
                <a:srgbClr val="145C94"/>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latin typeface="Verdana"/>
                </a:rPr>
                <a:t>Online assessment without feedback</a:t>
              </a:r>
            </a:p>
          </p:txBody>
        </p:sp>
        <p:sp>
          <p:nvSpPr>
            <p:cNvPr id="17" name="Rounded Rectangle 16"/>
            <p:cNvSpPr/>
            <p:nvPr/>
          </p:nvSpPr>
          <p:spPr>
            <a:xfrm>
              <a:off x="3246437" y="3961886"/>
              <a:ext cx="2154238" cy="922758"/>
            </a:xfrm>
            <a:prstGeom prst="roundRect">
              <a:avLst/>
            </a:prstGeom>
            <a:ln>
              <a:solidFill>
                <a:srgbClr val="145C94"/>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latin typeface="Verdana"/>
                </a:rPr>
                <a:t>Teacher scores constructed responses</a:t>
              </a:r>
            </a:p>
          </p:txBody>
        </p:sp>
        <p:sp>
          <p:nvSpPr>
            <p:cNvPr id="18" name="Rounded Rectangle 17"/>
            <p:cNvSpPr/>
            <p:nvPr/>
          </p:nvSpPr>
          <p:spPr>
            <a:xfrm>
              <a:off x="5732462" y="4114355"/>
              <a:ext cx="865188" cy="619407"/>
            </a:xfrm>
            <a:prstGeom prst="roundRect">
              <a:avLst/>
            </a:prstGeom>
            <a:ln>
              <a:solidFill>
                <a:srgbClr val="145C94"/>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latin typeface="Verdana"/>
                </a:rPr>
                <a:t>Bayes Net</a:t>
              </a:r>
            </a:p>
          </p:txBody>
        </p:sp>
        <p:sp>
          <p:nvSpPr>
            <p:cNvPr id="19" name="Rounded Rectangle 18"/>
            <p:cNvSpPr/>
            <p:nvPr/>
          </p:nvSpPr>
          <p:spPr>
            <a:xfrm>
              <a:off x="6846887" y="4100419"/>
              <a:ext cx="1671638" cy="647280"/>
            </a:xfrm>
            <a:prstGeom prst="roundRect">
              <a:avLst/>
            </a:prstGeom>
            <a:ln>
              <a:solidFill>
                <a:srgbClr val="145C94"/>
              </a:solidFill>
            </a:ln>
          </p:spPr>
          <p:style>
            <a:lnRef idx="2">
              <a:schemeClr val="accent1"/>
            </a:lnRef>
            <a:fillRef idx="1">
              <a:schemeClr val="lt1"/>
            </a:fillRef>
            <a:effectRef idx="0">
              <a:schemeClr val="accent1"/>
            </a:effectRef>
            <a:fontRef idx="minor">
              <a:schemeClr val="dk1"/>
            </a:fontRef>
          </p:style>
          <p:txBody>
            <a:bodyPr anchor="ctr">
              <a:spAutoFit/>
            </a:bodyPr>
            <a:lstStyle/>
            <a:p>
              <a:pPr algn="ctr" fontAlgn="auto">
                <a:spcBef>
                  <a:spcPts val="0"/>
                </a:spcBef>
                <a:spcAft>
                  <a:spcPts val="0"/>
                </a:spcAft>
                <a:defRPr/>
              </a:pPr>
              <a:r>
                <a:rPr lang="en-US" sz="1600" dirty="0" smtClean="0">
                  <a:latin typeface="Verdana"/>
                </a:rPr>
                <a:t>Proficiency Report</a:t>
              </a:r>
              <a:endParaRPr lang="en-US" sz="1600" dirty="0">
                <a:latin typeface="Verdana"/>
              </a:endParaRPr>
            </a:p>
          </p:txBody>
        </p:sp>
        <p:cxnSp>
          <p:nvCxnSpPr>
            <p:cNvPr id="20" name="Shape 98"/>
            <p:cNvCxnSpPr>
              <a:stCxn id="17" idx="3"/>
              <a:endCxn id="18" idx="1"/>
            </p:cNvCxnSpPr>
            <p:nvPr/>
          </p:nvCxnSpPr>
          <p:spPr>
            <a:xfrm>
              <a:off x="5400675" y="4424059"/>
              <a:ext cx="331787" cy="1588"/>
            </a:xfrm>
            <a:prstGeom prst="bentConnector3">
              <a:avLst>
                <a:gd name="adj1" fmla="val 50000"/>
              </a:avLst>
            </a:prstGeom>
            <a:ln>
              <a:solidFill>
                <a:srgbClr val="145C94"/>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8" idx="3"/>
              <a:endCxn id="19" idx="1"/>
            </p:cNvCxnSpPr>
            <p:nvPr/>
          </p:nvCxnSpPr>
          <p:spPr>
            <a:xfrm>
              <a:off x="6597650" y="4424059"/>
              <a:ext cx="249237" cy="1589"/>
            </a:xfrm>
            <a:prstGeom prst="straightConnector1">
              <a:avLst/>
            </a:prstGeom>
            <a:ln>
              <a:solidFill>
                <a:srgbClr val="145C94"/>
              </a:solidFill>
              <a:tailEnd type="arrow"/>
            </a:ln>
          </p:spPr>
          <p:style>
            <a:lnRef idx="2">
              <a:schemeClr val="accent1"/>
            </a:lnRef>
            <a:fillRef idx="0">
              <a:schemeClr val="accent1"/>
            </a:fillRef>
            <a:effectRef idx="1">
              <a:schemeClr val="accent1"/>
            </a:effectRef>
            <a:fontRef idx="minor">
              <a:schemeClr val="tx1"/>
            </a:fontRef>
          </p:style>
        </p:cxnSp>
        <p:sp>
          <p:nvSpPr>
            <p:cNvPr id="27662" name="TextBox 21"/>
            <p:cNvSpPr txBox="1">
              <a:spLocks noChangeArrowheads="1"/>
            </p:cNvSpPr>
            <p:nvPr/>
          </p:nvSpPr>
          <p:spPr bwMode="auto">
            <a:xfrm>
              <a:off x="634958" y="3369479"/>
              <a:ext cx="4964520" cy="338708"/>
            </a:xfrm>
            <a:prstGeom prst="rect">
              <a:avLst/>
            </a:prstGeom>
            <a:noFill/>
            <a:ln w="9525">
              <a:noFill/>
              <a:miter lim="800000"/>
              <a:headEnd/>
              <a:tailEnd/>
            </a:ln>
          </p:spPr>
          <p:txBody>
            <a:bodyPr wrap="none">
              <a:prstTxWarp prst="textNoShape">
                <a:avLst/>
              </a:prstTxWarp>
              <a:spAutoFit/>
            </a:bodyPr>
            <a:lstStyle/>
            <a:p>
              <a:r>
                <a:rPr lang="en-US" sz="1600" b="1" dirty="0">
                  <a:latin typeface="Verdana"/>
                </a:rPr>
                <a:t>Benchmark Summative Unit Assessments</a:t>
              </a:r>
            </a:p>
          </p:txBody>
        </p:sp>
        <p:cxnSp>
          <p:nvCxnSpPr>
            <p:cNvPr id="23" name="Shape 18"/>
            <p:cNvCxnSpPr>
              <a:stCxn id="16" idx="3"/>
              <a:endCxn id="17" idx="1"/>
            </p:cNvCxnSpPr>
            <p:nvPr/>
          </p:nvCxnSpPr>
          <p:spPr>
            <a:xfrm>
              <a:off x="2913062" y="4424059"/>
              <a:ext cx="307975" cy="1588"/>
            </a:xfrm>
            <a:prstGeom prst="bentConnector3">
              <a:avLst>
                <a:gd name="adj1" fmla="val 50000"/>
              </a:avLst>
            </a:prstGeom>
            <a:ln>
              <a:solidFill>
                <a:srgbClr val="145C94"/>
              </a:solidFill>
              <a:tailEnd type="arrow"/>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622300" y="3402831"/>
              <a:ext cx="8077200" cy="1689869"/>
            </a:xfrm>
            <a:prstGeom prst="rect">
              <a:avLst/>
            </a:prstGeom>
            <a:noFill/>
            <a:ln>
              <a:solidFill>
                <a:srgbClr val="145C94"/>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 name="Group 109"/>
          <p:cNvGrpSpPr/>
          <p:nvPr/>
        </p:nvGrpSpPr>
        <p:grpSpPr>
          <a:xfrm>
            <a:off x="766538" y="2695476"/>
            <a:ext cx="7743925" cy="647700"/>
            <a:chOff x="-99841" y="688402"/>
            <a:chExt cx="7743925" cy="647700"/>
          </a:xfrm>
          <a:noFill/>
        </p:grpSpPr>
        <p:sp>
          <p:nvSpPr>
            <p:cNvPr id="10" name="Rounded Rectangle 9"/>
            <p:cNvSpPr/>
            <p:nvPr/>
          </p:nvSpPr>
          <p:spPr>
            <a:xfrm>
              <a:off x="-99841" y="688402"/>
              <a:ext cx="2637061" cy="6477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latin typeface="Verdana"/>
                </a:rPr>
                <a:t>Online</a:t>
              </a:r>
              <a:r>
                <a:rPr lang="en-US" sz="1600" dirty="0" smtClean="0">
                  <a:latin typeface="Verdana"/>
                </a:rPr>
                <a:t> module </a:t>
              </a:r>
              <a:r>
                <a:rPr lang="en-US" sz="1600" dirty="0">
                  <a:latin typeface="Verdana"/>
                </a:rPr>
                <a:t>with feedback and coaching</a:t>
              </a:r>
            </a:p>
          </p:txBody>
        </p:sp>
        <p:sp>
          <p:nvSpPr>
            <p:cNvPr id="11" name="Rounded Rectangle 10"/>
            <p:cNvSpPr/>
            <p:nvPr/>
          </p:nvSpPr>
          <p:spPr>
            <a:xfrm>
              <a:off x="4967460" y="688759"/>
              <a:ext cx="2676624" cy="646986"/>
            </a:xfrm>
            <a:prstGeom prst="roundRect">
              <a:avLst/>
            </a:prstGeom>
          </p:spPr>
          <p:style>
            <a:lnRef idx="2">
              <a:schemeClr val="accent3"/>
            </a:lnRef>
            <a:fillRef idx="1">
              <a:schemeClr val="lt1"/>
            </a:fillRef>
            <a:effectRef idx="0">
              <a:schemeClr val="accent3"/>
            </a:effectRef>
            <a:fontRef idx="minor">
              <a:schemeClr val="dk1"/>
            </a:fontRef>
          </p:style>
          <p:txBody>
            <a:bodyPr anchor="ctr">
              <a:spAutoFit/>
            </a:bodyPr>
            <a:lstStyle/>
            <a:p>
              <a:pPr algn="ctr" fontAlgn="auto">
                <a:spcBef>
                  <a:spcPts val="0"/>
                </a:spcBef>
                <a:spcAft>
                  <a:spcPts val="0"/>
                </a:spcAft>
                <a:defRPr/>
              </a:pPr>
              <a:r>
                <a:rPr lang="en-US" sz="1600" dirty="0">
                  <a:latin typeface="Verdana"/>
                </a:rPr>
                <a:t>Follow up Classroom Reflection Activity</a:t>
              </a:r>
            </a:p>
          </p:txBody>
        </p:sp>
        <p:sp>
          <p:nvSpPr>
            <p:cNvPr id="12" name="Rounded Rectangle 11"/>
            <p:cNvSpPr/>
            <p:nvPr/>
          </p:nvSpPr>
          <p:spPr>
            <a:xfrm>
              <a:off x="2862580" y="688759"/>
              <a:ext cx="1671958" cy="646986"/>
            </a:xfrm>
            <a:prstGeom prst="roundRect">
              <a:avLst/>
            </a:prstGeom>
          </p:spPr>
          <p:style>
            <a:lnRef idx="2">
              <a:schemeClr val="accent1"/>
            </a:lnRef>
            <a:fillRef idx="1">
              <a:schemeClr val="lt1"/>
            </a:fillRef>
            <a:effectRef idx="0">
              <a:schemeClr val="accent1"/>
            </a:effectRef>
            <a:fontRef idx="minor">
              <a:schemeClr val="dk1"/>
            </a:fontRef>
          </p:style>
          <p:txBody>
            <a:bodyPr anchor="ctr">
              <a:spAutoFit/>
            </a:bodyPr>
            <a:lstStyle/>
            <a:p>
              <a:pPr algn="ctr" fontAlgn="auto">
                <a:spcBef>
                  <a:spcPts val="0"/>
                </a:spcBef>
                <a:spcAft>
                  <a:spcPts val="0"/>
                </a:spcAft>
                <a:defRPr/>
              </a:pPr>
              <a:r>
                <a:rPr lang="en-US" sz="1600" dirty="0">
                  <a:latin typeface="Verdana"/>
                </a:rPr>
                <a:t>Progress Report</a:t>
              </a:r>
            </a:p>
          </p:txBody>
        </p:sp>
        <p:cxnSp>
          <p:nvCxnSpPr>
            <p:cNvPr id="13" name="Straight Arrow Connector 12"/>
            <p:cNvCxnSpPr>
              <a:stCxn id="10" idx="3"/>
              <a:endCxn id="12" idx="1"/>
            </p:cNvCxnSpPr>
            <p:nvPr/>
          </p:nvCxnSpPr>
          <p:spPr>
            <a:xfrm>
              <a:off x="2537220" y="1012252"/>
              <a:ext cx="325360" cy="1588"/>
            </a:xfrm>
            <a:prstGeom prst="straightConnector1">
              <a:avLst/>
            </a:prstGeom>
            <a:grpFill/>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12" idx="3"/>
              <a:endCxn id="11" idx="1"/>
            </p:cNvCxnSpPr>
            <p:nvPr/>
          </p:nvCxnSpPr>
          <p:spPr>
            <a:xfrm>
              <a:off x="4534538" y="1012252"/>
              <a:ext cx="432922" cy="1588"/>
            </a:xfrm>
            <a:prstGeom prst="straightConnector1">
              <a:avLst/>
            </a:prstGeom>
            <a:grpFill/>
            <a:ln>
              <a:tailEnd type="arrow"/>
            </a:ln>
          </p:spPr>
          <p:style>
            <a:lnRef idx="2">
              <a:schemeClr val="accent1"/>
            </a:lnRef>
            <a:fillRef idx="0">
              <a:schemeClr val="accent1"/>
            </a:fillRef>
            <a:effectRef idx="1">
              <a:schemeClr val="accent1"/>
            </a:effectRef>
            <a:fontRef idx="minor">
              <a:schemeClr val="tx1"/>
            </a:fontRef>
          </p:style>
        </p:cxnSp>
      </p:grpSp>
      <p:sp>
        <p:nvSpPr>
          <p:cNvPr id="27654" name="TextBox 7"/>
          <p:cNvSpPr txBox="1">
            <a:spLocks noChangeArrowheads="1"/>
          </p:cNvSpPr>
          <p:nvPr/>
        </p:nvSpPr>
        <p:spPr bwMode="auto">
          <a:xfrm>
            <a:off x="627063" y="2120900"/>
            <a:ext cx="7930176" cy="338554"/>
          </a:xfrm>
          <a:prstGeom prst="rect">
            <a:avLst/>
          </a:prstGeom>
          <a:noFill/>
          <a:ln w="9525">
            <a:noFill/>
            <a:miter lim="800000"/>
            <a:headEnd/>
            <a:tailEnd/>
          </a:ln>
        </p:spPr>
        <p:txBody>
          <a:bodyPr wrap="none">
            <a:prstTxWarp prst="textNoShape">
              <a:avLst/>
            </a:prstTxWarp>
            <a:spAutoFit/>
          </a:bodyPr>
          <a:lstStyle/>
          <a:p>
            <a:r>
              <a:rPr lang="en-US" sz="1600" b="1" dirty="0" smtClean="0">
                <a:latin typeface="Verdana"/>
              </a:rPr>
              <a:t>Embedded Formative Assessments and Reflection Activities </a:t>
            </a:r>
            <a:r>
              <a:rPr lang="en-US" sz="1600" dirty="0">
                <a:latin typeface="Verdana"/>
              </a:rPr>
              <a:t>(2 or 3)</a:t>
            </a:r>
          </a:p>
        </p:txBody>
      </p:sp>
      <p:sp>
        <p:nvSpPr>
          <p:cNvPr id="9" name="Rectangle 8"/>
          <p:cNvSpPr/>
          <p:nvPr/>
        </p:nvSpPr>
        <p:spPr>
          <a:xfrm>
            <a:off x="601663" y="2136775"/>
            <a:ext cx="8140700" cy="1384300"/>
          </a:xfrm>
          <a:prstGeom prst="rect">
            <a:avLst/>
          </a:prstGeom>
          <a:noFill/>
          <a:ln>
            <a:solidFill>
              <a:srgbClr val="145C94"/>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TextBox 25"/>
          <p:cNvSpPr txBox="1"/>
          <p:nvPr/>
        </p:nvSpPr>
        <p:spPr>
          <a:xfrm>
            <a:off x="687294" y="2390589"/>
            <a:ext cx="373529" cy="1200329"/>
          </a:xfrm>
          <a:prstGeom prst="rect">
            <a:avLst/>
          </a:prstGeom>
          <a:noFill/>
        </p:spPr>
        <p:txBody>
          <a:bodyPr wrap="square" rtlCol="0">
            <a:spAutoFit/>
          </a:bodyPr>
          <a:lstStyle/>
          <a:p>
            <a:r>
              <a:rPr lang="en-US" sz="3600" b="1" dirty="0" smtClean="0">
                <a:solidFill>
                  <a:srgbClr val="FF0000"/>
                </a:solidFill>
                <a:latin typeface="Arial Black"/>
              </a:rPr>
              <a:t>1</a:t>
            </a:r>
            <a:endParaRPr lang="en-US" sz="3600" b="1" dirty="0">
              <a:solidFill>
                <a:srgbClr val="FF0000"/>
              </a:solidFill>
              <a:latin typeface="Arial Black"/>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29262"/>
            <a:ext cx="8077200" cy="566738"/>
          </a:xfrm>
        </p:spPr>
        <p:txBody>
          <a:bodyPr wrap="none" anchor="t">
            <a:noAutofit/>
          </a:bodyPr>
          <a:lstStyle/>
          <a:p>
            <a:pPr algn="ctr">
              <a:lnSpc>
                <a:spcPct val="100000"/>
              </a:lnSpc>
            </a:pPr>
            <a:r>
              <a:rPr lang="en-US" sz="1800" i="1" dirty="0" smtClean="0"/>
              <a:t>Example of a Rule-based Method - A Decision Tree for Diagnosing Student Misconceptions </a:t>
            </a:r>
            <a:br>
              <a:rPr lang="en-US" sz="1800" i="1" dirty="0" smtClean="0"/>
            </a:br>
            <a:r>
              <a:rPr lang="en-US" sz="1800" i="1" dirty="0" smtClean="0"/>
              <a:t>in the SimScientists Ecosystems Embedded Assessment</a:t>
            </a:r>
            <a:r>
              <a:rPr lang="en-US" sz="1800" dirty="0" smtClean="0"/>
              <a:t/>
            </a:r>
            <a:br>
              <a:rPr lang="en-US" sz="1800" dirty="0" smtClean="0"/>
            </a:br>
            <a:endParaRPr lang="en-US" sz="1800" dirty="0"/>
          </a:p>
        </p:txBody>
      </p:sp>
      <p:graphicFrame>
        <p:nvGraphicFramePr>
          <p:cNvPr id="148482" name="Object 2"/>
          <p:cNvGraphicFramePr>
            <a:graphicFrameLocks noChangeAspect="1"/>
          </p:cNvGraphicFramePr>
          <p:nvPr/>
        </p:nvGraphicFramePr>
        <p:xfrm>
          <a:off x="304800" y="381000"/>
          <a:ext cx="8638484" cy="4827608"/>
        </p:xfrm>
        <a:graphic>
          <a:graphicData uri="http://schemas.openxmlformats.org/presentationml/2006/ole">
            <p:oleObj spid="_x0000_s162818" name="Document" r:id="rId3" imgW="5930682" imgH="3505071" progId="Word.Document.12">
              <p:link updateAutomatic="1"/>
            </p:oleObj>
          </a:graphicData>
        </a:graphic>
      </p:graphicFrame>
      <p:sp>
        <p:nvSpPr>
          <p:cNvPr id="6" name="Oval Callout 5"/>
          <p:cNvSpPr/>
          <p:nvPr/>
        </p:nvSpPr>
        <p:spPr>
          <a:xfrm>
            <a:off x="5980112" y="3810000"/>
            <a:ext cx="2554288" cy="1524000"/>
          </a:xfrm>
          <a:prstGeom prst="wedgeEllipseCallout">
            <a:avLst>
              <a:gd name="adj1" fmla="val -85504"/>
              <a:gd name="adj2" fmla="val -47488"/>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en-US" dirty="0" smtClean="0"/>
              <a:t>Error class represents common misconception</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8438</TotalTime>
  <Words>1886</Words>
  <Application>Microsoft Office PowerPoint</Application>
  <PresentationFormat>On-screen Show (4:3)</PresentationFormat>
  <Paragraphs>288</Paragraphs>
  <Slides>31</Slides>
  <Notes>19</Notes>
  <HiddenSlides>0</HiddenSlides>
  <MMClips>0</MMClips>
  <ScaleCrop>false</ScaleCrop>
  <HeadingPairs>
    <vt:vector size="6" baseType="variant">
      <vt:variant>
        <vt:lpstr>Theme</vt:lpstr>
      </vt:variant>
      <vt:variant>
        <vt:i4>1</vt:i4>
      </vt:variant>
      <vt:variant>
        <vt:lpstr>Links</vt:lpstr>
      </vt:variant>
      <vt:variant>
        <vt:i4>2</vt:i4>
      </vt:variant>
      <vt:variant>
        <vt:lpstr>Slide Titles</vt:lpstr>
      </vt:variant>
      <vt:variant>
        <vt:i4>31</vt:i4>
      </vt:variant>
    </vt:vector>
  </HeadingPairs>
  <TitlesOfParts>
    <vt:vector size="34" baseType="lpstr">
      <vt:lpstr>Office Theme</vt:lpstr>
      <vt:lpstr>???</vt:lpstr>
      <vt:lpstr>???</vt:lpstr>
      <vt:lpstr>Calipers II: Using Simulations to Assess Complex Science Learning </vt:lpstr>
      <vt:lpstr>Calipers II Research</vt:lpstr>
      <vt:lpstr>Development</vt:lpstr>
      <vt:lpstr>Curriculum-embedded Assessment Formative Features</vt:lpstr>
      <vt:lpstr>Target Model for Ecosystems</vt:lpstr>
      <vt:lpstr>Assessment Suite</vt:lpstr>
      <vt:lpstr>Assessment Demonstrations</vt:lpstr>
      <vt:lpstr>Assessment Suite</vt:lpstr>
      <vt:lpstr>Example of a Rule-based Method - A Decision Tree for Diagnosing Student Misconceptions  in the SimScientists Ecosystems Embedded Assessment </vt:lpstr>
      <vt:lpstr>Example of Coaching</vt:lpstr>
      <vt:lpstr>Assessment Suite</vt:lpstr>
      <vt:lpstr>Embedded Report to Student</vt:lpstr>
      <vt:lpstr>Embedded Report: Class Summary</vt:lpstr>
      <vt:lpstr>Calculations  </vt:lpstr>
      <vt:lpstr>Embedded Report: Student Details</vt:lpstr>
      <vt:lpstr>Classroom Reflection Activity</vt:lpstr>
      <vt:lpstr>Example Reflection Activity</vt:lpstr>
      <vt:lpstr>Assessment Suite</vt:lpstr>
      <vt:lpstr>End of Unit:  Scoring and Reporting</vt:lpstr>
      <vt:lpstr>Scoring Open-Response Items</vt:lpstr>
      <vt:lpstr>Zoomed in view of item being scored</vt:lpstr>
      <vt:lpstr>Slide 22</vt:lpstr>
      <vt:lpstr>Fragment of a Bayes Net From the Calipers II Ecosystems Benchmark Assessment </vt:lpstr>
      <vt:lpstr>Summary Benchmark report</vt:lpstr>
      <vt:lpstr>Analysis of the  Benchmark Assessments</vt:lpstr>
      <vt:lpstr>Created Items ‘Bundles’</vt:lpstr>
      <vt:lpstr>Ecosystems Benchmark Assessment is Reliable </vt:lpstr>
      <vt:lpstr>Force &amp; Motion Benchmark Assessment is Reliable</vt:lpstr>
      <vt:lpstr>Validity Evidence</vt:lpstr>
      <vt:lpstr>How did the Ecosystems Reflection Groups perform on the posttest? (Medians)</vt:lpstr>
      <vt:lpstr>Correlation of Benchmark to Posttest</vt:lpstr>
    </vt:vector>
  </TitlesOfParts>
  <Company>WestEd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Barbara Buckley</dc:creator>
  <cp:lastModifiedBy>ABusey</cp:lastModifiedBy>
  <cp:revision>226</cp:revision>
  <cp:lastPrinted>2010-03-10T20:17:31Z</cp:lastPrinted>
  <dcterms:created xsi:type="dcterms:W3CDTF">2010-11-30T19:31:32Z</dcterms:created>
  <dcterms:modified xsi:type="dcterms:W3CDTF">2010-12-06T18:26:23Z</dcterms:modified>
</cp:coreProperties>
</file>