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customXml/itemProps1.xml" ContentType="application/vnd.openxmlformats-officedocument.customXmlPropertie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826" r:id="rId2"/>
    <p:sldMasterId id="2147483838" r:id="rId3"/>
    <p:sldMasterId id="2147483850" r:id="rId4"/>
    <p:sldMasterId id="2147483910" r:id="rId5"/>
    <p:sldMasterId id="2147483922" r:id="rId6"/>
    <p:sldMasterId id="2147483934" r:id="rId7"/>
  </p:sldMasterIdLst>
  <p:notesMasterIdLst>
    <p:notesMasterId r:id="rId43"/>
  </p:notesMasterIdLst>
  <p:sldIdLst>
    <p:sldId id="353" r:id="rId8"/>
    <p:sldId id="354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21" r:id="rId26"/>
    <p:sldId id="322" r:id="rId27"/>
    <p:sldId id="259" r:id="rId28"/>
    <p:sldId id="325" r:id="rId29"/>
    <p:sldId id="350" r:id="rId30"/>
    <p:sldId id="289" r:id="rId31"/>
    <p:sldId id="345" r:id="rId32"/>
    <p:sldId id="356" r:id="rId33"/>
    <p:sldId id="351" r:id="rId34"/>
    <p:sldId id="335" r:id="rId35"/>
    <p:sldId id="374" r:id="rId36"/>
    <p:sldId id="375" r:id="rId37"/>
    <p:sldId id="377" r:id="rId38"/>
    <p:sldId id="378" r:id="rId39"/>
    <p:sldId id="379" r:id="rId40"/>
    <p:sldId id="380" r:id="rId41"/>
    <p:sldId id="381" r:id="rId42"/>
  </p:sldIdLst>
  <p:sldSz cx="9144000" cy="6858000" type="screen4x3"/>
  <p:notesSz cx="6858000" cy="91440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484F"/>
    <a:srgbClr val="004274"/>
    <a:srgbClr val="D5B353"/>
    <a:srgbClr val="0065B0"/>
    <a:srgbClr val="C4A464"/>
    <a:srgbClr val="99998F"/>
    <a:srgbClr val="95982C"/>
    <a:srgbClr val="005EA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92836" autoAdjust="0"/>
  </p:normalViewPr>
  <p:slideViewPr>
    <p:cSldViewPr>
      <p:cViewPr>
        <p:scale>
          <a:sx n="100" d="100"/>
          <a:sy n="100" d="100"/>
        </p:scale>
        <p:origin x="-222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customXml" Target="../customXml/item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Relationship Id="rId48" Type="http://schemas.openxmlformats.org/officeDocument/2006/relationships/customXml" Target="../customXml/item1.xml"/><Relationship Id="rId8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0B562F-11DC-4463-B105-6B44B7706AD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2B2AF8-A64B-4D71-8380-AA58769B05F6}">
      <dgm:prSet/>
      <dgm:spPr/>
      <dgm:t>
        <a:bodyPr/>
        <a:lstStyle/>
        <a:p>
          <a:pPr rtl="0"/>
          <a:r>
            <a:rPr lang="en-US" b="1" dirty="0" smtClean="0">
              <a:solidFill>
                <a:srgbClr val="FFC000"/>
              </a:solidFill>
            </a:rPr>
            <a:t>Change we can believe in.</a:t>
          </a:r>
          <a:endParaRPr lang="en-US" b="1" dirty="0">
            <a:solidFill>
              <a:srgbClr val="FFC000"/>
            </a:solidFill>
          </a:endParaRPr>
        </a:p>
      </dgm:t>
    </dgm:pt>
    <dgm:pt modelId="{9563EF8D-A766-4897-A89A-39AEFA911B13}" type="parTrans" cxnId="{46C89B88-EBC9-45FB-B2AA-B5F4C7D1DFD7}">
      <dgm:prSet/>
      <dgm:spPr/>
      <dgm:t>
        <a:bodyPr/>
        <a:lstStyle/>
        <a:p>
          <a:endParaRPr lang="en-US"/>
        </a:p>
      </dgm:t>
    </dgm:pt>
    <dgm:pt modelId="{EAC6D019-FF31-4D4E-80A0-B582C08FF0B0}" type="sibTrans" cxnId="{46C89B88-EBC9-45FB-B2AA-B5F4C7D1DFD7}">
      <dgm:prSet/>
      <dgm:spPr/>
      <dgm:t>
        <a:bodyPr/>
        <a:lstStyle/>
        <a:p>
          <a:endParaRPr lang="en-US"/>
        </a:p>
      </dgm:t>
    </dgm:pt>
    <dgm:pt modelId="{B3C2703F-4B1C-428E-9A8E-A3DB501BA90B}" type="pres">
      <dgm:prSet presAssocID="{170B562F-11DC-4463-B105-6B44B7706AD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7EBE70-F932-49E9-9B07-10FA8CA8B1B1}" type="pres">
      <dgm:prSet presAssocID="{762B2AF8-A64B-4D71-8380-AA58769B05F6}" presName="node" presStyleLbl="node1" presStyleIdx="0" presStyleCnt="1" custAng="1257900" custScaleX="195540" custScaleY="69259" custRadScaleRad="94173" custRadScaleInc="3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C89B88-EBC9-45FB-B2AA-B5F4C7D1DFD7}" srcId="{170B562F-11DC-4463-B105-6B44B7706AD2}" destId="{762B2AF8-A64B-4D71-8380-AA58769B05F6}" srcOrd="0" destOrd="0" parTransId="{9563EF8D-A766-4897-A89A-39AEFA911B13}" sibTransId="{EAC6D019-FF31-4D4E-80A0-B582C08FF0B0}"/>
    <dgm:cxn modelId="{D4332BE9-B7CB-4209-AFD3-57DA4875EACF}" type="presOf" srcId="{170B562F-11DC-4463-B105-6B44B7706AD2}" destId="{B3C2703F-4B1C-428E-9A8E-A3DB501BA90B}" srcOrd="0" destOrd="0" presId="urn:microsoft.com/office/officeart/2005/8/layout/cycle2"/>
    <dgm:cxn modelId="{39BEF1A6-9AA0-48AB-BFCF-7C5D09E74CFB}" type="presOf" srcId="{762B2AF8-A64B-4D71-8380-AA58769B05F6}" destId="{647EBE70-F932-49E9-9B07-10FA8CA8B1B1}" srcOrd="0" destOrd="0" presId="urn:microsoft.com/office/officeart/2005/8/layout/cycle2"/>
    <dgm:cxn modelId="{DA23CE48-4806-4DE8-9959-A9DA222E9C95}" type="presParOf" srcId="{B3C2703F-4B1C-428E-9A8E-A3DB501BA90B}" destId="{647EBE70-F932-49E9-9B07-10FA8CA8B1B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7EBE70-F932-49E9-9B07-10FA8CA8B1B1}">
      <dsp:nvSpPr>
        <dsp:cNvPr id="0" name=""/>
        <dsp:cNvSpPr/>
      </dsp:nvSpPr>
      <dsp:spPr>
        <a:xfrm rot="1257900">
          <a:off x="406259" y="281165"/>
          <a:ext cx="3575640" cy="1266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C000"/>
              </a:solidFill>
            </a:rPr>
            <a:t>Change we can believe in.</a:t>
          </a:r>
          <a:endParaRPr lang="en-US" sz="2800" b="1" kern="1200" dirty="0">
            <a:solidFill>
              <a:srgbClr val="FFC000"/>
            </a:solidFill>
          </a:endParaRPr>
        </a:p>
      </dsp:txBody>
      <dsp:txXfrm rot="1257900">
        <a:off x="406259" y="281165"/>
        <a:ext cx="3575640" cy="1266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9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9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609F9E-7F4F-4799-BE8A-A9BCEA1A6A58}" type="datetimeFigureOut">
              <a:rPr lang="en-US"/>
              <a:pPr>
                <a:defRPr/>
              </a:pPr>
              <a:t>12/2/2010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9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9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35F60E-1F04-4156-9E91-66EDB4F71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32" algn="l" defTabSz="9139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16" algn="l" defTabSz="9139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04" algn="l" defTabSz="9139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888" algn="l" defTabSz="9139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731">
              <a:defRPr/>
            </a:pPr>
            <a:fld id="{CC40FB7E-C1BB-4B4C-BD13-1AC5E6F50C7B}" type="slidenum">
              <a:rPr lang="en-US">
                <a:solidFill>
                  <a:prstClr val="black"/>
                </a:solidFill>
              </a:rPr>
              <a:pPr defTabSz="912731"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projects have tried to accelerate the transition from traditional silo based visions of the disciplines to one where</a:t>
            </a:r>
            <a:r>
              <a:rPr lang="en-US" baseline="0" dirty="0" smtClean="0"/>
              <a:t> E&amp;T help make connections and provide context.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5F60E-1F04-4156-9E91-66EDB4F7144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So, we’re suggesting some ideas in moving toward what might be a transformative approach to technological ed.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2434284C-4C80-487C-A969-577065B6A8A8}" type="slidenum">
              <a:rPr lang="en-US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731">
              <a:defRPr/>
            </a:pPr>
            <a:fld id="{CC40FB7E-C1BB-4B4C-BD13-1AC5E6F50C7B}" type="slidenum">
              <a:rPr lang="en-US">
                <a:solidFill>
                  <a:prstClr val="black"/>
                </a:solidFill>
              </a:rPr>
              <a:pPr defTabSz="912731">
                <a:defRPr/>
              </a:pPr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So, we’re suggesting some ideas in moving toward what might be a transformative approach to technological ed.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Engineering can contextualize math and science provide an alternative to more math through remediation.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motivating force is the facility of today’s students with technology-enhanced instruction and the realization that students’ interests and educational expectations are being reframed by online interactive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learning experiences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2434284C-4C80-487C-A969-577065B6A8A8}" type="slidenum">
              <a:rPr lang="en-US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731">
              <a:defRPr/>
            </a:pPr>
            <a:fld id="{CC40FB7E-C1BB-4B4C-BD13-1AC5E6F50C7B}" type="slidenum">
              <a:rPr lang="en-US">
                <a:solidFill>
                  <a:prstClr val="black"/>
                </a:solidFill>
              </a:rPr>
              <a:pPr defTabSz="912731">
                <a:defRPr/>
              </a:pPr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731">
              <a:defRPr/>
            </a:pPr>
            <a:fld id="{CC40FB7E-C1BB-4B4C-BD13-1AC5E6F50C7B}" type="slidenum">
              <a:rPr lang="en-US">
                <a:solidFill>
                  <a:prstClr val="black"/>
                </a:solidFill>
              </a:rPr>
              <a:pPr defTabSz="912731"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66F2CA-15D5-4C35-8D7C-FBC305A5AE1A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A96BCF-36E4-4F7C-981A-CAFAE7A493EF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8C3761-771B-5342-87B8-74FDE8EFF78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BBCC5639-4529-438D-9CDE-1C5E986BEDB1}" type="slidenum">
              <a:rPr lang="en-US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5F60E-1F04-4156-9E91-66EDB4F7144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Matthew Crawford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5F60E-1F04-4156-9E91-66EDB4F7144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1" y="1371600"/>
            <a:ext cx="7851648" cy="1828800"/>
          </a:xfrm>
          <a:ln>
            <a:noFill/>
          </a:ln>
        </p:spPr>
        <p:txBody>
          <a:bodyPr tIns="0" rIns="18279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79"/>
          <a:lstStyle>
            <a:lvl1pPr marL="0" marR="45698" indent="0" algn="r">
              <a:buNone/>
              <a:defRPr>
                <a:solidFill>
                  <a:schemeClr val="tx1"/>
                </a:solidFill>
              </a:defRPr>
            </a:lvl1pPr>
            <a:lvl2pPr marL="456986" indent="0" algn="ctr">
              <a:buNone/>
            </a:lvl2pPr>
            <a:lvl3pPr marL="913972" indent="0" algn="ctr">
              <a:buNone/>
            </a:lvl3pPr>
            <a:lvl4pPr marL="1370959" indent="0" algn="ctr">
              <a:buNone/>
            </a:lvl4pPr>
            <a:lvl5pPr marL="1827945" indent="0" algn="ctr">
              <a:buNone/>
            </a:lvl5pPr>
            <a:lvl6pPr marL="2284932" indent="0" algn="ctr">
              <a:buNone/>
            </a:lvl6pPr>
            <a:lvl7pPr marL="2741916" indent="0" algn="ctr">
              <a:buNone/>
            </a:lvl7pPr>
            <a:lvl8pPr marL="3198904" indent="0" algn="ctr">
              <a:buNone/>
            </a:lvl8pPr>
            <a:lvl9pPr marL="3655888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37436-1A57-47C3-B154-AFEA72263D3E}" type="datetimeFigureOut">
              <a:rPr lang="en-US"/>
              <a:pPr>
                <a:defRPr/>
              </a:pPr>
              <a:t>12/2/2010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C9EEB-F1F9-479A-A3C1-FE6D4F43E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D3B77-EAAA-4184-AA29-E7D0C7E1B30F}" type="datetimeFigureOut">
              <a:rPr lang="en-US"/>
              <a:pPr>
                <a:defRPr/>
              </a:pPr>
              <a:t>12/2/2010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F080A-A107-436A-A65B-9AF17A621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D6E-6DB5-8143-A7AE-44A8F80F0CB0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4BA-E72C-8D4C-AE69-EDEC8B469E9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D6E-6DB5-8143-A7AE-44A8F80F0CB0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4BA-E72C-8D4C-AE69-EDEC8B469E9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D6E-6DB5-8143-A7AE-44A8F80F0CB0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4BA-E72C-8D4C-AE69-EDEC8B469E9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D6E-6DB5-8143-A7AE-44A8F80F0CB0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4BA-E72C-8D4C-AE69-EDEC8B469E9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D6E-6DB5-8143-A7AE-44A8F80F0CB0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53E4BA-E72C-8D4C-AE69-EDEC8B469E9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D6E-6DB5-8143-A7AE-44A8F80F0CB0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53E4BA-E72C-8D4C-AE69-EDEC8B469E9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Franklin Gothic Book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D6E-6DB5-8143-A7AE-44A8F80F0CB0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4BA-E72C-8D4C-AE69-EDEC8B469E9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D6E-6DB5-8143-A7AE-44A8F80F0CB0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4BA-E72C-8D4C-AE69-EDEC8B469E9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D6E-6DB5-8143-A7AE-44A8F80F0CB0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653E4BA-E72C-8D4C-AE69-EDEC8B469E9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D6E-6DB5-8143-A7AE-44A8F80F0CB0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4BA-E72C-8D4C-AE69-EDEC8B469E9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5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5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03D03-7744-4903-AACC-663FCB1D7862}" type="datetimeFigureOut">
              <a:rPr lang="en-US"/>
              <a:pPr>
                <a:defRPr/>
              </a:pPr>
              <a:t>12/2/2010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0E621-468B-4E2F-9F67-E5BB6274C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D6E-6DB5-8143-A7AE-44A8F80F0CB0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4BA-E72C-8D4C-AE69-EDEC8B469E9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D6E-6DB5-8143-A7AE-44A8F80F0CB0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4BA-E72C-8D4C-AE69-EDEC8B469E9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D6E-6DB5-8143-A7AE-44A8F80F0CB0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4BA-E72C-8D4C-AE69-EDEC8B469E9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D6E-6DB5-8143-A7AE-44A8F80F0CB0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4BA-E72C-8D4C-AE69-EDEC8B469E9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D6E-6DB5-8143-A7AE-44A8F80F0CB0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4BA-E72C-8D4C-AE69-EDEC8B469E9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D6E-6DB5-8143-A7AE-44A8F80F0CB0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53E4BA-E72C-8D4C-AE69-EDEC8B469E9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D6E-6DB5-8143-A7AE-44A8F80F0CB0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53E4BA-E72C-8D4C-AE69-EDEC8B469E9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Franklin Gothic Book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D6E-6DB5-8143-A7AE-44A8F80F0CB0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4BA-E72C-8D4C-AE69-EDEC8B469E9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D6E-6DB5-8143-A7AE-44A8F80F0CB0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4BA-E72C-8D4C-AE69-EDEC8B469E9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D6E-6DB5-8143-A7AE-44A8F80F0CB0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653E4BA-E72C-8D4C-AE69-EDEC8B469E9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1" y="1371600"/>
            <a:ext cx="7851648" cy="1828800"/>
          </a:xfrm>
          <a:ln>
            <a:noFill/>
          </a:ln>
        </p:spPr>
        <p:txBody>
          <a:bodyPr tIns="0" rIns="18279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79"/>
          <a:lstStyle>
            <a:lvl1pPr marL="0" marR="45698" indent="0" algn="r">
              <a:buNone/>
              <a:defRPr>
                <a:solidFill>
                  <a:schemeClr val="tx1"/>
                </a:solidFill>
              </a:defRPr>
            </a:lvl1pPr>
            <a:lvl2pPr marL="456986" indent="0" algn="ctr">
              <a:buNone/>
            </a:lvl2pPr>
            <a:lvl3pPr marL="913972" indent="0" algn="ctr">
              <a:buNone/>
            </a:lvl3pPr>
            <a:lvl4pPr marL="1370959" indent="0" algn="ctr">
              <a:buNone/>
            </a:lvl4pPr>
            <a:lvl5pPr marL="1827945" indent="0" algn="ctr">
              <a:buNone/>
            </a:lvl5pPr>
            <a:lvl6pPr marL="2284932" indent="0" algn="ctr">
              <a:buNone/>
            </a:lvl6pPr>
            <a:lvl7pPr marL="2741916" indent="0" algn="ctr">
              <a:buNone/>
            </a:lvl7pPr>
            <a:lvl8pPr marL="3198904" indent="0" algn="ctr">
              <a:buNone/>
            </a:lvl8pPr>
            <a:lvl9pPr marL="3655888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FB42A-DB99-4E58-9023-BF60B8E446F4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12/2/2010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F35C9-EB69-4057-B624-EFD95838B147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D6E-6DB5-8143-A7AE-44A8F80F0CB0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4BA-E72C-8D4C-AE69-EDEC8B469E9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D6E-6DB5-8143-A7AE-44A8F80F0CB0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4BA-E72C-8D4C-AE69-EDEC8B469E9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D6E-6DB5-8143-A7AE-44A8F80F0CB0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4BA-E72C-8D4C-AE69-EDEC8B469E9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D6E-6DB5-8143-A7AE-44A8F80F0CB0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4BA-E72C-8D4C-AE69-EDEC8B469E9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D6E-6DB5-8143-A7AE-44A8F80F0CB0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4BA-E72C-8D4C-AE69-EDEC8B469E9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D6E-6DB5-8143-A7AE-44A8F80F0CB0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4BA-E72C-8D4C-AE69-EDEC8B469E9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19CB0-0BCC-44DB-BD77-83F861790852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12/2/2010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C1F09-744A-4D67-BA44-5BEDAD1A7A9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698" rIns="45698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DE1B1-966F-4E95-A201-81759C21735A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12/2/2010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14AAB-E821-4627-8A43-C7265B3CF73A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465AF-469C-42B4-A93B-E41686AEC4EA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12/2/2010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9C902-F3DA-4DC4-91C8-F2A10C0CE3A5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698" tIns="0" rIns="4569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1859761"/>
            <a:ext cx="4041775" cy="654843"/>
          </a:xfrm>
        </p:spPr>
        <p:txBody>
          <a:bodyPr lIns="45698" tIns="0" rIns="45698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2DE8D-7F0A-441E-BC28-3909885E5721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12/2/2010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0E77A-12A9-4024-9172-ADD9D35CE23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D383A-ADB5-4855-B0EF-ADCD9418316F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12/2/2010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340FC-D111-4901-81B1-630F048CED9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AB552-5429-4BC2-A465-D1A20F04031E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12/2/2010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BB0D2-5E77-4DF4-A3F0-3BF79671566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79" rIns="18279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D1A07-02BD-4C90-B7BD-570A5B3969ED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12/2/2010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67557-DDED-44CB-B3B6-A9157CC28B3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D744A-69B3-4041-B78A-6D737E3C5845}" type="datetimeFigureOut">
              <a:rPr lang="en-US"/>
              <a:pPr>
                <a:defRPr/>
              </a:pPr>
              <a:t>12/2/2010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628C3-2AC5-41F8-9B49-DBB92B5EA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anchor="ctr"/>
          <a:lstStyle/>
          <a:p>
            <a:pPr algn="ctr" defTabSz="91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anchor="ctr"/>
          <a:lstStyle/>
          <a:p>
            <a:pPr algn="ctr" defTabSz="91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7" tIns="45698" rIns="91397" bIns="45698"/>
          <a:lstStyle/>
          <a:p>
            <a:pPr defTabSz="91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7" tIns="45698" rIns="91397" bIns="45698"/>
          <a:lstStyle/>
          <a:p>
            <a:pPr defTabSz="91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77000"/>
            <a:ext cx="2212848" cy="1582621"/>
          </a:xfrm>
        </p:spPr>
        <p:txBody>
          <a:bodyPr lIns="45698" rIns="45698" bIns="45698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3978" rIns="45698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9ADD2-F549-43B5-87BD-83614551DABA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12/2/2010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B6741-4C56-4CC5-B9D1-A713CBD998D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55E17-18E1-4F05-B610-AE52FBCFADC8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12/2/2010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B6DFF-25EA-4DD1-AE57-E6E4B8FF585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5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5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95C8E-CB45-4BE8-AA5A-6CC2D8446E0F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12/2/2010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845C1-07EA-49E7-B087-97610A3DAA2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1" y="1371600"/>
            <a:ext cx="7851648" cy="1828800"/>
          </a:xfrm>
          <a:ln>
            <a:noFill/>
          </a:ln>
        </p:spPr>
        <p:txBody>
          <a:bodyPr tIns="0" rIns="18279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79"/>
          <a:lstStyle>
            <a:lvl1pPr marL="0" marR="45698" indent="0" algn="r">
              <a:buNone/>
              <a:defRPr>
                <a:solidFill>
                  <a:schemeClr val="tx1"/>
                </a:solidFill>
              </a:defRPr>
            </a:lvl1pPr>
            <a:lvl2pPr marL="456986" indent="0" algn="ctr">
              <a:buNone/>
            </a:lvl2pPr>
            <a:lvl3pPr marL="913972" indent="0" algn="ctr">
              <a:buNone/>
            </a:lvl3pPr>
            <a:lvl4pPr marL="1370959" indent="0" algn="ctr">
              <a:buNone/>
            </a:lvl4pPr>
            <a:lvl5pPr marL="1827945" indent="0" algn="ctr">
              <a:buNone/>
            </a:lvl5pPr>
            <a:lvl6pPr marL="2284932" indent="0" algn="ctr">
              <a:buNone/>
            </a:lvl6pPr>
            <a:lvl7pPr marL="2741916" indent="0" algn="ctr">
              <a:buNone/>
            </a:lvl7pPr>
            <a:lvl8pPr marL="3198904" indent="0" algn="ctr">
              <a:buNone/>
            </a:lvl8pPr>
            <a:lvl9pPr marL="3655888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0032CC-39A1-44CE-92B8-94C81F97DB05}" type="datetime1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12/2/2010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3488D-757D-4EA0-869A-61194DFBFCB9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181CC-CBFB-4927-B4D1-CE99B0FCC0EE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12/2/2010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1925C-0DFA-4FE7-9C9C-3AC0EF742895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698" rIns="45698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7FA13A-1E3A-46E1-AFAE-D80CA2CA83C9}" type="datetime1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12/2/2010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8C113-BE5C-4C32-B445-C099C3FBD44F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21F79-F3D7-470B-98BC-F7EF8CD74487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12/2/2010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77F29-0622-4A7B-AAC5-1ABF62D00FE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698" tIns="0" rIns="4569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1859761"/>
            <a:ext cx="4041775" cy="654843"/>
          </a:xfrm>
        </p:spPr>
        <p:txBody>
          <a:bodyPr lIns="45698" tIns="0" rIns="45698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D834E-366C-4C5C-A14B-C0A6BDF126DF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12/2/2010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90FC-E00C-42C7-B613-21050A2C79B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7F17C-4814-4927-813E-34D3816225F6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12/2/2010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3F1FC-BE62-4300-A7C4-D50CDFEE284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230CC-9637-4D50-AD01-48883BDE4F03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12/2/2010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77A9E-1710-4DFE-AFC3-91427622045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698" rIns="45698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1CE02-95BC-47B2-A568-BFB4FF107AA4}" type="datetimeFigureOut">
              <a:rPr lang="en-US"/>
              <a:pPr>
                <a:defRPr/>
              </a:pPr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3A299-F120-41A7-9B02-663A00DA9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79" rIns="18279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80FC5-E3AA-495D-9BB9-B6D56BC1EF67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12/2/2010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29F9F-C5BD-46BA-BD58-5163392CCCB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anchor="ctr"/>
          <a:lstStyle/>
          <a:p>
            <a:pPr algn="ctr" defTabSz="91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anchor="ctr"/>
          <a:lstStyle/>
          <a:p>
            <a:pPr algn="ctr" defTabSz="91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7" tIns="45698" rIns="91397" bIns="45698"/>
          <a:lstStyle/>
          <a:p>
            <a:pPr defTabSz="91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7" tIns="45698" rIns="91397" bIns="45698"/>
          <a:lstStyle/>
          <a:p>
            <a:pPr defTabSz="91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77000"/>
            <a:ext cx="2212848" cy="1582621"/>
          </a:xfrm>
        </p:spPr>
        <p:txBody>
          <a:bodyPr lIns="45698" rIns="45698" bIns="45698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3978" rIns="45698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EAC7A-D709-4CE0-A770-BCF1F52DB171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12/2/2010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34843-2C3E-4401-AD4A-4DFEC07748E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4DDD7-4958-4A64-886A-2D7237BC326C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12/2/2010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98846-B1DD-4496-AC8F-5CFD86F0A36E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5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5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EFBA3-10D8-48E1-A698-D64C1232C9D7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12/2/2010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C5C12-152C-4DA8-8B10-D79C681FE44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381000" y="-63500"/>
            <a:ext cx="8763000" cy="3124200"/>
          </a:xfrm>
          <a:prstGeom prst="rect">
            <a:avLst/>
          </a:prstGeom>
          <a:solidFill>
            <a:srgbClr val="0E9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9" descr="White_Insp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"/>
            <a:ext cx="6471134" cy="2285999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34994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6675" y="0"/>
            <a:ext cx="238125" cy="6858000"/>
            <a:chOff x="0" y="0"/>
            <a:chExt cx="294" cy="4320"/>
          </a:xfrm>
        </p:grpSpPr>
        <p:pic>
          <p:nvPicPr>
            <p:cNvPr id="7" name="Picture 10" descr="BDR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744"/>
              <a:ext cx="29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 descr="BDR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20"/>
              <a:ext cx="29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 descr="BDR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496"/>
              <a:ext cx="29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3" descr="BDR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872"/>
              <a:ext cx="29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4" descr="BDR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248"/>
              <a:ext cx="29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5" descr="BDR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4"/>
              <a:ext cx="29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6" descr="BDR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9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7505700" y="3068638"/>
            <a:ext cx="1169988" cy="347662"/>
            <a:chOff x="4704" y="720"/>
            <a:chExt cx="777" cy="406"/>
          </a:xfrm>
        </p:grpSpPr>
        <p:grpSp>
          <p:nvGrpSpPr>
            <p:cNvPr id="6" name="Group 18"/>
            <p:cNvGrpSpPr>
              <a:grpSpLocks/>
            </p:cNvGrpSpPr>
            <p:nvPr userDrawn="1"/>
          </p:nvGrpSpPr>
          <p:grpSpPr bwMode="auto">
            <a:xfrm>
              <a:off x="4715" y="718"/>
              <a:ext cx="433" cy="405"/>
              <a:chOff x="3984" y="768"/>
              <a:chExt cx="339" cy="319"/>
            </a:xfrm>
          </p:grpSpPr>
          <p:sp>
            <p:nvSpPr>
              <p:cNvPr id="19" name="Rectangle 19"/>
              <p:cNvSpPr>
                <a:spLocks noChangeArrowheads="1"/>
              </p:cNvSpPr>
              <p:nvPr/>
            </p:nvSpPr>
            <p:spPr bwMode="auto">
              <a:xfrm>
                <a:off x="4079" y="911"/>
                <a:ext cx="144" cy="145"/>
              </a:xfrm>
              <a:prstGeom prst="rect">
                <a:avLst/>
              </a:prstGeom>
              <a:solidFill>
                <a:srgbClr val="6B016E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pic>
            <p:nvPicPr>
              <p:cNvPr id="20" name="Picture 20" descr="green_blob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84" y="768"/>
                <a:ext cx="339" cy="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" name="Group 21"/>
            <p:cNvGrpSpPr>
              <a:grpSpLocks noChangeAspect="1"/>
            </p:cNvGrpSpPr>
            <p:nvPr userDrawn="1"/>
          </p:nvGrpSpPr>
          <p:grpSpPr bwMode="auto">
            <a:xfrm>
              <a:off x="5147" y="766"/>
              <a:ext cx="346" cy="323"/>
              <a:chOff x="3984" y="768"/>
              <a:chExt cx="339" cy="319"/>
            </a:xfrm>
          </p:grpSpPr>
          <p:sp>
            <p:nvSpPr>
              <p:cNvPr id="17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4080" y="913"/>
                <a:ext cx="144" cy="143"/>
              </a:xfrm>
              <a:prstGeom prst="rect">
                <a:avLst/>
              </a:prstGeom>
              <a:solidFill>
                <a:srgbClr val="6B016E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pic>
            <p:nvPicPr>
              <p:cNvPr id="18" name="Picture 23" descr="green_blob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84" y="768"/>
                <a:ext cx="339" cy="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5" name="Group 24"/>
          <p:cNvGrpSpPr>
            <a:grpSpLocks/>
          </p:cNvGrpSpPr>
          <p:nvPr/>
        </p:nvGrpSpPr>
        <p:grpSpPr bwMode="auto">
          <a:xfrm>
            <a:off x="381000" y="3063875"/>
            <a:ext cx="7086600" cy="293688"/>
            <a:chOff x="408" y="0"/>
            <a:chExt cx="4416" cy="480"/>
          </a:xfrm>
        </p:grpSpPr>
        <p:sp>
          <p:nvSpPr>
            <p:cNvPr id="22" name="Rectangle 25"/>
            <p:cNvSpPr>
              <a:spLocks noChangeArrowheads="1"/>
            </p:cNvSpPr>
            <p:nvPr userDrawn="1"/>
          </p:nvSpPr>
          <p:spPr bwMode="auto">
            <a:xfrm>
              <a:off x="408" y="96"/>
              <a:ext cx="4416" cy="288"/>
            </a:xfrm>
            <a:prstGeom prst="rect">
              <a:avLst/>
            </a:prstGeom>
            <a:solidFill>
              <a:srgbClr val="3788E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Rectangle 26"/>
            <p:cNvSpPr>
              <a:spLocks noChangeArrowheads="1"/>
            </p:cNvSpPr>
            <p:nvPr userDrawn="1"/>
          </p:nvSpPr>
          <p:spPr bwMode="auto">
            <a:xfrm>
              <a:off x="408" y="384"/>
              <a:ext cx="4416" cy="96"/>
            </a:xfrm>
            <a:prstGeom prst="rect">
              <a:avLst/>
            </a:prstGeom>
            <a:solidFill>
              <a:srgbClr val="6B016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Rectangle 27"/>
            <p:cNvSpPr>
              <a:spLocks noChangeArrowheads="1"/>
            </p:cNvSpPr>
            <p:nvPr userDrawn="1"/>
          </p:nvSpPr>
          <p:spPr bwMode="auto">
            <a:xfrm>
              <a:off x="408" y="0"/>
              <a:ext cx="4416" cy="96"/>
            </a:xfrm>
            <a:prstGeom prst="rect">
              <a:avLst/>
            </a:prstGeom>
            <a:solidFill>
              <a:srgbClr val="6B016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Rectangle 28"/>
            <p:cNvSpPr>
              <a:spLocks noChangeArrowheads="1"/>
            </p:cNvSpPr>
            <p:nvPr userDrawn="1"/>
          </p:nvSpPr>
          <p:spPr bwMode="auto">
            <a:xfrm>
              <a:off x="738" y="145"/>
              <a:ext cx="4080" cy="192"/>
            </a:xfrm>
            <a:prstGeom prst="rect">
              <a:avLst/>
            </a:prstGeom>
            <a:solidFill>
              <a:srgbClr val="349A4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471863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57788"/>
            <a:ext cx="6400800" cy="79216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000066"/>
                </a:solidFill>
                <a:latin typeface="Arial Rounded MT Bold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EEF95-DA6F-4861-A9C0-E894D1138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1" name="Picture 30" descr="Purdue-College-of-Engineering-Education-Logo-Transparent-Background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38200" y="6125818"/>
            <a:ext cx="1371600" cy="655982"/>
          </a:xfrm>
          <a:prstGeom prst="rect">
            <a:avLst/>
          </a:prstGeom>
        </p:spPr>
      </p:pic>
      <p:pic>
        <p:nvPicPr>
          <p:cNvPr id="32" name="Picture 31" descr="Purdue-Logo---Transparent-Background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729772" y="6172200"/>
            <a:ext cx="1680428" cy="563452"/>
          </a:xfrm>
          <a:prstGeom prst="rect">
            <a:avLst/>
          </a:prstGeom>
        </p:spPr>
      </p:pic>
      <p:pic>
        <p:nvPicPr>
          <p:cNvPr id="33" name="Picture 32" descr="INSPIRE-Logo---Transparent-Background---Color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7012854" y="6096000"/>
            <a:ext cx="1292946" cy="685800"/>
          </a:xfrm>
          <a:prstGeom prst="rect">
            <a:avLst/>
          </a:prstGeom>
        </p:spPr>
      </p:pic>
      <p:sp>
        <p:nvSpPr>
          <p:cNvPr id="35" name="Rectangle 34"/>
          <p:cNvSpPr/>
          <p:nvPr userDrawn="1"/>
        </p:nvSpPr>
        <p:spPr>
          <a:xfrm>
            <a:off x="381000" y="2547146"/>
            <a:ext cx="8763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/>
                <a:solidFill>
                  <a:schemeClr val="accent3"/>
                </a:solidFill>
                <a:effectLst/>
              </a:rPr>
              <a:t>Institute for P-12 Engineering Research and Learning</a:t>
            </a:r>
            <a:endParaRPr lang="en-US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390E3-1A49-497E-B1E7-5E70C84486C1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pic>
        <p:nvPicPr>
          <p:cNvPr id="10" name="Picture 9" descr="Purdue-College-of-Engineering-Education-Logo-Transparent-Backgrou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8200" y="6125818"/>
            <a:ext cx="1371600" cy="655982"/>
          </a:xfrm>
          <a:prstGeom prst="rect">
            <a:avLst/>
          </a:prstGeom>
        </p:spPr>
      </p:pic>
      <p:pic>
        <p:nvPicPr>
          <p:cNvPr id="11" name="Picture 10" descr="Purdue-Logo---Transparent-Backgroun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29772" y="6172200"/>
            <a:ext cx="1680428" cy="563452"/>
          </a:xfrm>
          <a:prstGeom prst="rect">
            <a:avLst/>
          </a:prstGeom>
        </p:spPr>
      </p:pic>
      <p:pic>
        <p:nvPicPr>
          <p:cNvPr id="12" name="Picture 11" descr="INSPIRE-Logo---Transparent-Background---Colo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012854" y="6096000"/>
            <a:ext cx="1292946" cy="68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301D5-7C19-4279-8A0A-B29AF869C8EA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pic>
        <p:nvPicPr>
          <p:cNvPr id="10" name="Picture 9" descr="Purdue-College-of-Engineering-Education-Logo-Transparent-Backgrou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8200" y="6125818"/>
            <a:ext cx="1371600" cy="655982"/>
          </a:xfrm>
          <a:prstGeom prst="rect">
            <a:avLst/>
          </a:prstGeom>
        </p:spPr>
      </p:pic>
      <p:pic>
        <p:nvPicPr>
          <p:cNvPr id="11" name="Picture 10" descr="Purdue-Logo---Transparent-Backgroun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29772" y="6172200"/>
            <a:ext cx="1680428" cy="563452"/>
          </a:xfrm>
          <a:prstGeom prst="rect">
            <a:avLst/>
          </a:prstGeom>
        </p:spPr>
      </p:pic>
      <p:pic>
        <p:nvPicPr>
          <p:cNvPr id="12" name="Picture 11" descr="INSPIRE-Logo---Transparent-Background---Colo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012854" y="6096000"/>
            <a:ext cx="1292946" cy="68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17574-09BE-44A8-841E-19E09CF9BDF8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pic>
        <p:nvPicPr>
          <p:cNvPr id="8" name="Picture 7" descr="Purdue-College-of-Engineering-Education-Logo-Transparent-Backgrou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8200" y="6125818"/>
            <a:ext cx="1371600" cy="655982"/>
          </a:xfrm>
          <a:prstGeom prst="rect">
            <a:avLst/>
          </a:prstGeom>
        </p:spPr>
      </p:pic>
      <p:pic>
        <p:nvPicPr>
          <p:cNvPr id="9" name="Picture 8" descr="Purdue-Logo---Transparent-Backgroun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29772" y="6172200"/>
            <a:ext cx="1680428" cy="563452"/>
          </a:xfrm>
          <a:prstGeom prst="rect">
            <a:avLst/>
          </a:prstGeom>
        </p:spPr>
      </p:pic>
      <p:pic>
        <p:nvPicPr>
          <p:cNvPr id="10" name="Picture 9" descr="INSPIRE-Logo---Transparent-Background---Colo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012854" y="6096000"/>
            <a:ext cx="1292946" cy="68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49954-5C78-4C31-8C20-C8DD71416D80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pic>
        <p:nvPicPr>
          <p:cNvPr id="10" name="Picture 9" descr="Purdue-College-of-Engineering-Education-Logo-Transparent-Backgrou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8200" y="6125818"/>
            <a:ext cx="1371600" cy="655982"/>
          </a:xfrm>
          <a:prstGeom prst="rect">
            <a:avLst/>
          </a:prstGeom>
        </p:spPr>
      </p:pic>
      <p:pic>
        <p:nvPicPr>
          <p:cNvPr id="11" name="Picture 10" descr="Purdue-Logo---Transparent-Backgroun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29772" y="6172200"/>
            <a:ext cx="1680428" cy="563452"/>
          </a:xfrm>
          <a:prstGeom prst="rect">
            <a:avLst/>
          </a:prstGeom>
        </p:spPr>
      </p:pic>
      <p:pic>
        <p:nvPicPr>
          <p:cNvPr id="12" name="Picture 11" descr="INSPIRE-Logo---Transparent-Background---Colo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012854" y="6096000"/>
            <a:ext cx="1292946" cy="68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CAECE-0B81-466D-944F-3F300CC3F61B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pic>
        <p:nvPicPr>
          <p:cNvPr id="9" name="Picture 8" descr="Purdue-College-of-Engineering-Education-Logo-Transparent-Backgrou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8200" y="6125818"/>
            <a:ext cx="1371600" cy="655982"/>
          </a:xfrm>
          <a:prstGeom prst="rect">
            <a:avLst/>
          </a:prstGeom>
        </p:spPr>
      </p:pic>
      <p:pic>
        <p:nvPicPr>
          <p:cNvPr id="10" name="Picture 9" descr="Purdue-Logo---Transparent-Backgroun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29772" y="6172200"/>
            <a:ext cx="1680428" cy="563452"/>
          </a:xfrm>
          <a:prstGeom prst="rect">
            <a:avLst/>
          </a:prstGeom>
        </p:spPr>
      </p:pic>
      <p:pic>
        <p:nvPicPr>
          <p:cNvPr id="11" name="Picture 10" descr="INSPIRE-Logo---Transparent-Background---Colo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012854" y="6096000"/>
            <a:ext cx="1292946" cy="68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15C5A-781E-40EB-A9B9-FC8C19643FD0}" type="datetimeFigureOut">
              <a:rPr lang="en-US"/>
              <a:pPr>
                <a:defRPr/>
              </a:pPr>
              <a:t>12/2/2010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C0EA2-2D88-4A63-9473-75550501B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74B41-D73E-4994-85D5-D2E6F3E3CF4F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pic>
        <p:nvPicPr>
          <p:cNvPr id="8" name="Picture 7" descr="Purdue-College-of-Engineering-Education-Logo-Transparent-Backgrou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8200" y="6125818"/>
            <a:ext cx="1371600" cy="655982"/>
          </a:xfrm>
          <a:prstGeom prst="rect">
            <a:avLst/>
          </a:prstGeom>
        </p:spPr>
      </p:pic>
      <p:pic>
        <p:nvPicPr>
          <p:cNvPr id="9" name="Picture 8" descr="Purdue-Logo---Transparent-Backgroun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29772" y="6172200"/>
            <a:ext cx="1680428" cy="563452"/>
          </a:xfrm>
          <a:prstGeom prst="rect">
            <a:avLst/>
          </a:prstGeom>
        </p:spPr>
      </p:pic>
      <p:pic>
        <p:nvPicPr>
          <p:cNvPr id="10" name="Picture 9" descr="INSPIRE-Logo---Transparent-Background---Colo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012854" y="6096000"/>
            <a:ext cx="1292946" cy="68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173F6-F7B3-4BE0-8D82-8D37E22A9E29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pic>
        <p:nvPicPr>
          <p:cNvPr id="11" name="Picture 10" descr="Purdue-College-of-Engineering-Education-Logo-Transparent-Backgrou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8200" y="6125818"/>
            <a:ext cx="1371600" cy="655982"/>
          </a:xfrm>
          <a:prstGeom prst="rect">
            <a:avLst/>
          </a:prstGeom>
        </p:spPr>
      </p:pic>
      <p:pic>
        <p:nvPicPr>
          <p:cNvPr id="12" name="Picture 11" descr="Purdue-Logo---Transparent-Backgroun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29772" y="6172200"/>
            <a:ext cx="1680428" cy="563452"/>
          </a:xfrm>
          <a:prstGeom prst="rect">
            <a:avLst/>
          </a:prstGeom>
        </p:spPr>
      </p:pic>
      <p:pic>
        <p:nvPicPr>
          <p:cNvPr id="13" name="Picture 12" descr="INSPIRE-Logo---Transparent-Background---Colo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012854" y="6096000"/>
            <a:ext cx="1292946" cy="68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758FA-6358-4996-ACF5-80F60FBE6FBF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6FC64-FAC1-45F7-BD86-4055BEEB3E79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pic>
        <p:nvPicPr>
          <p:cNvPr id="7" name="Picture 6" descr="Purdue-College-of-Engineering-Education-Logo-Transparent-Backgrou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9600" y="5830957"/>
            <a:ext cx="1828800" cy="874643"/>
          </a:xfrm>
          <a:prstGeom prst="rect">
            <a:avLst/>
          </a:prstGeom>
        </p:spPr>
      </p:pic>
      <p:pic>
        <p:nvPicPr>
          <p:cNvPr id="8" name="Picture 7" descr="Purdue-Logo---Transparent-Backgroun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29000" y="5943600"/>
            <a:ext cx="2362200" cy="792052"/>
          </a:xfrm>
          <a:prstGeom prst="rect">
            <a:avLst/>
          </a:prstGeom>
        </p:spPr>
      </p:pic>
      <p:pic>
        <p:nvPicPr>
          <p:cNvPr id="9" name="Picture 8" descr="INSPIRE-Logo---Transparent-Background---Colo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81800" y="5928392"/>
            <a:ext cx="1752600" cy="9296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24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24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53C13-AA4A-4713-8113-408899792657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pic>
        <p:nvPicPr>
          <p:cNvPr id="7" name="Picture 6" descr="Purdue-College-of-Engineering-Education-Logo-Transparent-Backgrou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9600" y="5830957"/>
            <a:ext cx="1828800" cy="874643"/>
          </a:xfrm>
          <a:prstGeom prst="rect">
            <a:avLst/>
          </a:prstGeom>
        </p:spPr>
      </p:pic>
      <p:pic>
        <p:nvPicPr>
          <p:cNvPr id="8" name="Picture 7" descr="Purdue-Logo---Transparent-Backgroun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29000" y="5943600"/>
            <a:ext cx="2362200" cy="792052"/>
          </a:xfrm>
          <a:prstGeom prst="rect">
            <a:avLst/>
          </a:prstGeom>
        </p:spPr>
      </p:pic>
      <p:pic>
        <p:nvPicPr>
          <p:cNvPr id="9" name="Picture 8" descr="INSPIRE-Logo---Transparent-Background---Colo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81800" y="5928392"/>
            <a:ext cx="1752600" cy="9296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urdue-College-of-Engineering-Education-Logo-Transparent-Backgrou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9600" y="5830957"/>
            <a:ext cx="1828800" cy="874643"/>
          </a:xfrm>
          <a:prstGeom prst="rect">
            <a:avLst/>
          </a:prstGeom>
        </p:spPr>
      </p:pic>
      <p:pic>
        <p:nvPicPr>
          <p:cNvPr id="8" name="Picture 7" descr="Purdue-Logo---Transparent-Backgroun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29000" y="5943600"/>
            <a:ext cx="2362200" cy="792052"/>
          </a:xfrm>
          <a:prstGeom prst="rect">
            <a:avLst/>
          </a:prstGeom>
        </p:spPr>
      </p:pic>
      <p:pic>
        <p:nvPicPr>
          <p:cNvPr id="9" name="Picture 8" descr="INSPIRE-Logo---Transparent-Background---Colo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81800" y="5928392"/>
            <a:ext cx="1752600" cy="92960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urdue-College-of-Engineering-Education-Logo-Transparent-Backgrou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9600" y="5830957"/>
            <a:ext cx="1828800" cy="874643"/>
          </a:xfrm>
          <a:prstGeom prst="rect">
            <a:avLst/>
          </a:prstGeom>
        </p:spPr>
      </p:pic>
      <p:pic>
        <p:nvPicPr>
          <p:cNvPr id="8" name="Picture 7" descr="Purdue-Logo---Transparent-Backgroun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29000" y="5943600"/>
            <a:ext cx="2362200" cy="792052"/>
          </a:xfrm>
          <a:prstGeom prst="rect">
            <a:avLst/>
          </a:prstGeom>
        </p:spPr>
      </p:pic>
      <p:pic>
        <p:nvPicPr>
          <p:cNvPr id="9" name="Picture 8" descr="INSPIRE-Logo---Transparent-Background---Colo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81800" y="5928392"/>
            <a:ext cx="1752600" cy="92960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urdue-College-of-Engineering-Education-Logo-Transparent-Backgrou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9600" y="5830957"/>
            <a:ext cx="1828800" cy="874643"/>
          </a:xfrm>
          <a:prstGeom prst="rect">
            <a:avLst/>
          </a:prstGeom>
        </p:spPr>
      </p:pic>
      <p:pic>
        <p:nvPicPr>
          <p:cNvPr id="8" name="Picture 7" descr="Purdue-Logo---Transparent-Backgroun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29000" y="5943600"/>
            <a:ext cx="2362200" cy="792052"/>
          </a:xfrm>
          <a:prstGeom prst="rect">
            <a:avLst/>
          </a:prstGeom>
        </p:spPr>
      </p:pic>
      <p:pic>
        <p:nvPicPr>
          <p:cNvPr id="9" name="Picture 8" descr="INSPIRE-Logo---Transparent-Background---Colo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81800" y="5928392"/>
            <a:ext cx="1752600" cy="92960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urdue-College-of-Engineering-Education-Logo-Transparent-Backgrou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9600" y="5830957"/>
            <a:ext cx="1828800" cy="874643"/>
          </a:xfrm>
          <a:prstGeom prst="rect">
            <a:avLst/>
          </a:prstGeom>
        </p:spPr>
      </p:pic>
      <p:pic>
        <p:nvPicPr>
          <p:cNvPr id="8" name="Picture 7" descr="Purdue-Logo---Transparent-Backgroun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29000" y="5943600"/>
            <a:ext cx="2362200" cy="792052"/>
          </a:xfrm>
          <a:prstGeom prst="rect">
            <a:avLst/>
          </a:prstGeom>
        </p:spPr>
      </p:pic>
      <p:pic>
        <p:nvPicPr>
          <p:cNvPr id="9" name="Picture 8" descr="INSPIRE-Logo---Transparent-Background---Colo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81800" y="5928392"/>
            <a:ext cx="1752600" cy="92960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698" tIns="0" rIns="4569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1859761"/>
            <a:ext cx="4041775" cy="654843"/>
          </a:xfrm>
        </p:spPr>
        <p:txBody>
          <a:bodyPr lIns="45698" tIns="0" rIns="45698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E872A-7A16-419B-BAAF-0063A0D1732F}" type="datetimeFigureOut">
              <a:rPr lang="en-US"/>
              <a:pPr>
                <a:defRPr/>
              </a:pPr>
              <a:t>12/2/2010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848B3-66EE-4FCB-B21C-CE267C2AC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ED54D-0E2B-4AC3-AB68-ACADB05BA998}" type="datetimeFigureOut">
              <a:rPr lang="en-US"/>
              <a:pPr>
                <a:defRPr/>
              </a:pPr>
              <a:t>12/2/2010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9ABA3-E65C-4F52-8A9E-BA36657CD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9121C-E441-4803-95E8-E7107506FAD6}" type="datetimeFigureOut">
              <a:rPr lang="en-US"/>
              <a:pPr>
                <a:defRPr/>
              </a:pPr>
              <a:t>12/2/2010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8D02-90E4-4C00-AFC1-A59EF614A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79" rIns="18279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93809-E4AC-43FE-80A0-1E4DD38EE298}" type="datetimeFigureOut">
              <a:rPr lang="en-US"/>
              <a:pPr>
                <a:defRPr/>
              </a:pPr>
              <a:t>12/2/2010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2CCF3-639E-4E66-9993-588C9F461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anchor="ctr"/>
          <a:lstStyle/>
          <a:p>
            <a:pPr algn="ctr" defTabSz="91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anchor="ctr"/>
          <a:lstStyle/>
          <a:p>
            <a:pPr algn="ctr" defTabSz="91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7" tIns="45698" rIns="91397" bIns="45698"/>
          <a:lstStyle/>
          <a:p>
            <a:pPr defTabSz="91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7" tIns="45698" rIns="91397" bIns="45698"/>
          <a:lstStyle/>
          <a:p>
            <a:pPr defTabSz="91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77000"/>
            <a:ext cx="2212848" cy="1582621"/>
          </a:xfrm>
        </p:spPr>
        <p:txBody>
          <a:bodyPr lIns="45698" rIns="45698" bIns="45698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3978" rIns="45698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670BE-ADA1-4BE6-BEE8-D0BA4FD00CE7}" type="datetimeFigureOut">
              <a:rPr lang="en-US"/>
              <a:pPr>
                <a:defRPr/>
              </a:pPr>
              <a:t>12/2/2010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83205-E524-478F-A8D0-1B3FD3F6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2F-8737-420E-AD7D-AB9A1BC70C0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F73629-1DF9-4887-AD25-1808D4D5A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D6E-6DB5-8143-A7AE-44A8F80F0CB0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53E4BA-E72C-8D4C-AE69-EDEC8B469E9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D6E-6DB5-8143-A7AE-44A8F80F0CB0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53E4BA-E72C-8D4C-AE69-EDEC8B469E9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Franklin Gothic Book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D6E-6DB5-8143-A7AE-44A8F80F0CB0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4BA-E72C-8D4C-AE69-EDEC8B469E9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D6E-6DB5-8143-A7AE-44A8F80F0CB0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4BA-E72C-8D4C-AE69-EDEC8B469E9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D6E-6DB5-8143-A7AE-44A8F80F0CB0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653E4BA-E72C-8D4C-AE69-EDEC8B469E9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D6E-6DB5-8143-A7AE-44A8F80F0CB0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4BA-E72C-8D4C-AE69-EDEC8B469E9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D6E-6DB5-8143-A7AE-44A8F80F0CB0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4BA-E72C-8D4C-AE69-EDEC8B469E9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75.xml"/><Relationship Id="rId47" Type="http://schemas.openxmlformats.org/officeDocument/2006/relationships/slideLayout" Target="../slideLayouts/slideLayout80.xml"/><Relationship Id="rId50" Type="http://schemas.openxmlformats.org/officeDocument/2006/relationships/slideLayout" Target="../slideLayouts/slideLayout83.xml"/><Relationship Id="rId55" Type="http://schemas.openxmlformats.org/officeDocument/2006/relationships/slideLayout" Target="../slideLayouts/slideLayout88.xml"/><Relationship Id="rId63" Type="http://schemas.openxmlformats.org/officeDocument/2006/relationships/image" Target="../media/image4.png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74.xml"/><Relationship Id="rId54" Type="http://schemas.openxmlformats.org/officeDocument/2006/relationships/slideLayout" Target="../slideLayouts/slideLayout87.xml"/><Relationship Id="rId6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slideLayout" Target="../slideLayouts/slideLayout78.xml"/><Relationship Id="rId53" Type="http://schemas.openxmlformats.org/officeDocument/2006/relationships/slideLayout" Target="../slideLayouts/slideLayout86.xml"/><Relationship Id="rId58" Type="http://schemas.openxmlformats.org/officeDocument/2006/relationships/slideLayout" Target="../slideLayouts/slideLayout91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49" Type="http://schemas.openxmlformats.org/officeDocument/2006/relationships/slideLayout" Target="../slideLayouts/slideLayout82.xml"/><Relationship Id="rId57" Type="http://schemas.openxmlformats.org/officeDocument/2006/relationships/slideLayout" Target="../slideLayouts/slideLayout90.xml"/><Relationship Id="rId61" Type="http://schemas.openxmlformats.org/officeDocument/2006/relationships/image" Target="../media/image2.jpeg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52" Type="http://schemas.openxmlformats.org/officeDocument/2006/relationships/slideLayout" Target="../slideLayouts/slideLayout85.xml"/><Relationship Id="rId6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Relationship Id="rId48" Type="http://schemas.openxmlformats.org/officeDocument/2006/relationships/slideLayout" Target="../slideLayouts/slideLayout81.xml"/><Relationship Id="rId56" Type="http://schemas.openxmlformats.org/officeDocument/2006/relationships/slideLayout" Target="../slideLayouts/slideLayout89.xml"/><Relationship Id="rId8" Type="http://schemas.openxmlformats.org/officeDocument/2006/relationships/slideLayout" Target="../slideLayouts/slideLayout41.xml"/><Relationship Id="rId51" Type="http://schemas.openxmlformats.org/officeDocument/2006/relationships/slideLayout" Target="../slideLayouts/slideLayout84.xml"/><Relationship Id="rId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79.xml"/><Relationship Id="rId59" Type="http://schemas.openxmlformats.org/officeDocument/2006/relationships/slideLayout" Target="../slideLayouts/slideLayout9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635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7" tIns="45698" rIns="91397" bIns="45698"/>
          <a:lstStyle/>
          <a:p>
            <a:pPr defTabSz="91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6350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7" tIns="45698" rIns="91397" bIns="45698"/>
          <a:lstStyle/>
          <a:p>
            <a:pPr defTabSz="91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98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7" tIns="45698" rIns="91397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defTabSz="913972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81679F-756C-41BB-B871-A283B20F5E2E}" type="datetimeFigureOut">
              <a:rPr lang="en-US"/>
              <a:pPr>
                <a:defRPr/>
              </a:pPr>
              <a:t>12/2/2010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defTabSz="913972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defTabSz="913972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DDA147-1954-49AA-8E43-57A7722D6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39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39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15" r:id="rId2"/>
    <p:sldLayoutId id="2147483824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5" r:id="rId9"/>
    <p:sldLayoutId id="2147483821" r:id="rId10"/>
    <p:sldLayoutId id="21474838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6548" indent="-21021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341" indent="-18279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3535" indent="-182795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7724" indent="-182795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635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7" tIns="45698" rIns="91397" bIns="45698"/>
          <a:lstStyle/>
          <a:p>
            <a:pPr defTabSz="91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6350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7" tIns="45698" rIns="91397" bIns="45698"/>
          <a:lstStyle/>
          <a:p>
            <a:pPr defTabSz="91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98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7" tIns="45698" rIns="91397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defTabSz="913972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3FF39E-56BD-4AF8-818A-993F8A1B6158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12/2/2010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defTabSz="913972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defTabSz="913972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E08DD1-04C2-40FC-85C3-80A06146E77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39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39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6548" indent="-21021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341" indent="-18279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3535" indent="-182795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7724" indent="-182795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635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7" tIns="45698" rIns="91397" bIns="45698"/>
          <a:lstStyle/>
          <a:p>
            <a:pPr defTabSz="91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6350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7" tIns="45698" rIns="91397" bIns="45698"/>
          <a:lstStyle/>
          <a:p>
            <a:pPr defTabSz="91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98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7" tIns="45698" rIns="91397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defTabSz="913972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F31381-6826-407C-B7E2-D5EF048E14DE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12/2/2010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defTabSz="913972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defTabSz="913972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04BCFD-75C2-4BFC-B85D-AF96D4859B4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39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39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6548" indent="-21021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341" indent="-18279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3535" indent="-182795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7724" indent="-182795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34994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E7B6724-B5E3-4244-B766-20ACFB627C19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grpSp>
        <p:nvGrpSpPr>
          <p:cNvPr id="8" name="Group 7"/>
          <p:cNvGrpSpPr>
            <a:grpSpLocks/>
          </p:cNvGrpSpPr>
          <p:nvPr userDrawn="1"/>
        </p:nvGrpSpPr>
        <p:grpSpPr bwMode="auto">
          <a:xfrm>
            <a:off x="66675" y="0"/>
            <a:ext cx="8520113" cy="6858000"/>
            <a:chOff x="42" y="0"/>
            <a:chExt cx="5367" cy="4320"/>
          </a:xfrm>
        </p:grpSpPr>
        <p:grpSp>
          <p:nvGrpSpPr>
            <p:cNvPr id="9" name="Group 8"/>
            <p:cNvGrpSpPr>
              <a:grpSpLocks/>
            </p:cNvGrpSpPr>
            <p:nvPr userDrawn="1"/>
          </p:nvGrpSpPr>
          <p:grpSpPr bwMode="auto">
            <a:xfrm>
              <a:off x="42" y="0"/>
              <a:ext cx="150" cy="4320"/>
              <a:chOff x="0" y="0"/>
              <a:chExt cx="294" cy="4320"/>
            </a:xfrm>
          </p:grpSpPr>
          <p:pic>
            <p:nvPicPr>
              <p:cNvPr id="1046" name="Picture 9" descr="BDR1"/>
              <p:cNvPicPr>
                <a:picLocks noChangeAspect="1" noChangeArrowheads="1"/>
              </p:cNvPicPr>
              <p:nvPr/>
            </p:nvPicPr>
            <p:blipFill>
              <a:blip r:embed="rId61" cstate="print"/>
              <a:srcRect/>
              <a:stretch>
                <a:fillRect/>
              </a:stretch>
            </p:blipFill>
            <p:spPr bwMode="auto">
              <a:xfrm>
                <a:off x="0" y="3744"/>
                <a:ext cx="294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7" name="Picture 10" descr="BDR1"/>
              <p:cNvPicPr>
                <a:picLocks noChangeAspect="1" noChangeArrowheads="1"/>
              </p:cNvPicPr>
              <p:nvPr/>
            </p:nvPicPr>
            <p:blipFill>
              <a:blip r:embed="rId61" cstate="print"/>
              <a:srcRect/>
              <a:stretch>
                <a:fillRect/>
              </a:stretch>
            </p:blipFill>
            <p:spPr bwMode="auto">
              <a:xfrm>
                <a:off x="0" y="3120"/>
                <a:ext cx="294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" name="Picture 11" descr="BDR1"/>
              <p:cNvPicPr>
                <a:picLocks noChangeAspect="1" noChangeArrowheads="1"/>
              </p:cNvPicPr>
              <p:nvPr/>
            </p:nvPicPr>
            <p:blipFill>
              <a:blip r:embed="rId61" cstate="print"/>
              <a:srcRect/>
              <a:stretch>
                <a:fillRect/>
              </a:stretch>
            </p:blipFill>
            <p:spPr bwMode="auto">
              <a:xfrm>
                <a:off x="0" y="2496"/>
                <a:ext cx="294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" name="Picture 12" descr="BDR1"/>
              <p:cNvPicPr>
                <a:picLocks noChangeAspect="1" noChangeArrowheads="1"/>
              </p:cNvPicPr>
              <p:nvPr/>
            </p:nvPicPr>
            <p:blipFill>
              <a:blip r:embed="rId61" cstate="print"/>
              <a:srcRect/>
              <a:stretch>
                <a:fillRect/>
              </a:stretch>
            </p:blipFill>
            <p:spPr bwMode="auto">
              <a:xfrm>
                <a:off x="0" y="1872"/>
                <a:ext cx="294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" name="Picture 13" descr="BDR1"/>
              <p:cNvPicPr>
                <a:picLocks noChangeAspect="1" noChangeArrowheads="1"/>
              </p:cNvPicPr>
              <p:nvPr/>
            </p:nvPicPr>
            <p:blipFill>
              <a:blip r:embed="rId61" cstate="print"/>
              <a:srcRect/>
              <a:stretch>
                <a:fillRect/>
              </a:stretch>
            </p:blipFill>
            <p:spPr bwMode="auto">
              <a:xfrm>
                <a:off x="0" y="1248"/>
                <a:ext cx="294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14" descr="BDR1"/>
              <p:cNvPicPr>
                <a:picLocks noChangeAspect="1" noChangeArrowheads="1"/>
              </p:cNvPicPr>
              <p:nvPr/>
            </p:nvPicPr>
            <p:blipFill>
              <a:blip r:embed="rId61" cstate="print"/>
              <a:srcRect/>
              <a:stretch>
                <a:fillRect/>
              </a:stretch>
            </p:blipFill>
            <p:spPr bwMode="auto">
              <a:xfrm>
                <a:off x="0" y="624"/>
                <a:ext cx="294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2" name="Picture 15" descr="BDR1"/>
              <p:cNvPicPr>
                <a:picLocks noChangeAspect="1" noChangeArrowheads="1"/>
              </p:cNvPicPr>
              <p:nvPr/>
            </p:nvPicPr>
            <p:blipFill>
              <a:blip r:embed="rId61" cstate="print"/>
              <a:srcRect/>
              <a:stretch>
                <a:fillRect/>
              </a:stretch>
            </p:blipFill>
            <p:spPr bwMode="auto">
              <a:xfrm>
                <a:off x="0" y="0"/>
                <a:ext cx="294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Group 16"/>
            <p:cNvGrpSpPr>
              <a:grpSpLocks/>
            </p:cNvGrpSpPr>
            <p:nvPr userDrawn="1"/>
          </p:nvGrpSpPr>
          <p:grpSpPr bwMode="auto">
            <a:xfrm>
              <a:off x="4728" y="840"/>
              <a:ext cx="681" cy="310"/>
              <a:chOff x="4704" y="720"/>
              <a:chExt cx="777" cy="406"/>
            </a:xfrm>
          </p:grpSpPr>
          <p:grpSp>
            <p:nvGrpSpPr>
              <p:cNvPr id="11" name="Group 17"/>
              <p:cNvGrpSpPr>
                <a:grpSpLocks/>
              </p:cNvGrpSpPr>
              <p:nvPr userDrawn="1"/>
            </p:nvGrpSpPr>
            <p:grpSpPr bwMode="auto">
              <a:xfrm>
                <a:off x="4704" y="720"/>
                <a:ext cx="432" cy="406"/>
                <a:chOff x="3984" y="768"/>
                <a:chExt cx="339" cy="319"/>
              </a:xfrm>
            </p:grpSpPr>
            <p:sp>
              <p:nvSpPr>
                <p:cNvPr id="1042" name="Rectangle 18"/>
                <p:cNvSpPr>
                  <a:spLocks noChangeArrowheads="1"/>
                </p:cNvSpPr>
                <p:nvPr/>
              </p:nvSpPr>
              <p:spPr bwMode="auto">
                <a:xfrm>
                  <a:off x="4080" y="912"/>
                  <a:ext cx="144" cy="144"/>
                </a:xfrm>
                <a:prstGeom prst="rect">
                  <a:avLst/>
                </a:prstGeom>
                <a:solidFill>
                  <a:srgbClr val="6B016E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pic>
              <p:nvPicPr>
                <p:cNvPr id="7" name="Picture 19" descr="green_blob"/>
                <p:cNvPicPr>
                  <a:picLocks noChangeAspect="1" noChangeArrowheads="1"/>
                </p:cNvPicPr>
                <p:nvPr/>
              </p:nvPicPr>
              <p:blipFill>
                <a:blip r:embed="rId62" cstate="print"/>
                <a:srcRect/>
                <a:stretch>
                  <a:fillRect/>
                </a:stretch>
              </p:blipFill>
              <p:spPr bwMode="auto">
                <a:xfrm>
                  <a:off x="3984" y="768"/>
                  <a:ext cx="339" cy="3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2" name="Group 20"/>
              <p:cNvGrpSpPr>
                <a:grpSpLocks noChangeAspect="1"/>
              </p:cNvGrpSpPr>
              <p:nvPr userDrawn="1"/>
            </p:nvGrpSpPr>
            <p:grpSpPr bwMode="auto">
              <a:xfrm>
                <a:off x="5136" y="768"/>
                <a:ext cx="345" cy="324"/>
                <a:chOff x="3984" y="768"/>
                <a:chExt cx="339" cy="319"/>
              </a:xfrm>
            </p:grpSpPr>
            <p:sp>
              <p:nvSpPr>
                <p:cNvPr id="1045" name="Rectangle 21"/>
                <p:cNvSpPr>
                  <a:spLocks noChangeAspect="1" noChangeArrowheads="1"/>
                </p:cNvSpPr>
                <p:nvPr/>
              </p:nvSpPr>
              <p:spPr bwMode="auto">
                <a:xfrm>
                  <a:off x="4081" y="912"/>
                  <a:ext cx="146" cy="144"/>
                </a:xfrm>
                <a:prstGeom prst="rect">
                  <a:avLst/>
                </a:prstGeom>
                <a:solidFill>
                  <a:srgbClr val="6B016E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pic>
              <p:nvPicPr>
                <p:cNvPr id="1043" name="Picture 22" descr="green_blob"/>
                <p:cNvPicPr>
                  <a:picLocks noChangeAspect="1" noChangeArrowheads="1"/>
                </p:cNvPicPr>
                <p:nvPr/>
              </p:nvPicPr>
              <p:blipFill>
                <a:blip r:embed="rId63" cstate="print"/>
                <a:srcRect/>
                <a:stretch>
                  <a:fillRect/>
                </a:stretch>
              </p:blipFill>
              <p:spPr bwMode="auto">
                <a:xfrm>
                  <a:off x="3984" y="768"/>
                  <a:ext cx="339" cy="3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3" name="Group 23"/>
            <p:cNvGrpSpPr>
              <a:grpSpLocks/>
            </p:cNvGrpSpPr>
            <p:nvPr userDrawn="1"/>
          </p:nvGrpSpPr>
          <p:grpSpPr bwMode="auto">
            <a:xfrm>
              <a:off x="240" y="928"/>
              <a:ext cx="4464" cy="144"/>
              <a:chOff x="408" y="0"/>
              <a:chExt cx="4416" cy="480"/>
            </a:xfrm>
          </p:grpSpPr>
          <p:sp>
            <p:nvSpPr>
              <p:cNvPr id="1048" name="Rectangle 24"/>
              <p:cNvSpPr>
                <a:spLocks noChangeArrowheads="1"/>
              </p:cNvSpPr>
              <p:nvPr userDrawn="1"/>
            </p:nvSpPr>
            <p:spPr bwMode="auto">
              <a:xfrm>
                <a:off x="408" y="97"/>
                <a:ext cx="4416" cy="287"/>
              </a:xfrm>
              <a:prstGeom prst="rect">
                <a:avLst/>
              </a:prstGeom>
              <a:solidFill>
                <a:srgbClr val="3788E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9" name="Rectangle 25"/>
              <p:cNvSpPr>
                <a:spLocks noChangeArrowheads="1"/>
              </p:cNvSpPr>
              <p:nvPr userDrawn="1"/>
            </p:nvSpPr>
            <p:spPr bwMode="auto">
              <a:xfrm>
                <a:off x="408" y="383"/>
                <a:ext cx="4416" cy="97"/>
              </a:xfrm>
              <a:prstGeom prst="rect">
                <a:avLst/>
              </a:prstGeom>
              <a:solidFill>
                <a:srgbClr val="6B016E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0" name="Rectangle 26"/>
              <p:cNvSpPr>
                <a:spLocks noChangeArrowheads="1"/>
              </p:cNvSpPr>
              <p:nvPr userDrawn="1"/>
            </p:nvSpPr>
            <p:spPr bwMode="auto">
              <a:xfrm>
                <a:off x="408" y="0"/>
                <a:ext cx="4416" cy="97"/>
              </a:xfrm>
              <a:prstGeom prst="rect">
                <a:avLst/>
              </a:prstGeom>
              <a:solidFill>
                <a:srgbClr val="6B016E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1" name="Rectangle 27"/>
              <p:cNvSpPr>
                <a:spLocks noChangeArrowheads="1"/>
              </p:cNvSpPr>
              <p:nvPr userDrawn="1"/>
            </p:nvSpPr>
            <p:spPr bwMode="auto">
              <a:xfrm>
                <a:off x="738" y="143"/>
                <a:ext cx="4080" cy="193"/>
              </a:xfrm>
              <a:prstGeom prst="rect">
                <a:avLst/>
              </a:prstGeom>
              <a:solidFill>
                <a:srgbClr val="349A4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  <p:sldLayoutId id="2147483868" r:id="rId18"/>
    <p:sldLayoutId id="2147483869" r:id="rId19"/>
    <p:sldLayoutId id="2147483870" r:id="rId20"/>
    <p:sldLayoutId id="2147483871" r:id="rId21"/>
    <p:sldLayoutId id="2147483872" r:id="rId22"/>
    <p:sldLayoutId id="2147483873" r:id="rId23"/>
    <p:sldLayoutId id="2147483874" r:id="rId24"/>
    <p:sldLayoutId id="2147483875" r:id="rId25"/>
    <p:sldLayoutId id="2147483876" r:id="rId26"/>
    <p:sldLayoutId id="2147483877" r:id="rId27"/>
    <p:sldLayoutId id="2147483878" r:id="rId28"/>
    <p:sldLayoutId id="2147483879" r:id="rId29"/>
    <p:sldLayoutId id="2147483880" r:id="rId30"/>
    <p:sldLayoutId id="2147483881" r:id="rId31"/>
    <p:sldLayoutId id="2147483882" r:id="rId32"/>
    <p:sldLayoutId id="2147483883" r:id="rId33"/>
    <p:sldLayoutId id="2147483884" r:id="rId34"/>
    <p:sldLayoutId id="2147483885" r:id="rId35"/>
    <p:sldLayoutId id="2147483886" r:id="rId36"/>
    <p:sldLayoutId id="2147483887" r:id="rId37"/>
    <p:sldLayoutId id="2147483888" r:id="rId38"/>
    <p:sldLayoutId id="2147483889" r:id="rId39"/>
    <p:sldLayoutId id="2147483890" r:id="rId40"/>
    <p:sldLayoutId id="2147483891" r:id="rId41"/>
    <p:sldLayoutId id="2147483892" r:id="rId42"/>
    <p:sldLayoutId id="2147483893" r:id="rId43"/>
    <p:sldLayoutId id="2147483894" r:id="rId44"/>
    <p:sldLayoutId id="2147483895" r:id="rId45"/>
    <p:sldLayoutId id="2147483896" r:id="rId46"/>
    <p:sldLayoutId id="2147483897" r:id="rId47"/>
    <p:sldLayoutId id="2147483898" r:id="rId48"/>
    <p:sldLayoutId id="2147483899" r:id="rId49"/>
    <p:sldLayoutId id="2147483900" r:id="rId50"/>
    <p:sldLayoutId id="2147483901" r:id="rId51"/>
    <p:sldLayoutId id="2147483902" r:id="rId52"/>
    <p:sldLayoutId id="2147483903" r:id="rId53"/>
    <p:sldLayoutId id="2147483904" r:id="rId54"/>
    <p:sldLayoutId id="2147483905" r:id="rId55"/>
    <p:sldLayoutId id="2147483906" r:id="rId56"/>
    <p:sldLayoutId id="2147483907" r:id="rId57"/>
    <p:sldLayoutId id="2147483908" r:id="rId58"/>
    <p:sldLayoutId id="2147483909" r:id="rId5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Arial Rounded MT Bol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Arial Rounded MT Bol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Arial Rounded MT Bol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Arial Rounded MT Bol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Arial Rounded MT Bol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Arial Rounded MT Bol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Arial Rounded MT Bol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3954D6E-6DB5-8143-A7AE-44A8F80F0CB0}" type="datetimeFigureOut">
              <a:rPr lang="en-US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12/2/2010</a:t>
            </a:fld>
            <a:endParaRPr lang="en-US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653E4BA-E72C-8D4C-AE69-EDEC8B469E90}" type="slidenum">
              <a:rPr lang="en-US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3954D6E-6DB5-8143-A7AE-44A8F80F0CB0}" type="datetimeFigureOut">
              <a:rPr lang="en-US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12/2/2010</a:t>
            </a:fld>
            <a:endParaRPr lang="en-US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653E4BA-E72C-8D4C-AE69-EDEC8B469E90}" type="slidenum">
              <a:rPr lang="en-US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3954D6E-6DB5-8143-A7AE-44A8F80F0CB0}" type="datetimeFigureOut">
              <a:rPr lang="en-US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12/2/2010</a:t>
            </a:fld>
            <a:endParaRPr lang="en-US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653E4BA-E72C-8D4C-AE69-EDEC8B469E90}" type="slidenum">
              <a:rPr lang="en-US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engineering.purdue.edu/INSPIRE/assessmenthub" TargetMode="Externa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hyperlink" Target="http://www.hofstra.edu/Academics/Colleges/SOEAHS/CTL/MSTP/index.html" TargetMode="External"/><Relationship Id="rId7" Type="http://schemas.openxmlformats.org/officeDocument/2006/relationships/hyperlink" Target="http://hofstra.edu/Academics/Colleges/SOEAHS/CTL/ESTEEM/index.html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hyperlink" Target="http://www.hofstra.edu/Academics/Colleges/SOEAHS/CTL/CCFT/index.html" TargetMode="External"/><Relationship Id="rId4" Type="http://schemas.openxmlformats.org/officeDocument/2006/relationships/image" Target="../media/image33.jpeg"/><Relationship Id="rId9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6.jpeg"/><Relationship Id="rId9" Type="http://schemas.microsoft.com/office/2007/relationships/diagramDrawing" Target="../diagrams/drawing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85800" y="2971800"/>
            <a:ext cx="7848600" cy="365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304800" y="762000"/>
            <a:ext cx="8534400" cy="533400"/>
          </a:xfrm>
        </p:spPr>
        <p:txBody>
          <a:bodyPr/>
          <a:lstStyle/>
          <a:p>
            <a:pPr marR="0" algn="ctr" eaLnBrk="1" hangingPunct="1">
              <a:lnSpc>
                <a:spcPts val="2500"/>
              </a:lnSpc>
            </a:pPr>
            <a:r>
              <a:rPr lang="en-GB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DR K-12 PI Meeting - December 2, 2010</a:t>
            </a:r>
          </a:p>
          <a:p>
            <a:pPr marR="0" algn="ctr" eaLnBrk="1" hangingPunct="1">
              <a:lnSpc>
                <a:spcPts val="2500"/>
              </a:lnSpc>
            </a:pPr>
            <a:r>
              <a:rPr lang="en-US" sz="2400" b="1" dirty="0" smtClean="0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K-12 Engineering</a:t>
            </a:r>
            <a:endParaRPr lang="en-GB" sz="24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R="0" algn="ctr" eaLnBrk="1" hangingPunct="1"/>
            <a:endParaRPr lang="en-GB" b="1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33642-55C8-4784-9518-37FD4BE905AB}" type="slidenum">
              <a:rPr lang="en-US" b="1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b="1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352800"/>
            <a:ext cx="130628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352800"/>
            <a:ext cx="13430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3352800"/>
            <a:ext cx="128016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3352800"/>
            <a:ext cx="1295400" cy="188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8400" y="3352800"/>
            <a:ext cx="1143000" cy="188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91440" y="1828800"/>
            <a:ext cx="89154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 smtClean="0">
                <a:solidFill>
                  <a:srgbClr val="004274"/>
                </a:solidFill>
              </a:rPr>
              <a:t/>
            </a:r>
            <a:br>
              <a:rPr lang="en-US" sz="2000" dirty="0" smtClean="0">
                <a:solidFill>
                  <a:srgbClr val="004274"/>
                </a:solidFill>
              </a:rPr>
            </a:br>
            <a:r>
              <a:rPr lang="en-US" sz="2200" dirty="0" smtClean="0">
                <a:solidFill>
                  <a:srgbClr val="004274"/>
                </a:solidFill>
              </a:rPr>
              <a:t>A Panel Discussion of Issues and Challenges Related to Development and Implementation of School-Based Engineering and Technology Education Programs.</a:t>
            </a:r>
            <a:endParaRPr lang="en-US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4038600" y="53340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Kurt Becker USU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200" y="54102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Johannes Strobel</a:t>
            </a:r>
          </a:p>
          <a:p>
            <a:pPr algn="ctr"/>
            <a:r>
              <a:rPr lang="en-US" b="1" dirty="0"/>
              <a:t>Purdue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38800" y="54102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Julie Ross</a:t>
            </a:r>
          </a:p>
          <a:p>
            <a:pPr algn="ctr"/>
            <a:r>
              <a:rPr lang="en-US" b="1" dirty="0"/>
              <a:t>UMBC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14600" y="54102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Michael </a:t>
            </a:r>
            <a:r>
              <a:rPr lang="en-US" b="1" dirty="0"/>
              <a:t>Hacker</a:t>
            </a:r>
          </a:p>
          <a:p>
            <a:pPr algn="ctr"/>
            <a:r>
              <a:rPr lang="en-US" b="1" dirty="0"/>
              <a:t>Hofstra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10400" y="53340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Cary Sneider</a:t>
            </a:r>
          </a:p>
          <a:p>
            <a:pPr algn="ctr"/>
            <a:r>
              <a:rPr lang="en-US" b="1" dirty="0"/>
              <a:t>Portland</a:t>
            </a:r>
          </a:p>
          <a:p>
            <a:pPr algn="ctr"/>
            <a:r>
              <a:rPr lang="en-US" b="1" dirty="0"/>
              <a:t>State Univ.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Prototype P-12 Engineering AssessmentHUB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hlinkClick r:id="rId2"/>
              </a:rPr>
              <a:t>https://engineering.purdue.edu/INSPIRE/assessmenthub</a:t>
            </a:r>
            <a:endParaRPr lang="en-US" sz="2400" dirty="0" smtClean="0"/>
          </a:p>
          <a:p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fld id="{4F47316A-7E70-4837-891F-D2580E0039C5}" type="slidenum">
              <a:rPr lang="en-US"/>
              <a:pPr/>
              <a:t>10</a:t>
            </a:fld>
            <a:endParaRPr lang="en-US"/>
          </a:p>
          <a:p>
            <a:endParaRPr lang="en-US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209800"/>
            <a:ext cx="6629400" cy="378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" y="0"/>
            <a:ext cx="8562975" cy="615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470025"/>
          </a:xfrm>
        </p:spPr>
        <p:txBody>
          <a:bodyPr/>
          <a:lstStyle/>
          <a:p>
            <a:r>
              <a:rPr lang="en-US" dirty="0" smtClean="0"/>
              <a:t>Teacher-in-Residence Research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800600"/>
            <a:ext cx="7848600" cy="12192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Dr. Johannes Strobel, Dr. Jenny Daugherty, Elizabeth Gajdzik, Ron Carr, Soo Shin, Noah </a:t>
            </a:r>
            <a:r>
              <a:rPr lang="en-US" dirty="0" err="1" smtClean="0"/>
              <a:t>Salzman</a:t>
            </a:r>
            <a:r>
              <a:rPr lang="en-US" dirty="0" smtClean="0"/>
              <a:t>, Dan Somerville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Engineering Teacher-in-Residence</a:t>
            </a:r>
            <a:endParaRPr lang="en-US" sz="3600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Exceptional and experienced elementary and middle school educators </a:t>
            </a:r>
          </a:p>
          <a:p>
            <a:r>
              <a:rPr lang="en-US" sz="2000" dirty="0" smtClean="0"/>
              <a:t>Serve as facilitators for other teachers as they integrate engineering into their classrooms. </a:t>
            </a:r>
          </a:p>
          <a:p>
            <a:r>
              <a:rPr lang="en-US" sz="2000" dirty="0" smtClean="0"/>
              <a:t>Act as onsite research coordinators</a:t>
            </a:r>
          </a:p>
          <a:p>
            <a:r>
              <a:rPr lang="en-US" sz="2000" dirty="0" smtClean="0"/>
              <a:t>Other tasks include:</a:t>
            </a:r>
          </a:p>
          <a:p>
            <a:pPr lvl="1"/>
            <a:r>
              <a:rPr lang="en-US" sz="1800" dirty="0" smtClean="0"/>
              <a:t>Providing support to teachers in their school and district</a:t>
            </a:r>
          </a:p>
          <a:p>
            <a:pPr lvl="1"/>
            <a:r>
              <a:rPr lang="en-US" sz="1800" dirty="0" smtClean="0"/>
              <a:t>Submitting progress reports at the end of each month and participate in monthly teleconference meetings.</a:t>
            </a:r>
          </a:p>
          <a:p>
            <a:pPr lvl="1"/>
            <a:r>
              <a:rPr lang="en-US" sz="1800" dirty="0" smtClean="0"/>
              <a:t>Documenting the support/activities that they provide.</a:t>
            </a:r>
          </a:p>
          <a:p>
            <a:pPr lvl="1"/>
            <a:r>
              <a:rPr lang="en-US" sz="1800" dirty="0" smtClean="0"/>
              <a:t>Organizing and running engineering professional development workshops for teachers in their district.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and Trendsetting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“Engineering as a caring and empathetic discipline”</a:t>
            </a:r>
          </a:p>
          <a:p>
            <a:pPr lvl="1"/>
            <a:r>
              <a:rPr lang="en-US" dirty="0" smtClean="0"/>
              <a:t>Theoretical framework</a:t>
            </a:r>
          </a:p>
          <a:p>
            <a:pPr lvl="1"/>
            <a:r>
              <a:rPr lang="en-US" dirty="0" smtClean="0"/>
              <a:t>Curricula Development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390E3-1A49-497E-B1E7-5E70C84486C1}" type="slidenum">
              <a:rPr lang="en-US" smtClean="0"/>
              <a:pPr>
                <a:defRPr/>
              </a:pPr>
              <a:t>14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383560"/>
            <a:ext cx="4267200" cy="2407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3352800"/>
            <a:ext cx="388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People-oriented objects (to overcome people vs. object oriented)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Social good (as positive reason students leave engineering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Authentic (process, outcome, identity, task)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in P-12 -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458200" cy="4525962"/>
          </a:xfrm>
        </p:spPr>
        <p:txBody>
          <a:bodyPr/>
          <a:lstStyle/>
          <a:p>
            <a:r>
              <a:rPr lang="en-US" dirty="0" smtClean="0"/>
              <a:t>Case for “P” instead of “K”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Pre-school engineering</a:t>
            </a:r>
          </a:p>
          <a:p>
            <a:r>
              <a:rPr lang="en-US" dirty="0" smtClean="0">
                <a:sym typeface="Wingdings"/>
              </a:rPr>
              <a:t>Direction and Presumption</a:t>
            </a:r>
          </a:p>
          <a:p>
            <a:pPr lvl="1"/>
            <a:r>
              <a:rPr lang="en-US" dirty="0" smtClean="0">
                <a:sym typeface="Wingdings"/>
              </a:rPr>
              <a:t>“Early Engineering” = Everybody does engineering, engineering-literate society</a:t>
            </a:r>
          </a:p>
          <a:p>
            <a:pPr lvl="1">
              <a:buNone/>
            </a:pPr>
            <a:r>
              <a:rPr lang="en-US" dirty="0" smtClean="0">
                <a:sym typeface="Wingdings"/>
              </a:rPr>
              <a:t>AND</a:t>
            </a:r>
          </a:p>
          <a:p>
            <a:pPr lvl="1"/>
            <a:r>
              <a:rPr lang="en-US" dirty="0" smtClean="0">
                <a:sym typeface="Wingdings"/>
              </a:rPr>
              <a:t>“Pre-Engineering” = Preparedness for College Engineering</a:t>
            </a:r>
          </a:p>
          <a:p>
            <a:pPr lvl="1">
              <a:buNone/>
            </a:pPr>
            <a:r>
              <a:rPr lang="en-US" sz="2800" u="sng" dirty="0" smtClean="0">
                <a:ea typeface="+mn-ea"/>
                <a:cs typeface="+mn-cs"/>
                <a:sym typeface="Wingdings"/>
              </a:rPr>
              <a:t>Engineering as invasive species or addition to ecological diversity in schools?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Landscape of K-12 Engineering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390E3-1A49-497E-B1E7-5E70C84486C1}" type="slidenum">
              <a:rPr lang="en-US" smtClean="0"/>
              <a:pPr>
                <a:defRPr/>
              </a:pPr>
              <a:t>16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pic>
        <p:nvPicPr>
          <p:cNvPr id="6" name="Picture 5" descr="sta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828800"/>
            <a:ext cx="72898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/>
          <a:lstStyle/>
          <a:p>
            <a:r>
              <a:rPr lang="en-US" sz="3600" dirty="0" smtClean="0"/>
              <a:t>What do we really know – what works? Large Questions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3408362"/>
          </a:xfrm>
        </p:spPr>
        <p:txBody>
          <a:bodyPr/>
          <a:lstStyle/>
          <a:p>
            <a:r>
              <a:rPr lang="en-US" sz="2400" dirty="0" smtClean="0"/>
              <a:t>Which location in standards is better?</a:t>
            </a:r>
          </a:p>
          <a:p>
            <a:pPr lvl="1"/>
            <a:r>
              <a:rPr lang="en-US" sz="2000" dirty="0" smtClean="0"/>
              <a:t>For student learning?</a:t>
            </a:r>
          </a:p>
          <a:p>
            <a:pPr lvl="1"/>
            <a:r>
              <a:rPr lang="en-US" sz="2000" dirty="0" smtClean="0"/>
              <a:t>For preparing qualified teachers?</a:t>
            </a:r>
          </a:p>
          <a:p>
            <a:r>
              <a:rPr lang="en-US" sz="2400" dirty="0" smtClean="0"/>
              <a:t>Lack of a common understanding of engineering</a:t>
            </a:r>
          </a:p>
          <a:p>
            <a:pPr lvl="1"/>
            <a:r>
              <a:rPr lang="en-US" sz="2000" dirty="0" smtClean="0"/>
              <a:t>What is portrayed as engineering?</a:t>
            </a:r>
          </a:p>
          <a:p>
            <a:pPr lvl="1"/>
            <a:r>
              <a:rPr lang="en-US" sz="2000" dirty="0" smtClean="0"/>
              <a:t>Which metaphor is more effective?</a:t>
            </a:r>
          </a:p>
          <a:p>
            <a:pPr lvl="1"/>
            <a:r>
              <a:rPr lang="en-US" sz="2000" dirty="0" smtClean="0"/>
              <a:t>How to implement successful “conversations”?</a:t>
            </a:r>
          </a:p>
          <a:p>
            <a:r>
              <a:rPr lang="en-US" sz="2400" dirty="0" smtClean="0"/>
              <a:t>Measurement of students learning (engineering and math/science/language arts)</a:t>
            </a:r>
          </a:p>
          <a:p>
            <a:r>
              <a:rPr lang="en-US" sz="2400" dirty="0" smtClean="0"/>
              <a:t>Measurement of teachers’/administrators’ understanding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648980"/>
            <a:ext cx="7548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u="sng" dirty="0" smtClean="0"/>
              <a:t>Empirical questions require empirical research</a:t>
            </a:r>
            <a:endParaRPr lang="en-US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/>
          <a:lstStyle/>
          <a:p>
            <a:r>
              <a:rPr lang="en-US" sz="3600" dirty="0" smtClean="0"/>
              <a:t>What is Engineering Education Research?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7038"/>
            <a:ext cx="8229600" cy="3408362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Two conceptualizations:</a:t>
            </a:r>
          </a:p>
          <a:p>
            <a:r>
              <a:rPr lang="en-US" sz="2000" dirty="0" smtClean="0"/>
              <a:t>Educational Research Methods in Engineering</a:t>
            </a:r>
          </a:p>
          <a:p>
            <a:pPr lvl="1"/>
            <a:r>
              <a:rPr lang="en-US" sz="1800" dirty="0" smtClean="0"/>
              <a:t>Experimental research (treatment – control studies)</a:t>
            </a:r>
          </a:p>
          <a:p>
            <a:pPr lvl="1"/>
            <a:r>
              <a:rPr lang="en-US" sz="1800" dirty="0" smtClean="0"/>
              <a:t>Randomized Field Trials (large scale treatment research)</a:t>
            </a:r>
          </a:p>
          <a:p>
            <a:pPr lvl="1"/>
            <a:r>
              <a:rPr lang="en-US" sz="1800" dirty="0" smtClean="0"/>
              <a:t>Ethnographic studies (i.e. change in school system)</a:t>
            </a:r>
          </a:p>
          <a:p>
            <a:pPr lvl="1"/>
            <a:r>
              <a:rPr lang="en-US" sz="1800" dirty="0" smtClean="0"/>
              <a:t>Longitudinal studies (tracking of students/teachers over years)</a:t>
            </a:r>
          </a:p>
          <a:p>
            <a:pPr lvl="1"/>
            <a:r>
              <a:rPr lang="en-US" sz="1800" dirty="0" smtClean="0"/>
              <a:t>Design-based (iteration between intervention and research)</a:t>
            </a:r>
          </a:p>
          <a:p>
            <a:pPr lvl="1">
              <a:buNone/>
            </a:pPr>
            <a:endParaRPr lang="en-US" sz="1800" dirty="0" smtClean="0"/>
          </a:p>
          <a:p>
            <a:r>
              <a:rPr lang="en-US" sz="2000" dirty="0" smtClean="0"/>
              <a:t>Other technical engineering research to improve education (emerging)</a:t>
            </a:r>
          </a:p>
          <a:p>
            <a:pPr lvl="1"/>
            <a:r>
              <a:rPr lang="en-US" sz="1800" dirty="0" smtClean="0"/>
              <a:t>Engineering to improve the educational system (analogy from healthcare engineering)</a:t>
            </a:r>
          </a:p>
          <a:p>
            <a:pPr lvl="1"/>
            <a:r>
              <a:rPr lang="en-US" sz="1800" dirty="0" smtClean="0"/>
              <a:t>End-user-centered design/System Engineering already at 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47800"/>
            <a:ext cx="8382000" cy="381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ts val="4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4800" i="1" dirty="0" smtClean="0"/>
              <a:t> </a:t>
            </a:r>
            <a:br>
              <a:rPr lang="en-US" sz="4800" i="1" dirty="0" smtClean="0"/>
            </a:br>
            <a:r>
              <a:rPr lang="en-US" sz="4800" i="1" dirty="0" smtClean="0"/>
              <a:t/>
            </a:r>
            <a:br>
              <a:rPr lang="en-US" sz="4800" i="1" dirty="0" smtClean="0"/>
            </a:br>
            <a:r>
              <a:rPr lang="en-US" sz="4800" i="1" dirty="0" smtClean="0"/>
              <a:t/>
            </a:r>
            <a:br>
              <a:rPr lang="en-US" sz="4800" i="1" dirty="0" smtClean="0"/>
            </a:br>
            <a:r>
              <a:rPr lang="en-US" sz="4800" i="1" dirty="0" smtClean="0"/>
              <a:t/>
            </a:r>
            <a:br>
              <a:rPr lang="en-US" sz="4800" i="1" dirty="0" smtClean="0"/>
            </a:br>
            <a:r>
              <a:rPr lang="en-US" sz="4800" i="1" dirty="0" smtClean="0"/>
              <a:t/>
            </a:r>
            <a:br>
              <a:rPr lang="en-US" sz="4800" i="1" dirty="0" smtClean="0"/>
            </a:br>
            <a:r>
              <a:rPr lang="en-US" sz="4800" i="1" dirty="0" smtClean="0"/>
              <a:t/>
            </a:r>
            <a:br>
              <a:rPr lang="en-US" sz="4800" i="1" dirty="0" smtClean="0"/>
            </a:br>
            <a:r>
              <a:rPr lang="en-US" sz="4800" i="1" dirty="0" smtClean="0"/>
              <a:t/>
            </a:r>
            <a:br>
              <a:rPr lang="en-US" sz="4800" i="1" dirty="0" smtClean="0"/>
            </a:br>
            <a:r>
              <a:rPr lang="en-US" sz="4800" i="1" dirty="0" smtClean="0"/>
              <a:t/>
            </a:r>
            <a:br>
              <a:rPr lang="en-US" sz="4800" i="1" dirty="0" smtClean="0"/>
            </a:br>
            <a:r>
              <a:rPr lang="en-US" sz="4800" i="1" dirty="0" smtClean="0"/>
              <a:t/>
            </a:r>
            <a:br>
              <a:rPr lang="en-US" sz="4800" i="1" dirty="0" smtClean="0"/>
            </a:br>
            <a:r>
              <a:rPr lang="en-US" sz="4800" i="1" dirty="0" smtClean="0"/>
              <a:t/>
            </a:r>
            <a:br>
              <a:rPr lang="en-US" sz="4800" i="1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6000" i="1" dirty="0" smtClean="0">
                <a:solidFill>
                  <a:schemeClr val="bg2"/>
                </a:solidFill>
              </a:rPr>
              <a:t>TRANSFORMING TECHNOLOGY EDUCATION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304800" y="1828800"/>
            <a:ext cx="8534400" cy="1752600"/>
          </a:xfrm>
        </p:spPr>
        <p:txBody>
          <a:bodyPr/>
          <a:lstStyle/>
          <a:p>
            <a:pPr marR="0" algn="ctr" eaLnBrk="1" hangingPunct="1">
              <a:lnSpc>
                <a:spcPts val="2500"/>
              </a:lnSpc>
            </a:pPr>
            <a:r>
              <a:rPr lang="en-GB" sz="3200" b="1" dirty="0" smtClean="0">
                <a:solidFill>
                  <a:schemeClr val="bg2"/>
                </a:solidFill>
                <a:latin typeface="Calibri" pitchFamily="34" charset="0"/>
              </a:rPr>
              <a:t>Michael Hacker</a:t>
            </a:r>
          </a:p>
          <a:p>
            <a:pPr marR="0" algn="ctr" eaLnBrk="1" hangingPunct="1">
              <a:lnSpc>
                <a:spcPts val="2500"/>
              </a:lnSpc>
            </a:pPr>
            <a:r>
              <a:rPr lang="en-GB" sz="3200" b="1" dirty="0" smtClean="0">
                <a:solidFill>
                  <a:schemeClr val="bg2"/>
                </a:solidFill>
                <a:latin typeface="Calibri" pitchFamily="34" charset="0"/>
              </a:rPr>
              <a:t>Co-Director</a:t>
            </a:r>
          </a:p>
          <a:p>
            <a:pPr marR="0" algn="ctr" eaLnBrk="1" hangingPunct="1">
              <a:lnSpc>
                <a:spcPts val="2500"/>
              </a:lnSpc>
            </a:pPr>
            <a:r>
              <a:rPr lang="en-GB" sz="3200" b="1" dirty="0" smtClean="0">
                <a:solidFill>
                  <a:schemeClr val="bg2"/>
                </a:solidFill>
                <a:latin typeface="Calibri" pitchFamily="34" charset="0"/>
              </a:rPr>
              <a:t>Center for Technological Literacy</a:t>
            </a:r>
          </a:p>
          <a:p>
            <a:pPr marR="0" algn="ctr" eaLnBrk="1" hangingPunct="1">
              <a:lnSpc>
                <a:spcPts val="2500"/>
              </a:lnSpc>
            </a:pPr>
            <a:r>
              <a:rPr lang="en-GB" sz="3200" b="1" dirty="0" smtClean="0">
                <a:solidFill>
                  <a:schemeClr val="bg2"/>
                </a:solidFill>
                <a:latin typeface="Calibri" pitchFamily="34" charset="0"/>
              </a:rPr>
              <a:t>HOFSTRA UNIVERSITY</a:t>
            </a:r>
          </a:p>
          <a:p>
            <a:pPr marR="0" algn="ctr" eaLnBrk="1" hangingPunct="1"/>
            <a:endParaRPr lang="en-GB" b="1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733800"/>
            <a:ext cx="3336925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181600" y="6019800"/>
            <a:ext cx="33528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39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small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www.hofstra.edu/ctl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8" name="TextBox 7"/>
          <p:cNvSpPr txBox="1">
            <a:spLocks noChangeArrowheads="1"/>
          </p:cNvSpPr>
          <p:nvPr/>
        </p:nvSpPr>
        <p:spPr bwMode="auto">
          <a:xfrm rot="290624">
            <a:off x="6894513" y="4602163"/>
            <a:ext cx="735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Constantia" pitchFamily="18" charset="0"/>
              </a:rPr>
              <a:t>CTL</a:t>
            </a:r>
          </a:p>
        </p:txBody>
      </p:sp>
      <p:pic>
        <p:nvPicPr>
          <p:cNvPr id="8199" name="Picture 2" descr="http://www.hofstra.edu/images/axinn_archives_hofstras_APcamp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665538"/>
            <a:ext cx="35052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33642-55C8-4784-9518-37FD4BE905AB}" type="slidenum">
              <a:rPr lang="en-US" b="1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228600" y="5715000"/>
            <a:ext cx="8534400" cy="6096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rgbClr val="004274"/>
                </a:solidFill>
              </a:rPr>
              <a:t/>
            </a:r>
            <a:br>
              <a:rPr lang="en-US" sz="2400" dirty="0" smtClean="0">
                <a:solidFill>
                  <a:srgbClr val="004274"/>
                </a:solidFill>
              </a:rPr>
            </a:br>
            <a:r>
              <a:rPr lang="en-US" sz="2400" dirty="0" smtClean="0">
                <a:solidFill>
                  <a:srgbClr val="004274"/>
                </a:solidFill>
              </a:rPr>
              <a:t/>
            </a:r>
            <a:br>
              <a:rPr lang="en-US" sz="2400" dirty="0" smtClean="0">
                <a:solidFill>
                  <a:srgbClr val="004274"/>
                </a:solidFill>
              </a:rPr>
            </a:br>
            <a:r>
              <a:rPr lang="en-US" sz="2400" dirty="0" smtClean="0">
                <a:solidFill>
                  <a:srgbClr val="004274"/>
                </a:solidFill>
              </a:rPr>
              <a:t/>
            </a:r>
            <a:br>
              <a:rPr lang="en-US" sz="2400" dirty="0" smtClean="0">
                <a:solidFill>
                  <a:srgbClr val="004274"/>
                </a:solidFill>
              </a:rPr>
            </a:br>
            <a:r>
              <a:rPr lang="en-US" sz="2400" dirty="0" smtClean="0">
                <a:solidFill>
                  <a:srgbClr val="004274"/>
                </a:solidFill>
              </a:rPr>
              <a:t/>
            </a:r>
            <a:br>
              <a:rPr lang="en-US" sz="2400" dirty="0" smtClean="0">
                <a:solidFill>
                  <a:srgbClr val="004274"/>
                </a:solidFill>
              </a:rPr>
            </a:br>
            <a:r>
              <a:rPr lang="en-US" sz="2400" dirty="0" smtClean="0">
                <a:solidFill>
                  <a:srgbClr val="004274"/>
                </a:solidFill>
              </a:rPr>
              <a:t/>
            </a:r>
            <a:br>
              <a:rPr lang="en-US" sz="2400" dirty="0" smtClean="0">
                <a:solidFill>
                  <a:srgbClr val="004274"/>
                </a:solidFill>
              </a:rPr>
            </a:br>
            <a:r>
              <a:rPr lang="en-US" sz="2400" dirty="0" smtClean="0">
                <a:solidFill>
                  <a:srgbClr val="004274"/>
                </a:solidFill>
              </a:rPr>
              <a:t>Each Panelist will Introduce themselves and speak for about 15 minutes (1 hour and 15 minutes)</a:t>
            </a:r>
            <a:br>
              <a:rPr lang="en-US" sz="2400" dirty="0" smtClean="0">
                <a:solidFill>
                  <a:srgbClr val="004274"/>
                </a:solidFill>
              </a:rPr>
            </a:br>
            <a:r>
              <a:rPr lang="en-US" sz="2400" dirty="0" smtClean="0">
                <a:solidFill>
                  <a:srgbClr val="004274"/>
                </a:solidFill>
              </a:rPr>
              <a:t/>
            </a:r>
            <a:br>
              <a:rPr lang="en-US" sz="2400" dirty="0" smtClean="0">
                <a:solidFill>
                  <a:srgbClr val="004274"/>
                </a:solidFill>
              </a:rPr>
            </a:br>
            <a:r>
              <a:rPr lang="en-US" sz="2400" dirty="0" smtClean="0">
                <a:solidFill>
                  <a:srgbClr val="004274"/>
                </a:solidFill>
              </a:rPr>
              <a:t>Invite Audience Participation – Ideas and Questions (15 minutes)</a:t>
            </a:r>
            <a:br>
              <a:rPr lang="en-US" sz="2400" dirty="0" smtClean="0">
                <a:solidFill>
                  <a:srgbClr val="004274"/>
                </a:solidFill>
              </a:rPr>
            </a:br>
            <a:r>
              <a:rPr lang="en-US" sz="2400" dirty="0" smtClean="0">
                <a:solidFill>
                  <a:srgbClr val="004274"/>
                </a:solidFill>
              </a:rPr>
              <a:t/>
            </a:r>
            <a:br>
              <a:rPr lang="en-US" sz="2400" dirty="0" smtClean="0">
                <a:solidFill>
                  <a:srgbClr val="004274"/>
                </a:solidFill>
              </a:rPr>
            </a:br>
            <a:r>
              <a:rPr lang="en-US" sz="2400" dirty="0" smtClean="0">
                <a:solidFill>
                  <a:srgbClr val="004274"/>
                </a:solidFill>
              </a:rPr>
              <a:t>Small group reactions and frame a recommendation (15 minutes)</a:t>
            </a:r>
            <a:br>
              <a:rPr lang="en-US" sz="2400" dirty="0" smtClean="0">
                <a:solidFill>
                  <a:srgbClr val="004274"/>
                </a:solidFill>
              </a:rPr>
            </a:br>
            <a:r>
              <a:rPr lang="en-US" sz="2400" dirty="0" smtClean="0">
                <a:solidFill>
                  <a:srgbClr val="004274"/>
                </a:solidFill>
              </a:rPr>
              <a:t/>
            </a:r>
            <a:br>
              <a:rPr lang="en-US" sz="2400" dirty="0" smtClean="0">
                <a:solidFill>
                  <a:srgbClr val="004274"/>
                </a:solidFill>
              </a:rPr>
            </a:br>
            <a:r>
              <a:rPr lang="en-US" sz="2400" dirty="0" smtClean="0">
                <a:solidFill>
                  <a:srgbClr val="004274"/>
                </a:solidFill>
              </a:rPr>
              <a:t>Sharing with large group (Until the End of the Session)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295400" y="228600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K-12 ENGINEERING EDUCATION 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PANEL  PROGRAM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" y="1295400"/>
            <a:ext cx="8915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spc="-10" dirty="0">
                <a:solidFill>
                  <a:schemeClr val="bg1"/>
                </a:solidFill>
                <a:latin typeface="+mj-lt"/>
              </a:rPr>
              <a:t>In a panel discussion with participant involvement, leaders of K-12 engineering and technology education initiatives will discuss conceptual frameworks, curricular initiatives, implementation strategies and attendant challenges related to institutionalizing K-12 engineering and technology education programs in the nation’s schools.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1371600"/>
            <a:ext cx="88392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458200" cy="7620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70C0"/>
                </a:solidFill>
              </a:rPr>
              <a:t/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/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/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/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/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/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/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/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3600" dirty="0" smtClean="0">
                <a:solidFill>
                  <a:srgbClr val="0070C0"/>
                </a:solidFill>
              </a:rPr>
              <a:t/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/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/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/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2800" dirty="0" smtClean="0">
                <a:solidFill>
                  <a:srgbClr val="0070C0"/>
                </a:solidFill>
              </a:rPr>
              <a:t/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en-US" sz="3800" dirty="0" smtClean="0">
                <a:solidFill>
                  <a:srgbClr val="FF0000"/>
                </a:solidFill>
              </a:rPr>
              <a:t>TECHNOLOGY EDUCATION IN TRANSITION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486400"/>
          </a:xfrm>
          <a:ln cmpd="thickThin"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166688" marR="0" indent="-166688" algn="l" eaLnBrk="1" hangingPunct="1">
              <a:spcBef>
                <a:spcPts val="600"/>
              </a:spcBef>
              <a:buClr>
                <a:schemeClr val="bg1"/>
              </a:buClr>
              <a:buSzPct val="100000"/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   </a:t>
            </a:r>
            <a:endParaRPr lang="en-US" sz="900" b="1" dirty="0" smtClean="0">
              <a:solidFill>
                <a:srgbClr val="0070C0"/>
              </a:solidFill>
            </a:endParaRPr>
          </a:p>
          <a:p>
            <a:pPr marL="166688" marR="0" indent="-166688" algn="l" eaLnBrk="1" hangingPunct="1">
              <a:spcBef>
                <a:spcPts val="300"/>
              </a:spcBef>
              <a:buClr>
                <a:schemeClr val="bg1"/>
              </a:buClr>
              <a:buSzPct val="100000"/>
              <a:defRPr/>
            </a:pPr>
            <a:endParaRPr lang="en-US" sz="900" b="1" dirty="0" smtClean="0">
              <a:solidFill>
                <a:srgbClr val="0070C0"/>
              </a:solidFill>
            </a:endParaRPr>
          </a:p>
          <a:p>
            <a:pPr marL="166688" marR="0" indent="-166688" algn="l" eaLnBrk="1" hangingPunct="1">
              <a:spcBef>
                <a:spcPts val="300"/>
              </a:spcBef>
              <a:buClr>
                <a:schemeClr val="bg1"/>
              </a:buClr>
              <a:buSzPct val="100000"/>
              <a:defRPr/>
            </a:pPr>
            <a:r>
              <a:rPr lang="en-US" sz="2200" b="1" dirty="0" smtClean="0">
                <a:solidFill>
                  <a:srgbClr val="78484F"/>
                </a:solidFill>
              </a:rPr>
              <a:t>      </a:t>
            </a:r>
            <a:endParaRPr lang="en-US" sz="2400" b="1" dirty="0" smtClean="0">
              <a:solidFill>
                <a:srgbClr val="0070C0"/>
              </a:solidFill>
            </a:endParaRP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304800" y="1447800"/>
            <a:ext cx="861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Technology Education </a:t>
            </a:r>
            <a:r>
              <a:rPr lang="en-US" sz="2800" b="1" dirty="0" smtClean="0">
                <a:solidFill>
                  <a:schemeClr val="bg1"/>
                </a:solidFill>
              </a:rPr>
              <a:t>has long </a:t>
            </a:r>
            <a:r>
              <a:rPr lang="en-US" sz="2800" b="1" dirty="0">
                <a:solidFill>
                  <a:schemeClr val="bg1"/>
                </a:solidFill>
              </a:rPr>
              <a:t>been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 </a:t>
            </a:r>
            <a:r>
              <a:rPr lang="en-US" sz="2800" b="1" dirty="0">
                <a:solidFill>
                  <a:schemeClr val="bg1"/>
                </a:solidFill>
              </a:rPr>
              <a:t>subject in </a:t>
            </a:r>
            <a:r>
              <a:rPr lang="en-US" sz="2800" b="1" dirty="0" smtClean="0">
                <a:solidFill>
                  <a:schemeClr val="bg1"/>
                </a:solidFill>
              </a:rPr>
              <a:t>transition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381000" y="6019800"/>
            <a:ext cx="419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Going, Going, Gone? Recent Trends in </a:t>
            </a:r>
          </a:p>
          <a:p>
            <a:pPr algn="ctr"/>
            <a:r>
              <a:rPr lang="en-US" sz="1200" b="1">
                <a:solidFill>
                  <a:schemeClr val="bg1"/>
                </a:solidFill>
              </a:rPr>
              <a:t>Technology Teacher Education Programs </a:t>
            </a:r>
          </a:p>
          <a:p>
            <a:pPr algn="ctr"/>
            <a:r>
              <a:rPr lang="en-US" sz="1200" b="1">
                <a:solidFill>
                  <a:schemeClr val="bg1"/>
                </a:solidFill>
              </a:rPr>
              <a:t>Kenneth S. Volk , JTE Spring 1997, Updated April 2009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4342" name="Rectangle 10"/>
          <p:cNvSpPr>
            <a:spLocks noChangeArrowheads="1"/>
          </p:cNvSpPr>
          <p:nvPr/>
        </p:nvSpPr>
        <p:spPr bwMode="auto">
          <a:xfrm>
            <a:off x="533400" y="3200400"/>
            <a:ext cx="830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78484F"/>
                </a:solidFill>
              </a:rPr>
              <a:t>TRENDS IN GRADUATION RATES           SUPPLY OF TECHED TEACHERS</a:t>
            </a:r>
            <a:endParaRPr lang="en-US" b="1"/>
          </a:p>
        </p:txBody>
      </p:sp>
      <p:sp>
        <p:nvSpPr>
          <p:cNvPr id="14343" name="Text Box 5"/>
          <p:cNvSpPr txBox="1">
            <a:spLocks noChangeArrowheads="1"/>
          </p:cNvSpPr>
          <p:nvPr/>
        </p:nvSpPr>
        <p:spPr bwMode="auto">
          <a:xfrm>
            <a:off x="228600" y="2514600"/>
            <a:ext cx="8686800" cy="369888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Aft>
                <a:spcPts val="1000"/>
              </a:spcAft>
            </a:pPr>
            <a:r>
              <a:rPr lang="en-US" b="1" noProof="1">
                <a:solidFill>
                  <a:schemeClr val="bg1"/>
                </a:solidFill>
                <a:latin typeface="Calibri" pitchFamily="34" charset="0"/>
              </a:rPr>
              <a:t>Crafts       Industrial Arts       Industrial Technology      Technology Education       Engineering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990600" y="25908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667000" y="25908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029200" y="25908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7451725" y="25908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34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581400"/>
            <a:ext cx="41148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Rectangle 20"/>
          <p:cNvSpPr>
            <a:spLocks noChangeArrowheads="1"/>
          </p:cNvSpPr>
          <p:nvPr/>
        </p:nvSpPr>
        <p:spPr bwMode="auto">
          <a:xfrm>
            <a:off x="5486400" y="6019800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From Kendal Starkweather,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Executive Director, ITEA, April 2009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43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657600"/>
            <a:ext cx="38195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TextBox 18"/>
          <p:cNvSpPr txBox="1">
            <a:spLocks noChangeArrowheads="1"/>
          </p:cNvSpPr>
          <p:nvPr/>
        </p:nvSpPr>
        <p:spPr bwMode="auto">
          <a:xfrm>
            <a:off x="2590800" y="3810000"/>
            <a:ext cx="175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87% decline vs.51% in mathematics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8305800" cy="3048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70C0"/>
                </a:solidFill>
              </a:rPr>
              <a:t/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/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/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/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/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/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/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/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3600" dirty="0" smtClean="0">
                <a:solidFill>
                  <a:srgbClr val="0070C0"/>
                </a:solidFill>
              </a:rPr>
              <a:t/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/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/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/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2800" dirty="0" smtClean="0">
                <a:solidFill>
                  <a:srgbClr val="0070C0"/>
                </a:solidFill>
              </a:rPr>
              <a:t/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en-US" sz="3300" dirty="0" smtClean="0">
                <a:solidFill>
                  <a:srgbClr val="FF0000"/>
                </a:solidFill>
              </a:rPr>
              <a:t>Despite the Promise of Technology Education…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686800" cy="5486400"/>
          </a:xfrm>
          <a:ln cmpd="thickThin"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166688" marR="0" indent="-166688" algn="l" eaLnBrk="1" hangingPunct="1">
              <a:spcBef>
                <a:spcPts val="600"/>
              </a:spcBef>
              <a:buClr>
                <a:schemeClr val="bg1"/>
              </a:buClr>
              <a:buSzPct val="100000"/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  </a:t>
            </a:r>
            <a:endParaRPr lang="en-US" sz="25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166688" marR="0" indent="-166688" algn="l" eaLnBrk="1" hangingPunct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  <a:defRPr/>
            </a:pPr>
            <a:r>
              <a:rPr lang="en-US" sz="2200" b="1" dirty="0" smtClean="0">
                <a:solidFill>
                  <a:srgbClr val="0070C0"/>
                </a:solidFill>
              </a:rPr>
              <a:t>   </a:t>
            </a:r>
          </a:p>
          <a:p>
            <a:pPr marL="166688" marR="0" indent="-166688" algn="l" eaLnBrk="1" hangingPunct="1">
              <a:spcBef>
                <a:spcPts val="300"/>
              </a:spcBef>
              <a:buClr>
                <a:schemeClr val="bg1"/>
              </a:buClr>
              <a:buSzPct val="100000"/>
              <a:defRPr/>
            </a:pPr>
            <a:endParaRPr lang="en-US" sz="900" b="1" dirty="0" smtClean="0">
              <a:solidFill>
                <a:srgbClr val="0070C0"/>
              </a:solidFill>
            </a:endParaRPr>
          </a:p>
          <a:p>
            <a:pPr marL="166688" marR="0" indent="-166688" algn="l" eaLnBrk="1" hangingPunct="1">
              <a:spcBef>
                <a:spcPts val="300"/>
              </a:spcBef>
              <a:buClr>
                <a:schemeClr val="bg1"/>
              </a:buClr>
              <a:buSzPct val="100000"/>
              <a:defRPr/>
            </a:pPr>
            <a:endParaRPr lang="en-US" sz="900" b="1" dirty="0" smtClean="0">
              <a:solidFill>
                <a:srgbClr val="0070C0"/>
              </a:solidFill>
            </a:endParaRPr>
          </a:p>
          <a:p>
            <a:pPr marL="166688" marR="0" indent="-166688" algn="l" eaLnBrk="1" hangingPunct="1">
              <a:spcBef>
                <a:spcPts val="300"/>
              </a:spcBef>
              <a:buClr>
                <a:schemeClr val="bg1"/>
              </a:buClr>
              <a:buSzPct val="100000"/>
              <a:defRPr/>
            </a:pPr>
            <a:r>
              <a:rPr lang="en-US" sz="2200" b="1" dirty="0" smtClean="0">
                <a:solidFill>
                  <a:srgbClr val="78484F"/>
                </a:solidFill>
              </a:rPr>
              <a:t>    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marL="166688" marR="0" indent="-166688" algn="l" eaLnBrk="1" hangingPunct="1">
              <a:defRPr/>
            </a:pPr>
            <a:endParaRPr lang="en-US" sz="2400" b="1" dirty="0" smtClean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371601"/>
            <a:ext cx="815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bg1"/>
                </a:solidFill>
              </a:rPr>
              <a:t>PUBLIC PERCEPTION ISSUES</a:t>
            </a:r>
          </a:p>
          <a:p>
            <a:pPr marL="682625"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</a:rPr>
              <a:t>	Technology is not well understood</a:t>
            </a:r>
          </a:p>
          <a:p>
            <a:pPr marL="682625"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</a:rPr>
              <a:t>	Technology Education is tainted by its traditions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bg1"/>
                </a:solidFill>
              </a:rPr>
              <a:t>POLITICAL ISSUES</a:t>
            </a:r>
          </a:p>
          <a:p>
            <a:pPr marL="682625"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</a:rPr>
              <a:t>	Limited policy-level Support</a:t>
            </a:r>
          </a:p>
          <a:p>
            <a:pPr marL="682625"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</a:rPr>
              <a:t>	Funding is limited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bg1"/>
                </a:solidFill>
              </a:rPr>
              <a:t>STRUCTURAL CHANGE ISSUES</a:t>
            </a:r>
          </a:p>
          <a:p>
            <a:pPr marL="682625">
              <a:buFont typeface="Wingdings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The school day is a zero-sum game. Extra time 	often apportioned to remediation</a:t>
            </a:r>
          </a:p>
          <a:p>
            <a:pPr marL="682625">
              <a:buFont typeface="Wingdings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New millennium student needs and teacher 	capabilities are mismatched (pre-service reform 	implications)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524000"/>
            <a:ext cx="34385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762000" y="1524000"/>
            <a:ext cx="335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onstantia" pitchFamily="18" charset="0"/>
              </a:rPr>
              <a:t>To </a:t>
            </a:r>
            <a:r>
              <a:rPr lang="en-US" sz="2800" b="1" dirty="0" smtClean="0">
                <a:solidFill>
                  <a:schemeClr val="bg1"/>
                </a:solidFill>
                <a:latin typeface="Constantia" pitchFamily="18" charset="0"/>
              </a:rPr>
              <a:t>support the transition </a:t>
            </a:r>
            <a:r>
              <a:rPr lang="en-US" sz="2800" b="1" dirty="0">
                <a:solidFill>
                  <a:schemeClr val="bg1"/>
                </a:solidFill>
                <a:latin typeface="Constantia" pitchFamily="18" charset="0"/>
              </a:rPr>
              <a:t>from</a:t>
            </a:r>
          </a:p>
        </p:txBody>
      </p:sp>
      <p:grpSp>
        <p:nvGrpSpPr>
          <p:cNvPr id="20485" name="Group 32"/>
          <p:cNvGrpSpPr>
            <a:grpSpLocks/>
          </p:cNvGrpSpPr>
          <p:nvPr/>
        </p:nvGrpSpPr>
        <p:grpSpPr bwMode="auto">
          <a:xfrm>
            <a:off x="4724400" y="2286000"/>
            <a:ext cx="3124200" cy="2743200"/>
            <a:chOff x="5741697" y="5116490"/>
            <a:chExt cx="1604600" cy="1321694"/>
          </a:xfrm>
        </p:grpSpPr>
        <p:sp>
          <p:nvSpPr>
            <p:cNvPr id="8" name="Oval 7"/>
            <p:cNvSpPr/>
            <p:nvPr/>
          </p:nvSpPr>
          <p:spPr>
            <a:xfrm>
              <a:off x="6211336" y="5483627"/>
              <a:ext cx="1134961" cy="954557"/>
            </a:xfrm>
            <a:prstGeom prst="ellipse">
              <a:avLst/>
            </a:prstGeom>
            <a:solidFill>
              <a:srgbClr val="FF0000">
                <a:alpha val="2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898243" y="5557055"/>
              <a:ext cx="914818" cy="838297"/>
            </a:xfrm>
            <a:prstGeom prst="ellipse">
              <a:avLst/>
            </a:prstGeom>
            <a:solidFill>
              <a:srgbClr val="FFC000">
                <a:alpha val="2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741697" y="5116490"/>
              <a:ext cx="1070549" cy="985152"/>
            </a:xfrm>
            <a:prstGeom prst="ellipse">
              <a:avLst/>
            </a:prstGeom>
            <a:solidFill>
              <a:schemeClr val="accent3">
                <a:alpha val="2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507" name="TextBox 12"/>
            <p:cNvSpPr txBox="1">
              <a:spLocks noChangeArrowheads="1"/>
            </p:cNvSpPr>
            <p:nvPr/>
          </p:nvSpPr>
          <p:spPr bwMode="auto">
            <a:xfrm>
              <a:off x="6446157" y="5667196"/>
              <a:ext cx="313093" cy="311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b="1">
                  <a:solidFill>
                    <a:srgbClr val="C00000"/>
                  </a:solidFill>
                  <a:latin typeface="Constantia" pitchFamily="18" charset="0"/>
                </a:rPr>
                <a:t>E</a:t>
              </a:r>
            </a:p>
          </p:txBody>
        </p:sp>
        <p:sp>
          <p:nvSpPr>
            <p:cNvPr id="20508" name="TextBox 13"/>
            <p:cNvSpPr txBox="1">
              <a:spLocks noChangeArrowheads="1"/>
            </p:cNvSpPr>
            <p:nvPr/>
          </p:nvSpPr>
          <p:spPr bwMode="auto">
            <a:xfrm>
              <a:off x="6211336" y="5520341"/>
              <a:ext cx="273956" cy="311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b="1">
                  <a:solidFill>
                    <a:srgbClr val="C00000"/>
                  </a:solidFill>
                  <a:latin typeface="Constantia" pitchFamily="18" charset="0"/>
                </a:rPr>
                <a:t>T</a:t>
              </a:r>
            </a:p>
          </p:txBody>
        </p:sp>
        <p:sp>
          <p:nvSpPr>
            <p:cNvPr id="20509" name="TextBox 14"/>
            <p:cNvSpPr txBox="1">
              <a:spLocks noChangeArrowheads="1"/>
            </p:cNvSpPr>
            <p:nvPr/>
          </p:nvSpPr>
          <p:spPr bwMode="auto">
            <a:xfrm>
              <a:off x="5898243" y="5373486"/>
              <a:ext cx="352229" cy="311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latin typeface="Constantia" pitchFamily="18" charset="0"/>
                </a:rPr>
                <a:t>S</a:t>
              </a:r>
            </a:p>
          </p:txBody>
        </p:sp>
        <p:sp>
          <p:nvSpPr>
            <p:cNvPr id="20510" name="TextBox 15"/>
            <p:cNvSpPr txBox="1">
              <a:spLocks noChangeArrowheads="1"/>
            </p:cNvSpPr>
            <p:nvPr/>
          </p:nvSpPr>
          <p:spPr bwMode="auto">
            <a:xfrm>
              <a:off x="6798385" y="5924192"/>
              <a:ext cx="391496" cy="311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latin typeface="Constantia" pitchFamily="18" charset="0"/>
                </a:rPr>
                <a:t>M</a:t>
              </a:r>
            </a:p>
          </p:txBody>
        </p:sp>
      </p:grpSp>
      <p:grpSp>
        <p:nvGrpSpPr>
          <p:cNvPr id="20486" name="Group 31"/>
          <p:cNvGrpSpPr>
            <a:grpSpLocks/>
          </p:cNvGrpSpPr>
          <p:nvPr/>
        </p:nvGrpSpPr>
        <p:grpSpPr bwMode="auto">
          <a:xfrm>
            <a:off x="762000" y="3048000"/>
            <a:ext cx="3429000" cy="838200"/>
            <a:chOff x="533400" y="5486400"/>
            <a:chExt cx="3429000" cy="838200"/>
          </a:xfrm>
        </p:grpSpPr>
        <p:grpSp>
          <p:nvGrpSpPr>
            <p:cNvPr id="20492" name="Group 30"/>
            <p:cNvGrpSpPr>
              <a:grpSpLocks/>
            </p:cNvGrpSpPr>
            <p:nvPr/>
          </p:nvGrpSpPr>
          <p:grpSpPr bwMode="auto">
            <a:xfrm>
              <a:off x="533400" y="5486400"/>
              <a:ext cx="838200" cy="838200"/>
              <a:chOff x="533400" y="5486400"/>
              <a:chExt cx="838200" cy="83820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533400" y="5486400"/>
                <a:ext cx="838200" cy="838200"/>
              </a:xfrm>
              <a:prstGeom prst="ellipse">
                <a:avLst/>
              </a:prstGeom>
              <a:solidFill>
                <a:schemeClr val="accent3">
                  <a:alpha val="2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39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503" name="TextBox 22"/>
              <p:cNvSpPr txBox="1">
                <a:spLocks noChangeArrowheads="1"/>
              </p:cNvSpPr>
              <p:nvPr/>
            </p:nvSpPr>
            <p:spPr bwMode="auto">
              <a:xfrm>
                <a:off x="762000" y="5638800"/>
                <a:ext cx="45720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Constantia" pitchFamily="18" charset="0"/>
                  </a:rPr>
                  <a:t>S</a:t>
                </a:r>
              </a:p>
            </p:txBody>
          </p:sp>
        </p:grpSp>
        <p:grpSp>
          <p:nvGrpSpPr>
            <p:cNvPr id="20493" name="Group 27"/>
            <p:cNvGrpSpPr>
              <a:grpSpLocks/>
            </p:cNvGrpSpPr>
            <p:nvPr/>
          </p:nvGrpSpPr>
          <p:grpSpPr bwMode="auto">
            <a:xfrm>
              <a:off x="1371600" y="5486400"/>
              <a:ext cx="914400" cy="838200"/>
              <a:chOff x="1371600" y="5486400"/>
              <a:chExt cx="914400" cy="8382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1371600" y="5486400"/>
                <a:ext cx="914400" cy="838200"/>
              </a:xfrm>
              <a:prstGeom prst="ellipse">
                <a:avLst/>
              </a:prstGeom>
              <a:solidFill>
                <a:srgbClr val="FFC000">
                  <a:alpha val="27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39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501" name="TextBox 24"/>
              <p:cNvSpPr txBox="1">
                <a:spLocks noChangeArrowheads="1"/>
              </p:cNvSpPr>
              <p:nvPr/>
            </p:nvSpPr>
            <p:spPr bwMode="auto">
              <a:xfrm>
                <a:off x="1600200" y="5638800"/>
                <a:ext cx="53340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200" b="1">
                    <a:solidFill>
                      <a:schemeClr val="bg1"/>
                    </a:solidFill>
                    <a:latin typeface="Constantia" pitchFamily="18" charset="0"/>
                  </a:rPr>
                  <a:t>T</a:t>
                </a:r>
              </a:p>
            </p:txBody>
          </p:sp>
        </p:grpSp>
        <p:grpSp>
          <p:nvGrpSpPr>
            <p:cNvPr id="20494" name="Group 29"/>
            <p:cNvGrpSpPr>
              <a:grpSpLocks/>
            </p:cNvGrpSpPr>
            <p:nvPr/>
          </p:nvGrpSpPr>
          <p:grpSpPr bwMode="auto">
            <a:xfrm>
              <a:off x="3048000" y="5486400"/>
              <a:ext cx="914400" cy="838200"/>
              <a:chOff x="3276600" y="5486400"/>
              <a:chExt cx="914400" cy="83820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3276600" y="5486400"/>
                <a:ext cx="914400" cy="838200"/>
              </a:xfrm>
              <a:prstGeom prst="ellipse">
                <a:avLst/>
              </a:prstGeom>
              <a:solidFill>
                <a:srgbClr val="FF0000">
                  <a:alpha val="26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39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499" name="TextBox 25"/>
              <p:cNvSpPr txBox="1">
                <a:spLocks noChangeArrowheads="1"/>
              </p:cNvSpPr>
              <p:nvPr/>
            </p:nvSpPr>
            <p:spPr bwMode="auto">
              <a:xfrm>
                <a:off x="3429000" y="5638800"/>
                <a:ext cx="53340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Constantia" pitchFamily="18" charset="0"/>
                  </a:rPr>
                  <a:t>M</a:t>
                </a:r>
              </a:p>
            </p:txBody>
          </p:sp>
        </p:grpSp>
        <p:grpSp>
          <p:nvGrpSpPr>
            <p:cNvPr id="20495" name="Group 28"/>
            <p:cNvGrpSpPr>
              <a:grpSpLocks/>
            </p:cNvGrpSpPr>
            <p:nvPr/>
          </p:nvGrpSpPr>
          <p:grpSpPr bwMode="auto">
            <a:xfrm>
              <a:off x="2286000" y="5486400"/>
              <a:ext cx="838200" cy="838200"/>
              <a:chOff x="2438400" y="5486400"/>
              <a:chExt cx="838200" cy="83820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2438400" y="5486400"/>
                <a:ext cx="838200" cy="838200"/>
              </a:xfrm>
              <a:prstGeom prst="ellipse">
                <a:avLst/>
              </a:prstGeom>
              <a:solidFill>
                <a:schemeClr val="accent5">
                  <a:lumMod val="75000"/>
                  <a:alpha val="26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39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497" name="TextBox 26"/>
              <p:cNvSpPr txBox="1">
                <a:spLocks noChangeArrowheads="1"/>
              </p:cNvSpPr>
              <p:nvPr/>
            </p:nvSpPr>
            <p:spPr bwMode="auto">
              <a:xfrm>
                <a:off x="2590800" y="5638800"/>
                <a:ext cx="53340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200" b="1">
                    <a:solidFill>
                      <a:schemeClr val="bg1"/>
                    </a:solidFill>
                    <a:latin typeface="Constantia" pitchFamily="18" charset="0"/>
                  </a:rPr>
                  <a:t>E</a:t>
                </a:r>
              </a:p>
            </p:txBody>
          </p:sp>
        </p:grpSp>
      </p:grpSp>
      <p:sp>
        <p:nvSpPr>
          <p:cNvPr id="34" name="Curved Left Arrow 33"/>
          <p:cNvSpPr/>
          <p:nvPr/>
        </p:nvSpPr>
        <p:spPr>
          <a:xfrm rot="18489733">
            <a:off x="5325996" y="546151"/>
            <a:ext cx="1360416" cy="30033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489" name="TextBox 34"/>
          <p:cNvSpPr txBox="1">
            <a:spLocks noChangeArrowheads="1"/>
          </p:cNvSpPr>
          <p:nvPr/>
        </p:nvSpPr>
        <p:spPr bwMode="auto">
          <a:xfrm>
            <a:off x="5334000" y="14478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nstantia" pitchFamily="18" charset="0"/>
              </a:rPr>
              <a:t>To</a:t>
            </a:r>
          </a:p>
        </p:txBody>
      </p:sp>
      <p:sp>
        <p:nvSpPr>
          <p:cNvPr id="20490" name="TextBox 35"/>
          <p:cNvSpPr txBox="1">
            <a:spLocks noChangeArrowheads="1"/>
          </p:cNvSpPr>
          <p:nvPr/>
        </p:nvSpPr>
        <p:spPr bwMode="auto">
          <a:xfrm>
            <a:off x="1295400" y="5257800"/>
            <a:ext cx="6477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onstantia" pitchFamily="18" charset="0"/>
              </a:rPr>
              <a:t>…with  </a:t>
            </a:r>
            <a:r>
              <a:rPr lang="en-US" sz="2800" b="1" dirty="0">
                <a:solidFill>
                  <a:srgbClr val="C00000"/>
                </a:solidFill>
                <a:latin typeface="Constantia" pitchFamily="18" charset="0"/>
              </a:rPr>
              <a:t>Engineering and Technology Education </a:t>
            </a:r>
            <a:r>
              <a:rPr lang="en-US" sz="2800" b="1" dirty="0">
                <a:solidFill>
                  <a:schemeClr val="bg1"/>
                </a:solidFill>
                <a:latin typeface="Constantia" pitchFamily="18" charset="0"/>
              </a:rPr>
              <a:t>helping to make the </a:t>
            </a:r>
            <a:r>
              <a:rPr lang="en-US" sz="2800" b="1" dirty="0" smtClean="0">
                <a:solidFill>
                  <a:schemeClr val="bg1"/>
                </a:solidFill>
                <a:latin typeface="Constantia" pitchFamily="18" charset="0"/>
              </a:rPr>
              <a:t>connections and to provide context.</a:t>
            </a:r>
            <a:endParaRPr lang="en-US" sz="28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5562600" y="2362200"/>
            <a:ext cx="1781175" cy="1739900"/>
          </a:xfrm>
          <a:prstGeom prst="ellipse">
            <a:avLst/>
          </a:prstGeom>
          <a:solidFill>
            <a:srgbClr val="FFC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286000" y="381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ROLE OF OUR CENTER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09600"/>
            <a:ext cx="8991600" cy="7620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70C0"/>
                </a:solidFill>
              </a:rPr>
              <a:t/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/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/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/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/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/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/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/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3600" dirty="0" smtClean="0">
                <a:solidFill>
                  <a:srgbClr val="0070C0"/>
                </a:solidFill>
              </a:rPr>
              <a:t/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/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/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/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2800" dirty="0" smtClean="0">
                <a:solidFill>
                  <a:srgbClr val="0070C0"/>
                </a:solidFill>
              </a:rPr>
              <a:t/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>Recent Hofstra </a:t>
            </a:r>
            <a:r>
              <a:rPr lang="en-US" sz="3000" dirty="0" smtClean="0">
                <a:solidFill>
                  <a:srgbClr val="C00000"/>
                </a:solidFill>
              </a:rPr>
              <a:t>Efforts in Support of the Transition to ETE</a:t>
            </a:r>
            <a:r>
              <a:rPr lang="en-US" sz="3000" cap="small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chemeClr val="bg2"/>
                </a:solidFill>
              </a:rPr>
              <a:t/>
            </a:r>
            <a:br>
              <a:rPr lang="en-US" sz="3200" dirty="0" smtClean="0">
                <a:solidFill>
                  <a:schemeClr val="bg2"/>
                </a:solidFill>
              </a:rPr>
            </a:br>
            <a:endParaRPr lang="en-US" sz="3200" b="0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95400"/>
            <a:ext cx="8763000" cy="5257800"/>
          </a:xfrm>
          <a:ln cmpd="thickThin"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166688" marR="0" indent="-166688" algn="l" eaLnBrk="1" hangingPunct="1">
              <a:spcBef>
                <a:spcPts val="600"/>
              </a:spcBef>
              <a:buClr>
                <a:schemeClr val="bg1"/>
              </a:buClr>
              <a:buSzPct val="100000"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Current/Recent NSF Projects with a Focus on ETE Include:</a:t>
            </a:r>
            <a:endParaRPr lang="en-US" sz="2500" b="1" dirty="0" smtClean="0">
              <a:solidFill>
                <a:srgbClr val="78484F"/>
              </a:solidFill>
              <a:latin typeface="Calibri" pitchFamily="34" charset="0"/>
            </a:endParaRPr>
          </a:p>
          <a:p>
            <a:pPr marL="623888" lvl="1" indent="-166688" algn="l" eaLnBrk="1" hangingPunct="1">
              <a:spcBef>
                <a:spcPts val="600"/>
              </a:spcBef>
              <a:buClr>
                <a:schemeClr val="bg1"/>
              </a:buClr>
              <a:buSzPct val="100000"/>
              <a:defRPr/>
            </a:pPr>
            <a:r>
              <a:rPr lang="en-US" sz="2500" b="1" dirty="0" smtClean="0">
                <a:solidFill>
                  <a:srgbClr val="78484F"/>
                </a:solidFill>
                <a:latin typeface="Calibri" pitchFamily="34" charset="0"/>
              </a:rPr>
              <a:t>      The MSTP Project: </a:t>
            </a:r>
            <a:r>
              <a:rPr lang="en-US" sz="2500" b="1" dirty="0" smtClean="0">
                <a:solidFill>
                  <a:srgbClr val="0070C0"/>
                </a:solidFill>
                <a:latin typeface="Calibri" pitchFamily="34" charset="0"/>
              </a:rPr>
              <a:t>Mathematics, Science  and  Technology </a:t>
            </a:r>
          </a:p>
          <a:p>
            <a:pPr marL="166688" marR="0" indent="-166688" algn="l" eaLnBrk="1" hangingPunct="1">
              <a:spcBef>
                <a:spcPct val="0"/>
              </a:spcBef>
              <a:buClr>
                <a:schemeClr val="bg1"/>
              </a:buClr>
              <a:buSzPct val="100000"/>
              <a:defRPr/>
            </a:pPr>
            <a:r>
              <a:rPr lang="en-US" sz="2500" b="1" dirty="0" smtClean="0">
                <a:solidFill>
                  <a:srgbClr val="0070C0"/>
                </a:solidFill>
                <a:latin typeface="Calibri" pitchFamily="34" charset="0"/>
              </a:rPr>
              <a:t>             Education Partnership </a:t>
            </a:r>
            <a:r>
              <a:rPr lang="en-US" sz="2500" b="1" dirty="0" smtClean="0">
                <a:solidFill>
                  <a:srgbClr val="78484F"/>
                </a:solidFill>
                <a:latin typeface="Calibri" pitchFamily="34" charset="0"/>
              </a:rPr>
              <a:t>(MSP)</a:t>
            </a:r>
            <a:endParaRPr lang="en-US" sz="25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166688" marR="0" indent="-166688" algn="l" eaLnBrk="1" hangingPunct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  <a:defRPr/>
            </a:pPr>
            <a:r>
              <a:rPr lang="en-US" sz="2500" b="1" dirty="0" smtClean="0">
                <a:solidFill>
                  <a:srgbClr val="0070C0"/>
                </a:solidFill>
                <a:latin typeface="Calibri" pitchFamily="34" charset="0"/>
              </a:rPr>
              <a:t>		</a:t>
            </a:r>
            <a:r>
              <a:rPr lang="en-US" sz="2500" b="1" dirty="0" smtClean="0">
                <a:solidFill>
                  <a:srgbClr val="78484F"/>
                </a:solidFill>
                <a:latin typeface="Calibri" pitchFamily="34" charset="0"/>
              </a:rPr>
              <a:t>Project ESTEEM: </a:t>
            </a:r>
            <a:r>
              <a:rPr lang="en-US" sz="2500" b="1" dirty="0" smtClean="0">
                <a:solidFill>
                  <a:srgbClr val="0070C0"/>
                </a:solidFill>
                <a:latin typeface="Calibri" pitchFamily="34" charset="0"/>
              </a:rPr>
              <a:t>Equitable Science, Technology,   	Engineering, Education, and Mathematics </a:t>
            </a:r>
            <a:r>
              <a:rPr lang="en-US" sz="2500" b="1" dirty="0" smtClean="0">
                <a:solidFill>
                  <a:srgbClr val="78484F"/>
                </a:solidFill>
                <a:latin typeface="Calibri" pitchFamily="34" charset="0"/>
              </a:rPr>
              <a:t>(ATE)</a:t>
            </a:r>
            <a:endParaRPr lang="en-US" sz="25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166688" marR="0" indent="-166688" algn="l" eaLnBrk="1" hangingPunct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  <a:defRPr/>
            </a:pPr>
            <a:r>
              <a:rPr lang="en-US" sz="2500" b="1" dirty="0" smtClean="0">
                <a:solidFill>
                  <a:srgbClr val="0070C0"/>
                </a:solidFill>
                <a:latin typeface="Calibri" pitchFamily="34" charset="0"/>
              </a:rPr>
              <a:t>		</a:t>
            </a:r>
            <a:r>
              <a:rPr lang="en-US" sz="2500" b="1" dirty="0" smtClean="0">
                <a:solidFill>
                  <a:srgbClr val="78484F"/>
                </a:solidFill>
                <a:latin typeface="Calibri" pitchFamily="34" charset="0"/>
              </a:rPr>
              <a:t>CCfT: </a:t>
            </a:r>
            <a:r>
              <a:rPr lang="en-US" sz="2500" b="1" dirty="0" smtClean="0">
                <a:solidFill>
                  <a:srgbClr val="0070C0"/>
                </a:solidFill>
                <a:latin typeface="Calibri" pitchFamily="34" charset="0"/>
              </a:rPr>
              <a:t>Core Curriculum for Technology Education </a:t>
            </a:r>
            <a:r>
              <a:rPr lang="en-US" sz="2500" b="1" dirty="0" smtClean="0">
                <a:solidFill>
                  <a:srgbClr val="78484F"/>
                </a:solidFill>
                <a:latin typeface="Calibri" pitchFamily="34" charset="0"/>
              </a:rPr>
              <a:t>(ATE)</a:t>
            </a:r>
          </a:p>
          <a:p>
            <a:pPr marL="166688" marR="0" indent="-166688" algn="l" eaLnBrk="1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defRPr/>
            </a:pPr>
            <a:r>
              <a:rPr lang="en-US" sz="2500" b="1" dirty="0" smtClean="0">
                <a:solidFill>
                  <a:srgbClr val="0070C0"/>
                </a:solidFill>
                <a:latin typeface="Calibri" pitchFamily="34" charset="0"/>
              </a:rPr>
              <a:t>		</a:t>
            </a:r>
            <a:r>
              <a:rPr lang="en-US" sz="2500" b="1" dirty="0" smtClean="0">
                <a:solidFill>
                  <a:srgbClr val="78484F"/>
                </a:solidFill>
                <a:latin typeface="Calibri" pitchFamily="34" charset="0"/>
              </a:rPr>
              <a:t>SMTE: </a:t>
            </a:r>
            <a:r>
              <a:rPr lang="en-US" sz="2500" b="1" dirty="0" smtClean="0">
                <a:solidFill>
                  <a:srgbClr val="0070C0"/>
                </a:solidFill>
                <a:latin typeface="Calibri" pitchFamily="34" charset="0"/>
              </a:rPr>
              <a:t>Simulations and Modeling in Technology Education</a:t>
            </a:r>
          </a:p>
          <a:p>
            <a:pPr marL="166688" marR="0" indent="-166688" algn="l" eaLnBrk="1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defRPr/>
            </a:pPr>
            <a:r>
              <a:rPr lang="en-US" sz="2500" b="1" dirty="0" smtClean="0">
                <a:solidFill>
                  <a:srgbClr val="0070C0"/>
                </a:solidFill>
                <a:latin typeface="Calibri" pitchFamily="34" charset="0"/>
              </a:rPr>
              <a:t>			</a:t>
            </a:r>
            <a:r>
              <a:rPr lang="en-US" sz="2500" b="1" dirty="0" smtClean="0">
                <a:solidFill>
                  <a:srgbClr val="0070C0"/>
                </a:solidFill>
                <a:latin typeface="Calibri" pitchFamily="34" charset="0"/>
              </a:rPr>
              <a:t>			</a:t>
            </a:r>
            <a:r>
              <a:rPr lang="en-US" sz="2500" b="1" dirty="0" smtClean="0">
                <a:solidFill>
                  <a:srgbClr val="78484F"/>
                </a:solidFill>
                <a:latin typeface="Calibri" pitchFamily="34" charset="0"/>
              </a:rPr>
              <a:t>(Hybrid modeling - DR </a:t>
            </a:r>
            <a:r>
              <a:rPr lang="en-US" sz="2500" b="1" dirty="0" smtClean="0">
                <a:solidFill>
                  <a:srgbClr val="78484F"/>
                </a:solidFill>
                <a:latin typeface="Calibri" pitchFamily="34" charset="0"/>
              </a:rPr>
              <a:t>K-12)</a:t>
            </a:r>
          </a:p>
          <a:p>
            <a:pPr marL="166688" marR="0" indent="-166688" algn="l" eaLnBrk="1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defRPr/>
            </a:pPr>
            <a:r>
              <a:rPr lang="en-US" sz="2500" b="1" dirty="0" smtClean="0">
                <a:solidFill>
                  <a:srgbClr val="78484F"/>
                </a:solidFill>
                <a:latin typeface="Calibri" pitchFamily="34" charset="0"/>
              </a:rPr>
              <a:t>	</a:t>
            </a:r>
          </a:p>
          <a:p>
            <a:pPr marL="166688" marR="0" indent="-166688" algn="l" eaLnBrk="1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defRPr/>
            </a:pPr>
            <a:r>
              <a:rPr lang="en-US" sz="2500" b="1" dirty="0" smtClean="0">
                <a:solidFill>
                  <a:srgbClr val="78484F"/>
                </a:solidFill>
                <a:latin typeface="Calibri" pitchFamily="34" charset="0"/>
              </a:rPr>
              <a:t> </a:t>
            </a:r>
            <a:r>
              <a:rPr lang="en-CA" sz="1200" b="1" dirty="0" smtClean="0">
                <a:solidFill>
                  <a:srgbClr val="0070C0"/>
                </a:solidFill>
                <a:latin typeface="Calibri" pitchFamily="34" charset="0"/>
              </a:rPr>
              <a:t>	</a:t>
            </a:r>
            <a:r>
              <a:rPr lang="en-CA" sz="2500" b="1" dirty="0" smtClean="0">
                <a:solidFill>
                  <a:srgbClr val="78484F"/>
                </a:solidFill>
                <a:latin typeface="Calibri" pitchFamily="34" charset="0"/>
              </a:rPr>
              <a:t>  The overall mission of the Center is to </a:t>
            </a:r>
            <a:r>
              <a:rPr lang="en-US" sz="2500" b="1" dirty="0" smtClean="0">
                <a:solidFill>
                  <a:srgbClr val="78484F"/>
                </a:solidFill>
                <a:latin typeface="Calibri" pitchFamily="34" charset="0"/>
              </a:rPr>
              <a:t>improve STEM literacy for K-16 students and faculty with a particular emphasis on ETE</a:t>
            </a:r>
            <a:r>
              <a:rPr lang="en-US" sz="2500" b="1" dirty="0" smtClean="0">
                <a:solidFill>
                  <a:srgbClr val="0070C0"/>
                </a:solidFill>
                <a:latin typeface="Calibri" pitchFamily="34" charset="0"/>
              </a:rPr>
              <a:t>. </a:t>
            </a:r>
          </a:p>
          <a:p>
            <a:pPr marL="166688" marR="0" indent="-166688" algn="l" eaLnBrk="1" hangingPunct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  <a:defRPr/>
            </a:pPr>
            <a:r>
              <a:rPr lang="en-US" sz="2200" b="1" dirty="0" smtClean="0">
                <a:solidFill>
                  <a:srgbClr val="0070C0"/>
                </a:solidFill>
              </a:rPr>
              <a:t>   </a:t>
            </a:r>
          </a:p>
          <a:p>
            <a:pPr marL="166688" marR="0" indent="-166688" algn="l" eaLnBrk="1" hangingPunct="1">
              <a:spcBef>
                <a:spcPts val="300"/>
              </a:spcBef>
              <a:buClr>
                <a:schemeClr val="bg1"/>
              </a:buClr>
              <a:buSzPct val="100000"/>
              <a:defRPr/>
            </a:pPr>
            <a:endParaRPr lang="en-US" sz="900" b="1" dirty="0" smtClean="0">
              <a:solidFill>
                <a:srgbClr val="0070C0"/>
              </a:solidFill>
            </a:endParaRPr>
          </a:p>
          <a:p>
            <a:pPr marL="166688" marR="0" indent="-166688" algn="l" eaLnBrk="1" hangingPunct="1">
              <a:spcBef>
                <a:spcPts val="300"/>
              </a:spcBef>
              <a:buClr>
                <a:schemeClr val="bg1"/>
              </a:buClr>
              <a:buSzPct val="100000"/>
              <a:defRPr/>
            </a:pPr>
            <a:endParaRPr lang="en-US" sz="900" b="1" dirty="0" smtClean="0">
              <a:solidFill>
                <a:srgbClr val="0070C0"/>
              </a:solidFill>
            </a:endParaRPr>
          </a:p>
          <a:p>
            <a:pPr marL="166688" marR="0" indent="-166688" algn="l" eaLnBrk="1" hangingPunct="1">
              <a:spcBef>
                <a:spcPts val="300"/>
              </a:spcBef>
              <a:buClr>
                <a:schemeClr val="bg1"/>
              </a:buClr>
              <a:buSzPct val="100000"/>
              <a:defRPr/>
            </a:pPr>
            <a:r>
              <a:rPr lang="en-US" sz="2200" b="1" dirty="0" smtClean="0">
                <a:solidFill>
                  <a:srgbClr val="78484F"/>
                </a:solidFill>
              </a:rPr>
              <a:t>    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marL="166688" marR="0" indent="-166688" algn="l" eaLnBrk="1" hangingPunct="1">
              <a:defRPr/>
            </a:pPr>
            <a:endParaRPr lang="en-US" sz="2400" b="1" dirty="0" smtClean="0">
              <a:solidFill>
                <a:srgbClr val="0070C0"/>
              </a:solidFill>
            </a:endParaRPr>
          </a:p>
        </p:txBody>
      </p:sp>
      <p:pic>
        <p:nvPicPr>
          <p:cNvPr id="9220" name="Picture 3" descr="ITEA Conference Worksho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905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CCfT Projec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505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 descr="Project ESTEEM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2743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4114800"/>
            <a:ext cx="5524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129" tIns="42064" rIns="84129" bIns="42064" anchor="ctr">
            <a:spAutoFit/>
          </a:bodyPr>
          <a:lstStyle/>
          <a:p>
            <a:pPr marL="730250" defTabSz="839788"/>
            <a:endParaRPr lang="en-US" sz="2200"/>
          </a:p>
          <a:p>
            <a:pPr marL="730250" defTabSz="839788"/>
            <a:endParaRPr lang="en-US" sz="2200"/>
          </a:p>
          <a:p>
            <a:pPr marL="730250" defTabSz="839788"/>
            <a:endParaRPr lang="en-US" sz="2200"/>
          </a:p>
          <a:p>
            <a:pPr marL="730250" defTabSz="839788"/>
            <a:endParaRPr lang="en-US" sz="2200"/>
          </a:p>
          <a:p>
            <a:pPr marL="730250" defTabSz="839788">
              <a:buFont typeface="Arial" charset="0"/>
              <a:buChar char="•"/>
            </a:pPr>
            <a:endParaRPr lang="en-US" sz="2800"/>
          </a:p>
          <a:p>
            <a:pPr marL="730250" defTabSz="839788">
              <a:buFont typeface="Arial" charset="0"/>
              <a:buChar char="•"/>
            </a:pPr>
            <a:endParaRPr lang="en-US" sz="2800"/>
          </a:p>
          <a:p>
            <a:pPr marL="730250" defTabSz="839788">
              <a:buFont typeface="Arial" charset="0"/>
              <a:buChar char="•"/>
            </a:pPr>
            <a:endParaRPr lang="en-US" sz="280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8153400" cy="1371474"/>
          </a:xfrm>
        </p:spPr>
        <p:txBody>
          <a:bodyPr wrap="square" tIns="336512" rIns="0" bIns="168258">
            <a:spAutoFit/>
          </a:bodyPr>
          <a:lstStyle/>
          <a:p>
            <a:pPr algn="l" eaLnBrk="1" hangingPunct="1">
              <a:defRPr/>
            </a:pPr>
            <a:r>
              <a:rPr lang="en-US" sz="2800" spc="-1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Initial </a:t>
            </a:r>
            <a:r>
              <a:rPr lang="en-US" sz="2800" spc="-1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curriculum design considerations</a:t>
            </a:r>
            <a:br>
              <a:rPr lang="en-US" sz="2800" spc="-1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n-US" sz="2800" spc="-1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have emerged from prior projects:</a:t>
            </a:r>
            <a:endParaRPr sz="2800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2532" name="Subtitle 12"/>
          <p:cNvSpPr>
            <a:spLocks noGrp="1"/>
          </p:cNvSpPr>
          <p:nvPr>
            <p:ph type="subTitle" idx="1"/>
          </p:nvPr>
        </p:nvSpPr>
        <p:spPr>
          <a:xfrm>
            <a:off x="609600" y="2743200"/>
            <a:ext cx="8001000" cy="2667000"/>
          </a:xfrm>
        </p:spPr>
        <p:txBody>
          <a:bodyPr tIns="41010" bIns="41010"/>
          <a:lstStyle/>
          <a:p>
            <a:pPr marL="460375" marR="0" indent="-460375" algn="l" eaLnBrk="1" hangingPunct="1">
              <a:buClr>
                <a:srgbClr val="387026"/>
              </a:buClr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ETE should:</a:t>
            </a:r>
          </a:p>
          <a:p>
            <a:pPr marL="460375" marR="0" indent="-460375" algn="l" eaLnBrk="1" hangingPunct="1">
              <a:buClr>
                <a:srgbClr val="387026"/>
              </a:buClr>
              <a:buFont typeface="Calibri" pitchFamily="34" charset="0"/>
              <a:buAutoNum type="arabicPeriod"/>
            </a:pPr>
            <a:r>
              <a:rPr lang="en-US" sz="23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Focus on integrated STEM learning in authentic, gender equitable technological contexts.</a:t>
            </a:r>
          </a:p>
          <a:p>
            <a:pPr marL="460375" marR="0" indent="-460375" algn="l" eaLnBrk="1" hangingPunct="1">
              <a:buClr>
                <a:srgbClr val="387026"/>
              </a:buClr>
              <a:buFont typeface="Calibri" pitchFamily="34" charset="0"/>
              <a:buAutoNum type="arabicPeriod"/>
            </a:pPr>
            <a:r>
              <a:rPr lang="en-US" sz="23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ENSURE ACADEMIC RIGOR by infusing core disciplinary concepts into engineering and technological contexts.</a:t>
            </a:r>
          </a:p>
          <a:p>
            <a:pPr marL="460375" marR="0" indent="-460375" algn="l" eaLnBrk="1" hangingPunct="1">
              <a:buClr>
                <a:srgbClr val="387026"/>
              </a:buClr>
              <a:buFont typeface="Calibri" pitchFamily="34" charset="0"/>
              <a:buAutoNum type="arabicPeriod"/>
            </a:pPr>
            <a:r>
              <a:rPr lang="en-US" sz="23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Use an </a:t>
            </a:r>
            <a:r>
              <a:rPr lang="en-US" sz="2300" b="1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INFORMED DESIGN </a:t>
            </a:r>
            <a:r>
              <a:rPr lang="en-US" sz="23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Pedagogy (</a:t>
            </a:r>
            <a:r>
              <a:rPr lang="en-US" sz="2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KSBs</a:t>
            </a:r>
            <a:r>
              <a:rPr lang="en-US" sz="23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)</a:t>
            </a:r>
          </a:p>
          <a:p>
            <a:pPr marL="460375" marR="0" indent="-460375" algn="l" eaLnBrk="1" hangingPunct="1">
              <a:spcBef>
                <a:spcPts val="538"/>
              </a:spcBef>
              <a:buClrTx/>
              <a:buSzTx/>
            </a:pPr>
            <a:endParaRPr lang="en-US" b="1" i="1" dirty="0" smtClean="0">
              <a:solidFill>
                <a:srgbClr val="004274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2667000"/>
            <a:ext cx="8382000" cy="3124200"/>
          </a:xfrm>
          <a:prstGeom prst="roundRect">
            <a:avLst/>
          </a:prstGeom>
          <a:blipFill dpi="0" rotWithShape="1">
            <a:blip r:embed="rId4" cstate="print">
              <a:alphaModFix amt="32000"/>
            </a:blip>
            <a:srcRect/>
            <a:tile tx="0" ty="0" sx="65000" sy="65000" flip="none" algn="ctr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21" tIns="41010" rIns="82021" bIns="41010" anchor="ctr"/>
          <a:lstStyle/>
          <a:p>
            <a:pPr marL="410099" indent="-410099" algn="ctr" defTabSz="91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81200"/>
            <a:ext cx="8686800" cy="4191000"/>
          </a:xfrm>
          <a:ln cmpd="thickThin"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231775" marR="0" indent="-57150" algn="l" eaLnBrk="1" hangingPunct="1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00000"/>
              <a:defRPr/>
            </a:pPr>
            <a:r>
              <a:rPr lang="en-US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Recent major developments in the field:</a:t>
            </a:r>
          </a:p>
          <a:p>
            <a:pPr marL="465138" marR="0" indent="-290513" algn="l" eaLnBrk="1" hangingPunct="1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+mj-lt"/>
              </a:rPr>
              <a:t>ITEA renamed to ITEEA (March, 2010)</a:t>
            </a:r>
          </a:p>
          <a:p>
            <a:pPr marL="465138" marR="0" indent="-290513" algn="l" eaLnBrk="1" hangingPunct="1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+mj-lt"/>
              </a:rPr>
              <a:t>Massachusetts statewide science and technology/ engineering requirement and state test (2003, 2006)</a:t>
            </a:r>
          </a:p>
          <a:p>
            <a:pPr marL="465138" marR="0" indent="-290513" algn="l" eaLnBrk="1" hangingPunct="1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+mj-lt"/>
              </a:rPr>
              <a:t>Many articles in professional journals and yearbooks</a:t>
            </a:r>
          </a:p>
          <a:p>
            <a:pPr marL="465138" marR="0" indent="-290513" algn="l" eaLnBrk="1" hangingPunct="1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+mj-lt"/>
              </a:rPr>
              <a:t>ITEA </a:t>
            </a:r>
            <a:r>
              <a:rPr lang="en-US" sz="2800" b="1" i="1" dirty="0" smtClean="0">
                <a:solidFill>
                  <a:schemeClr val="bg2"/>
                </a:solidFill>
                <a:latin typeface="+mj-lt"/>
              </a:rPr>
              <a:t>Engineering by Design </a:t>
            </a:r>
            <a:r>
              <a:rPr lang="en-US" sz="2800" b="1" dirty="0" smtClean="0">
                <a:solidFill>
                  <a:schemeClr val="bg2"/>
                </a:solidFill>
                <a:latin typeface="+mj-lt"/>
              </a:rPr>
              <a:t>Curriculum launched (2005)</a:t>
            </a:r>
          </a:p>
          <a:p>
            <a:pPr marL="508000" marR="0" indent="-333375" algn="l" eaLnBrk="1" hangingPunct="1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+mj-lt"/>
              </a:rPr>
              <a:t>NYSED Principles of Engineering HS program (1987)</a:t>
            </a:r>
          </a:p>
          <a:p>
            <a:pPr marL="166688" marR="0" indent="-166688" algn="l" eaLnBrk="1" hangingPunct="1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00000"/>
              <a:defRPr/>
            </a:pPr>
            <a:endParaRPr lang="en-US" sz="2800" b="1" dirty="0" smtClean="0">
              <a:solidFill>
                <a:schemeClr val="bg1"/>
              </a:solidFill>
              <a:latin typeface="+mj-lt"/>
            </a:endParaRPr>
          </a:p>
          <a:p>
            <a:pPr marL="166688" marR="0" indent="-166688" algn="l" eaLnBrk="1" hangingPunct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  <a:defRPr/>
            </a:pPr>
            <a:r>
              <a:rPr lang="en-US" sz="2500" b="1" dirty="0" smtClean="0">
                <a:solidFill>
                  <a:srgbClr val="0070C0"/>
                </a:solidFill>
                <a:latin typeface="Calibri" pitchFamily="34" charset="0"/>
              </a:rPr>
              <a:t>		</a:t>
            </a:r>
            <a:endParaRPr lang="en-US" sz="2200" b="1" dirty="0" smtClean="0">
              <a:solidFill>
                <a:srgbClr val="0070C0"/>
              </a:solidFill>
            </a:endParaRPr>
          </a:p>
          <a:p>
            <a:pPr marL="166688" marR="0" indent="-166688" algn="l" eaLnBrk="1" hangingPunct="1">
              <a:spcBef>
                <a:spcPts val="300"/>
              </a:spcBef>
              <a:buClr>
                <a:schemeClr val="bg1"/>
              </a:buClr>
              <a:buSzPct val="100000"/>
              <a:defRPr/>
            </a:pPr>
            <a:endParaRPr lang="en-US" sz="900" b="1" dirty="0" smtClean="0">
              <a:solidFill>
                <a:srgbClr val="0070C0"/>
              </a:solidFill>
            </a:endParaRPr>
          </a:p>
          <a:p>
            <a:pPr marL="166688" marR="0" indent="-166688" algn="l" eaLnBrk="1" hangingPunct="1">
              <a:spcBef>
                <a:spcPts val="300"/>
              </a:spcBef>
              <a:buClr>
                <a:schemeClr val="bg1"/>
              </a:buClr>
              <a:buSzPct val="100000"/>
              <a:defRPr/>
            </a:pPr>
            <a:endParaRPr lang="en-US" sz="900" b="1" dirty="0" smtClean="0">
              <a:solidFill>
                <a:srgbClr val="0070C0"/>
              </a:solidFill>
            </a:endParaRPr>
          </a:p>
          <a:p>
            <a:pPr marL="166688" marR="0" indent="-166688" algn="l" eaLnBrk="1" hangingPunct="1">
              <a:spcBef>
                <a:spcPts val="300"/>
              </a:spcBef>
              <a:buClr>
                <a:schemeClr val="bg1"/>
              </a:buClr>
              <a:buSzPct val="100000"/>
              <a:defRPr/>
            </a:pPr>
            <a:r>
              <a:rPr lang="en-US" sz="2200" b="1" dirty="0" smtClean="0">
                <a:solidFill>
                  <a:srgbClr val="78484F"/>
                </a:solidFill>
              </a:rPr>
              <a:t>    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marL="166688" marR="0" indent="-166688" algn="l" eaLnBrk="1" hangingPunct="1">
              <a:defRPr/>
            </a:pPr>
            <a:endParaRPr lang="en-US" sz="2400" b="1" dirty="0" smtClean="0">
              <a:solidFill>
                <a:srgbClr val="0070C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81000" y="1066800"/>
            <a:ext cx="8458200" cy="584775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Aft>
                <a:spcPts val="1000"/>
              </a:spcAft>
            </a:pPr>
            <a:r>
              <a:rPr lang="en-US" sz="2800" b="1" noProof="1" smtClean="0">
                <a:solidFill>
                  <a:schemeClr val="bg1"/>
                </a:solidFill>
                <a:latin typeface="Calibri" pitchFamily="34" charset="0"/>
              </a:rPr>
              <a:t>        </a:t>
            </a:r>
            <a:r>
              <a:rPr lang="en-US" sz="3200" b="1" noProof="1" smtClean="0">
                <a:solidFill>
                  <a:srgbClr val="78484F"/>
                </a:solidFill>
                <a:latin typeface="Calibri" pitchFamily="34" charset="0"/>
              </a:rPr>
              <a:t>Technology Education                            ETE</a:t>
            </a:r>
            <a:endParaRPr lang="en-US" sz="3200" b="1" dirty="0">
              <a:solidFill>
                <a:srgbClr val="78484F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flipV="1">
            <a:off x="5029200" y="1371599"/>
            <a:ext cx="2057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819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38800" y="0"/>
            <a:ext cx="3505200" cy="650947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/>
              <a:t>DELPHI RESEARCH STUDY</a:t>
            </a:r>
          </a:p>
          <a:p>
            <a:pPr algn="ctr">
              <a:lnSpc>
                <a:spcPct val="150000"/>
              </a:lnSpc>
            </a:pPr>
            <a:r>
              <a:rPr lang="en-US" sz="2000" b="1" dirty="0" smtClean="0"/>
              <a:t>2009-2010</a:t>
            </a:r>
          </a:p>
          <a:p>
            <a:pPr>
              <a:lnSpc>
                <a:spcPct val="150000"/>
              </a:lnSpc>
            </a:pPr>
            <a:endParaRPr lang="en-US" sz="2000" b="1" dirty="0" smtClean="0"/>
          </a:p>
          <a:p>
            <a:pPr algn="ctr">
              <a:lnSpc>
                <a:spcPct val="150000"/>
              </a:lnSpc>
            </a:pPr>
            <a:r>
              <a:rPr lang="en-US" sz="2000" b="1" dirty="0" smtClean="0"/>
              <a:t>HOFSTRA  AND DELFT</a:t>
            </a:r>
          </a:p>
          <a:p>
            <a:pPr algn="ctr">
              <a:lnSpc>
                <a:spcPct val="150000"/>
              </a:lnSpc>
            </a:pPr>
            <a:r>
              <a:rPr lang="en-US" sz="2000" b="1" dirty="0" smtClean="0"/>
              <a:t>UNIVERSITIES</a:t>
            </a:r>
          </a:p>
          <a:p>
            <a:pPr>
              <a:lnSpc>
                <a:spcPct val="150000"/>
              </a:lnSpc>
            </a:pPr>
            <a:endParaRPr lang="en-US" sz="2000" b="1" dirty="0" smtClean="0"/>
          </a:p>
          <a:p>
            <a:pPr algn="ctr">
              <a:lnSpc>
                <a:spcPct val="150000"/>
              </a:lnSpc>
            </a:pPr>
            <a:r>
              <a:rPr lang="en-US" sz="2000" b="1" dirty="0" smtClean="0"/>
              <a:t>32 EXPERTS IN</a:t>
            </a:r>
          </a:p>
          <a:p>
            <a:pPr algn="ctr">
              <a:lnSpc>
                <a:spcPct val="150000"/>
              </a:lnSpc>
            </a:pPr>
            <a:r>
              <a:rPr lang="en-US" sz="2000" b="1" dirty="0" smtClean="0"/>
              <a:t>NINE COUNTRIES</a:t>
            </a:r>
          </a:p>
          <a:p>
            <a:pPr>
              <a:lnSpc>
                <a:spcPct val="150000"/>
              </a:lnSpc>
            </a:pPr>
            <a:endParaRPr lang="en-US" b="1" dirty="0" smtClean="0"/>
          </a:p>
          <a:p>
            <a:pPr algn="ctr">
              <a:lnSpc>
                <a:spcPct val="150000"/>
              </a:lnSpc>
            </a:pPr>
            <a:r>
              <a:rPr lang="en-US" sz="2000" b="1" dirty="0" smtClean="0"/>
              <a:t>Came to consensus  on</a:t>
            </a:r>
          </a:p>
          <a:p>
            <a:pPr algn="ctr">
              <a:lnSpc>
                <a:spcPct val="150000"/>
              </a:lnSpc>
            </a:pPr>
            <a:r>
              <a:rPr lang="en-US" sz="2000" b="1" dirty="0" smtClean="0"/>
              <a:t>overarching themes </a:t>
            </a:r>
          </a:p>
          <a:p>
            <a:pPr algn="ctr">
              <a:lnSpc>
                <a:spcPct val="150000"/>
              </a:lnSpc>
            </a:pPr>
            <a:r>
              <a:rPr lang="en-US" sz="2000" b="1" dirty="0" smtClean="0"/>
              <a:t>and appropriate contexts for curriculum in  ETE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129" tIns="42064" rIns="84129" bIns="42064" anchor="ctr">
            <a:spAutoFit/>
          </a:bodyPr>
          <a:lstStyle/>
          <a:p>
            <a:pPr marL="730250" defTabSz="839788"/>
            <a:endParaRPr lang="en-US" sz="2200"/>
          </a:p>
          <a:p>
            <a:pPr marL="730250" defTabSz="839788"/>
            <a:endParaRPr lang="en-US" sz="2200"/>
          </a:p>
          <a:p>
            <a:pPr marL="730250" defTabSz="839788"/>
            <a:endParaRPr lang="en-US" sz="2200"/>
          </a:p>
          <a:p>
            <a:pPr marL="730250" defTabSz="839788"/>
            <a:endParaRPr lang="en-US" sz="2200"/>
          </a:p>
          <a:p>
            <a:pPr marL="730250" defTabSz="839788">
              <a:buFont typeface="Arial" charset="0"/>
              <a:buChar char="•"/>
            </a:pPr>
            <a:endParaRPr lang="en-US" sz="2800"/>
          </a:p>
          <a:p>
            <a:pPr marL="730250" defTabSz="839788">
              <a:buFont typeface="Arial" charset="0"/>
              <a:buChar char="•"/>
            </a:pPr>
            <a:endParaRPr lang="en-US" sz="2800"/>
          </a:p>
          <a:p>
            <a:pPr marL="730250" defTabSz="839788">
              <a:buFont typeface="Arial" charset="0"/>
              <a:buChar char="•"/>
            </a:pPr>
            <a:endParaRPr lang="en-US" sz="280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228600" y="-35116"/>
            <a:ext cx="5029200" cy="1863916"/>
          </a:xfrm>
        </p:spPr>
        <p:txBody>
          <a:bodyPr wrap="square" tIns="336512" rIns="0" bIns="168258">
            <a:spAutoFit/>
          </a:bodyPr>
          <a:lstStyle/>
          <a:p>
            <a:pPr algn="l" eaLnBrk="1" hangingPunct="1">
              <a:defRPr/>
            </a:pPr>
            <a:r>
              <a:rPr lang="en-US" sz="2800" spc="-1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Where We’re Headed: </a:t>
            </a:r>
            <a:br>
              <a:rPr lang="en-US" sz="2800" spc="-1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n-US" sz="2800" spc="-1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 Potentially </a:t>
            </a:r>
            <a:r>
              <a:rPr sz="3000" spc="-1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Transfor</a:t>
            </a:r>
            <a:r>
              <a:rPr lang="en-US" sz="3000" spc="-1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</a:t>
            </a:r>
            <a:r>
              <a:rPr sz="3000" spc="-1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ative </a:t>
            </a:r>
            <a:r>
              <a:rPr lang="en-US" sz="3000" spc="-1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Approach </a:t>
            </a:r>
            <a:r>
              <a:rPr lang="en-US" sz="2800" spc="-1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toward ETE…</a:t>
            </a:r>
            <a:endParaRPr sz="2800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2532" name="Subtitle 12"/>
          <p:cNvSpPr>
            <a:spLocks noGrp="1"/>
          </p:cNvSpPr>
          <p:nvPr>
            <p:ph type="subTitle" idx="1"/>
          </p:nvPr>
        </p:nvSpPr>
        <p:spPr>
          <a:xfrm>
            <a:off x="381000" y="2133600"/>
            <a:ext cx="8382000" cy="3781425"/>
          </a:xfrm>
        </p:spPr>
        <p:txBody>
          <a:bodyPr tIns="41010" bIns="41010"/>
          <a:lstStyle/>
          <a:p>
            <a:pPr marL="460375" marR="0" indent="-460375" algn="l" eaLnBrk="1" hangingPunct="1">
              <a:buClr>
                <a:srgbClr val="387026"/>
              </a:buClr>
              <a:buFont typeface="Calibri" pitchFamily="34" charset="0"/>
              <a:buAutoNum type="arabicPeriod"/>
            </a:pPr>
            <a:r>
              <a:rPr lang="en-US" sz="23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Focus on integrated STEM learning in authentic, gender equitable technological contexts.</a:t>
            </a:r>
          </a:p>
          <a:p>
            <a:pPr marL="460375" marR="0" indent="-460375" algn="l" eaLnBrk="1" hangingPunct="1">
              <a:buClr>
                <a:srgbClr val="387026"/>
              </a:buClr>
              <a:buFont typeface="Calibri" pitchFamily="34" charset="0"/>
              <a:buAutoNum type="arabicPeriod"/>
            </a:pPr>
            <a:r>
              <a:rPr lang="en-US" sz="23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ADD ACADEMIC RIGOR by infusing core disciplinary concepts into engineering and technological contexts.</a:t>
            </a:r>
          </a:p>
          <a:p>
            <a:pPr marL="460375" marR="0" indent="-460375" algn="l" eaLnBrk="1" hangingPunct="1">
              <a:buClr>
                <a:srgbClr val="387026"/>
              </a:buClr>
              <a:buFont typeface="Calibri" pitchFamily="34" charset="0"/>
              <a:buAutoNum type="arabicPeriod"/>
            </a:pPr>
            <a:r>
              <a:rPr lang="en-US" sz="23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Using an </a:t>
            </a:r>
            <a:r>
              <a:rPr lang="en-US" sz="23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INFORMED DESIGN </a:t>
            </a:r>
            <a:r>
              <a:rPr lang="en-US" sz="23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Pedagogy</a:t>
            </a:r>
          </a:p>
          <a:p>
            <a:pPr marL="460375" marR="0" indent="-460375" algn="l" eaLnBrk="1" hangingPunct="1">
              <a:buClr>
                <a:srgbClr val="387026"/>
              </a:buClr>
              <a:buFont typeface="Calibri" pitchFamily="34" charset="0"/>
              <a:buAutoNum type="arabicPeriod"/>
            </a:pPr>
            <a:r>
              <a:rPr lang="en-US" sz="2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Adopt a “HYBRID MODELING” approach</a:t>
            </a:r>
          </a:p>
          <a:p>
            <a:pPr marL="460375" marR="0" indent="-460375" algn="l" eaLnBrk="1" hangingPunct="1">
              <a:buClr>
                <a:srgbClr val="387026"/>
              </a:buClr>
              <a:buFont typeface="Calibri" pitchFamily="34" charset="0"/>
              <a:buAutoNum type="arabicPeriod"/>
            </a:pPr>
            <a:r>
              <a:rPr lang="en-US" sz="2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Focus on UNIFYING THEMES</a:t>
            </a:r>
          </a:p>
          <a:p>
            <a:pPr marL="460375" marR="0" indent="-460375" algn="l" eaLnBrk="1" hangingPunct="1">
              <a:buClr>
                <a:srgbClr val="387026"/>
              </a:buClr>
              <a:buFont typeface="Calibri" pitchFamily="34" charset="0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Engender the vision of engineering articulated in the NAE’s Grand Challenges as “seeking solutions to broad realms of human concern — sustainability, health, vulnerability, and joy of living.”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8600" y="1905000"/>
            <a:ext cx="8458200" cy="4572000"/>
          </a:xfrm>
          <a:prstGeom prst="roundRect">
            <a:avLst/>
          </a:prstGeom>
          <a:blipFill dpi="0" rotWithShape="1">
            <a:blip r:embed="rId4" cstate="print">
              <a:alphaModFix amt="32000"/>
            </a:blip>
            <a:srcRect/>
            <a:tile tx="0" ty="0" sx="65000" sy="65000" flip="none" algn="ctr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21" tIns="41010" rIns="82021" bIns="41010" anchor="ctr"/>
          <a:lstStyle/>
          <a:p>
            <a:pPr marL="410099" indent="-410099" algn="ctr" defTabSz="91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5181600" y="0"/>
          <a:ext cx="3741227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33400" y="3276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Thanks for your kind attention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657600"/>
            <a:ext cx="7772400" cy="1470025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Johannes Strobel, Director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School of Engineering Education,</a:t>
            </a:r>
            <a:br>
              <a:rPr lang="en-US" sz="2800" dirty="0" smtClean="0"/>
            </a:br>
            <a:r>
              <a:rPr lang="en-US" sz="2800" dirty="0" smtClean="0"/>
              <a:t> Learning Design &amp; Technology, and </a:t>
            </a:r>
            <a:br>
              <a:rPr lang="en-US" sz="2800" dirty="0" smtClean="0"/>
            </a:br>
            <a:r>
              <a:rPr lang="en-US" sz="2800" dirty="0" smtClean="0"/>
              <a:t>Division of Environmental and Ecological Engineering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Implications of Next Generation Standards and assessments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Cary Sneider, Portland State University</a:t>
            </a:r>
          </a:p>
          <a:p>
            <a:r>
              <a:rPr lang="en-US" dirty="0" smtClean="0"/>
              <a:t>“Engineering Education in 2011 and Beyond”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NAEP 2014 technology and engineering literacy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Assessment of Educational Progress (NAEP) known as The Nation’s Report Card.</a:t>
            </a:r>
          </a:p>
          <a:p>
            <a:r>
              <a:rPr lang="en-US" dirty="0" smtClean="0"/>
              <a:t>NAEP has broad influence since it is the only means of comparing states.</a:t>
            </a:r>
          </a:p>
          <a:p>
            <a:r>
              <a:rPr lang="en-US" dirty="0" smtClean="0"/>
              <a:t>For the first time in 2014 students will be tested in all STEM fields.</a:t>
            </a:r>
          </a:p>
          <a:p>
            <a:r>
              <a:rPr lang="en-US" dirty="0" smtClean="0"/>
              <a:t>What does this mean for science education?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of NAEP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tested is taught.</a:t>
            </a:r>
          </a:p>
          <a:p>
            <a:r>
              <a:rPr lang="en-US" dirty="0" smtClean="0"/>
              <a:t>Technology and Engineering Literacy includes:</a:t>
            </a:r>
          </a:p>
          <a:p>
            <a:pPr lvl="1"/>
            <a:r>
              <a:rPr lang="en-US" dirty="0" smtClean="0"/>
              <a:t>Technology and Society</a:t>
            </a:r>
          </a:p>
          <a:p>
            <a:pPr lvl="1"/>
            <a:r>
              <a:rPr lang="en-US" dirty="0" smtClean="0"/>
              <a:t>Design and Systems</a:t>
            </a:r>
          </a:p>
          <a:p>
            <a:pPr lvl="1"/>
            <a:r>
              <a:rPr lang="en-US" dirty="0" smtClean="0"/>
              <a:t>ICT</a:t>
            </a:r>
          </a:p>
          <a:p>
            <a:r>
              <a:rPr lang="en-US" dirty="0" smtClean="0"/>
              <a:t>Where do these subjects fit in the curriculum?</a:t>
            </a:r>
          </a:p>
          <a:p>
            <a:pPr lvl="1"/>
            <a:r>
              <a:rPr lang="en-US" dirty="0" smtClean="0"/>
              <a:t>Social Studies, Mathematics, Language Arts &amp;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of New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Infuse the curriculum with</a:t>
            </a:r>
            <a:r>
              <a:rPr lang="en-US" dirty="0" smtClean="0"/>
              <a:t>: Biotechnology, </a:t>
            </a:r>
            <a:r>
              <a:rPr lang="en-US" dirty="0" err="1" smtClean="0"/>
              <a:t>Biomimicry</a:t>
            </a:r>
            <a:r>
              <a:rPr lang="en-US" dirty="0" smtClean="0"/>
              <a:t> Biomedicine, Chemical Engineering, Materials Science, Mechanics, Nanotechnology, Aerospace, Electrical Engineering, Environmental Engineering</a:t>
            </a:r>
          </a:p>
          <a:p>
            <a:r>
              <a:rPr lang="en-US" b="1" dirty="0" smtClean="0"/>
              <a:t>Focus on Careers: </a:t>
            </a:r>
            <a:r>
              <a:rPr lang="en-US" dirty="0" smtClean="0"/>
              <a:t>technicians, technologists, and engineers in addition to scientists.</a:t>
            </a:r>
          </a:p>
          <a:p>
            <a:r>
              <a:rPr lang="en-US" b="1" dirty="0" smtClean="0"/>
              <a:t>A good answer to the question: </a:t>
            </a:r>
            <a:r>
              <a:rPr lang="en-US" dirty="0" smtClean="0"/>
              <a:t>“Why do we have to do this, Mr. Sneider?”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will the new focus on technology and engineering mean to you?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33642-55C8-4784-9518-37FD4BE905AB}" type="slidenum">
              <a:rPr lang="en-US" b="1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228600" y="3352800"/>
            <a:ext cx="8534400" cy="6096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rgbClr val="004274"/>
                </a:solidFill>
              </a:rPr>
              <a:t/>
            </a:r>
            <a:br>
              <a:rPr lang="en-US" sz="2400" dirty="0" smtClean="0">
                <a:solidFill>
                  <a:srgbClr val="004274"/>
                </a:solidFill>
              </a:rPr>
            </a:br>
            <a:r>
              <a:rPr lang="en-US" sz="2400" dirty="0" smtClean="0">
                <a:solidFill>
                  <a:srgbClr val="004274"/>
                </a:solidFill>
              </a:rPr>
              <a:t/>
            </a:r>
            <a:br>
              <a:rPr lang="en-US" sz="2400" dirty="0" smtClean="0">
                <a:solidFill>
                  <a:srgbClr val="004274"/>
                </a:solidFill>
              </a:rPr>
            </a:br>
            <a:r>
              <a:rPr lang="en-US" sz="2400" dirty="0" smtClean="0">
                <a:solidFill>
                  <a:srgbClr val="004274"/>
                </a:solidFill>
              </a:rPr>
              <a:t/>
            </a:r>
            <a:br>
              <a:rPr lang="en-US" sz="2400" dirty="0" smtClean="0">
                <a:solidFill>
                  <a:srgbClr val="004274"/>
                </a:solidFill>
              </a:rPr>
            </a:br>
            <a:r>
              <a:rPr lang="en-US" sz="2400" dirty="0" smtClean="0">
                <a:solidFill>
                  <a:srgbClr val="004274"/>
                </a:solidFill>
              </a:rPr>
              <a:t/>
            </a:r>
            <a:br>
              <a:rPr lang="en-US" sz="2400" dirty="0" smtClean="0">
                <a:solidFill>
                  <a:srgbClr val="004274"/>
                </a:solidFill>
              </a:rPr>
            </a:br>
            <a:r>
              <a:rPr lang="en-US" sz="2400" dirty="0" smtClean="0">
                <a:solidFill>
                  <a:srgbClr val="004274"/>
                </a:solidFill>
              </a:rPr>
              <a:t/>
            </a:r>
            <a:br>
              <a:rPr lang="en-US" sz="2400" dirty="0" smtClean="0">
                <a:solidFill>
                  <a:srgbClr val="004274"/>
                </a:solidFill>
              </a:rPr>
            </a:br>
            <a:r>
              <a:rPr lang="en-US" sz="2400" dirty="0" smtClean="0">
                <a:solidFill>
                  <a:srgbClr val="004274"/>
                </a:solidFill>
              </a:rPr>
              <a:t/>
            </a:r>
            <a:br>
              <a:rPr lang="en-US" sz="2400" dirty="0" smtClean="0">
                <a:solidFill>
                  <a:srgbClr val="004274"/>
                </a:solidFill>
              </a:rPr>
            </a:br>
            <a:r>
              <a:rPr lang="en-US" sz="2400" dirty="0" smtClean="0">
                <a:solidFill>
                  <a:srgbClr val="004274"/>
                </a:solidFill>
              </a:rPr>
              <a:t/>
            </a:r>
            <a:br>
              <a:rPr lang="en-US" sz="2400" dirty="0" smtClean="0">
                <a:solidFill>
                  <a:srgbClr val="004274"/>
                </a:solidFill>
              </a:rPr>
            </a:br>
            <a:r>
              <a:rPr lang="en-US" sz="2400" dirty="0" smtClean="0">
                <a:solidFill>
                  <a:srgbClr val="004274"/>
                </a:solidFill>
              </a:rPr>
              <a:t>Invite Audience Participation – Ideas and Questions (15 minutes)</a:t>
            </a:r>
            <a:br>
              <a:rPr lang="en-US" sz="2400" dirty="0" smtClean="0">
                <a:solidFill>
                  <a:srgbClr val="004274"/>
                </a:solidFill>
              </a:rPr>
            </a:br>
            <a:r>
              <a:rPr lang="en-US" sz="2400" dirty="0" smtClean="0">
                <a:solidFill>
                  <a:srgbClr val="004274"/>
                </a:solidFill>
              </a:rPr>
              <a:t/>
            </a:r>
            <a:br>
              <a:rPr lang="en-US" sz="2400" dirty="0" smtClean="0">
                <a:solidFill>
                  <a:srgbClr val="004274"/>
                </a:solidFill>
              </a:rPr>
            </a:br>
            <a:r>
              <a:rPr lang="en-US" sz="2400" dirty="0" smtClean="0">
                <a:solidFill>
                  <a:srgbClr val="004274"/>
                </a:solidFill>
              </a:rPr>
              <a:t>Small group reactions and frame a recommendation (15 minutes)</a:t>
            </a:r>
            <a:br>
              <a:rPr lang="en-US" sz="2400" dirty="0" smtClean="0">
                <a:solidFill>
                  <a:srgbClr val="004274"/>
                </a:solidFill>
              </a:rPr>
            </a:br>
            <a:r>
              <a:rPr lang="en-US" sz="2400" dirty="0" smtClean="0">
                <a:solidFill>
                  <a:srgbClr val="004274"/>
                </a:solidFill>
              </a:rPr>
              <a:t/>
            </a:r>
            <a:br>
              <a:rPr lang="en-US" sz="2400" dirty="0" smtClean="0">
                <a:solidFill>
                  <a:srgbClr val="004274"/>
                </a:solidFill>
              </a:rPr>
            </a:br>
            <a:r>
              <a:rPr lang="en-US" sz="2400" dirty="0" smtClean="0">
                <a:solidFill>
                  <a:srgbClr val="004274"/>
                </a:solidFill>
              </a:rPr>
              <a:t>Sharing with large group (Until the End of the Session)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295400" y="228600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K-12 ENGINEERING EDUCATION 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PANEL  PROGRAM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INSPIRE?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Mission: To study engineering thought and learning at the P-12 level and to inspire diverse students to pursue engineering and science for the benefit of humanity and the advancement of society.</a:t>
            </a:r>
          </a:p>
          <a:p>
            <a:r>
              <a:rPr lang="en-US" sz="2400" dirty="0" smtClean="0"/>
              <a:t>Conducts basic and applied multidisciplinary research focusing on–teacher professional development, assessment, student learning, and informal learning.</a:t>
            </a:r>
          </a:p>
          <a:p>
            <a:r>
              <a:rPr lang="en-US" sz="2400" dirty="0" smtClean="0"/>
              <a:t>Composed of 11 faculty, three (3) staff, and four (4) postdoctoral researchers, 14 graduate and 11 undergraduate research assistants </a:t>
            </a:r>
          </a:p>
          <a:p>
            <a:r>
              <a:rPr lang="en-US" sz="2400" dirty="0" smtClean="0"/>
              <a:t>Has impacted 600+ teachers and 17,000+ students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Funded INSPIRE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3865562"/>
          </a:xfrm>
        </p:spPr>
        <p:txBody>
          <a:bodyPr/>
          <a:lstStyle/>
          <a:p>
            <a:pPr>
              <a:buNone/>
            </a:pPr>
            <a:r>
              <a:rPr lang="en-US" sz="1600" b="1" dirty="0" smtClean="0"/>
              <a:t>Private and Corporate Foundations</a:t>
            </a:r>
          </a:p>
          <a:p>
            <a:pPr>
              <a:buNone/>
            </a:pPr>
            <a:r>
              <a:rPr lang="en-US" sz="1600" b="1" dirty="0" smtClean="0"/>
              <a:t>NSF DRK-12: R&amp;D (2008 – 2013): </a:t>
            </a:r>
            <a:r>
              <a:rPr lang="en-US" sz="1400" dirty="0" smtClean="0"/>
              <a:t>Quality Cyber-Enabled, Engineering Education Professional Development to Support Teacher Change and Student Achievement (E2PD)</a:t>
            </a:r>
          </a:p>
          <a:p>
            <a:pPr>
              <a:buNone/>
            </a:pPr>
            <a:r>
              <a:rPr lang="en-US" sz="1600" b="1" dirty="0" smtClean="0"/>
              <a:t>NSF GSE/RES (2007 – 2011): </a:t>
            </a:r>
            <a:r>
              <a:rPr lang="en-US" sz="1400" dirty="0" smtClean="0"/>
              <a:t>Examining Engineering Perceptions, Aspirations and Identity among P-6 Girls</a:t>
            </a:r>
          </a:p>
          <a:p>
            <a:pPr>
              <a:buNone/>
            </a:pPr>
            <a:r>
              <a:rPr lang="en-US" sz="1600" b="1" dirty="0" smtClean="0"/>
              <a:t>NSF MSP (2010-2015): </a:t>
            </a:r>
            <a:r>
              <a:rPr lang="en-US" sz="1400" dirty="0" smtClean="0"/>
              <a:t>Engineering design principles to effect how science/math are taught: 200 teachers and 5,000 students across four Indiana school districts. Collaboration between faculty of engineering, technology, science, education, INSPIRE.</a:t>
            </a:r>
          </a:p>
          <a:p>
            <a:pPr>
              <a:buNone/>
            </a:pPr>
            <a:r>
              <a:rPr lang="en-US" sz="1600" b="1" dirty="0" smtClean="0"/>
              <a:t>NSF IEECI (2009 – 2011): </a:t>
            </a:r>
            <a:r>
              <a:rPr lang="en-US" sz="1600" dirty="0" smtClean="0"/>
              <a:t>Environmental awareness of high school and first-year students</a:t>
            </a:r>
            <a:endParaRPr lang="en-US" sz="1600" b="1" dirty="0" smtClean="0"/>
          </a:p>
          <a:p>
            <a:pPr>
              <a:buNone/>
            </a:pPr>
            <a:r>
              <a:rPr lang="en-US" sz="1600" b="1" dirty="0" smtClean="0"/>
              <a:t>NSF VOSS (2009 – 2011): </a:t>
            </a:r>
            <a:r>
              <a:rPr lang="en-US" sz="1600" dirty="0" err="1" smtClean="0"/>
              <a:t>Bibliometric</a:t>
            </a:r>
            <a:r>
              <a:rPr lang="en-US" sz="1600" dirty="0" smtClean="0"/>
              <a:t> &amp; social network analysis and Oral History of the development of Engineering Education Research including P-12.</a:t>
            </a:r>
          </a:p>
          <a:p>
            <a:pPr>
              <a:buNone/>
            </a:pPr>
            <a:r>
              <a:rPr lang="en-US" sz="1600" b="1" dirty="0" smtClean="0"/>
              <a:t>NSF CI-TEAM </a:t>
            </a:r>
            <a:r>
              <a:rPr lang="en-US" sz="1600" dirty="0" smtClean="0"/>
              <a:t>(2010 – 2012): Collaborative Research: CI-TEAM Demonstration Project: </a:t>
            </a:r>
            <a:r>
              <a:rPr lang="en-US" sz="1600" dirty="0" err="1" smtClean="0"/>
              <a:t>WaterHUB</a:t>
            </a:r>
            <a:r>
              <a:rPr lang="en-US" sz="1600" dirty="0" smtClean="0"/>
              <a:t> for Cyber Enabled Training, Education and Research in Water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390E3-1A49-497E-B1E7-5E70C84486C1}" type="slidenum">
              <a:rPr lang="en-US" smtClean="0"/>
              <a:pPr>
                <a:defRPr/>
              </a:pPr>
              <a:t>5</a:t>
            </a:fld>
            <a:endParaRPr lang="en-US" smtClean="0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639762"/>
          </a:xfrm>
        </p:spPr>
        <p:txBody>
          <a:bodyPr/>
          <a:lstStyle/>
          <a:p>
            <a:r>
              <a:rPr lang="en-US" dirty="0" smtClean="0">
                <a:solidFill>
                  <a:srgbClr val="660033"/>
                </a:solidFill>
              </a:rPr>
              <a:t>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09416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New Journal: Journal of Pre-College Engineering Education Research (J-PEER) – first issue 2011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PBS </a:t>
            </a:r>
            <a:r>
              <a:rPr lang="en-US" sz="2400" dirty="0" err="1" smtClean="0">
                <a:latin typeface="Arial Rounded MT Bold" pitchFamily="34" charset="0"/>
              </a:rPr>
              <a:t>Teacherline</a:t>
            </a:r>
            <a:r>
              <a:rPr lang="en-US" sz="2400" dirty="0" smtClean="0">
                <a:latin typeface="Arial Rounded MT Bold" pitchFamily="34" charset="0"/>
              </a:rPr>
              <a:t> – Online Certificate in integrating Engineering into elementary classrooms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>
                <a:latin typeface="Arial Rounded MT Bold" pitchFamily="34" charset="0"/>
              </a:rPr>
              <a:t>AssessmentHub</a:t>
            </a:r>
            <a:r>
              <a:rPr lang="en-US" sz="2400" dirty="0" smtClean="0">
                <a:latin typeface="Arial Rounded MT Bold" pitchFamily="34" charset="0"/>
              </a:rPr>
              <a:t>: online repository for P-12 research and evaluation instruments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Engineering Teacher-in-Residence program: unique on-location, in-time teacher professional development model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Online support community for P-12 teachers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390E3-1A49-497E-B1E7-5E70C84486C1}" type="slidenum">
              <a:rPr lang="en-US" smtClean="0"/>
              <a:pPr>
                <a:defRPr/>
              </a:pPr>
              <a:t>6</a:t>
            </a:fld>
            <a:endParaRPr lang="en-US" smtClean="0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390E3-1A49-497E-B1E7-5E70C84486C1}" type="slidenum">
              <a:rPr lang="en-US" smtClean="0"/>
              <a:pPr>
                <a:defRPr/>
              </a:pPr>
              <a:t>7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pic>
        <p:nvPicPr>
          <p:cNvPr id="5" name="Picture 4" descr="JPEER Home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5"/>
          <p:cNvSpPr>
            <a:spLocks noGrp="1"/>
          </p:cNvSpPr>
          <p:nvPr>
            <p:ph type="ctrTitle"/>
          </p:nvPr>
        </p:nvSpPr>
        <p:spPr>
          <a:xfrm>
            <a:off x="685800" y="3505200"/>
            <a:ext cx="7772400" cy="1470025"/>
          </a:xfrm>
        </p:spPr>
        <p:txBody>
          <a:bodyPr/>
          <a:lstStyle/>
          <a:p>
            <a:r>
              <a:rPr lang="en-US" sz="4400" b="1" dirty="0" smtClean="0"/>
              <a:t>P-12 Engineering Assessment HUB</a:t>
            </a:r>
          </a:p>
        </p:txBody>
      </p:sp>
      <p:sp>
        <p:nvSpPr>
          <p:cNvPr id="2867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29600" y="6245225"/>
            <a:ext cx="457200" cy="476250"/>
          </a:xfrm>
          <a:noFill/>
        </p:spPr>
        <p:txBody>
          <a:bodyPr/>
          <a:lstStyle/>
          <a:p>
            <a:fld id="{54E4EF33-AC2D-4B17-9993-AA2DCE5E3EC2}" type="slidenum">
              <a:rPr lang="en-US"/>
              <a:pPr/>
              <a:t>8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5800" y="50292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/>
                </a:solidFill>
              </a:rPr>
              <a:t>Dr. Senay Purzer, Dr. Monica Cardella, Juyeon Yun, </a:t>
            </a:r>
          </a:p>
          <a:p>
            <a:pPr algn="ctr"/>
            <a:r>
              <a:rPr lang="en-US" sz="2000" dirty="0" smtClean="0">
                <a:solidFill>
                  <a:schemeClr val="accent6"/>
                </a:solidFill>
              </a:rPr>
              <a:t>Elizabeth Gajdzik, Jason Stevens, Dr. Johannes Strobel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The Need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3713162"/>
          </a:xfrm>
        </p:spPr>
        <p:txBody>
          <a:bodyPr/>
          <a:lstStyle/>
          <a:p>
            <a:r>
              <a:rPr lang="en-US" dirty="0" smtClean="0"/>
              <a:t>The most frequent comment we hear is the </a:t>
            </a:r>
            <a:r>
              <a:rPr lang="en-US" b="1" dirty="0" smtClean="0"/>
              <a:t>need</a:t>
            </a:r>
            <a:r>
              <a:rPr lang="en-US" dirty="0" smtClean="0"/>
              <a:t> for valid and reliable research and assessment tools:</a:t>
            </a:r>
          </a:p>
          <a:p>
            <a:pPr lvl="1"/>
            <a:r>
              <a:rPr lang="en-US" dirty="0" smtClean="0"/>
              <a:t>Are instruments existing that do measure…?</a:t>
            </a:r>
          </a:p>
          <a:p>
            <a:pPr lvl="1"/>
            <a:r>
              <a:rPr lang="en-US" dirty="0" smtClean="0"/>
              <a:t>How is the quality of the instruments?</a:t>
            </a:r>
          </a:p>
          <a:p>
            <a:pPr lvl="1"/>
            <a:r>
              <a:rPr lang="en-US" dirty="0" smtClean="0"/>
              <a:t>How do I analyze the data (especially from non-researchers)?</a:t>
            </a:r>
          </a:p>
          <a:p>
            <a:pPr lvl="1"/>
            <a:r>
              <a:rPr lang="en-US" dirty="0" smtClean="0"/>
              <a:t>How do I adapt an existing instrument?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fld id="{B810E7B9-7B53-4D5C-9EDF-9AB18E4B59B0}" type="slidenum">
              <a:rPr lang="en-US"/>
              <a:pPr/>
              <a:t>9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nspireMOSTemplate">
  <a:themeElements>
    <a:clrScheme name="InspireMOS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spireMOSTemplate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spireMO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pireMO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pireMO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pireMO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pireMO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pireMO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pireMO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pireMO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pireMO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pireMO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pireMO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pireMO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75E1840D30214BB0E278088DD3F8A3" ma:contentTypeVersion="1" ma:contentTypeDescription="Create a new document." ma:contentTypeScope="" ma:versionID="c63e12be6e239949f424810fe3ad7bcf">
  <xsd:schema xmlns:xsd="http://www.w3.org/2001/XMLSchema" xmlns:p="http://schemas.microsoft.com/office/2006/metadata/properties" xmlns:ns2="6bc510d7-855d-4442-9456-1ebf1183d01a" targetNamespace="http://schemas.microsoft.com/office/2006/metadata/properties" ma:root="true" ma:fieldsID="22167df2f7af04f28acb8acc1a6e9027" ns2:_="">
    <xsd:import namespace="6bc510d7-855d-4442-9456-1ebf1183d01a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6bc510d7-855d-4442-9456-1ebf1183d01a" elementFormDefault="qualified">
    <xsd:import namespace="http://schemas.microsoft.com/office/2006/documentManagement/types"/>
    <xsd:element name="Description0" ma:index="8" nillable="true" ma:displayName="Description" ma:internalName="Description0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Description0 xmlns="6bc510d7-855d-4442-9456-1ebf1183d01a" xsi:nil="true"/>
  </documentManagement>
</p:properties>
</file>

<file path=customXml/itemProps1.xml><?xml version="1.0" encoding="utf-8"?>
<ds:datastoreItem xmlns:ds="http://schemas.openxmlformats.org/officeDocument/2006/customXml" ds:itemID="{298B0882-FFED-48A4-A0BB-1EAA79E89FAB}"/>
</file>

<file path=customXml/itemProps2.xml><?xml version="1.0" encoding="utf-8"?>
<ds:datastoreItem xmlns:ds="http://schemas.openxmlformats.org/officeDocument/2006/customXml" ds:itemID="{AD6E97EF-C19A-4A8F-9536-BBB660FFFDFF}"/>
</file>

<file path=customXml/itemProps3.xml><?xml version="1.0" encoding="utf-8"?>
<ds:datastoreItem xmlns:ds="http://schemas.openxmlformats.org/officeDocument/2006/customXml" ds:itemID="{63909565-8624-4091-ACDE-41D6053BB5F6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18824</TotalTime>
  <Words>1542</Words>
  <Application>Microsoft Office PowerPoint</Application>
  <PresentationFormat>On-screen Show (4:3)</PresentationFormat>
  <Paragraphs>265</Paragraphs>
  <Slides>35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Flow</vt:lpstr>
      <vt:lpstr>1_Flow</vt:lpstr>
      <vt:lpstr>2_Flow</vt:lpstr>
      <vt:lpstr>InspireMOSTemplate</vt:lpstr>
      <vt:lpstr>Trek</vt:lpstr>
      <vt:lpstr>1_Trek</vt:lpstr>
      <vt:lpstr>2_Trek</vt:lpstr>
      <vt:lpstr> A Panel Discussion of Issues and Challenges Related to Development and Implementation of School-Based Engineering and Technology Education Programs.</vt:lpstr>
      <vt:lpstr>     Each Panelist will Introduce themselves and speak for about 15 minutes (1 hour and 15 minutes)  Invite Audience Participation – Ideas and Questions (15 minutes)  Small group reactions and frame a recommendation (15 minutes)  Sharing with large group (Until the End of the Session)</vt:lpstr>
      <vt:lpstr> Johannes Strobel, Director  School of Engineering Education,  Learning Design &amp; Technology, and  Division of Environmental and Ecological Engineering</vt:lpstr>
      <vt:lpstr>What is INSPIRE?</vt:lpstr>
      <vt:lpstr>Funded INSPIRE Research</vt:lpstr>
      <vt:lpstr>Highlights</vt:lpstr>
      <vt:lpstr>Slide 7</vt:lpstr>
      <vt:lpstr>P-12 Engineering Assessment HUB</vt:lpstr>
      <vt:lpstr>The Need</vt:lpstr>
      <vt:lpstr>Prototype P-12 Engineering AssessmentHUB</vt:lpstr>
      <vt:lpstr>Slide 11</vt:lpstr>
      <vt:lpstr>Teacher-in-Residence Research Project</vt:lpstr>
      <vt:lpstr>Engineering Teacher-in-Residence</vt:lpstr>
      <vt:lpstr>Trends and Trendsetting</vt:lpstr>
      <vt:lpstr>Engineering in P-12 - Overview</vt:lpstr>
      <vt:lpstr>Landscape of K-12 Engineering</vt:lpstr>
      <vt:lpstr>What do we really know – what works? Large Questions</vt:lpstr>
      <vt:lpstr>What is Engineering Education Research?</vt:lpstr>
      <vt:lpstr>                     TRANSFORMING TECHNOLOGY EDUCATION</vt:lpstr>
      <vt:lpstr>             TECHNOLOGY EDUCATION IN TRANSITION </vt:lpstr>
      <vt:lpstr>             Despite the Promise of Technology Education… </vt:lpstr>
      <vt:lpstr>Slide 22</vt:lpstr>
      <vt:lpstr>             Recent Hofstra Efforts in Support of the Transition to ETE  </vt:lpstr>
      <vt:lpstr>Initial curriculum design considerations have emerged from prior projects:</vt:lpstr>
      <vt:lpstr>Slide 25</vt:lpstr>
      <vt:lpstr>Slide 26</vt:lpstr>
      <vt:lpstr>Where We’re Headed:  A Potentially Transformative Approach toward ETE…</vt:lpstr>
      <vt:lpstr>Thanks for your kind attention  </vt:lpstr>
      <vt:lpstr>Slide 29</vt:lpstr>
      <vt:lpstr>Implications of Next Generation Standards and assessments</vt:lpstr>
      <vt:lpstr>NAEP 2014 technology and engineering literacy</vt:lpstr>
      <vt:lpstr>Implications of NAEP 2014</vt:lpstr>
      <vt:lpstr>Implications of New Standards</vt:lpstr>
      <vt:lpstr>What will the new focus on technology and engineering mean to you?</vt:lpstr>
      <vt:lpstr>       Invite Audience Participation – Ideas and Questions (15 minutes)  Small group reactions and frame a recommendation (15 minutes)  Sharing with large group (Until the End of the Session)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Michael's</dc:creator>
  <cp:lastModifiedBy>michael</cp:lastModifiedBy>
  <cp:revision>747</cp:revision>
  <dcterms:created xsi:type="dcterms:W3CDTF">2010-12-01T03:44:23Z</dcterms:created>
  <dcterms:modified xsi:type="dcterms:W3CDTF">2010-12-03T12:47:21Z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0x010100E175E1840D30214BB0E278088DD3F8A3</vt:lpwstr>
  </property>
</Properties>
</file>