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0" r:id="rId1"/>
  </p:sldMasterIdLst>
  <p:notesMasterIdLst>
    <p:notesMasterId r:id="rId3"/>
  </p:notesMasterIdLst>
  <p:sldIdLst>
    <p:sldId id="296" r:id="rId2"/>
  </p:sldIdLst>
  <p:sldSz cx="49377600" cy="32918400"/>
  <p:notesSz cx="6858000" cy="9144000"/>
  <p:embeddedFontLst>
    <p:embeddedFont>
      <p:font typeface="Calibri" panose="020F0502020204030204" pitchFamily="34" charset="0"/>
      <p:regular r:id="rId4"/>
      <p:bold r:id="rId4"/>
      <p:italic r:id="rId4"/>
      <p:boldItalic r:id="rId4"/>
    </p:embeddedFont>
    <p:embeddedFont>
      <p:font typeface="Calibri Light" panose="020F0302020204030204" pitchFamily="34" charset="0"/>
      <p:regular r:id="rId4"/>
      <p:italic r:id="rId4"/>
    </p:embeddedFont>
    <p:embeddedFont>
      <p:font typeface="Lato" panose="020F0502020204030203"/>
      <p:regular r:id="rId4"/>
      <p:bold r:id="rId4"/>
      <p:italic r:id="rId4"/>
      <p:boldItalic r:id="rId4"/>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15576" userDrawn="1">
          <p15:clr>
            <a:srgbClr val="A4A3A4"/>
          </p15:clr>
        </p15:guide>
        <p15:guide id="3" pos="6024" userDrawn="1">
          <p15:clr>
            <a:srgbClr val="A4A3A4"/>
          </p15:clr>
        </p15:guide>
        <p15:guide id="4" pos="264" userDrawn="1">
          <p15:clr>
            <a:srgbClr val="A4A3A4"/>
          </p15:clr>
        </p15:guide>
        <p15:guide id="5" pos="744" userDrawn="1">
          <p15:clr>
            <a:srgbClr val="A4A3A4"/>
          </p15:clr>
        </p15:guide>
        <p15:guide id="6" orient="horz"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107"/>
    <a:srgbClr val="FFD54F"/>
    <a:srgbClr val="263238"/>
    <a:srgbClr val="1B5E20"/>
    <a:srgbClr val="E1E082"/>
    <a:srgbClr val="E04336"/>
    <a:srgbClr val="E91E63"/>
    <a:srgbClr val="B3E5FC"/>
    <a:srgbClr val="FF8A80"/>
    <a:srgbClr val="4CAF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66" autoAdjust="0"/>
    <p:restoredTop sz="90319" autoAdjust="0"/>
  </p:normalViewPr>
  <p:slideViewPr>
    <p:cSldViewPr snapToGrid="0" showGuides="1">
      <p:cViewPr varScale="1">
        <p:scale>
          <a:sx n="14" d="100"/>
          <a:sy n="14" d="100"/>
        </p:scale>
        <p:origin x="1476" y="132"/>
      </p:cViewPr>
      <p:guideLst>
        <p:guide pos="15576"/>
        <p:guide pos="6024"/>
        <p:guide pos="264"/>
        <p:guide pos="744"/>
        <p:guide orient="horz"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font" Target="NUL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1CB04D-1C75-43E0-9B64-B7DDAA42BB2C}" type="datetimeFigureOut">
              <a:rPr lang="en-US" smtClean="0"/>
              <a:t>6/3/2021</a:t>
            </a:fld>
            <a:endParaRPr lang="en-US"/>
          </a:p>
        </p:txBody>
      </p:sp>
      <p:sp>
        <p:nvSpPr>
          <p:cNvPr id="4" name="Slide Image Placeholder 3"/>
          <p:cNvSpPr>
            <a:spLocks noGrp="1" noRot="1" noChangeAspect="1"/>
          </p:cNvSpPr>
          <p:nvPr>
            <p:ph type="sldImg" idx="2"/>
          </p:nvPr>
        </p:nvSpPr>
        <p:spPr>
          <a:xfrm>
            <a:off x="1114425" y="1143000"/>
            <a:ext cx="4629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6C2670-3342-473C-969D-FDFF399F2050}" type="slidenum">
              <a:rPr lang="en-US" smtClean="0"/>
              <a:t>‹#›</a:t>
            </a:fld>
            <a:endParaRPr lang="en-US"/>
          </a:p>
        </p:txBody>
      </p:sp>
    </p:spTree>
    <p:extLst>
      <p:ext uri="{BB962C8B-B14F-4D97-AF65-F5344CB8AC3E}">
        <p14:creationId xmlns:p14="http://schemas.microsoft.com/office/powerpoint/2010/main" val="831749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a:t>
            </a:r>
          </a:p>
          <a:p>
            <a:pPr marL="171450" indent="-171450">
              <a:buFont typeface="Arial" panose="020B0604020202020204" pitchFamily="34" charset="0"/>
              <a:buChar char="•"/>
            </a:pPr>
            <a:r>
              <a:rPr lang="en-US" dirty="0"/>
              <a:t>In </a:t>
            </a:r>
            <a:r>
              <a:rPr lang="en-US" dirty="0" err="1"/>
              <a:t>Powerpoint</a:t>
            </a:r>
            <a:r>
              <a:rPr lang="en-US" dirty="0"/>
              <a:t>, click View &gt; Guides</a:t>
            </a:r>
          </a:p>
          <a:p>
            <a:pPr marL="171450" indent="-171450">
              <a:buFont typeface="Arial" panose="020B0604020202020204" pitchFamily="34" charset="0"/>
              <a:buChar char="•"/>
            </a:pPr>
            <a:r>
              <a:rPr lang="en-US" dirty="0"/>
              <a:t>Keep text within gutter guides.</a:t>
            </a:r>
          </a:p>
          <a:p>
            <a:pPr marL="171450" indent="-171450">
              <a:buFont typeface="Arial" panose="020B0604020202020204" pitchFamily="34" charset="0"/>
              <a:buChar char="•"/>
            </a:pPr>
            <a:r>
              <a:rPr lang="en-US" dirty="0"/>
              <a:t>Author list: Don’t split names onto two lines (e.g., “Jimmy [break] Smith”). If that happens, use a new line, unless you need the space. </a:t>
            </a:r>
            <a:r>
              <a:rPr lang="en-US" b="1" dirty="0"/>
              <a:t>Bold the first names of anybody who’s presenting</a:t>
            </a:r>
            <a:r>
              <a:rPr lang="en-US" dirty="0"/>
              <a:t> in person.</a:t>
            </a:r>
          </a:p>
          <a:p>
            <a:pPr marL="171450" indent="-171450">
              <a:buFont typeface="Arial" panose="020B0604020202020204" pitchFamily="34" charset="0"/>
              <a:buChar char="•"/>
            </a:pPr>
            <a:r>
              <a:rPr lang="en-US" dirty="0"/>
              <a:t>Intro/methods/result: </a:t>
            </a:r>
            <a:r>
              <a:rPr lang="en-US" b="1" dirty="0"/>
              <a:t>Do not drop below font size 28</a:t>
            </a:r>
            <a:r>
              <a:rPr lang="en-US" dirty="0"/>
              <a:t>, but if you have extra space, jack up the font size until the space is full.</a:t>
            </a:r>
          </a:p>
          <a:p>
            <a:pPr marL="171450" indent="-171450">
              <a:buFont typeface="Arial" panose="020B0604020202020204" pitchFamily="34" charset="0"/>
              <a:buChar char="•"/>
            </a:pPr>
            <a:r>
              <a:rPr lang="en-US" dirty="0"/>
              <a:t>Do not use color in the sidebars except in graphs/figures. It’ll pull attention from the center and slow interpretation for passersby.</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E26C2670-3342-473C-969D-FDFF399F2050}" type="slidenum">
              <a:rPr lang="en-US" smtClean="0"/>
              <a:t>1</a:t>
            </a:fld>
            <a:endParaRPr lang="en-US"/>
          </a:p>
        </p:txBody>
      </p:sp>
    </p:spTree>
    <p:extLst>
      <p:ext uri="{BB962C8B-B14F-4D97-AF65-F5344CB8AC3E}">
        <p14:creationId xmlns:p14="http://schemas.microsoft.com/office/powerpoint/2010/main" val="2110499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03320" y="5387342"/>
            <a:ext cx="4197096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6172200" y="17289782"/>
            <a:ext cx="370332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F135061-2F74-46D4-9F8F-C77EF304855D}" type="datetimeFigureOut">
              <a:rPr lang="en-US" smtClean="0"/>
              <a:t>6/3/2021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1601755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135061-2F74-46D4-9F8F-C77EF304855D}" type="datetimeFigureOut">
              <a:rPr lang="en-US" smtClean="0"/>
              <a:t>6/3/2021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4213694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5335848" y="1752600"/>
            <a:ext cx="10647045"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394713" y="1752600"/>
            <a:ext cx="31323915" cy="2789682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135061-2F74-46D4-9F8F-C77EF304855D}" type="datetimeFigureOut">
              <a:rPr lang="en-US" smtClean="0"/>
              <a:t>6/3/2021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3062549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135061-2F74-46D4-9F8F-C77EF304855D}" type="datetimeFigureOut">
              <a:rPr lang="en-US" smtClean="0"/>
              <a:t>6/3/2021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1311104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68995" y="8206749"/>
            <a:ext cx="4258818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3368995" y="22029429"/>
            <a:ext cx="4258818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F135061-2F74-46D4-9F8F-C77EF304855D}" type="datetimeFigureOut">
              <a:rPr lang="en-US" smtClean="0"/>
              <a:t>6/3/2021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1055305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394710" y="8763000"/>
            <a:ext cx="2098548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997410" y="8763000"/>
            <a:ext cx="2098548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F135061-2F74-46D4-9F8F-C77EF304855D}" type="datetimeFigureOut">
              <a:rPr lang="en-US" smtClean="0"/>
              <a:t>6/3/2021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4282151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01141" y="1752607"/>
            <a:ext cx="4258818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401147" y="8069582"/>
            <a:ext cx="20889036"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4" name="Content Placeholder 3"/>
          <p:cNvSpPr>
            <a:spLocks noGrp="1"/>
          </p:cNvSpPr>
          <p:nvPr>
            <p:ph sz="half" idx="2"/>
          </p:nvPr>
        </p:nvSpPr>
        <p:spPr>
          <a:xfrm>
            <a:off x="3401147" y="12024360"/>
            <a:ext cx="20889036"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4997413" y="8069582"/>
            <a:ext cx="20991911"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6" name="Content Placeholder 5"/>
          <p:cNvSpPr>
            <a:spLocks noGrp="1"/>
          </p:cNvSpPr>
          <p:nvPr>
            <p:ph sz="quarter" idx="4"/>
          </p:nvPr>
        </p:nvSpPr>
        <p:spPr>
          <a:xfrm>
            <a:off x="24997413" y="12024360"/>
            <a:ext cx="20991911"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135061-2F74-46D4-9F8F-C77EF304855D}" type="datetimeFigureOut">
              <a:rPr lang="en-US" smtClean="0"/>
              <a:t>6/3/2021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2738387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F135061-2F74-46D4-9F8F-C77EF304855D}" type="datetimeFigureOut">
              <a:rPr lang="en-US" smtClean="0"/>
              <a:t>6/3/2021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3420506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35061-2F74-46D4-9F8F-C77EF304855D}" type="datetimeFigureOut">
              <a:rPr lang="en-US" smtClean="0"/>
              <a:t>6/3/2021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2705658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01142" y="2194560"/>
            <a:ext cx="15925561"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20991911" y="4739647"/>
            <a:ext cx="2499741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01142" y="9875520"/>
            <a:ext cx="15925561"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3F135061-2F74-46D4-9F8F-C77EF304855D}" type="datetimeFigureOut">
              <a:rPr lang="en-US" smtClean="0"/>
              <a:t>6/3/2021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1446394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01142" y="2194560"/>
            <a:ext cx="15925561"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20991911" y="4739647"/>
            <a:ext cx="2499741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401142" y="9875520"/>
            <a:ext cx="15925561"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3F135061-2F74-46D4-9F8F-C77EF304855D}" type="datetimeFigureOut">
              <a:rPr lang="en-US" smtClean="0"/>
              <a:t>6/3/2021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620014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94710" y="1752607"/>
            <a:ext cx="42588180" cy="636270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394710" y="8763000"/>
            <a:ext cx="42588180" cy="20886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394710" y="30510487"/>
            <a:ext cx="1110996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3F135061-2F74-46D4-9F8F-C77EF304855D}" type="datetimeFigureOut">
              <a:rPr lang="en-US" smtClean="0"/>
              <a:t>6/3/2021</a:t>
            </a:fld>
            <a:endParaRPr lang="en-US"/>
          </a:p>
        </p:txBody>
      </p:sp>
      <p:sp>
        <p:nvSpPr>
          <p:cNvPr id="5" name="Footer Placeholder 4"/>
          <p:cNvSpPr>
            <a:spLocks noGrp="1"/>
          </p:cNvSpPr>
          <p:nvPr>
            <p:ph type="ftr" sz="quarter" idx="3"/>
          </p:nvPr>
        </p:nvSpPr>
        <p:spPr>
          <a:xfrm>
            <a:off x="16356330" y="30510487"/>
            <a:ext cx="1666494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4872930" y="30510487"/>
            <a:ext cx="1110996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63FC52CE-B062-47D6-A8CB-AF6B214D1AE5}" type="slidenum">
              <a:rPr lang="en-US" smtClean="0"/>
              <a:t>‹#›</a:t>
            </a:fld>
            <a:endParaRPr lang="en-US"/>
          </a:p>
        </p:txBody>
      </p:sp>
    </p:spTree>
    <p:extLst>
      <p:ext uri="{BB962C8B-B14F-4D97-AF65-F5344CB8AC3E}">
        <p14:creationId xmlns:p14="http://schemas.microsoft.com/office/powerpoint/2010/main" val="2343206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jp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CD43CEB-C90D-4A47-A364-C09E4478D4EC}"/>
              </a:ext>
            </a:extLst>
          </p:cNvPr>
          <p:cNvSpPr/>
          <p:nvPr/>
        </p:nvSpPr>
        <p:spPr>
          <a:xfrm>
            <a:off x="0" y="0"/>
            <a:ext cx="49460011" cy="36342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i="1" dirty="0">
                <a:latin typeface="Lato" panose="020F0502020204030203" pitchFamily="34" charset="0"/>
                <a:cs typeface="Lato" panose="020F0502020204030203" pitchFamily="34" charset="0"/>
              </a:rPr>
              <a:t>Non-Cognitive Predictors of Student Success:</a:t>
            </a:r>
            <a:br>
              <a:rPr lang="en-US" i="1" dirty="0">
                <a:latin typeface="Lato" panose="020F0502020204030203" pitchFamily="34" charset="0"/>
                <a:cs typeface="Lato" panose="020F0502020204030203" pitchFamily="34" charset="0"/>
              </a:rPr>
            </a:br>
            <a:r>
              <a:rPr lang="en-US" i="1" dirty="0">
                <a:latin typeface="Lato" panose="020F0502020204030203" pitchFamily="34" charset="0"/>
                <a:cs typeface="Lato" panose="020F0502020204030203" pitchFamily="34" charset="0"/>
              </a:rPr>
              <a:t>A Predictive Validity Comparison Between Domestic and International Students</a:t>
            </a:r>
          </a:p>
        </p:txBody>
      </p:sp>
      <p:sp>
        <p:nvSpPr>
          <p:cNvPr id="16" name="Rectangle 15">
            <a:extLst>
              <a:ext uri="{FF2B5EF4-FFF2-40B4-BE49-F238E27FC236}">
                <a16:creationId xmlns:a16="http://schemas.microsoft.com/office/drawing/2014/main" id="{678733BE-059C-47B7-9415-5ADF2F3024F1}"/>
              </a:ext>
            </a:extLst>
          </p:cNvPr>
          <p:cNvSpPr/>
          <p:nvPr/>
        </p:nvSpPr>
        <p:spPr>
          <a:xfrm>
            <a:off x="38152927" y="3641878"/>
            <a:ext cx="11307084" cy="292044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latin typeface="Lato" panose="020F0502020204030203" pitchFamily="34" charset="0"/>
                <a:cs typeface="Lato" panose="020F0502020204030203" pitchFamily="34" charset="0"/>
              </a:rPr>
              <a:t>Validity Comparison Between Domestic and International Students</a:t>
            </a:r>
          </a:p>
        </p:txBody>
      </p:sp>
      <p:sp>
        <p:nvSpPr>
          <p:cNvPr id="5" name="Title 4">
            <a:extLst>
              <a:ext uri="{FF2B5EF4-FFF2-40B4-BE49-F238E27FC236}">
                <a16:creationId xmlns:a16="http://schemas.microsoft.com/office/drawing/2014/main" id="{DDC4359A-7BBB-495A-96DE-65574C0C88E6}"/>
              </a:ext>
            </a:extLst>
          </p:cNvPr>
          <p:cNvSpPr>
            <a:spLocks noGrp="1"/>
          </p:cNvSpPr>
          <p:nvPr>
            <p:ph type="ctrTitle"/>
          </p:nvPr>
        </p:nvSpPr>
        <p:spPr>
          <a:xfrm>
            <a:off x="11849780" y="5490520"/>
            <a:ext cx="25976634" cy="7501563"/>
          </a:xfrm>
        </p:spPr>
        <p:txBody>
          <a:bodyPr anchor="t">
            <a:noAutofit/>
          </a:bodyPr>
          <a:lstStyle/>
          <a:p>
            <a:pPr algn="just">
              <a:lnSpc>
                <a:spcPct val="100000"/>
              </a:lnSpc>
            </a:pPr>
            <a:br>
              <a:rPr lang="en-US" sz="6000" b="1" dirty="0">
                <a:latin typeface="Arial" panose="020B0604020202020204" pitchFamily="34" charset="0"/>
                <a:ea typeface="Roboto" panose="02000000000000000000" pitchFamily="2" charset="0"/>
                <a:cs typeface="Arial" panose="020B0604020202020204" pitchFamily="34" charset="0"/>
              </a:rPr>
            </a:br>
            <a:r>
              <a:rPr lang="en-US" sz="6500" b="1" dirty="0">
                <a:latin typeface="Arial" panose="020B0604020202020204" pitchFamily="34" charset="0"/>
                <a:ea typeface="Roboto" panose="02000000000000000000" pitchFamily="2" charset="0"/>
                <a:cs typeface="Arial" panose="020B0604020202020204" pitchFamily="34" charset="0"/>
              </a:rPr>
              <a:t>Scenario-based assessment of claim-evidence reasoning (CER) shows that CER constitutes a progression of competencies. Students start with the ability to establish purpose, and move toward use of evidence, communication, and integration of quantitative reasoning as literacy increases</a:t>
            </a:r>
            <a:r>
              <a:rPr lang="en-US" sz="6000" dirty="0">
                <a:latin typeface="Arial" panose="020B0604020202020204" pitchFamily="34" charset="0"/>
                <a:ea typeface="Roboto" panose="02000000000000000000" pitchFamily="2" charset="0"/>
                <a:cs typeface="Arial" panose="020B0604020202020204" pitchFamily="34" charset="0"/>
              </a:rPr>
              <a:t>.</a:t>
            </a:r>
          </a:p>
        </p:txBody>
      </p:sp>
      <p:sp>
        <p:nvSpPr>
          <p:cNvPr id="2" name="Rectangle 1">
            <a:extLst>
              <a:ext uri="{FF2B5EF4-FFF2-40B4-BE49-F238E27FC236}">
                <a16:creationId xmlns:a16="http://schemas.microsoft.com/office/drawing/2014/main" id="{B0C5B857-0E51-4898-BAEF-B471D5E63813}"/>
              </a:ext>
            </a:extLst>
          </p:cNvPr>
          <p:cNvSpPr/>
          <p:nvPr/>
        </p:nvSpPr>
        <p:spPr>
          <a:xfrm>
            <a:off x="-64187" y="0"/>
            <a:ext cx="11605287" cy="3291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i="1" dirty="0">
                <a:latin typeface="Lato" panose="020F0502020204030203" pitchFamily="34" charset="0"/>
                <a:cs typeface="Lato" panose="020F0502020204030203" pitchFamily="34" charset="0"/>
              </a:rPr>
              <a:t>Non-Cognitive Predictors of Student Success:</a:t>
            </a:r>
            <a:br>
              <a:rPr lang="en-US" i="1" dirty="0">
                <a:latin typeface="Lato" panose="020F0502020204030203" pitchFamily="34" charset="0"/>
                <a:cs typeface="Lato" panose="020F0502020204030203" pitchFamily="34" charset="0"/>
              </a:rPr>
            </a:br>
            <a:r>
              <a:rPr lang="en-US" i="1" dirty="0">
                <a:latin typeface="Lato" panose="020F0502020204030203" pitchFamily="34" charset="0"/>
                <a:cs typeface="Lato" panose="020F0502020204030203" pitchFamily="34" charset="0"/>
              </a:rPr>
              <a:t>A Predictive Validity Comparison Between Domestic and International Students</a:t>
            </a:r>
          </a:p>
        </p:txBody>
      </p:sp>
      <p:sp>
        <p:nvSpPr>
          <p:cNvPr id="3" name="TextBox 2">
            <a:extLst>
              <a:ext uri="{FF2B5EF4-FFF2-40B4-BE49-F238E27FC236}">
                <a16:creationId xmlns:a16="http://schemas.microsoft.com/office/drawing/2014/main" id="{8E35B311-3C19-412C-ADE6-EB2E4158F366}"/>
              </a:ext>
            </a:extLst>
          </p:cNvPr>
          <p:cNvSpPr txBox="1"/>
          <p:nvPr/>
        </p:nvSpPr>
        <p:spPr>
          <a:xfrm>
            <a:off x="608863" y="7405765"/>
            <a:ext cx="9563989" cy="25957875"/>
          </a:xfrm>
          <a:prstGeom prst="rect">
            <a:avLst/>
          </a:prstGeom>
          <a:noFill/>
        </p:spPr>
        <p:txBody>
          <a:bodyPr wrap="square" rtlCol="0">
            <a:spAutoFit/>
          </a:bodyPr>
          <a:lstStyle/>
          <a:p>
            <a:pPr>
              <a:lnSpc>
                <a:spcPct val="120000"/>
              </a:lnSpc>
            </a:pPr>
            <a:r>
              <a:rPr lang="en-US" sz="4400" b="1" dirty="0">
                <a:cs typeface="Arial" panose="020B0604020202020204" pitchFamily="34" charset="0"/>
              </a:rPr>
              <a:t>INTRODUCTION</a:t>
            </a:r>
          </a:p>
          <a:p>
            <a:pPr marL="457200" indent="-457200">
              <a:buFont typeface="Arial" panose="020B0604020202020204" pitchFamily="34" charset="0"/>
              <a:buChar char="•"/>
              <a:defRPr/>
            </a:pPr>
            <a:r>
              <a:rPr lang="en-US" sz="3600" dirty="0">
                <a:cs typeface="Times New Roman" panose="02020603050405020304" pitchFamily="18" charset="0"/>
              </a:rPr>
              <a:t>The ability to make a claim, support it with evidence, and communicate one’s stance using quantitative reasoning is a key component of science literacy aligning with the NGSS scientific practices (NGSS Lead States, 2013).</a:t>
            </a:r>
          </a:p>
          <a:p>
            <a:pPr marL="457200" indent="-457200">
              <a:buFont typeface="Arial" panose="020B0604020202020204" pitchFamily="34" charset="0"/>
              <a:buChar char="•"/>
              <a:defRPr/>
            </a:pPr>
            <a:r>
              <a:rPr lang="en-US" sz="3600" dirty="0">
                <a:cs typeface="Times New Roman" panose="02020603050405020304" pitchFamily="18" charset="0"/>
              </a:rPr>
              <a:t>Increased use of Claim-Evidence-Reasoning (CER) is a key target outcome for instruction focused on Vision 2 scientific literacy (</a:t>
            </a:r>
            <a:r>
              <a:rPr lang="en-US" sz="3600" dirty="0" err="1">
                <a:cs typeface="Times New Roman" panose="02020603050405020304" pitchFamily="18" charset="0"/>
              </a:rPr>
              <a:t>Gotwals</a:t>
            </a:r>
            <a:r>
              <a:rPr lang="en-US" sz="3600" dirty="0">
                <a:cs typeface="Times New Roman" panose="02020603050405020304" pitchFamily="18" charset="0"/>
              </a:rPr>
              <a:t> &amp; </a:t>
            </a:r>
            <a:r>
              <a:rPr lang="en-US" sz="3600" dirty="0" err="1">
                <a:cs typeface="Times New Roman" panose="02020603050405020304" pitchFamily="18" charset="0"/>
              </a:rPr>
              <a:t>Songer</a:t>
            </a:r>
            <a:r>
              <a:rPr lang="en-US" sz="3600" dirty="0">
                <a:cs typeface="Times New Roman" panose="02020603050405020304" pitchFamily="18" charset="0"/>
              </a:rPr>
              <a:t>, 2010). </a:t>
            </a:r>
          </a:p>
          <a:p>
            <a:pPr marL="457200" indent="-457200">
              <a:buFont typeface="Arial" panose="020B0604020202020204" pitchFamily="34" charset="0"/>
              <a:buChar char="•"/>
              <a:defRPr/>
            </a:pPr>
            <a:r>
              <a:rPr lang="en-US" sz="3600" dirty="0">
                <a:cs typeface="Times New Roman" panose="02020603050405020304" pitchFamily="18" charset="0"/>
              </a:rPr>
              <a:t>We utilize the CER framework to construct scenario-based assessments (SBA’s) of science literacy.  These assessments present a scenario based on a </a:t>
            </a:r>
            <a:r>
              <a:rPr lang="en-US" sz="3600" dirty="0" err="1">
                <a:cs typeface="Times New Roman" panose="02020603050405020304" pitchFamily="18" charset="0"/>
              </a:rPr>
              <a:t>socioscientific</a:t>
            </a:r>
            <a:r>
              <a:rPr lang="en-US" sz="3600" dirty="0">
                <a:cs typeface="Times New Roman" panose="02020603050405020304" pitchFamily="18" charset="0"/>
              </a:rPr>
              <a:t> issue and ask students to use evidence to argue for the best course of action to take. </a:t>
            </a:r>
          </a:p>
          <a:p>
            <a:pPr marL="457200" indent="-457200">
              <a:buFont typeface="Arial" panose="020B0604020202020204" pitchFamily="34" charset="0"/>
              <a:buChar char="•"/>
              <a:defRPr/>
            </a:pPr>
            <a:r>
              <a:rPr lang="en-US" sz="3600" dirty="0">
                <a:cs typeface="Times New Roman" panose="02020603050405020304" pitchFamily="18" charset="0"/>
              </a:rPr>
              <a:t>Adding a quantitative focus to CER is a new development. Before utilizing this assessment for summative evaluation, we explore (1) the assessment’s adherence to the CER framework, (2) the ability of the tasks to generate repeatable measures of CER, and (3) the types of responses students at different levels of CER tend to generate. </a:t>
            </a:r>
          </a:p>
          <a:p>
            <a:pPr>
              <a:defRPr/>
            </a:pPr>
            <a:endParaRPr lang="en-US" sz="3600" b="1" dirty="0">
              <a:cs typeface="Times New Roman" panose="02020603050405020304" pitchFamily="18" charset="0"/>
            </a:endParaRPr>
          </a:p>
          <a:p>
            <a:pPr>
              <a:defRPr/>
            </a:pPr>
            <a:r>
              <a:rPr lang="en-US" sz="4400" b="1" dirty="0">
                <a:cs typeface="Arial" panose="020B0604020202020204" pitchFamily="34" charset="0"/>
              </a:rPr>
              <a:t>RESEARCH QUESTIONS</a:t>
            </a:r>
            <a:endParaRPr lang="en-US" sz="1200" b="1" dirty="0">
              <a:cs typeface="Arial" panose="020B0604020202020204" pitchFamily="34" charset="0"/>
            </a:endParaRPr>
          </a:p>
          <a:p>
            <a:pPr marL="457200" indent="-457200">
              <a:buFont typeface="Arial" panose="020B0604020202020204" pitchFamily="34" charset="0"/>
              <a:buChar char="•"/>
            </a:pPr>
            <a:r>
              <a:rPr lang="en-US" sz="3600" dirty="0">
                <a:cs typeface="Arial" panose="020B0604020202020204" pitchFamily="34" charset="0"/>
              </a:rPr>
              <a:t>How does the SBA measure CER in terms of: reliability, construct validity of the scale and tasks, and consistency between scenarios?</a:t>
            </a:r>
          </a:p>
          <a:p>
            <a:pPr marL="457200" indent="-457200">
              <a:buFont typeface="Arial" panose="020B0604020202020204" pitchFamily="34" charset="0"/>
              <a:buChar char="•"/>
            </a:pPr>
            <a:r>
              <a:rPr lang="en-US" sz="3600" dirty="0">
                <a:cs typeface="Arial" panose="020B0604020202020204" pitchFamily="34" charset="0"/>
              </a:rPr>
              <a:t>What progression do students tend to follow as they increase their levels of CER?</a:t>
            </a:r>
          </a:p>
          <a:p>
            <a:pPr marL="457200" indent="-457200">
              <a:buFont typeface="Arial" panose="020B0604020202020204" pitchFamily="34" charset="0"/>
              <a:buChar char="•"/>
            </a:pPr>
            <a:r>
              <a:rPr lang="en-US" sz="3600" dirty="0">
                <a:cs typeface="Arial" panose="020B0604020202020204" pitchFamily="34" charset="0"/>
              </a:rPr>
              <a:t>How do students express their CER in written responses to the SBA’s?</a:t>
            </a:r>
          </a:p>
          <a:p>
            <a:pPr>
              <a:lnSpc>
                <a:spcPct val="120000"/>
              </a:lnSpc>
            </a:pPr>
            <a:endParaRPr lang="en-US" sz="1600" b="1" dirty="0">
              <a:cs typeface="Arial" panose="020B0604020202020204" pitchFamily="34" charset="0"/>
            </a:endParaRPr>
          </a:p>
          <a:p>
            <a:pPr>
              <a:lnSpc>
                <a:spcPct val="120000"/>
              </a:lnSpc>
            </a:pPr>
            <a:r>
              <a:rPr lang="en-US" sz="4400" b="1" dirty="0">
                <a:cs typeface="Arial" panose="020B0604020202020204" pitchFamily="34" charset="0"/>
              </a:rPr>
              <a:t>METHODS</a:t>
            </a:r>
            <a:endParaRPr lang="en-US" sz="3600" dirty="0">
              <a:cs typeface="Arial" panose="020B0604020202020204" pitchFamily="34" charset="0"/>
            </a:endParaRPr>
          </a:p>
          <a:p>
            <a:pPr marL="571500" indent="-571500">
              <a:buFont typeface="Arial" panose="020B0604020202020204" pitchFamily="34" charset="0"/>
              <a:buChar char="•"/>
            </a:pPr>
            <a:r>
              <a:rPr lang="en-US" sz="3600" dirty="0">
                <a:cs typeface="Arial" panose="020B0604020202020204" pitchFamily="34" charset="0"/>
              </a:rPr>
              <a:t>Responses from 107 students were analyzed. They hailed from multiple school districts in the Midwestern United States.  </a:t>
            </a:r>
          </a:p>
          <a:p>
            <a:pPr marL="571500" indent="-571500">
              <a:buFont typeface="Arial" panose="020B0604020202020204" pitchFamily="34" charset="0"/>
              <a:buChar char="•"/>
            </a:pPr>
            <a:r>
              <a:rPr lang="en-US" sz="3600" dirty="0">
                <a:cs typeface="Arial" panose="020B0604020202020204" pitchFamily="34" charset="0"/>
              </a:rPr>
              <a:t>Each student completed one of two scenarios: </a:t>
            </a:r>
            <a:r>
              <a:rPr lang="en-US" sz="3600" i="1" dirty="0">
                <a:cs typeface="Arial" panose="020B0604020202020204" pitchFamily="34" charset="0"/>
              </a:rPr>
              <a:t>Charleston’s Flooding Problem (n = 74) </a:t>
            </a:r>
            <a:r>
              <a:rPr lang="en-US" sz="3600" dirty="0">
                <a:cs typeface="Arial" panose="020B0604020202020204" pitchFamily="34" charset="0"/>
              </a:rPr>
              <a:t>or </a:t>
            </a:r>
            <a:r>
              <a:rPr lang="en-US" sz="3600" i="1" dirty="0">
                <a:cs typeface="Arial" panose="020B0604020202020204" pitchFamily="34" charset="0"/>
              </a:rPr>
              <a:t>Farm Pollution (n = 33). </a:t>
            </a:r>
            <a:r>
              <a:rPr lang="en-US" sz="3600" dirty="0"/>
              <a:t>These </a:t>
            </a:r>
            <a:r>
              <a:rPr lang="en-US" sz="3600"/>
              <a:t>contained 5 </a:t>
            </a:r>
            <a:r>
              <a:rPr lang="en-US" sz="3600" dirty="0"/>
              <a:t>parallel items (ordinal 1-4 scale) which measured ability to establish purpose, provide evidence, use quantitative reasoning, understand content, and communicate in writing. </a:t>
            </a:r>
          </a:p>
        </p:txBody>
      </p:sp>
      <p:sp>
        <p:nvSpPr>
          <p:cNvPr id="29" name="TextBox 28">
            <a:extLst>
              <a:ext uri="{FF2B5EF4-FFF2-40B4-BE49-F238E27FC236}">
                <a16:creationId xmlns:a16="http://schemas.microsoft.com/office/drawing/2014/main" id="{F5ECD59F-354D-4E6A-BDBE-1042A62B8C4F}"/>
              </a:ext>
            </a:extLst>
          </p:cNvPr>
          <p:cNvSpPr txBox="1"/>
          <p:nvPr/>
        </p:nvSpPr>
        <p:spPr>
          <a:xfrm>
            <a:off x="11541100" y="362701"/>
            <a:ext cx="26564490" cy="3785652"/>
          </a:xfrm>
          <a:prstGeom prst="rect">
            <a:avLst/>
          </a:prstGeom>
          <a:solidFill>
            <a:srgbClr val="FFC107"/>
          </a:solidFill>
          <a:ln w="28575">
            <a:noFill/>
          </a:ln>
        </p:spPr>
        <p:txBody>
          <a:bodyPr wrap="square" rtlCol="0">
            <a:spAutoFit/>
          </a:bodyPr>
          <a:lstStyle/>
          <a:p>
            <a:pPr algn="ctr"/>
            <a:r>
              <a:rPr lang="en-US" sz="8000" b="1" dirty="0">
                <a:latin typeface="Arial" panose="020B0604020202020204" pitchFamily="34" charset="0"/>
                <a:ea typeface="Ayuthaya" pitchFamily="2" charset="-34"/>
                <a:cs typeface="Arial" panose="020B0604020202020204" pitchFamily="34" charset="0"/>
              </a:rPr>
              <a:t>How do Students Express their Claim-Evidence-Reasoning on Scenario-based Assessments Grounded in Real-World Issues?</a:t>
            </a:r>
          </a:p>
        </p:txBody>
      </p:sp>
      <p:sp>
        <p:nvSpPr>
          <p:cNvPr id="11" name="TextBox 10">
            <a:extLst>
              <a:ext uri="{FF2B5EF4-FFF2-40B4-BE49-F238E27FC236}">
                <a16:creationId xmlns:a16="http://schemas.microsoft.com/office/drawing/2014/main" id="{D2F6C014-3EA4-3644-ADD1-A2D5F52C549C}"/>
              </a:ext>
            </a:extLst>
          </p:cNvPr>
          <p:cNvSpPr txBox="1"/>
          <p:nvPr/>
        </p:nvSpPr>
        <p:spPr>
          <a:xfrm>
            <a:off x="12076208" y="27237023"/>
            <a:ext cx="5255475" cy="1477328"/>
          </a:xfrm>
          <a:prstGeom prst="rect">
            <a:avLst/>
          </a:prstGeom>
          <a:noFill/>
        </p:spPr>
        <p:txBody>
          <a:bodyPr wrap="square" rtlCol="0">
            <a:spAutoFit/>
          </a:bodyPr>
          <a:lstStyle/>
          <a:p>
            <a:r>
              <a:rPr lang="en-US" dirty="0"/>
              <a:t>Research reported in this poster was supported by the National Science Foundation Award Number 671284. The content is solely the responsibility of the authors and does not necessarily represent the official views of the National Science Foundation.</a:t>
            </a:r>
          </a:p>
        </p:txBody>
      </p:sp>
      <p:sp>
        <p:nvSpPr>
          <p:cNvPr id="23" name="TextBox 22">
            <a:extLst>
              <a:ext uri="{FF2B5EF4-FFF2-40B4-BE49-F238E27FC236}">
                <a16:creationId xmlns:a16="http://schemas.microsoft.com/office/drawing/2014/main" id="{2FC7B6EA-C0AA-AA4A-BA27-BEC4D83B0E4C}"/>
              </a:ext>
            </a:extLst>
          </p:cNvPr>
          <p:cNvSpPr txBox="1"/>
          <p:nvPr/>
        </p:nvSpPr>
        <p:spPr>
          <a:xfrm>
            <a:off x="38196658" y="4074348"/>
            <a:ext cx="11066293" cy="28124622"/>
          </a:xfrm>
          <a:prstGeom prst="rect">
            <a:avLst/>
          </a:prstGeom>
          <a:noFill/>
        </p:spPr>
        <p:txBody>
          <a:bodyPr wrap="square" rtlCol="0">
            <a:spAutoFit/>
          </a:bodyPr>
          <a:lstStyle/>
          <a:p>
            <a:endParaRPr lang="en-US" sz="3600" dirty="0">
              <a:cs typeface="Arial" panose="020B0604020202020204" pitchFamily="34" charset="0"/>
            </a:endParaRPr>
          </a:p>
          <a:p>
            <a:pPr marL="571500" indent="-571500">
              <a:buFont typeface="Arial" panose="020B0604020202020204" pitchFamily="34" charset="0"/>
              <a:buChar char="•"/>
            </a:pPr>
            <a:r>
              <a:rPr lang="en-US" sz="3600" dirty="0">
                <a:cs typeface="Arial" panose="020B0604020202020204" pitchFamily="34" charset="0"/>
              </a:rPr>
              <a:t>Reliability, construct validity, and item hierarchy were established using the Rasch model. Ordinal logistic regression was used to evaluate uniform and non-uniform differential item functioning (DIF) (Swaminathan &amp; Rogers, 1990) between the two scenarios.</a:t>
            </a:r>
          </a:p>
          <a:p>
            <a:pPr marL="571500" indent="-571500">
              <a:buFont typeface="Arial" panose="020B0604020202020204" pitchFamily="34" charset="0"/>
              <a:buChar char="•"/>
            </a:pPr>
            <a:r>
              <a:rPr lang="en-US" sz="3600" dirty="0">
                <a:cs typeface="Arial" panose="020B0604020202020204" pitchFamily="34" charset="0"/>
              </a:rPr>
              <a:t>Natural language processing was used to understand how the semantic structure of students’ responses changed with CER.</a:t>
            </a:r>
            <a:endParaRPr lang="en-US" sz="3600" b="1" dirty="0">
              <a:cs typeface="Arial" panose="020B0604020202020204" pitchFamily="34" charset="0"/>
            </a:endParaRPr>
          </a:p>
          <a:p>
            <a:pPr>
              <a:lnSpc>
                <a:spcPct val="120000"/>
              </a:lnSpc>
            </a:pPr>
            <a:endParaRPr lang="en-US" sz="4400" b="1" dirty="0">
              <a:cs typeface="Arial" panose="020B0604020202020204" pitchFamily="34" charset="0"/>
            </a:endParaRPr>
          </a:p>
          <a:p>
            <a:pPr>
              <a:lnSpc>
                <a:spcPct val="120000"/>
              </a:lnSpc>
            </a:pPr>
            <a:r>
              <a:rPr lang="en-US" sz="4400" b="1" dirty="0">
                <a:cs typeface="Arial" panose="020B0604020202020204" pitchFamily="34" charset="0"/>
              </a:rPr>
              <a:t>RESULTS</a:t>
            </a:r>
            <a:endParaRPr lang="en-US" sz="2800" b="1" dirty="0">
              <a:cs typeface="Arial" panose="020B0604020202020204" pitchFamily="34" charset="0"/>
            </a:endParaRPr>
          </a:p>
          <a:p>
            <a:pPr marL="571500" indent="-571500">
              <a:buFont typeface="Arial" panose="020B0604020202020204" pitchFamily="34" charset="0"/>
              <a:buChar char="•"/>
            </a:pPr>
            <a:r>
              <a:rPr lang="en-US" sz="3600" dirty="0">
                <a:cs typeface="Arial" panose="020B0604020202020204" pitchFamily="34" charset="0"/>
              </a:rPr>
              <a:t>The scale was reliable (</a:t>
            </a:r>
            <a:r>
              <a:rPr lang="en-US" sz="3600" dirty="0" err="1">
                <a:cs typeface="Arial" panose="020B0604020202020204" pitchFamily="34" charset="0"/>
              </a:rPr>
              <a:t>r</a:t>
            </a:r>
            <a:r>
              <a:rPr lang="en-US" sz="3600" baseline="-25000" dirty="0" err="1">
                <a:cs typeface="Arial" panose="020B0604020202020204" pitchFamily="34" charset="0"/>
              </a:rPr>
              <a:t>person</a:t>
            </a:r>
            <a:r>
              <a:rPr lang="en-US" sz="3600" dirty="0">
                <a:cs typeface="Arial" panose="020B0604020202020204" pitchFamily="34" charset="0"/>
              </a:rPr>
              <a:t> = 0.96) and unidimensional (1</a:t>
            </a:r>
            <a:r>
              <a:rPr lang="en-US" sz="3600" baseline="30000" dirty="0">
                <a:cs typeface="Arial" panose="020B0604020202020204" pitchFamily="34" charset="0"/>
              </a:rPr>
              <a:t>st</a:t>
            </a:r>
            <a:r>
              <a:rPr lang="en-US" sz="3600" dirty="0">
                <a:cs typeface="Arial" panose="020B0604020202020204" pitchFamily="34" charset="0"/>
              </a:rPr>
              <a:t> eigenvalue from PCA on Rasch residuals = 1.57 &lt; 2)</a:t>
            </a:r>
          </a:p>
          <a:p>
            <a:pPr marL="571500" indent="-571500">
              <a:buFont typeface="Arial" panose="020B0604020202020204" pitchFamily="34" charset="0"/>
              <a:buChar char="•"/>
            </a:pPr>
            <a:r>
              <a:rPr lang="en-US" sz="3600" dirty="0">
                <a:cs typeface="Arial" panose="020B0604020202020204" pitchFamily="34" charset="0"/>
              </a:rPr>
              <a:t>All 6 competencies displayed satisfactory fit with the Rasch partial credit model and had point biserial correlations above 0.7.</a:t>
            </a:r>
          </a:p>
          <a:p>
            <a:pPr marL="571500" indent="-571500">
              <a:buFont typeface="Arial" panose="020B0604020202020204" pitchFamily="34" charset="0"/>
              <a:buChar char="•"/>
            </a:pPr>
            <a:r>
              <a:rPr lang="en-US" sz="3600" dirty="0">
                <a:cs typeface="Arial" panose="020B0604020202020204" pitchFamily="34" charset="0"/>
              </a:rPr>
              <a:t>No significant uniform or non-uniform DIF existed between the two scenarios. This means that there is no evidence that the difficulty and discrimination power of the scenarios differ. This was confirmed by p-values above 0.1 for the scenario factor (difficulty) and the scenario-by-measure interaction (discrimination) in the model for the responses on each competency.</a:t>
            </a:r>
          </a:p>
          <a:p>
            <a:pPr marL="571500" indent="-571500">
              <a:buFont typeface="Arial" panose="020B0604020202020204" pitchFamily="34" charset="0"/>
              <a:buChar char="•"/>
            </a:pPr>
            <a:r>
              <a:rPr lang="en-US" sz="3600" dirty="0">
                <a:cs typeface="Arial" panose="020B0604020202020204" pitchFamily="34" charset="0"/>
              </a:rPr>
              <a:t>The Rasch model predicted that 53.5% of the students were able to establish purpose, but only 40.2% were able to make effective quantitative arguments. </a:t>
            </a:r>
          </a:p>
          <a:p>
            <a:endParaRPr lang="en-US" sz="3600" b="1" dirty="0">
              <a:cs typeface="Arial" panose="020B0604020202020204" pitchFamily="34" charset="0"/>
            </a:endParaRPr>
          </a:p>
          <a:p>
            <a:pPr>
              <a:lnSpc>
                <a:spcPct val="120000"/>
              </a:lnSpc>
            </a:pPr>
            <a:r>
              <a:rPr lang="en-US" sz="4400" b="1" dirty="0">
                <a:cs typeface="Arial" panose="020B0604020202020204" pitchFamily="34" charset="0"/>
              </a:rPr>
              <a:t>CONCLUSIONS</a:t>
            </a:r>
          </a:p>
          <a:p>
            <a:pPr marL="571500" indent="-571500">
              <a:buFont typeface="Arial" panose="020B0604020202020204" pitchFamily="34" charset="0"/>
              <a:buChar char="•"/>
            </a:pPr>
            <a:r>
              <a:rPr lang="en-US" sz="3600" dirty="0"/>
              <a:t>The scenario-based assessments suggest that CER represents a progression of competencies which scaffold one another.  High reliability, </a:t>
            </a:r>
            <a:r>
              <a:rPr lang="en-US" sz="3600" dirty="0" err="1"/>
              <a:t>unidimensionality</a:t>
            </a:r>
            <a:r>
              <a:rPr lang="en-US" sz="3600" dirty="0"/>
              <a:t> of the scale, and satisfactory fit of the items with the Rasch model provide evidence for the validity of this progression.</a:t>
            </a:r>
          </a:p>
          <a:p>
            <a:pPr marL="571500" indent="-571500">
              <a:buFont typeface="Arial" panose="020B0604020202020204" pitchFamily="34" charset="0"/>
              <a:buChar char="•"/>
            </a:pPr>
            <a:r>
              <a:rPr lang="en-US" sz="3600" dirty="0"/>
              <a:t>The absence of significant difference in difficulty and discrimination between CER competencies suggests that these two scenarios can be used interchangeably to generate parallel testing forms.    </a:t>
            </a:r>
          </a:p>
          <a:p>
            <a:pPr marL="571500" indent="-571500">
              <a:buFont typeface="Arial" panose="020B0604020202020204" pitchFamily="34" charset="0"/>
              <a:buChar char="•"/>
            </a:pPr>
            <a:r>
              <a:rPr lang="en-US" sz="3600" dirty="0"/>
              <a:t>Quantitative skill is an especially difficult CER competency (Figure 1) which needs special attention. </a:t>
            </a:r>
          </a:p>
          <a:p>
            <a:pPr marL="571500" indent="-571500">
              <a:buFont typeface="Arial" panose="020B0604020202020204" pitchFamily="34" charset="0"/>
              <a:buChar char="•"/>
            </a:pPr>
            <a:r>
              <a:rPr lang="en-US" sz="3600" dirty="0"/>
              <a:t>Most responses tend to focus on the topic of the issue, but terms related to evidence processing and quantitative reasoning are relatively infrequent (Figure 2). This illustrates the necessity of focusing on quantitative reasoning when teaching argumentation in the classroom.</a:t>
            </a:r>
          </a:p>
          <a:p>
            <a:r>
              <a:rPr lang="en-US" sz="3600" dirty="0"/>
              <a:t>  </a:t>
            </a:r>
          </a:p>
        </p:txBody>
      </p:sp>
      <p:pic>
        <p:nvPicPr>
          <p:cNvPr id="20" name="Picture 4" descr="University of Missouri and Missouri's community colleges establish transfer  partnership - East Central College - East Central College">
            <a:extLst>
              <a:ext uri="{FF2B5EF4-FFF2-40B4-BE49-F238E27FC236}">
                <a16:creationId xmlns:a16="http://schemas.microsoft.com/office/drawing/2014/main" id="{C3BE4157-ECED-AC43-A318-AA92CF6952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10084" y="115574"/>
            <a:ext cx="6007632" cy="2194560"/>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a:extLst>
              <a:ext uri="{FF2B5EF4-FFF2-40B4-BE49-F238E27FC236}">
                <a16:creationId xmlns:a16="http://schemas.microsoft.com/office/drawing/2014/main" id="{28469D2A-5A0C-7A4D-8972-952F337ADBC9}"/>
              </a:ext>
            </a:extLst>
          </p:cNvPr>
          <p:cNvSpPr txBox="1"/>
          <p:nvPr/>
        </p:nvSpPr>
        <p:spPr>
          <a:xfrm>
            <a:off x="11584830" y="4456993"/>
            <a:ext cx="26611828" cy="1415772"/>
          </a:xfrm>
          <a:prstGeom prst="rect">
            <a:avLst/>
          </a:prstGeom>
          <a:noFill/>
        </p:spPr>
        <p:txBody>
          <a:bodyPr wrap="square" rtlCol="0">
            <a:spAutoFit/>
          </a:bodyPr>
          <a:lstStyle/>
          <a:p>
            <a:pPr algn="ctr"/>
            <a:r>
              <a:rPr lang="en-US" sz="5400" b="1" dirty="0">
                <a:cs typeface="Lato" panose="020F0502020204030203" pitchFamily="34" charset="0"/>
              </a:rPr>
              <a:t>William Romine PhD</a:t>
            </a:r>
            <a:r>
              <a:rPr lang="en-US" sz="5400" b="1" baseline="30000" dirty="0">
                <a:cs typeface="Lato" panose="020F0502020204030203" pitchFamily="34" charset="0"/>
              </a:rPr>
              <a:t>2</a:t>
            </a:r>
            <a:r>
              <a:rPr lang="en-US" sz="5400" b="1" dirty="0">
                <a:cs typeface="Lato" panose="020F0502020204030203" pitchFamily="34" charset="0"/>
              </a:rPr>
              <a:t>, Amy </a:t>
            </a:r>
            <a:r>
              <a:rPr lang="en-US" sz="5400" b="1" dirty="0" err="1">
                <a:cs typeface="Lato" panose="020F0502020204030203" pitchFamily="34" charset="0"/>
              </a:rPr>
              <a:t>Lannin</a:t>
            </a:r>
            <a:r>
              <a:rPr lang="en-US" sz="5400" b="1" dirty="0">
                <a:cs typeface="Lato" panose="020F0502020204030203" pitchFamily="34" charset="0"/>
              </a:rPr>
              <a:t> PhD</a:t>
            </a:r>
            <a:r>
              <a:rPr lang="en-US" sz="5400" b="1" baseline="30000" dirty="0">
                <a:cs typeface="Lato" panose="020F0502020204030203" pitchFamily="34" charset="0"/>
              </a:rPr>
              <a:t>1</a:t>
            </a:r>
            <a:r>
              <a:rPr lang="en-US" sz="5400" b="1" dirty="0">
                <a:cs typeface="Lato" panose="020F0502020204030203" pitchFamily="34" charset="0"/>
              </a:rPr>
              <a:t>, Ankita Agarwal</a:t>
            </a:r>
            <a:r>
              <a:rPr lang="en-US" sz="5400" b="1" baseline="30000" dirty="0">
                <a:cs typeface="Lato" panose="020F0502020204030203" pitchFamily="34" charset="0"/>
              </a:rPr>
              <a:t>2</a:t>
            </a:r>
            <a:r>
              <a:rPr lang="en-US" sz="5400" b="1" dirty="0">
                <a:cs typeface="Lato" panose="020F0502020204030203" pitchFamily="34" charset="0"/>
              </a:rPr>
              <a:t>, </a:t>
            </a:r>
            <a:r>
              <a:rPr lang="en-US" sz="5400" b="1" dirty="0" err="1">
                <a:cs typeface="Lato" panose="020F0502020204030203" pitchFamily="34" charset="0"/>
              </a:rPr>
              <a:t>Maha</a:t>
            </a:r>
            <a:r>
              <a:rPr lang="en-US" sz="5400" b="1" dirty="0">
                <a:cs typeface="Lato" panose="020F0502020204030203" pitchFamily="34" charset="0"/>
              </a:rPr>
              <a:t> Kareem</a:t>
            </a:r>
            <a:r>
              <a:rPr lang="en-US" sz="5400" b="1" baseline="30000" dirty="0">
                <a:cs typeface="Lato" panose="020F0502020204030203" pitchFamily="34" charset="0"/>
              </a:rPr>
              <a:t>1</a:t>
            </a:r>
            <a:r>
              <a:rPr lang="en-US" sz="5400" b="1" dirty="0">
                <a:cs typeface="Lato" panose="020F0502020204030203" pitchFamily="34" charset="0"/>
              </a:rPr>
              <a:t>, Emily Burwell</a:t>
            </a:r>
            <a:r>
              <a:rPr lang="en-US" sz="5400" b="1" baseline="30000" dirty="0">
                <a:cs typeface="Lato" panose="020F0502020204030203" pitchFamily="34" charset="0"/>
              </a:rPr>
              <a:t>2</a:t>
            </a:r>
            <a:r>
              <a:rPr lang="en-US" sz="5400" b="1" dirty="0">
                <a:cs typeface="Lato" panose="020F0502020204030203" pitchFamily="34" charset="0"/>
              </a:rPr>
              <a:t> </a:t>
            </a:r>
          </a:p>
          <a:p>
            <a:pPr algn="ctr"/>
            <a:r>
              <a:rPr lang="en-US" sz="3200" b="1" dirty="0">
                <a:cs typeface="Lato" panose="020F0502020204030203" pitchFamily="34" charset="0"/>
              </a:rPr>
              <a:t>1: University of Missouri; 2: Wright State University, OH</a:t>
            </a:r>
          </a:p>
        </p:txBody>
      </p:sp>
      <p:sp>
        <p:nvSpPr>
          <p:cNvPr id="27" name="TextBox 26">
            <a:extLst>
              <a:ext uri="{FF2B5EF4-FFF2-40B4-BE49-F238E27FC236}">
                <a16:creationId xmlns:a16="http://schemas.microsoft.com/office/drawing/2014/main" id="{7978DDD7-49BB-EA4A-91F6-14C4617365A7}"/>
              </a:ext>
            </a:extLst>
          </p:cNvPr>
          <p:cNvSpPr txBox="1"/>
          <p:nvPr/>
        </p:nvSpPr>
        <p:spPr>
          <a:xfrm>
            <a:off x="27960867" y="30899756"/>
            <a:ext cx="9464040" cy="769441"/>
          </a:xfrm>
          <a:prstGeom prst="rect">
            <a:avLst/>
          </a:prstGeom>
          <a:noFill/>
        </p:spPr>
        <p:txBody>
          <a:bodyPr wrap="square" rtlCol="0">
            <a:spAutoFit/>
          </a:bodyPr>
          <a:lstStyle/>
          <a:p>
            <a:r>
              <a:rPr lang="en-US" sz="4400" b="1" dirty="0"/>
              <a:t>Example of a high CER response</a:t>
            </a:r>
          </a:p>
        </p:txBody>
      </p:sp>
      <p:pic>
        <p:nvPicPr>
          <p:cNvPr id="31" name="Picture 30" descr="Text&#10;&#10;Description automatically generated">
            <a:extLst>
              <a:ext uri="{FF2B5EF4-FFF2-40B4-BE49-F238E27FC236}">
                <a16:creationId xmlns:a16="http://schemas.microsoft.com/office/drawing/2014/main" id="{245DA53E-93AF-4C59-81D6-D2AC11B41C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742805" y="16361779"/>
            <a:ext cx="5451348" cy="3634232"/>
          </a:xfrm>
          <a:prstGeom prst="rect">
            <a:avLst/>
          </a:prstGeom>
        </p:spPr>
      </p:pic>
      <p:pic>
        <p:nvPicPr>
          <p:cNvPr id="1025" name="Picture 1024" descr="Text&#10;&#10;Description automatically generated">
            <a:extLst>
              <a:ext uri="{FF2B5EF4-FFF2-40B4-BE49-F238E27FC236}">
                <a16:creationId xmlns:a16="http://schemas.microsoft.com/office/drawing/2014/main" id="{6D9750C9-290E-4C9D-ACBA-C3E6C905414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301011" y="16382512"/>
            <a:ext cx="5425714" cy="3617143"/>
          </a:xfrm>
          <a:prstGeom prst="rect">
            <a:avLst/>
          </a:prstGeom>
        </p:spPr>
      </p:pic>
      <p:graphicFrame>
        <p:nvGraphicFramePr>
          <p:cNvPr id="1026" name="Table 1025">
            <a:extLst>
              <a:ext uri="{FF2B5EF4-FFF2-40B4-BE49-F238E27FC236}">
                <a16:creationId xmlns:a16="http://schemas.microsoft.com/office/drawing/2014/main" id="{32075CB1-6787-4E65-86D3-7C45C84B91D0}"/>
              </a:ext>
            </a:extLst>
          </p:cNvPr>
          <p:cNvGraphicFramePr>
            <a:graphicFrameLocks noGrp="1"/>
          </p:cNvGraphicFramePr>
          <p:nvPr>
            <p:extLst>
              <p:ext uri="{D42A27DB-BD31-4B8C-83A1-F6EECF244321}">
                <p14:modId xmlns:p14="http://schemas.microsoft.com/office/powerpoint/2010/main" val="1964142890"/>
              </p:ext>
            </p:extLst>
          </p:nvPr>
        </p:nvGraphicFramePr>
        <p:xfrm>
          <a:off x="11742805" y="13301700"/>
          <a:ext cx="10967858" cy="2708694"/>
        </p:xfrm>
        <a:graphic>
          <a:graphicData uri="http://schemas.openxmlformats.org/drawingml/2006/table">
            <a:tbl>
              <a:tblPr>
                <a:tableStyleId>{5C22544A-7EE6-4342-B048-85BDC9FD1C3A}</a:tableStyleId>
              </a:tblPr>
              <a:tblGrid>
                <a:gridCol w="1352990">
                  <a:extLst>
                    <a:ext uri="{9D8B030D-6E8A-4147-A177-3AD203B41FA5}">
                      <a16:colId xmlns:a16="http://schemas.microsoft.com/office/drawing/2014/main" val="2249984065"/>
                    </a:ext>
                  </a:extLst>
                </a:gridCol>
                <a:gridCol w="2533260">
                  <a:extLst>
                    <a:ext uri="{9D8B030D-6E8A-4147-A177-3AD203B41FA5}">
                      <a16:colId xmlns:a16="http://schemas.microsoft.com/office/drawing/2014/main" val="3576655561"/>
                    </a:ext>
                  </a:extLst>
                </a:gridCol>
                <a:gridCol w="1352990">
                  <a:extLst>
                    <a:ext uri="{9D8B030D-6E8A-4147-A177-3AD203B41FA5}">
                      <a16:colId xmlns:a16="http://schemas.microsoft.com/office/drawing/2014/main" val="3644238563"/>
                    </a:ext>
                  </a:extLst>
                </a:gridCol>
                <a:gridCol w="1352990">
                  <a:extLst>
                    <a:ext uri="{9D8B030D-6E8A-4147-A177-3AD203B41FA5}">
                      <a16:colId xmlns:a16="http://schemas.microsoft.com/office/drawing/2014/main" val="182576683"/>
                    </a:ext>
                  </a:extLst>
                </a:gridCol>
                <a:gridCol w="1352990">
                  <a:extLst>
                    <a:ext uri="{9D8B030D-6E8A-4147-A177-3AD203B41FA5}">
                      <a16:colId xmlns:a16="http://schemas.microsoft.com/office/drawing/2014/main" val="1440853994"/>
                    </a:ext>
                  </a:extLst>
                </a:gridCol>
                <a:gridCol w="1352990">
                  <a:extLst>
                    <a:ext uri="{9D8B030D-6E8A-4147-A177-3AD203B41FA5}">
                      <a16:colId xmlns:a16="http://schemas.microsoft.com/office/drawing/2014/main" val="560965133"/>
                    </a:ext>
                  </a:extLst>
                </a:gridCol>
                <a:gridCol w="1669648">
                  <a:extLst>
                    <a:ext uri="{9D8B030D-6E8A-4147-A177-3AD203B41FA5}">
                      <a16:colId xmlns:a16="http://schemas.microsoft.com/office/drawing/2014/main" val="4066851654"/>
                    </a:ext>
                  </a:extLst>
                </a:gridCol>
              </a:tblGrid>
              <a:tr h="451449">
                <a:tc>
                  <a:txBody>
                    <a:bodyPr/>
                    <a:lstStyle/>
                    <a:p>
                      <a:pPr algn="ctr" fontAlgn="b"/>
                      <a:r>
                        <a:rPr lang="en-US" sz="2400" u="none" strike="noStrike" dirty="0">
                          <a:effectLst/>
                        </a:rPr>
                        <a:t>Item</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400" u="none" strike="noStrike">
                          <a:effectLst/>
                        </a:rPr>
                        <a:t>Competency</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Difficulty</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SE</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Infit</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Outfit</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 Achieved</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20696110"/>
                  </a:ext>
                </a:extLst>
              </a:tr>
              <a:tr h="451449">
                <a:tc>
                  <a:txBody>
                    <a:bodyPr/>
                    <a:lstStyle/>
                    <a:p>
                      <a:pPr algn="ctr" fontAlgn="b"/>
                      <a:r>
                        <a:rPr lang="en-US" sz="2400" u="none" strike="noStrike">
                          <a:effectLst/>
                        </a:rPr>
                        <a:t>1</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400" u="none" strike="noStrike">
                          <a:effectLst/>
                        </a:rPr>
                        <a:t>Purpose</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-1.34</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0.28</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0.97</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0.99</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53.3</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74618106"/>
                  </a:ext>
                </a:extLst>
              </a:tr>
              <a:tr h="451449">
                <a:tc>
                  <a:txBody>
                    <a:bodyPr/>
                    <a:lstStyle/>
                    <a:p>
                      <a:pPr algn="ctr" fontAlgn="b"/>
                      <a:r>
                        <a:rPr lang="en-US" sz="2400" u="none" strike="noStrike">
                          <a:effectLst/>
                        </a:rPr>
                        <a:t>2</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400" u="none" strike="noStrike" dirty="0">
                          <a:effectLst/>
                        </a:rPr>
                        <a:t>Evidence</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-0.49</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0.30</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1.34</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1.09</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48.6</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27416990"/>
                  </a:ext>
                </a:extLst>
              </a:tr>
              <a:tr h="451449">
                <a:tc>
                  <a:txBody>
                    <a:bodyPr/>
                    <a:lstStyle/>
                    <a:p>
                      <a:pPr algn="ctr" fontAlgn="b"/>
                      <a:r>
                        <a:rPr lang="en-US" sz="2400" u="none" strike="noStrike">
                          <a:effectLst/>
                        </a:rPr>
                        <a:t>4</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400" u="none" strike="noStrike">
                          <a:effectLst/>
                        </a:rPr>
                        <a:t>Content</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0.44</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0.29</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0.53</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0.36</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43.9</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32228542"/>
                  </a:ext>
                </a:extLst>
              </a:tr>
              <a:tr h="451449">
                <a:tc>
                  <a:txBody>
                    <a:bodyPr/>
                    <a:lstStyle/>
                    <a:p>
                      <a:pPr algn="ctr" fontAlgn="b"/>
                      <a:r>
                        <a:rPr lang="en-US" sz="2400" u="none" strike="noStrike">
                          <a:effectLst/>
                        </a:rPr>
                        <a:t>5</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400" u="none" strike="noStrike">
                          <a:effectLst/>
                        </a:rPr>
                        <a:t>Communication</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0.48</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0.26</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0.70</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0.48</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43.9</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84220049"/>
                  </a:ext>
                </a:extLst>
              </a:tr>
              <a:tr h="451449">
                <a:tc>
                  <a:txBody>
                    <a:bodyPr/>
                    <a:lstStyle/>
                    <a:p>
                      <a:pPr algn="ctr" fontAlgn="b"/>
                      <a:r>
                        <a:rPr lang="en-US" sz="2400" u="none" strike="noStrike">
                          <a:effectLst/>
                        </a:rPr>
                        <a:t>3</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400" u="none" strike="noStrike">
                          <a:effectLst/>
                        </a:rPr>
                        <a:t>Quantitative</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0.90</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0.28</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1.05</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1.36</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40.2</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16095995"/>
                  </a:ext>
                </a:extLst>
              </a:tr>
            </a:tbl>
          </a:graphicData>
        </a:graphic>
      </p:graphicFrame>
      <p:sp>
        <p:nvSpPr>
          <p:cNvPr id="36" name="Rectangle 3">
            <a:extLst>
              <a:ext uri="{FF2B5EF4-FFF2-40B4-BE49-F238E27FC236}">
                <a16:creationId xmlns:a16="http://schemas.microsoft.com/office/drawing/2014/main" id="{80FA1AB6-493A-4789-97D9-EBDD827C03DE}"/>
              </a:ext>
            </a:extLst>
          </p:cNvPr>
          <p:cNvSpPr>
            <a:spLocks noChangeArrowheads="1"/>
          </p:cNvSpPr>
          <p:nvPr/>
        </p:nvSpPr>
        <p:spPr bwMode="auto">
          <a:xfrm>
            <a:off x="24488015" y="11879683"/>
            <a:ext cx="12685475" cy="79406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US" sz="3000" b="1" dirty="0">
                <a:latin typeface="Arial" pitchFamily="34" charset="0"/>
                <a:cs typeface="Arial" pitchFamily="34" charset="0"/>
              </a:rPr>
              <a:t>    </a:t>
            </a:r>
            <a:r>
              <a:rPr lang="en-US" sz="3000" b="1" dirty="0">
                <a:latin typeface="Courier New" pitchFamily="49" charset="0"/>
                <a:cs typeface="Courier New" pitchFamily="49" charset="0"/>
              </a:rPr>
              <a:t>LOGITS %STUDENTS MEETING COMPETENCIES</a:t>
            </a:r>
          </a:p>
          <a:p>
            <a:pPr lvl="0" eaLnBrk="0" fontAlgn="base" hangingPunct="0">
              <a:spcBef>
                <a:spcPct val="0"/>
              </a:spcBef>
              <a:spcAft>
                <a:spcPct val="0"/>
              </a:spcAft>
            </a:pPr>
            <a:r>
              <a:rPr lang="en-US" sz="3000" b="1" dirty="0">
                <a:latin typeface="Courier New" pitchFamily="49" charset="0"/>
                <a:cs typeface="Courier New" pitchFamily="49" charset="0"/>
              </a:rPr>
              <a:t>    2                +</a:t>
            </a:r>
          </a:p>
          <a:p>
            <a:pPr lvl="0" eaLnBrk="0" fontAlgn="base" hangingPunct="0">
              <a:spcBef>
                <a:spcPct val="0"/>
              </a:spcBef>
              <a:spcAft>
                <a:spcPct val="0"/>
              </a:spcAft>
            </a:pPr>
            <a:r>
              <a:rPr lang="en-US" sz="3000" b="1" dirty="0">
                <a:latin typeface="Courier New" pitchFamily="49" charset="0"/>
                <a:cs typeface="Courier New" pitchFamily="49" charset="0"/>
              </a:rPr>
              <a:t>                     |</a:t>
            </a:r>
          </a:p>
          <a:p>
            <a:pPr lvl="0" eaLnBrk="0" fontAlgn="base" hangingPunct="0">
              <a:spcBef>
                <a:spcPct val="0"/>
              </a:spcBef>
              <a:spcAft>
                <a:spcPct val="0"/>
              </a:spcAft>
            </a:pPr>
            <a:r>
              <a:rPr lang="en-US" sz="3000" b="1" dirty="0">
                <a:latin typeface="Courier New" pitchFamily="49" charset="0"/>
                <a:cs typeface="Courier New" pitchFamily="49" charset="0"/>
              </a:rPr>
              <a:t>                     |</a:t>
            </a:r>
          </a:p>
          <a:p>
            <a:pPr lvl="0" eaLnBrk="0" fontAlgn="base" hangingPunct="0">
              <a:spcBef>
                <a:spcPct val="0"/>
              </a:spcBef>
              <a:spcAft>
                <a:spcPct val="0"/>
              </a:spcAft>
            </a:pPr>
            <a:r>
              <a:rPr lang="en-US" sz="3000" b="1" dirty="0">
                <a:latin typeface="Courier New" pitchFamily="49" charset="0"/>
                <a:cs typeface="Courier New" pitchFamily="49" charset="0"/>
              </a:rPr>
              <a:t>    1          40.2% +  3=Quantitative</a:t>
            </a:r>
          </a:p>
          <a:p>
            <a:pPr lvl="0" eaLnBrk="0" fontAlgn="base" hangingPunct="0">
              <a:spcBef>
                <a:spcPct val="0"/>
              </a:spcBef>
              <a:spcAft>
                <a:spcPct val="0"/>
              </a:spcAft>
            </a:pPr>
            <a:r>
              <a:rPr lang="en-US" sz="3000" b="1" dirty="0">
                <a:latin typeface="Courier New" pitchFamily="49" charset="0"/>
                <a:cs typeface="Courier New" pitchFamily="49" charset="0"/>
              </a:rPr>
              <a:t>                     |</a:t>
            </a:r>
          </a:p>
          <a:p>
            <a:pPr lvl="0" eaLnBrk="0" fontAlgn="base" hangingPunct="0">
              <a:spcBef>
                <a:spcPct val="0"/>
              </a:spcBef>
              <a:spcAft>
                <a:spcPct val="0"/>
              </a:spcAft>
            </a:pPr>
            <a:r>
              <a:rPr lang="en-US" sz="3000" b="1" dirty="0">
                <a:latin typeface="Courier New" pitchFamily="49" charset="0"/>
                <a:cs typeface="Courier New" pitchFamily="49" charset="0"/>
              </a:rPr>
              <a:t>               43.9% |  4=Content  5=Communication</a:t>
            </a:r>
          </a:p>
          <a:p>
            <a:pPr lvl="0" eaLnBrk="0" fontAlgn="base" hangingPunct="0">
              <a:spcBef>
                <a:spcPct val="0"/>
              </a:spcBef>
              <a:spcAft>
                <a:spcPct val="0"/>
              </a:spcAft>
            </a:pPr>
            <a:r>
              <a:rPr lang="en-US" sz="3000" b="1" dirty="0">
                <a:latin typeface="Courier New" pitchFamily="49" charset="0"/>
                <a:cs typeface="Courier New" pitchFamily="49" charset="0"/>
              </a:rPr>
              <a:t>    0                +</a:t>
            </a:r>
          </a:p>
          <a:p>
            <a:pPr lvl="0" eaLnBrk="0" fontAlgn="base" hangingPunct="0">
              <a:spcBef>
                <a:spcPct val="0"/>
              </a:spcBef>
              <a:spcAft>
                <a:spcPct val="0"/>
              </a:spcAft>
            </a:pPr>
            <a:r>
              <a:rPr lang="en-US" sz="3000" b="1" dirty="0">
                <a:latin typeface="Courier New" pitchFamily="49" charset="0"/>
                <a:cs typeface="Courier New" pitchFamily="49" charset="0"/>
              </a:rPr>
              <a:t>               48.6% |  2=Evidence</a:t>
            </a:r>
          </a:p>
          <a:p>
            <a:pPr lvl="0" eaLnBrk="0" fontAlgn="base" hangingPunct="0">
              <a:spcBef>
                <a:spcPct val="0"/>
              </a:spcBef>
              <a:spcAft>
                <a:spcPct val="0"/>
              </a:spcAft>
            </a:pPr>
            <a:r>
              <a:rPr lang="en-US" sz="3000" b="1" dirty="0">
                <a:latin typeface="Courier New" pitchFamily="49" charset="0"/>
                <a:cs typeface="Courier New" pitchFamily="49" charset="0"/>
              </a:rPr>
              <a:t>                     |</a:t>
            </a:r>
          </a:p>
          <a:p>
            <a:pPr lvl="0" eaLnBrk="0" fontAlgn="base" hangingPunct="0">
              <a:spcBef>
                <a:spcPct val="0"/>
              </a:spcBef>
              <a:spcAft>
                <a:spcPct val="0"/>
              </a:spcAft>
            </a:pPr>
            <a:r>
              <a:rPr lang="en-US" sz="3000" b="1" dirty="0">
                <a:latin typeface="Courier New" pitchFamily="49" charset="0"/>
                <a:cs typeface="Courier New" pitchFamily="49" charset="0"/>
              </a:rPr>
              <a:t>   -1                +</a:t>
            </a:r>
          </a:p>
          <a:p>
            <a:pPr lvl="0" eaLnBrk="0" fontAlgn="base" hangingPunct="0">
              <a:spcBef>
                <a:spcPct val="0"/>
              </a:spcBef>
              <a:spcAft>
                <a:spcPct val="0"/>
              </a:spcAft>
            </a:pPr>
            <a:r>
              <a:rPr lang="en-US" sz="3000" b="1" dirty="0">
                <a:latin typeface="Courier New" pitchFamily="49" charset="0"/>
                <a:cs typeface="Courier New" pitchFamily="49" charset="0"/>
              </a:rPr>
              <a:t>               53.5% |  1=Purpose</a:t>
            </a:r>
          </a:p>
          <a:p>
            <a:pPr lvl="0" eaLnBrk="0" fontAlgn="base" hangingPunct="0">
              <a:spcBef>
                <a:spcPct val="0"/>
              </a:spcBef>
              <a:spcAft>
                <a:spcPct val="0"/>
              </a:spcAft>
            </a:pPr>
            <a:r>
              <a:rPr lang="en-US" sz="3000" b="1" dirty="0">
                <a:latin typeface="Courier New" pitchFamily="49" charset="0"/>
                <a:cs typeface="Courier New" pitchFamily="49" charset="0"/>
              </a:rPr>
              <a:t>                     |</a:t>
            </a:r>
          </a:p>
          <a:p>
            <a:pPr lvl="0" eaLnBrk="0" fontAlgn="base" hangingPunct="0">
              <a:spcBef>
                <a:spcPct val="0"/>
              </a:spcBef>
              <a:spcAft>
                <a:spcPct val="0"/>
              </a:spcAft>
            </a:pPr>
            <a:r>
              <a:rPr lang="en-US" sz="3000" b="1" dirty="0">
                <a:latin typeface="Courier New" pitchFamily="49" charset="0"/>
                <a:cs typeface="Courier New" pitchFamily="49" charset="0"/>
              </a:rPr>
              <a:t>   -2                +</a:t>
            </a:r>
          </a:p>
          <a:p>
            <a:pPr lvl="0" eaLnBrk="0" fontAlgn="base" hangingPunct="0">
              <a:spcBef>
                <a:spcPct val="0"/>
              </a:spcBef>
              <a:spcAft>
                <a:spcPct val="0"/>
              </a:spcAft>
            </a:pPr>
            <a:r>
              <a:rPr lang="en-US" sz="3000" b="1" dirty="0">
                <a:latin typeface="Courier New" pitchFamily="49" charset="0"/>
                <a:cs typeface="Courier New" pitchFamily="49" charset="0"/>
              </a:rPr>
              <a:t>                     |</a:t>
            </a:r>
          </a:p>
          <a:p>
            <a:pPr lvl="0" eaLnBrk="0" fontAlgn="base" hangingPunct="0">
              <a:spcBef>
                <a:spcPct val="0"/>
              </a:spcBef>
              <a:spcAft>
                <a:spcPct val="0"/>
              </a:spcAft>
            </a:pPr>
            <a:r>
              <a:rPr lang="en-US" sz="3000" b="1" dirty="0">
                <a:latin typeface="Courier New" pitchFamily="49" charset="0"/>
                <a:cs typeface="Courier New" pitchFamily="49" charset="0"/>
              </a:rPr>
              <a:t>                     |</a:t>
            </a:r>
          </a:p>
          <a:p>
            <a:pPr lvl="0" eaLnBrk="0" fontAlgn="base" hangingPunct="0">
              <a:spcBef>
                <a:spcPct val="0"/>
              </a:spcBef>
              <a:spcAft>
                <a:spcPct val="0"/>
              </a:spcAft>
            </a:pPr>
            <a:r>
              <a:rPr lang="en-US" sz="3000" b="1" dirty="0">
                <a:latin typeface="Courier New" pitchFamily="49" charset="0"/>
                <a:cs typeface="Courier New" pitchFamily="49" charset="0"/>
              </a:rPr>
              <a:t>   </a:t>
            </a:r>
          </a:p>
        </p:txBody>
      </p:sp>
      <p:sp>
        <p:nvSpPr>
          <p:cNvPr id="1027" name="TextBox 1026">
            <a:extLst>
              <a:ext uri="{FF2B5EF4-FFF2-40B4-BE49-F238E27FC236}">
                <a16:creationId xmlns:a16="http://schemas.microsoft.com/office/drawing/2014/main" id="{B42175B5-343B-4202-A98C-B5E22CBA81EE}"/>
              </a:ext>
            </a:extLst>
          </p:cNvPr>
          <p:cNvSpPr txBox="1"/>
          <p:nvPr/>
        </p:nvSpPr>
        <p:spPr>
          <a:xfrm>
            <a:off x="17917729" y="21725017"/>
            <a:ext cx="9999407" cy="9325630"/>
          </a:xfrm>
          <a:prstGeom prst="rect">
            <a:avLst/>
          </a:prstGeom>
          <a:noFill/>
        </p:spPr>
        <p:txBody>
          <a:bodyPr wrap="square" rtlCol="0">
            <a:spAutoFit/>
          </a:bodyPr>
          <a:lstStyle/>
          <a:p>
            <a:r>
              <a:rPr lang="en-US" sz="5000" i="1" dirty="0"/>
              <a:t>The statement above that says the town Charleston is considerably flooding is inaccurate because it is missing crucial points to prove that there has been considerable water precipitation. One point they fail to put was how much precipitation has increased by from 2005 to this point. They also forgot to mention which type of precipitation was the main cause of the flooding and how they could solve it.</a:t>
            </a:r>
          </a:p>
        </p:txBody>
      </p:sp>
      <p:sp>
        <p:nvSpPr>
          <p:cNvPr id="38" name="TextBox 37">
            <a:extLst>
              <a:ext uri="{FF2B5EF4-FFF2-40B4-BE49-F238E27FC236}">
                <a16:creationId xmlns:a16="http://schemas.microsoft.com/office/drawing/2014/main" id="{77EB49BB-8728-4481-97A3-BC01C22E1B3C}"/>
              </a:ext>
            </a:extLst>
          </p:cNvPr>
          <p:cNvSpPr txBox="1"/>
          <p:nvPr/>
        </p:nvSpPr>
        <p:spPr>
          <a:xfrm>
            <a:off x="18601777" y="30899757"/>
            <a:ext cx="9464040" cy="769441"/>
          </a:xfrm>
          <a:prstGeom prst="rect">
            <a:avLst/>
          </a:prstGeom>
          <a:noFill/>
        </p:spPr>
        <p:txBody>
          <a:bodyPr wrap="square" rtlCol="0">
            <a:spAutoFit/>
          </a:bodyPr>
          <a:lstStyle/>
          <a:p>
            <a:r>
              <a:rPr lang="en-US" sz="4400" b="1" dirty="0"/>
              <a:t>Example of a lower CER response</a:t>
            </a:r>
          </a:p>
        </p:txBody>
      </p:sp>
      <p:sp>
        <p:nvSpPr>
          <p:cNvPr id="39" name="TextBox 38">
            <a:extLst>
              <a:ext uri="{FF2B5EF4-FFF2-40B4-BE49-F238E27FC236}">
                <a16:creationId xmlns:a16="http://schemas.microsoft.com/office/drawing/2014/main" id="{BEC8441E-702E-495F-B947-95F25C969017}"/>
              </a:ext>
            </a:extLst>
          </p:cNvPr>
          <p:cNvSpPr txBox="1"/>
          <p:nvPr/>
        </p:nvSpPr>
        <p:spPr>
          <a:xfrm>
            <a:off x="27589883" y="21841457"/>
            <a:ext cx="9999407" cy="8817799"/>
          </a:xfrm>
          <a:prstGeom prst="rect">
            <a:avLst/>
          </a:prstGeom>
          <a:noFill/>
        </p:spPr>
        <p:txBody>
          <a:bodyPr wrap="square" rtlCol="0">
            <a:spAutoFit/>
          </a:bodyPr>
          <a:lstStyle/>
          <a:p>
            <a:r>
              <a:rPr lang="en-US" sz="2700" i="1" dirty="0"/>
              <a:t>Charleston’s flooding problems are due to the increases in developed land areas with impermeable surfaces. Impermeable surfaces do not allow water to go through to the soil; this will increase water runoff. If the services are distributed throughout the city, the water will flow with change to run towards areas that are permeable (man-made surfaces that allow water to flow through such as baseball fields or golf courses) and naturally occurring areas (parks, forest, fields), causing flooding to occur. In the 40 years of recorded data, the following changes have occurred: It is evident that the vast increase in developed-impermeable surfaces as compared to changes in the developed permeable in natural areas is the over-riding factor in the flooding problem. The local meteorologist has stated in error that the flooding problem is due to increased precipitation. His error is in looking at a small range of data; the increase he cited was only over the last eight years and we are given 40 years of data. Additionally, if you are to look at the data in total, the precipitation follows an up and down pattern and 2013 is in the predictable upward trend. Add the predictable upward pattern in precipitation to the major change in the land area coverage; the overwhelming change has been the development of land with impermeable surfaces this is the accurate cause of Charleston’s flooding problems.</a:t>
            </a:r>
          </a:p>
        </p:txBody>
      </p:sp>
      <p:sp>
        <p:nvSpPr>
          <p:cNvPr id="4" name="TextBox 3">
            <a:extLst>
              <a:ext uri="{FF2B5EF4-FFF2-40B4-BE49-F238E27FC236}">
                <a16:creationId xmlns:a16="http://schemas.microsoft.com/office/drawing/2014/main" id="{023C2823-3B17-4943-B851-BF4304ADDAF4}"/>
              </a:ext>
            </a:extLst>
          </p:cNvPr>
          <p:cNvSpPr txBox="1"/>
          <p:nvPr/>
        </p:nvSpPr>
        <p:spPr>
          <a:xfrm>
            <a:off x="11813797" y="11944106"/>
            <a:ext cx="10624172" cy="1754326"/>
          </a:xfrm>
          <a:prstGeom prst="rect">
            <a:avLst/>
          </a:prstGeom>
          <a:noFill/>
        </p:spPr>
        <p:txBody>
          <a:bodyPr wrap="square" rtlCol="0">
            <a:spAutoFit/>
          </a:bodyPr>
          <a:lstStyle/>
          <a:p>
            <a:r>
              <a:rPr lang="en-US" sz="3600" b="1" dirty="0">
                <a:cs typeface="Arial" panose="020B0604020202020204" pitchFamily="34" charset="0"/>
              </a:rPr>
              <a:t>Table 1.</a:t>
            </a:r>
            <a:r>
              <a:rPr lang="en-US" sz="3600" dirty="0">
                <a:cs typeface="Arial" panose="020B0604020202020204" pitchFamily="34" charset="0"/>
              </a:rPr>
              <a:t> Measures for item difficulty and fit with the Rasch model. Expected fit = 1, excessive misfit &gt; 1.50.</a:t>
            </a:r>
            <a:endParaRPr lang="en-US" sz="3600" b="1" dirty="0">
              <a:cs typeface="Arial" panose="020B0604020202020204" pitchFamily="34" charset="0"/>
            </a:endParaRPr>
          </a:p>
          <a:p>
            <a:endParaRPr lang="en-US" sz="3600" dirty="0"/>
          </a:p>
        </p:txBody>
      </p:sp>
      <p:sp>
        <p:nvSpPr>
          <p:cNvPr id="6" name="TextBox 5">
            <a:extLst>
              <a:ext uri="{FF2B5EF4-FFF2-40B4-BE49-F238E27FC236}">
                <a16:creationId xmlns:a16="http://schemas.microsoft.com/office/drawing/2014/main" id="{2E965FA7-15AB-456D-9C9A-5C6517E65A35}"/>
              </a:ext>
            </a:extLst>
          </p:cNvPr>
          <p:cNvSpPr txBox="1"/>
          <p:nvPr/>
        </p:nvSpPr>
        <p:spPr>
          <a:xfrm>
            <a:off x="23290362" y="19184374"/>
            <a:ext cx="15315101" cy="1200329"/>
          </a:xfrm>
          <a:prstGeom prst="rect">
            <a:avLst/>
          </a:prstGeom>
          <a:noFill/>
        </p:spPr>
        <p:txBody>
          <a:bodyPr wrap="square" rtlCol="0">
            <a:spAutoFit/>
          </a:bodyPr>
          <a:lstStyle/>
          <a:p>
            <a:r>
              <a:rPr lang="en-US" sz="3600" b="1" dirty="0">
                <a:cs typeface="Arial" panose="020B0604020202020204" pitchFamily="34" charset="0"/>
              </a:rPr>
              <a:t>Figure 1.</a:t>
            </a:r>
            <a:r>
              <a:rPr lang="en-US" sz="3600" dirty="0">
                <a:cs typeface="Arial" panose="020B0604020202020204" pitchFamily="34" charset="0"/>
              </a:rPr>
              <a:t> Hierarchy of the CER competencies on the Rasch scale (</a:t>
            </a:r>
            <a:r>
              <a:rPr lang="en-US" sz="3600" dirty="0" err="1">
                <a:cs typeface="Arial" panose="020B0604020202020204" pitchFamily="34" charset="0"/>
              </a:rPr>
              <a:t>r</a:t>
            </a:r>
            <a:r>
              <a:rPr lang="en-US" sz="3600" baseline="-25000" dirty="0" err="1">
                <a:cs typeface="Arial" panose="020B0604020202020204" pitchFamily="34" charset="0"/>
              </a:rPr>
              <a:t>item</a:t>
            </a:r>
            <a:r>
              <a:rPr lang="en-US" sz="3600" dirty="0">
                <a:cs typeface="Arial" panose="020B0604020202020204" pitchFamily="34" charset="0"/>
              </a:rPr>
              <a:t> = 0.87).</a:t>
            </a:r>
            <a:endParaRPr lang="en-US" sz="3600" b="1" dirty="0">
              <a:cs typeface="Arial" panose="020B0604020202020204" pitchFamily="34" charset="0"/>
            </a:endParaRPr>
          </a:p>
          <a:p>
            <a:endParaRPr lang="en-US" sz="3600" dirty="0"/>
          </a:p>
        </p:txBody>
      </p:sp>
      <p:sp>
        <p:nvSpPr>
          <p:cNvPr id="7" name="TextBox 6">
            <a:extLst>
              <a:ext uri="{FF2B5EF4-FFF2-40B4-BE49-F238E27FC236}">
                <a16:creationId xmlns:a16="http://schemas.microsoft.com/office/drawing/2014/main" id="{199188FE-C70A-4042-843F-E5213A894AC0}"/>
              </a:ext>
            </a:extLst>
          </p:cNvPr>
          <p:cNvSpPr txBox="1"/>
          <p:nvPr/>
        </p:nvSpPr>
        <p:spPr>
          <a:xfrm>
            <a:off x="11939310" y="20188515"/>
            <a:ext cx="10723401" cy="1200329"/>
          </a:xfrm>
          <a:prstGeom prst="rect">
            <a:avLst/>
          </a:prstGeom>
          <a:noFill/>
        </p:spPr>
        <p:txBody>
          <a:bodyPr wrap="square" rtlCol="0">
            <a:spAutoFit/>
          </a:bodyPr>
          <a:lstStyle/>
          <a:p>
            <a:r>
              <a:rPr lang="en-US" sz="3600" b="1" dirty="0">
                <a:cs typeface="Arial" panose="020B0604020202020204" pitchFamily="34" charset="0"/>
              </a:rPr>
              <a:t>Figure 2.</a:t>
            </a:r>
            <a:r>
              <a:rPr lang="en-US" sz="3600" dirty="0">
                <a:cs typeface="Arial" panose="020B0604020202020204" pitchFamily="34" charset="0"/>
              </a:rPr>
              <a:t> The most frequent single words (unigrams) and pairs of words (bigrams) occurring in the responses. </a:t>
            </a:r>
          </a:p>
        </p:txBody>
      </p:sp>
      <p:pic>
        <p:nvPicPr>
          <p:cNvPr id="8" name="Picture 2" descr="Picture">
            <a:extLst>
              <a:ext uri="{FF2B5EF4-FFF2-40B4-BE49-F238E27FC236}">
                <a16:creationId xmlns:a16="http://schemas.microsoft.com/office/drawing/2014/main" id="{144AB71A-FE79-469B-B41E-D4C00080E17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04061" y="-173802"/>
            <a:ext cx="6356155" cy="84963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a:extLst>
              <a:ext uri="{FF2B5EF4-FFF2-40B4-BE49-F238E27FC236}">
                <a16:creationId xmlns:a16="http://schemas.microsoft.com/office/drawing/2014/main" id="{CF8550E1-0026-44B2-994A-E95CC9CF1D3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0782" y="334244"/>
            <a:ext cx="4778203" cy="4805664"/>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Logo Downloads | The Wright State University Brand | Wright State University">
            <a:extLst>
              <a:ext uri="{FF2B5EF4-FFF2-40B4-BE49-F238E27FC236}">
                <a16:creationId xmlns:a16="http://schemas.microsoft.com/office/drawing/2014/main" id="{FABE2A31-AE9C-40D8-87F5-9BA42A83595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602973" y="2298035"/>
            <a:ext cx="5421855" cy="2186914"/>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descr="Qr code&#10;&#10;Description automatically generated">
            <a:extLst>
              <a:ext uri="{FF2B5EF4-FFF2-40B4-BE49-F238E27FC236}">
                <a16:creationId xmlns:a16="http://schemas.microsoft.com/office/drawing/2014/main" id="{4A1B8203-4768-4099-9F9B-3AC8E7126F2A}"/>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2044857" y="21963493"/>
            <a:ext cx="5081026" cy="5081026"/>
          </a:xfrm>
          <a:prstGeom prst="rect">
            <a:avLst/>
          </a:prstGeom>
        </p:spPr>
      </p:pic>
    </p:spTree>
    <p:extLst>
      <p:ext uri="{BB962C8B-B14F-4D97-AF65-F5344CB8AC3E}">
        <p14:creationId xmlns:p14="http://schemas.microsoft.com/office/powerpoint/2010/main" val="42528457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300</TotalTime>
  <Words>1432</Words>
  <Application>Microsoft Office PowerPoint</Application>
  <PresentationFormat>Custom</PresentationFormat>
  <Paragraphs>111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Lato</vt:lpstr>
      <vt:lpstr>Calibri Light</vt:lpstr>
      <vt:lpstr>Courier New</vt:lpstr>
      <vt:lpstr>Arial</vt:lpstr>
      <vt:lpstr>Calibri</vt:lpstr>
      <vt:lpstr>Office Theme</vt:lpstr>
      <vt:lpstr> Scenario-based assessment of claim-evidence reasoning (CER) shows that CER constitutes a progression of competencies. Students start with the ability to establish purpose, and move toward use of evidence, communication, and integration of quantitative reasoning as literacy increases.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Morrison</dc:creator>
  <cp:lastModifiedBy>Romine, William</cp:lastModifiedBy>
  <cp:revision>358</cp:revision>
  <dcterms:created xsi:type="dcterms:W3CDTF">2018-09-16T19:13:41Z</dcterms:created>
  <dcterms:modified xsi:type="dcterms:W3CDTF">2021-06-03T17:09:55Z</dcterms:modified>
</cp:coreProperties>
</file>