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8"/>
  </p:notesMasterIdLst>
  <p:sldIdLst>
    <p:sldId id="256" r:id="rId2"/>
    <p:sldId id="259" r:id="rId3"/>
    <p:sldId id="272" r:id="rId4"/>
    <p:sldId id="273" r:id="rId5"/>
    <p:sldId id="274" r:id="rId6"/>
    <p:sldId id="275" r:id="rId7"/>
    <p:sldId id="266" r:id="rId8"/>
    <p:sldId id="265" r:id="rId9"/>
    <p:sldId id="276" r:id="rId10"/>
    <p:sldId id="258" r:id="rId11"/>
    <p:sldId id="267" r:id="rId12"/>
    <p:sldId id="268" r:id="rId13"/>
    <p:sldId id="270" r:id="rId14"/>
    <p:sldId id="269" r:id="rId15"/>
    <p:sldId id="283" r:id="rId16"/>
    <p:sldId id="282" r:id="rId17"/>
    <p:sldId id="278" r:id="rId18"/>
    <p:sldId id="281" r:id="rId19"/>
    <p:sldId id="284" r:id="rId20"/>
    <p:sldId id="285" r:id="rId21"/>
    <p:sldId id="286" r:id="rId22"/>
    <p:sldId id="287" r:id="rId23"/>
    <p:sldId id="288" r:id="rId24"/>
    <p:sldId id="279" r:id="rId25"/>
    <p:sldId id="280" r:id="rId26"/>
    <p:sldId id="28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33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59858" autoAdjust="0"/>
  </p:normalViewPr>
  <p:slideViewPr>
    <p:cSldViewPr>
      <p:cViewPr varScale="1">
        <p:scale>
          <a:sx n="39" d="100"/>
          <a:sy n="39" d="100"/>
        </p:scale>
        <p:origin x="-2202" y="-90"/>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9903AF-F956-4642-A410-9B642BC7FE35}" type="datetimeFigureOut">
              <a:rPr lang="en-US" smtClean="0"/>
              <a:t>6/15/2012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313605-F583-4D47-8688-FF001728C103}" type="slidenum">
              <a:rPr lang="en-US" smtClean="0"/>
              <a:t>‹#›</a:t>
            </a:fld>
            <a:endParaRPr lang="en-US" dirty="0"/>
          </a:p>
        </p:txBody>
      </p:sp>
    </p:spTree>
    <p:extLst>
      <p:ext uri="{BB962C8B-B14F-4D97-AF65-F5344CB8AC3E}">
        <p14:creationId xmlns:p14="http://schemas.microsoft.com/office/powerpoint/2010/main" val="1229357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a:t>
            </a:fld>
            <a:endParaRPr lang="en-US" dirty="0"/>
          </a:p>
        </p:txBody>
      </p:sp>
    </p:spTree>
    <p:extLst>
      <p:ext uri="{BB962C8B-B14F-4D97-AF65-F5344CB8AC3E}">
        <p14:creationId xmlns:p14="http://schemas.microsoft.com/office/powerpoint/2010/main" val="3174327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10</a:t>
            </a:fld>
            <a:endParaRPr lang="en-US" dirty="0"/>
          </a:p>
        </p:txBody>
      </p:sp>
    </p:spTree>
    <p:extLst>
      <p:ext uri="{BB962C8B-B14F-4D97-AF65-F5344CB8AC3E}">
        <p14:creationId xmlns:p14="http://schemas.microsoft.com/office/powerpoint/2010/main" val="336864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standard</a:t>
            </a:r>
            <a:r>
              <a:rPr lang="en-US" baseline="0" dirty="0" smtClean="0"/>
              <a:t> statements from the Open Space Technology community.</a:t>
            </a:r>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12</a:t>
            </a:fld>
            <a:endParaRPr lang="en-US" dirty="0"/>
          </a:p>
        </p:txBody>
      </p:sp>
    </p:spTree>
    <p:extLst>
      <p:ext uri="{BB962C8B-B14F-4D97-AF65-F5344CB8AC3E}">
        <p14:creationId xmlns:p14="http://schemas.microsoft.com/office/powerpoint/2010/main" val="923385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15</a:t>
            </a:fld>
            <a:endParaRPr lang="en-US" dirty="0"/>
          </a:p>
        </p:txBody>
      </p:sp>
    </p:spTree>
    <p:extLst>
      <p:ext uri="{BB962C8B-B14F-4D97-AF65-F5344CB8AC3E}">
        <p14:creationId xmlns:p14="http://schemas.microsoft.com/office/powerpoint/2010/main" val="1328985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16</a:t>
            </a:fld>
            <a:endParaRPr lang="en-US" dirty="0"/>
          </a:p>
        </p:txBody>
      </p:sp>
    </p:spTree>
    <p:extLst>
      <p:ext uri="{BB962C8B-B14F-4D97-AF65-F5344CB8AC3E}">
        <p14:creationId xmlns:p14="http://schemas.microsoft.com/office/powerpoint/2010/main" val="13289853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effectLst/>
              </a:rPr>
              <a:t>Linda Katehi </a:t>
            </a:r>
            <a:br>
              <a:rPr lang="en-US" b="0" dirty="0" smtClean="0">
                <a:effectLst/>
              </a:rPr>
            </a:br>
            <a:r>
              <a:rPr lang="en-US" b="0" dirty="0" smtClean="0">
                <a:effectLst/>
              </a:rPr>
              <a:t>Chancellor, University of California, Davis &amp; Chair, NAE/NRC Committee on K-12 Engineering Education (September 2009) </a:t>
            </a:r>
            <a:br>
              <a:rPr lang="en-US" b="0" dirty="0" smtClean="0">
                <a:effectLst/>
              </a:rPr>
            </a:br>
            <a:r>
              <a:rPr lang="en-US" b="0" dirty="0" smtClean="0">
                <a:effectLst/>
              </a:rPr>
              <a:t>Robert White </a:t>
            </a:r>
            <a:r>
              <a:rPr lang="en-US" b="0" dirty="0" smtClean="0">
                <a:effectLst/>
              </a:rPr>
              <a:t>University </a:t>
            </a:r>
            <a:r>
              <a:rPr lang="en-US" b="0" dirty="0" smtClean="0">
                <a:effectLst/>
              </a:rPr>
              <a:t>Professor Emeritus, Professor of Electrical and Computer Engineering and Public Policy, Carnegie Mellon University &amp; Chair, NAE Committee on Standards for K-12 Engineering Education (September 2010)</a:t>
            </a:r>
            <a:r>
              <a:rPr lang="en-US" b="1" dirty="0" smtClean="0">
                <a:effectLst/>
              </a:rPr>
              <a:t/>
            </a:r>
            <a:br>
              <a:rPr lang="en-US" b="1" dirty="0" smtClean="0">
                <a:effectLst/>
              </a:rPr>
            </a:br>
            <a:endParaRPr lang="en-US" b="1" dirty="0" smtClean="0">
              <a:effectLst/>
            </a:endParaRPr>
          </a:p>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18</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19</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20</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effectLst/>
              </a:rPr>
              <a:t/>
            </a:r>
            <a:br>
              <a:rPr lang="en-US" b="1" dirty="0" smtClean="0">
                <a:effectLst/>
              </a:rPr>
            </a:br>
            <a:endParaRPr lang="en-US" b="1" dirty="0" smtClean="0">
              <a:effectLst/>
            </a:endParaRPr>
          </a:p>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21</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22</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23</a:t>
            </a:fld>
            <a:endParaRPr lang="en-US" dirty="0"/>
          </a:p>
        </p:txBody>
      </p:sp>
    </p:spTree>
    <p:extLst>
      <p:ext uri="{BB962C8B-B14F-4D97-AF65-F5344CB8AC3E}">
        <p14:creationId xmlns:p14="http://schemas.microsoft.com/office/powerpoint/2010/main" val="3330053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a:t>
            </a:fld>
            <a:endParaRPr lang="en-US" dirty="0"/>
          </a:p>
        </p:txBody>
      </p:sp>
    </p:spTree>
    <p:extLst>
      <p:ext uri="{BB962C8B-B14F-4D97-AF65-F5344CB8AC3E}">
        <p14:creationId xmlns:p14="http://schemas.microsoft.com/office/powerpoint/2010/main" val="93307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26</a:t>
            </a:fld>
            <a:endParaRPr lang="en-US" dirty="0"/>
          </a:p>
        </p:txBody>
      </p:sp>
    </p:spTree>
    <p:extLst>
      <p:ext uri="{BB962C8B-B14F-4D97-AF65-F5344CB8AC3E}">
        <p14:creationId xmlns:p14="http://schemas.microsoft.com/office/powerpoint/2010/main" val="93307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3</a:t>
            </a:fld>
            <a:endParaRPr lang="en-US" dirty="0"/>
          </a:p>
        </p:txBody>
      </p:sp>
    </p:spTree>
    <p:extLst>
      <p:ext uri="{BB962C8B-B14F-4D97-AF65-F5344CB8AC3E}">
        <p14:creationId xmlns:p14="http://schemas.microsoft.com/office/powerpoint/2010/main" val="716715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not to say this is the ONLY purpose for engineering curriculum, or BEST purpose</a:t>
            </a:r>
          </a:p>
          <a:p>
            <a:r>
              <a:rPr lang="en-US" baseline="0" dirty="0" smtClean="0"/>
              <a:t>There are many other purpose, e.g., to teach engineering for engineering’s sake --- today though</a:t>
            </a:r>
          </a:p>
          <a:p>
            <a:r>
              <a:rPr lang="en-US" baseline="0" dirty="0" smtClean="0"/>
              <a:t>we </a:t>
            </a:r>
            <a:r>
              <a:rPr lang="en-US" baseline="0" dirty="0" smtClean="0"/>
              <a:t>are just setting this premise that one role of engineering lessons is in support of other core content (math/science) – and that one purpose is the one we want to focus our discussions around today.</a:t>
            </a:r>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4</a:t>
            </a:fld>
            <a:endParaRPr lang="en-US" dirty="0"/>
          </a:p>
        </p:txBody>
      </p:sp>
    </p:spTree>
    <p:extLst>
      <p:ext uri="{BB962C8B-B14F-4D97-AF65-F5344CB8AC3E}">
        <p14:creationId xmlns:p14="http://schemas.microsoft.com/office/powerpoint/2010/main" val="1328985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200" dirty="0" smtClean="0"/>
              <a:t>Next Generation Science Standards</a:t>
            </a:r>
          </a:p>
          <a:p>
            <a:pPr lvl="1"/>
            <a:r>
              <a:rPr lang="en-US" sz="2800" dirty="0" smtClean="0"/>
              <a:t>Science and Engineering Practices</a:t>
            </a:r>
          </a:p>
          <a:p>
            <a:pPr lvl="2"/>
            <a:r>
              <a:rPr lang="en-US" sz="2800" i="1" dirty="0" smtClean="0">
                <a:solidFill>
                  <a:srgbClr val="000000"/>
                </a:solidFill>
                <a:latin typeface="Times New Roman"/>
              </a:rPr>
              <a:t>a key set of engineering practices that engineers use as they design and build systems. </a:t>
            </a:r>
            <a:endParaRPr lang="en-US" sz="2800" dirty="0" smtClean="0"/>
          </a:p>
          <a:p>
            <a:pPr lvl="1"/>
            <a:r>
              <a:rPr lang="en-US" sz="2800" dirty="0" smtClean="0"/>
              <a:t>Disciplinary Core Content</a:t>
            </a:r>
          </a:p>
          <a:p>
            <a:pPr lvl="2"/>
            <a:r>
              <a:rPr lang="en-US" sz="2800" i="1" dirty="0" smtClean="0">
                <a:solidFill>
                  <a:srgbClr val="000000"/>
                </a:solidFill>
                <a:latin typeface="Times New Roman"/>
              </a:rPr>
              <a:t>Engineering, Technology, and Applications of science.</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1. Make sense of problems and persevere in solving them. </a:t>
            </a:r>
          </a:p>
          <a:p>
            <a:r>
              <a:rPr lang="en-US" sz="1200" b="0" i="0" u="none" strike="noStrike" kern="1200" baseline="0" dirty="0" smtClean="0">
                <a:solidFill>
                  <a:schemeClr val="tx1"/>
                </a:solidFill>
                <a:latin typeface="+mn-lt"/>
                <a:ea typeface="+mn-ea"/>
                <a:cs typeface="+mn-cs"/>
              </a:rPr>
              <a:t>2. Reason abstractly and quantitatively. </a:t>
            </a:r>
          </a:p>
          <a:p>
            <a:r>
              <a:rPr lang="en-US" sz="1200" b="0" i="0" u="none" strike="noStrike" kern="1200" baseline="0" dirty="0" smtClean="0">
                <a:solidFill>
                  <a:schemeClr val="tx1"/>
                </a:solidFill>
                <a:latin typeface="+mn-lt"/>
                <a:ea typeface="+mn-ea"/>
                <a:cs typeface="+mn-cs"/>
              </a:rPr>
              <a:t>3. Construct viable arguments and critique the reasoning of others. </a:t>
            </a:r>
          </a:p>
          <a:p>
            <a:r>
              <a:rPr lang="en-US" sz="1200" b="0" i="0" u="none" strike="noStrike" kern="1200" baseline="0" dirty="0" smtClean="0">
                <a:solidFill>
                  <a:schemeClr val="tx1"/>
                </a:solidFill>
                <a:latin typeface="+mn-lt"/>
                <a:ea typeface="+mn-ea"/>
                <a:cs typeface="+mn-cs"/>
              </a:rPr>
              <a:t>4. Model with mathematics. </a:t>
            </a:r>
          </a:p>
          <a:p>
            <a:r>
              <a:rPr lang="en-US" sz="1200" b="0" i="0" u="none" strike="noStrike" kern="1200" baseline="0" dirty="0" smtClean="0">
                <a:solidFill>
                  <a:schemeClr val="tx1"/>
                </a:solidFill>
                <a:latin typeface="+mn-lt"/>
                <a:ea typeface="+mn-ea"/>
                <a:cs typeface="+mn-cs"/>
              </a:rPr>
              <a:t>5. Use appropriate tools strategically. </a:t>
            </a:r>
          </a:p>
          <a:p>
            <a:r>
              <a:rPr lang="en-US" sz="1200" b="0" i="0" u="none" strike="noStrike" kern="1200" baseline="0" dirty="0" smtClean="0">
                <a:solidFill>
                  <a:schemeClr val="tx1"/>
                </a:solidFill>
                <a:latin typeface="+mn-lt"/>
                <a:ea typeface="+mn-ea"/>
                <a:cs typeface="+mn-cs"/>
              </a:rPr>
              <a:t>6. Attend to precision. </a:t>
            </a:r>
          </a:p>
          <a:p>
            <a:r>
              <a:rPr lang="en-US" sz="1200" b="0" i="0" u="none" strike="noStrike" kern="1200" baseline="0" dirty="0" smtClean="0">
                <a:solidFill>
                  <a:schemeClr val="tx1"/>
                </a:solidFill>
                <a:latin typeface="+mn-lt"/>
                <a:ea typeface="+mn-ea"/>
                <a:cs typeface="+mn-cs"/>
              </a:rPr>
              <a:t>7. Look for and make use of structure. </a:t>
            </a:r>
          </a:p>
          <a:p>
            <a:r>
              <a:rPr lang="en-US" sz="1200" b="0" i="0" u="none" strike="noStrike" kern="1200" baseline="0" dirty="0" smtClean="0">
                <a:solidFill>
                  <a:schemeClr val="tx1"/>
                </a:solidFill>
                <a:latin typeface="+mn-lt"/>
                <a:ea typeface="+mn-ea"/>
                <a:cs typeface="+mn-cs"/>
              </a:rPr>
              <a:t>8. Look for and express regularity in repeated reasoning. </a:t>
            </a:r>
          </a:p>
          <a:p>
            <a:pPr lvl="0"/>
            <a:endParaRPr lang="en-US" sz="2800" i="1" dirty="0" smtClean="0">
              <a:solidFill>
                <a:srgbClr val="000000"/>
              </a:solidFill>
              <a:latin typeface="Times New Roman"/>
            </a:endParaRPr>
          </a:p>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5</a:t>
            </a:fld>
            <a:endParaRPr lang="en-US" dirty="0"/>
          </a:p>
        </p:txBody>
      </p:sp>
    </p:spTree>
    <p:extLst>
      <p:ext uri="{BB962C8B-B14F-4D97-AF65-F5344CB8AC3E}">
        <p14:creationId xmlns:p14="http://schemas.microsoft.com/office/powerpoint/2010/main" val="3991387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6</a:t>
            </a:fld>
            <a:endParaRPr lang="en-US" dirty="0"/>
          </a:p>
        </p:txBody>
      </p:sp>
    </p:spTree>
    <p:extLst>
      <p:ext uri="{BB962C8B-B14F-4D97-AF65-F5344CB8AC3E}">
        <p14:creationId xmlns:p14="http://schemas.microsoft.com/office/powerpoint/2010/main" val="2865781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not intended to be the end-all, be-all definition of an engineering design challenge; it’s just meant as a common starting point for us in this session, for those who may not be very familiar with engineering activities in the classroom as well as those who are.</a:t>
            </a:r>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7</a:t>
            </a:fld>
            <a:endParaRPr lang="en-US" dirty="0"/>
          </a:p>
        </p:txBody>
      </p:sp>
    </p:spTree>
    <p:extLst>
      <p:ext uri="{BB962C8B-B14F-4D97-AF65-F5344CB8AC3E}">
        <p14:creationId xmlns:p14="http://schemas.microsoft.com/office/powerpoint/2010/main" val="3509556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8</a:t>
            </a:fld>
            <a:endParaRPr lang="en-US" dirty="0"/>
          </a:p>
        </p:txBody>
      </p:sp>
    </p:spTree>
    <p:extLst>
      <p:ext uri="{BB962C8B-B14F-4D97-AF65-F5344CB8AC3E}">
        <p14:creationId xmlns:p14="http://schemas.microsoft.com/office/powerpoint/2010/main" val="1751705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313605-F583-4D47-8688-FF001728C103}" type="slidenum">
              <a:rPr lang="en-US" smtClean="0"/>
              <a:t>9</a:t>
            </a:fld>
            <a:endParaRPr lang="en-US" dirty="0"/>
          </a:p>
        </p:txBody>
      </p:sp>
    </p:spTree>
    <p:extLst>
      <p:ext uri="{BB962C8B-B14F-4D97-AF65-F5344CB8AC3E}">
        <p14:creationId xmlns:p14="http://schemas.microsoft.com/office/powerpoint/2010/main" val="1751705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8" name="Slide Number Placeholder 7"/>
          <p:cNvSpPr>
            <a:spLocks noGrp="1"/>
          </p:cNvSpPr>
          <p:nvPr>
            <p:ph type="sldNum" sz="quarter" idx="11"/>
          </p:nvPr>
        </p:nvSpPr>
        <p:spPr/>
        <p:txBody>
          <a:bodyPr/>
          <a:lstStyle/>
          <a:p>
            <a:fld id="{C75DD598-7ED3-4B9C-A12A-600C24949C9B}"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5DD598-7ED3-4B9C-A12A-600C24949C9B}" type="slidenum">
              <a:rPr lang="en-US" smtClean="0"/>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DD598-7ED3-4B9C-A12A-600C24949C9B}" type="slidenum">
              <a:rPr lang="en-US" smtClean="0"/>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5DD598-7ED3-4B9C-A12A-600C24949C9B}" type="slidenum">
              <a:rPr lang="en-US" smtClean="0"/>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0AAABA-0CF5-4986-874E-01C37A9C0041}" type="datetimeFigureOut">
              <a:rPr lang="en-US" smtClean="0"/>
              <a:t>6/15/2012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5DD598-7ED3-4B9C-A12A-600C24949C9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280AAABA-0CF5-4986-874E-01C37A9C0041}" type="datetimeFigureOut">
              <a:rPr lang="en-US" smtClean="0"/>
              <a:t>6/15/2012</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C75DD598-7ED3-4B9C-A12A-600C24949C9B}" type="slidenum">
              <a:rPr lang="en-US" smtClean="0"/>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cid:ii_137854f86b817210" TargetMode="External"/><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microsoft.com/office/2007/relationships/hdphoto" Target="../media/hdphoto1.wdp"/><Relationship Id="rId10" Type="http://schemas.openxmlformats.org/officeDocument/2006/relationships/image" Target="../media/image7.jpeg"/><Relationship Id="rId4" Type="http://schemas.openxmlformats.org/officeDocument/2006/relationships/image" Target="../media/image3.jpeg"/><Relationship Id="rId9" Type="http://schemas.openxmlformats.org/officeDocument/2006/relationships/image" Target="../media/image6.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cid:ii_137854f86b817210" TargetMode="External"/><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4.jpeg"/><Relationship Id="rId5" Type="http://schemas.microsoft.com/office/2007/relationships/hdphoto" Target="../media/hdphoto1.wdp"/><Relationship Id="rId10" Type="http://schemas.openxmlformats.org/officeDocument/2006/relationships/image" Target="../media/image7.jpeg"/><Relationship Id="rId4" Type="http://schemas.openxmlformats.org/officeDocument/2006/relationships/image" Target="../media/image3.jpeg"/><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Toward Greater Mutual Understanding in STEM: </a:t>
            </a:r>
            <a:r>
              <a:rPr lang="en-US" sz="4000" dirty="0" smtClean="0"/>
              <a:t/>
            </a:r>
            <a:br>
              <a:rPr lang="en-US" sz="4000" dirty="0" smtClean="0"/>
            </a:br>
            <a:endParaRPr lang="en-US" dirty="0"/>
          </a:p>
        </p:txBody>
      </p:sp>
      <p:sp>
        <p:nvSpPr>
          <p:cNvPr id="3" name="Subtitle 2"/>
          <p:cNvSpPr>
            <a:spLocks noGrp="1"/>
          </p:cNvSpPr>
          <p:nvPr>
            <p:ph type="subTitle" idx="1"/>
          </p:nvPr>
        </p:nvSpPr>
        <p:spPr>
          <a:xfrm>
            <a:off x="1371600" y="4114800"/>
            <a:ext cx="6400800" cy="1219200"/>
          </a:xfrm>
        </p:spPr>
        <p:txBody>
          <a:bodyPr>
            <a:normAutofit/>
          </a:bodyPr>
          <a:lstStyle/>
          <a:p>
            <a:r>
              <a:rPr lang="en-US" dirty="0" smtClean="0">
                <a:solidFill>
                  <a:schemeClr val="tx2"/>
                </a:solidFill>
              </a:rPr>
              <a:t>A </a:t>
            </a:r>
            <a:r>
              <a:rPr lang="en-US" dirty="0">
                <a:solidFill>
                  <a:schemeClr val="tx2"/>
                </a:solidFill>
              </a:rPr>
              <a:t>Focused, Facilitated Conversation Exploring How Engineering Lessons Can Support Math and Science </a:t>
            </a:r>
            <a:r>
              <a:rPr lang="en-US" dirty="0" smtClean="0">
                <a:solidFill>
                  <a:schemeClr val="tx2"/>
                </a:solidFill>
              </a:rPr>
              <a:t>Learning</a:t>
            </a:r>
            <a:endParaRPr lang="en-US" dirty="0">
              <a:solidFill>
                <a:schemeClr val="tx2"/>
              </a:solidFill>
            </a:endParaRPr>
          </a:p>
        </p:txBody>
      </p:sp>
    </p:spTree>
    <p:extLst>
      <p:ext uri="{BB962C8B-B14F-4D97-AF65-F5344CB8AC3E}">
        <p14:creationId xmlns:p14="http://schemas.microsoft.com/office/powerpoint/2010/main" val="978532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Process</a:t>
            </a:r>
            <a:endParaRPr lang="en-US" dirty="0"/>
          </a:p>
        </p:txBody>
      </p:sp>
      <p:sp>
        <p:nvSpPr>
          <p:cNvPr id="3" name="Content Placeholder 2"/>
          <p:cNvSpPr>
            <a:spLocks noGrp="1"/>
          </p:cNvSpPr>
          <p:nvPr>
            <p:ph sz="half" idx="2"/>
          </p:nvPr>
        </p:nvSpPr>
        <p:spPr>
          <a:xfrm>
            <a:off x="457200" y="1600200"/>
            <a:ext cx="8229600" cy="4525963"/>
          </a:xfrm>
        </p:spPr>
        <p:txBody>
          <a:bodyPr>
            <a:normAutofit fontScale="92500" lnSpcReduction="10000"/>
          </a:bodyPr>
          <a:lstStyle/>
          <a:p>
            <a:r>
              <a:rPr lang="en-US" sz="4800" b="1" dirty="0" smtClean="0">
                <a:solidFill>
                  <a:schemeClr val="tx2"/>
                </a:solidFill>
              </a:rPr>
              <a:t>Creates a climate </a:t>
            </a:r>
            <a:r>
              <a:rPr lang="en-US" sz="4800" dirty="0" smtClean="0">
                <a:solidFill>
                  <a:schemeClr val="tx2"/>
                </a:solidFill>
              </a:rPr>
              <a:t>to productively tackle the guiding question in breakout discussions based on related questions.</a:t>
            </a:r>
          </a:p>
          <a:p>
            <a:r>
              <a:rPr lang="en-US" sz="4800" dirty="0" smtClean="0">
                <a:solidFill>
                  <a:schemeClr val="tx2"/>
                </a:solidFill>
              </a:rPr>
              <a:t>I’ll describe it - then we’ll use it</a:t>
            </a:r>
          </a:p>
          <a:p>
            <a:pPr marL="0" indent="0">
              <a:buNone/>
            </a:pPr>
            <a:endParaRPr lang="en-US" sz="4800" dirty="0"/>
          </a:p>
        </p:txBody>
      </p:sp>
    </p:spTree>
    <p:extLst>
      <p:ext uri="{BB962C8B-B14F-4D97-AF65-F5344CB8AC3E}">
        <p14:creationId xmlns:p14="http://schemas.microsoft.com/office/powerpoint/2010/main" val="3157968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a Simple Process</a:t>
            </a:r>
            <a:endParaRPr lang="en-US" i="1"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sz="3200" dirty="0" smtClean="0">
                <a:solidFill>
                  <a:schemeClr val="tx2"/>
                </a:solidFill>
              </a:rPr>
              <a:t>First: We </a:t>
            </a:r>
            <a:r>
              <a:rPr lang="en-US" sz="3200" i="1" dirty="0" smtClean="0">
                <a:solidFill>
                  <a:schemeClr val="tx2"/>
                </a:solidFill>
              </a:rPr>
              <a:t>all</a:t>
            </a:r>
            <a:r>
              <a:rPr lang="en-US" sz="3200" dirty="0" smtClean="0">
                <a:solidFill>
                  <a:schemeClr val="tx2"/>
                </a:solidFill>
              </a:rPr>
              <a:t> generate the breakout agenda –</a:t>
            </a:r>
          </a:p>
          <a:p>
            <a:pPr lvl="1"/>
            <a:r>
              <a:rPr lang="en-US" sz="2800" dirty="0">
                <a:solidFill>
                  <a:schemeClr val="tx2"/>
                </a:solidFill>
              </a:rPr>
              <a:t>Facilitated Formulation of Questions</a:t>
            </a:r>
          </a:p>
          <a:p>
            <a:pPr lvl="1"/>
            <a:r>
              <a:rPr lang="en-US" sz="2800" dirty="0" smtClean="0">
                <a:solidFill>
                  <a:schemeClr val="tx2"/>
                </a:solidFill>
              </a:rPr>
              <a:t>Passion </a:t>
            </a:r>
            <a:r>
              <a:rPr lang="en-US" sz="2800" dirty="0">
                <a:solidFill>
                  <a:schemeClr val="tx2"/>
                </a:solidFill>
              </a:rPr>
              <a:t>and Responsibility</a:t>
            </a:r>
          </a:p>
          <a:p>
            <a:pPr lvl="1"/>
            <a:endParaRPr lang="en-US" sz="2000" dirty="0">
              <a:solidFill>
                <a:schemeClr val="tx2"/>
              </a:solidFill>
            </a:endParaRPr>
          </a:p>
          <a:p>
            <a:r>
              <a:rPr lang="en-US" sz="3200" dirty="0" smtClean="0">
                <a:solidFill>
                  <a:schemeClr val="tx2"/>
                </a:solidFill>
              </a:rPr>
              <a:t>Then: We discuss</a:t>
            </a:r>
          </a:p>
          <a:p>
            <a:pPr lvl="1"/>
            <a:r>
              <a:rPr lang="en-US" sz="2800" dirty="0" smtClean="0">
                <a:solidFill>
                  <a:schemeClr val="tx2"/>
                </a:solidFill>
              </a:rPr>
              <a:t>Open, flexible, at-will</a:t>
            </a:r>
          </a:p>
          <a:p>
            <a:pPr lvl="1"/>
            <a:r>
              <a:rPr lang="en-US" sz="2800" dirty="0" smtClean="0">
                <a:solidFill>
                  <a:schemeClr val="tx2"/>
                </a:solidFill>
              </a:rPr>
              <a:t>4 principles, 1 law</a:t>
            </a:r>
          </a:p>
          <a:p>
            <a:pPr lvl="1"/>
            <a:endParaRPr lang="en-US" sz="2000" dirty="0">
              <a:solidFill>
                <a:schemeClr val="tx2"/>
              </a:solidFill>
            </a:endParaRPr>
          </a:p>
          <a:p>
            <a:r>
              <a:rPr lang="en-US" sz="3200" dirty="0" smtClean="0">
                <a:solidFill>
                  <a:schemeClr val="tx2"/>
                </a:solidFill>
              </a:rPr>
              <a:t>Finally: Time for Summary/Response </a:t>
            </a:r>
          </a:p>
          <a:p>
            <a:pPr lvl="1"/>
            <a:r>
              <a:rPr lang="en-US" sz="3000" dirty="0" smtClean="0">
                <a:solidFill>
                  <a:schemeClr val="tx2"/>
                </a:solidFill>
              </a:rPr>
              <a:t>Begins today</a:t>
            </a:r>
          </a:p>
          <a:p>
            <a:pPr lvl="1"/>
            <a:r>
              <a:rPr lang="en-US" sz="2800" dirty="0" smtClean="0">
                <a:solidFill>
                  <a:schemeClr val="tx2"/>
                </a:solidFill>
              </a:rPr>
              <a:t>Hopefully will continue beyond this session</a:t>
            </a:r>
          </a:p>
          <a:p>
            <a:pPr lvl="1"/>
            <a:endParaRPr lang="en-US" sz="2000" dirty="0"/>
          </a:p>
          <a:p>
            <a:endParaRPr lang="en-US" dirty="0"/>
          </a:p>
        </p:txBody>
      </p:sp>
    </p:spTree>
    <p:extLst>
      <p:ext uri="{BB962C8B-B14F-4D97-AF65-F5344CB8AC3E}">
        <p14:creationId xmlns:p14="http://schemas.microsoft.com/office/powerpoint/2010/main" val="1296500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Description – </a:t>
            </a:r>
            <a:r>
              <a:rPr lang="en-US" sz="4000" i="1" dirty="0" smtClean="0"/>
              <a:t>Zooming in: 4 Principles</a:t>
            </a:r>
            <a:endParaRPr lang="en-US" sz="4000" i="1" dirty="0"/>
          </a:p>
        </p:txBody>
      </p:sp>
      <p:sp>
        <p:nvSpPr>
          <p:cNvPr id="5" name="Rectangle 4"/>
          <p:cNvSpPr/>
          <p:nvPr/>
        </p:nvSpPr>
        <p:spPr>
          <a:xfrm>
            <a:off x="609600" y="1676400"/>
            <a:ext cx="7848600" cy="5219891"/>
          </a:xfrm>
          <a:prstGeom prst="rect">
            <a:avLst/>
          </a:prstGeom>
        </p:spPr>
        <p:txBody>
          <a:bodyPr wrap="square">
            <a:spAutoFit/>
          </a:bodyPr>
          <a:lstStyle/>
          <a:p>
            <a:pPr marL="342900" lvl="0" indent="-342900">
              <a:spcBef>
                <a:spcPct val="20000"/>
              </a:spcBef>
              <a:buFont typeface="Arial" pitchFamily="34" charset="0"/>
              <a:buChar char="•"/>
            </a:pPr>
            <a:r>
              <a:rPr lang="en-US" sz="2800" dirty="0" smtClean="0">
                <a:solidFill>
                  <a:schemeClr val="tx2"/>
                </a:solidFill>
                <a:latin typeface="Century Gothic"/>
              </a:rPr>
              <a:t>“Whoever comes is the right people.”</a:t>
            </a:r>
            <a:endParaRPr lang="en-US" sz="2800" dirty="0">
              <a:solidFill>
                <a:schemeClr val="tx2"/>
              </a:solidFill>
              <a:latin typeface="Century Gothic"/>
            </a:endParaRPr>
          </a:p>
          <a:p>
            <a:pPr marL="742950" lvl="1" indent="-285750">
              <a:spcBef>
                <a:spcPct val="20000"/>
              </a:spcBef>
              <a:buFont typeface="Courier New" pitchFamily="49" charset="0"/>
              <a:buChar char="o"/>
            </a:pPr>
            <a:r>
              <a:rPr lang="en-US" sz="2400" dirty="0">
                <a:solidFill>
                  <a:schemeClr val="tx2"/>
                </a:solidFill>
                <a:latin typeface="Century Gothic"/>
              </a:rPr>
              <a:t>Passion and Responsibility</a:t>
            </a:r>
          </a:p>
          <a:p>
            <a:pPr lvl="1">
              <a:spcBef>
                <a:spcPct val="20000"/>
              </a:spcBef>
            </a:pPr>
            <a:endParaRPr lang="en-US" sz="700" dirty="0">
              <a:solidFill>
                <a:schemeClr val="tx2"/>
              </a:solidFill>
              <a:latin typeface="Century Gothic"/>
            </a:endParaRPr>
          </a:p>
          <a:p>
            <a:pPr marL="342900" indent="-342900">
              <a:spcBef>
                <a:spcPct val="20000"/>
              </a:spcBef>
              <a:buFont typeface="Arial" pitchFamily="34" charset="0"/>
              <a:buChar char="•"/>
            </a:pPr>
            <a:r>
              <a:rPr lang="en-US" sz="2800" dirty="0">
                <a:solidFill>
                  <a:schemeClr val="tx2"/>
                </a:solidFill>
                <a:latin typeface="Century Gothic"/>
              </a:rPr>
              <a:t>“Whenever it starts is the right time</a:t>
            </a:r>
            <a:r>
              <a:rPr lang="en-US" sz="2800" dirty="0" smtClean="0">
                <a:solidFill>
                  <a:schemeClr val="tx2"/>
                </a:solidFill>
                <a:latin typeface="Century Gothic"/>
              </a:rPr>
              <a:t>.”</a:t>
            </a:r>
          </a:p>
          <a:p>
            <a:pPr marL="800100" lvl="1" indent="-342900">
              <a:spcBef>
                <a:spcPct val="20000"/>
              </a:spcBef>
              <a:buFont typeface="Courier New" pitchFamily="49" charset="0"/>
              <a:buChar char="o"/>
            </a:pPr>
            <a:r>
              <a:rPr lang="en-US" sz="2400" dirty="0" smtClean="0">
                <a:solidFill>
                  <a:schemeClr val="tx2"/>
                </a:solidFill>
                <a:latin typeface="Century Gothic"/>
              </a:rPr>
              <a:t>Creativity happens…whenever. Keep a watch for new ideas/interesting sparks.</a:t>
            </a:r>
          </a:p>
          <a:p>
            <a:pPr lvl="1">
              <a:spcBef>
                <a:spcPct val="20000"/>
              </a:spcBef>
            </a:pPr>
            <a:endParaRPr lang="en-US" sz="1050" dirty="0" smtClean="0">
              <a:solidFill>
                <a:schemeClr val="tx2"/>
              </a:solidFill>
              <a:latin typeface="Century Gothic"/>
            </a:endParaRPr>
          </a:p>
          <a:p>
            <a:pPr marL="342900" indent="-342900">
              <a:spcBef>
                <a:spcPct val="20000"/>
              </a:spcBef>
              <a:buFont typeface="Arial" pitchFamily="34" charset="0"/>
              <a:buChar char="•"/>
            </a:pPr>
            <a:r>
              <a:rPr lang="en-US" sz="2800" dirty="0" smtClean="0">
                <a:solidFill>
                  <a:schemeClr val="tx2"/>
                </a:solidFill>
                <a:latin typeface="Century Gothic"/>
              </a:rPr>
              <a:t>“Whatever happens is the only thing that could.” </a:t>
            </a:r>
          </a:p>
          <a:p>
            <a:pPr marL="800100" lvl="1" indent="-342900">
              <a:spcBef>
                <a:spcPct val="20000"/>
              </a:spcBef>
              <a:buFont typeface="Courier New" pitchFamily="49" charset="0"/>
              <a:buChar char="o"/>
            </a:pPr>
            <a:r>
              <a:rPr lang="en-US" sz="2400" dirty="0" smtClean="0">
                <a:solidFill>
                  <a:schemeClr val="tx2"/>
                </a:solidFill>
                <a:latin typeface="Century Gothic"/>
              </a:rPr>
              <a:t>This frees us of hold~ release expectations. </a:t>
            </a:r>
            <a:endParaRPr lang="en-US" sz="2400" dirty="0">
              <a:solidFill>
                <a:schemeClr val="tx2"/>
              </a:solidFill>
              <a:latin typeface="Century Gothic"/>
            </a:endParaRPr>
          </a:p>
          <a:p>
            <a:pPr lvl="1">
              <a:spcBef>
                <a:spcPct val="20000"/>
              </a:spcBef>
            </a:pPr>
            <a:endParaRPr lang="en-US" sz="1000" dirty="0">
              <a:solidFill>
                <a:schemeClr val="tx2"/>
              </a:solidFill>
              <a:latin typeface="Century Gothic"/>
            </a:endParaRPr>
          </a:p>
          <a:p>
            <a:pPr marL="342900" lvl="0" indent="-342900">
              <a:spcBef>
                <a:spcPct val="20000"/>
              </a:spcBef>
              <a:buFont typeface="Arial" pitchFamily="34" charset="0"/>
              <a:buChar char="•"/>
            </a:pPr>
            <a:r>
              <a:rPr lang="en-US" sz="2800" dirty="0" smtClean="0">
                <a:solidFill>
                  <a:schemeClr val="tx2"/>
                </a:solidFill>
                <a:latin typeface="Century Gothic"/>
              </a:rPr>
              <a:t>“When it’s over, it’s over.”</a:t>
            </a:r>
          </a:p>
          <a:p>
            <a:pPr marL="800100" lvl="1" indent="-342900">
              <a:spcBef>
                <a:spcPct val="20000"/>
              </a:spcBef>
              <a:buFont typeface="Courier New" pitchFamily="49" charset="0"/>
              <a:buChar char="o"/>
            </a:pPr>
            <a:r>
              <a:rPr lang="en-US" sz="2400" dirty="0">
                <a:solidFill>
                  <a:schemeClr val="tx2"/>
                </a:solidFill>
                <a:latin typeface="Century Gothic"/>
              </a:rPr>
              <a:t>No need to force a </a:t>
            </a:r>
            <a:r>
              <a:rPr lang="en-US" sz="2400" dirty="0" smtClean="0">
                <a:solidFill>
                  <a:schemeClr val="tx2"/>
                </a:solidFill>
                <a:latin typeface="Century Gothic"/>
              </a:rPr>
              <a:t>timeline.</a:t>
            </a:r>
            <a:endParaRPr lang="en-US" sz="2800" dirty="0">
              <a:solidFill>
                <a:schemeClr val="tx2"/>
              </a:solidFill>
              <a:latin typeface="Century Gothic"/>
            </a:endParaRPr>
          </a:p>
        </p:txBody>
      </p:sp>
    </p:spTree>
    <p:extLst>
      <p:ext uri="{BB962C8B-B14F-4D97-AF65-F5344CB8AC3E}">
        <p14:creationId xmlns:p14="http://schemas.microsoft.com/office/powerpoint/2010/main" val="1076247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par>
                                <p:cTn id="13" presetID="1" presetClass="entr" presetSubtype="0" fill="hold" nodeType="withEffect">
                                  <p:stCondLst>
                                    <p:cond delay="60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50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childTnLst>
                                </p:cTn>
                              </p:par>
                              <p:par>
                                <p:cTn id="25" presetID="1" presetClass="entr" presetSubtype="0" fill="hold" nodeType="withEffect">
                                  <p:stCondLst>
                                    <p:cond delay="500"/>
                                  </p:stCondLst>
                                  <p:childTnLst>
                                    <p:set>
                                      <p:cBhvr>
                                        <p:cTn id="2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Description – </a:t>
            </a:r>
            <a:r>
              <a:rPr lang="en-US" sz="4000" i="1" dirty="0" smtClean="0"/>
              <a:t>Zooming in: 1 Law</a:t>
            </a:r>
            <a:endParaRPr lang="en-US" sz="4000" i="1" dirty="0"/>
          </a:p>
        </p:txBody>
      </p:sp>
      <p:sp>
        <p:nvSpPr>
          <p:cNvPr id="5" name="Rectangle 4"/>
          <p:cNvSpPr/>
          <p:nvPr/>
        </p:nvSpPr>
        <p:spPr>
          <a:xfrm>
            <a:off x="609600" y="1676400"/>
            <a:ext cx="7848600" cy="5201424"/>
          </a:xfrm>
          <a:prstGeom prst="rect">
            <a:avLst/>
          </a:prstGeom>
        </p:spPr>
        <p:txBody>
          <a:bodyPr wrap="square">
            <a:spAutoFit/>
          </a:bodyPr>
          <a:lstStyle/>
          <a:p>
            <a:pPr lvl="0">
              <a:spcBef>
                <a:spcPct val="20000"/>
              </a:spcBef>
            </a:pPr>
            <a:endParaRPr lang="en-US" sz="2400" dirty="0" smtClean="0">
              <a:solidFill>
                <a:schemeClr val="tx2"/>
              </a:solidFill>
              <a:latin typeface="Century Gothic"/>
            </a:endParaRPr>
          </a:p>
          <a:p>
            <a:pPr lvl="0" algn="ctr">
              <a:spcBef>
                <a:spcPct val="20000"/>
              </a:spcBef>
            </a:pPr>
            <a:r>
              <a:rPr lang="en-US" sz="3600" b="1" dirty="0" smtClean="0">
                <a:solidFill>
                  <a:schemeClr val="tx2"/>
                </a:solidFill>
                <a:latin typeface="Century Gothic"/>
              </a:rPr>
              <a:t>The Law of Two Feet</a:t>
            </a:r>
          </a:p>
          <a:p>
            <a:pPr lvl="0">
              <a:spcBef>
                <a:spcPct val="20000"/>
              </a:spcBef>
            </a:pPr>
            <a:r>
              <a:rPr lang="en-US" sz="3200" dirty="0" smtClean="0">
                <a:solidFill>
                  <a:schemeClr val="tx2"/>
                </a:solidFill>
                <a:latin typeface="Century Gothic"/>
              </a:rPr>
              <a:t>Each person can best decide when s/he has learned and contributed enough to a conversation</a:t>
            </a:r>
          </a:p>
          <a:p>
            <a:pPr marL="742950" lvl="1" indent="-285750">
              <a:spcBef>
                <a:spcPct val="20000"/>
              </a:spcBef>
              <a:buFont typeface="Courier New" pitchFamily="49" charset="0"/>
              <a:buChar char="o"/>
            </a:pPr>
            <a:r>
              <a:rPr lang="en-US" sz="2800" dirty="0" smtClean="0">
                <a:solidFill>
                  <a:schemeClr val="tx2"/>
                </a:solidFill>
                <a:latin typeface="Century Gothic"/>
              </a:rPr>
              <a:t>Each person - leave discussions or stay at will</a:t>
            </a:r>
          </a:p>
          <a:p>
            <a:pPr lvl="1">
              <a:spcBef>
                <a:spcPct val="20000"/>
              </a:spcBef>
            </a:pPr>
            <a:endParaRPr lang="en-US" sz="2800" dirty="0" smtClean="0">
              <a:solidFill>
                <a:schemeClr val="tx2"/>
              </a:solidFill>
              <a:latin typeface="Century Gothic"/>
            </a:endParaRPr>
          </a:p>
          <a:p>
            <a:pPr marL="742950" lvl="1" indent="-285750">
              <a:spcBef>
                <a:spcPct val="20000"/>
              </a:spcBef>
              <a:buFont typeface="Courier New" pitchFamily="49" charset="0"/>
              <a:buChar char="o"/>
            </a:pPr>
            <a:r>
              <a:rPr lang="en-US" sz="2800" dirty="0" smtClean="0">
                <a:solidFill>
                  <a:schemeClr val="tx2"/>
                </a:solidFill>
                <a:latin typeface="Century Gothic"/>
              </a:rPr>
              <a:t>Bees, Butterflies &amp; ? </a:t>
            </a:r>
          </a:p>
          <a:p>
            <a:pPr lvl="1">
              <a:spcBef>
                <a:spcPct val="20000"/>
              </a:spcBef>
            </a:pPr>
            <a:endParaRPr lang="en-US" sz="1200" dirty="0">
              <a:solidFill>
                <a:schemeClr val="tx2"/>
              </a:solidFill>
              <a:latin typeface="Century Gothic"/>
            </a:endParaRPr>
          </a:p>
          <a:p>
            <a:pPr>
              <a:spcBef>
                <a:spcPct val="20000"/>
              </a:spcBef>
            </a:pPr>
            <a:endParaRPr lang="en-US" sz="1600" dirty="0">
              <a:solidFill>
                <a:prstClr val="black">
                  <a:lumMod val="50000"/>
                  <a:lumOff val="50000"/>
                </a:prstClr>
              </a:solidFill>
              <a:latin typeface="Century Gothic"/>
            </a:endParaRPr>
          </a:p>
        </p:txBody>
      </p:sp>
    </p:spTree>
    <p:extLst>
      <p:ext uri="{BB962C8B-B14F-4D97-AF65-F5344CB8AC3E}">
        <p14:creationId xmlns:p14="http://schemas.microsoft.com/office/powerpoint/2010/main" val="4050054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Begin: </a:t>
            </a:r>
            <a:br>
              <a:rPr lang="en-US" dirty="0" smtClean="0"/>
            </a:br>
            <a:r>
              <a:rPr lang="en-US" sz="4000" dirty="0" smtClean="0"/>
              <a:t>Setting Our Agenda with Questions</a:t>
            </a:r>
            <a:endParaRPr lang="en-US" sz="4000"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1942831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Priming: </a:t>
            </a:r>
            <a:br>
              <a:rPr lang="en-US" dirty="0" smtClean="0"/>
            </a:br>
            <a:r>
              <a:rPr lang="en-US" sz="4000" i="1" dirty="0" smtClean="0"/>
              <a:t>Revisit the Session Guiding Question</a:t>
            </a:r>
            <a:endParaRPr lang="en-US" i="1" dirty="0"/>
          </a:p>
        </p:txBody>
      </p:sp>
      <p:sp>
        <p:nvSpPr>
          <p:cNvPr id="3" name="Content Placeholder 2"/>
          <p:cNvSpPr>
            <a:spLocks noGrp="1"/>
          </p:cNvSpPr>
          <p:nvPr>
            <p:ph idx="1"/>
          </p:nvPr>
        </p:nvSpPr>
        <p:spPr/>
        <p:txBody>
          <a:bodyPr>
            <a:normAutofit/>
          </a:bodyPr>
          <a:lstStyle/>
          <a:p>
            <a:r>
              <a:rPr lang="en-US" sz="3200" dirty="0" smtClean="0">
                <a:solidFill>
                  <a:schemeClr val="tx1"/>
                </a:solidFill>
              </a:rPr>
              <a:t>How can engineering lessons actively support, not just connect to, meaningful standards-based math and science content?</a:t>
            </a:r>
          </a:p>
          <a:p>
            <a:pPr marL="0" indent="0">
              <a:buNone/>
            </a:pPr>
            <a:endParaRPr lang="en-US" sz="3200" dirty="0">
              <a:solidFill>
                <a:schemeClr val="tx1"/>
              </a:solidFill>
            </a:endParaRPr>
          </a:p>
          <a:p>
            <a:r>
              <a:rPr lang="en-US" sz="3200" dirty="0" smtClean="0">
                <a:solidFill>
                  <a:schemeClr val="tx1"/>
                </a:solidFill>
              </a:rPr>
              <a:t>And…what must engineering curriculum developers do to ensure lessons rise to the promise of doing so?</a:t>
            </a:r>
            <a:endParaRPr lang="en-US" sz="3200" dirty="0">
              <a:solidFill>
                <a:schemeClr val="tx1"/>
              </a:solidFill>
            </a:endParaRPr>
          </a:p>
        </p:txBody>
      </p:sp>
    </p:spTree>
    <p:extLst>
      <p:ext uri="{BB962C8B-B14F-4D97-AF65-F5344CB8AC3E}">
        <p14:creationId xmlns:p14="http://schemas.microsoft.com/office/powerpoint/2010/main" val="754268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Priming</a:t>
            </a:r>
            <a:br>
              <a:rPr lang="en-US" dirty="0" smtClean="0"/>
            </a:br>
            <a:endParaRPr lang="en-US" dirty="0"/>
          </a:p>
        </p:txBody>
      </p:sp>
      <p:sp>
        <p:nvSpPr>
          <p:cNvPr id="4" name="Content Placeholder 3"/>
          <p:cNvSpPr>
            <a:spLocks noGrp="1"/>
          </p:cNvSpPr>
          <p:nvPr>
            <p:ph idx="1"/>
          </p:nvPr>
        </p:nvSpPr>
        <p:spPr/>
        <p:txBody>
          <a:bodyPr>
            <a:normAutofit/>
          </a:bodyPr>
          <a:lstStyle/>
          <a:p>
            <a:pPr marL="0" indent="0">
              <a:buNone/>
            </a:pPr>
            <a:r>
              <a:rPr lang="en-US" sz="3600" dirty="0" smtClean="0">
                <a:solidFill>
                  <a:schemeClr val="tx2"/>
                </a:solidFill>
              </a:rPr>
              <a:t>What ideas are out there?</a:t>
            </a:r>
          </a:p>
          <a:p>
            <a:pPr marL="0" indent="0">
              <a:buNone/>
            </a:pPr>
            <a:r>
              <a:rPr lang="en-US" sz="3600" dirty="0" smtClean="0">
                <a:solidFill>
                  <a:schemeClr val="tx2"/>
                </a:solidFill>
              </a:rPr>
              <a:t>And what are you thinking &amp; feeling about them?</a:t>
            </a:r>
            <a:endParaRPr lang="en-US" sz="3600" dirty="0">
              <a:solidFill>
                <a:schemeClr val="tx2"/>
              </a:solidFill>
            </a:endParaRPr>
          </a:p>
        </p:txBody>
      </p:sp>
    </p:spTree>
    <p:extLst>
      <p:ext uri="{BB962C8B-B14F-4D97-AF65-F5344CB8AC3E}">
        <p14:creationId xmlns:p14="http://schemas.microsoft.com/office/powerpoint/2010/main" val="1902258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Quotes from NCTM’s </a:t>
            </a:r>
            <a:br>
              <a:rPr lang="en-US" dirty="0" smtClean="0"/>
            </a:br>
            <a:r>
              <a:rPr lang="en-US" dirty="0" smtClean="0"/>
              <a:t>Past President</a:t>
            </a:r>
            <a:endParaRPr lang="en-US" dirty="0"/>
          </a:p>
        </p:txBody>
      </p:sp>
      <p:sp>
        <p:nvSpPr>
          <p:cNvPr id="4" name="Content Placeholder 3"/>
          <p:cNvSpPr>
            <a:spLocks noGrp="1"/>
          </p:cNvSpPr>
          <p:nvPr>
            <p:ph sz="quarter" idx="13"/>
          </p:nvPr>
        </p:nvSpPr>
        <p:spPr>
          <a:xfrm>
            <a:off x="1752600" y="1676400"/>
            <a:ext cx="6781800" cy="4876800"/>
          </a:xfrm>
        </p:spPr>
        <p:txBody>
          <a:bodyPr>
            <a:normAutofit fontScale="92500" lnSpcReduction="20000"/>
          </a:bodyPr>
          <a:lstStyle/>
          <a:p>
            <a:pPr marL="0" indent="0">
              <a:buNone/>
            </a:pPr>
            <a:r>
              <a:rPr lang="en-US" sz="3200" dirty="0" smtClean="0">
                <a:solidFill>
                  <a:schemeClr val="tx2"/>
                </a:solidFill>
              </a:rPr>
              <a:t>“When the term STEM filters down to…..pre K -12 teaching, the waters can become muddled.”</a:t>
            </a:r>
          </a:p>
          <a:p>
            <a:pPr marL="0" indent="0">
              <a:buNone/>
            </a:pPr>
            <a:endParaRPr lang="en-US" sz="3200" dirty="0">
              <a:solidFill>
                <a:schemeClr val="tx2"/>
              </a:solidFill>
            </a:endParaRPr>
          </a:p>
          <a:p>
            <a:pPr marL="0" indent="0">
              <a:buNone/>
            </a:pPr>
            <a:r>
              <a:rPr lang="en-US" sz="3200" dirty="0" smtClean="0">
                <a:solidFill>
                  <a:schemeClr val="tx2"/>
                </a:solidFill>
              </a:rPr>
              <a:t>“It is critical that we preserve the mathematical meat when faced with the salad bowl of STEM, lest we make a MEST of it all.</a:t>
            </a:r>
          </a:p>
          <a:p>
            <a:pPr marL="0" indent="0">
              <a:buNone/>
            </a:pPr>
            <a:endParaRPr lang="en-US" sz="3200" dirty="0" smtClean="0"/>
          </a:p>
          <a:p>
            <a:pPr marL="0" marR="0" indent="0">
              <a:lnSpc>
                <a:spcPct val="115000"/>
              </a:lnSpc>
              <a:spcBef>
                <a:spcPts val="0"/>
              </a:spcBef>
              <a:spcAft>
                <a:spcPts val="1000"/>
              </a:spcAft>
              <a:buNone/>
            </a:pPr>
            <a:r>
              <a:rPr lang="en-US" sz="3200" dirty="0" smtClean="0">
                <a:latin typeface="Times New Roman"/>
                <a:ea typeface="Times New Roman"/>
                <a:cs typeface="Times New Roman"/>
              </a:rPr>
              <a:t>J</a:t>
            </a:r>
            <a:r>
              <a:rPr lang="en-US" sz="3200" dirty="0">
                <a:latin typeface="Times New Roman"/>
                <a:ea typeface="Times New Roman"/>
                <a:cs typeface="Times New Roman"/>
              </a:rPr>
              <a:t>. Michael Shaughnessy</a:t>
            </a:r>
            <a:br>
              <a:rPr lang="en-US" sz="3200" dirty="0">
                <a:latin typeface="Times New Roman"/>
                <a:ea typeface="Times New Roman"/>
                <a:cs typeface="Times New Roman"/>
              </a:rPr>
            </a:br>
            <a:r>
              <a:rPr lang="en-US" sz="3200" dirty="0">
                <a:latin typeface="Times New Roman"/>
                <a:ea typeface="Times New Roman"/>
                <a:cs typeface="Times New Roman"/>
              </a:rPr>
              <a:t>NCTM </a:t>
            </a:r>
            <a:r>
              <a:rPr lang="en-US" sz="3200" i="1" dirty="0">
                <a:latin typeface="Times New Roman"/>
                <a:ea typeface="Times New Roman"/>
                <a:cs typeface="Times New Roman"/>
              </a:rPr>
              <a:t>Summing Up</a:t>
            </a:r>
            <a:r>
              <a:rPr lang="en-US" sz="3200" dirty="0">
                <a:latin typeface="Times New Roman"/>
                <a:ea typeface="Times New Roman"/>
                <a:cs typeface="Times New Roman"/>
              </a:rPr>
              <a:t>, February 2, </a:t>
            </a:r>
            <a:r>
              <a:rPr lang="en-US" sz="3200" dirty="0" smtClean="0">
                <a:latin typeface="Times New Roman"/>
                <a:ea typeface="Times New Roman"/>
                <a:cs typeface="Times New Roman"/>
              </a:rPr>
              <a:t>2012</a:t>
            </a:r>
            <a:endParaRPr lang="en-US" dirty="0"/>
          </a:p>
        </p:txBody>
      </p:sp>
      <p:pic>
        <p:nvPicPr>
          <p:cNvPr id="5" name="Content Placeholder 4" descr="Shaughnessy_52010"/>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1295400" cy="1752600"/>
          </a:xfrm>
          <a:prstGeom prst="rect">
            <a:avLst/>
          </a:prstGeom>
          <a:noFill/>
          <a:ln>
            <a:noFill/>
          </a:ln>
        </p:spPr>
      </p:pic>
    </p:spTree>
    <p:extLst>
      <p:ext uri="{BB962C8B-B14F-4D97-AF65-F5344CB8AC3E}">
        <p14:creationId xmlns:p14="http://schemas.microsoft.com/office/powerpoint/2010/main" val="76754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Overheard </a:t>
            </a:r>
            <a:br>
              <a:rPr lang="en-US" dirty="0" smtClean="0"/>
            </a:br>
            <a:r>
              <a:rPr lang="en-US" sz="4000" dirty="0" smtClean="0"/>
              <a:t>(</a:t>
            </a:r>
            <a:r>
              <a:rPr lang="en-US" sz="4000" i="1" dirty="0" smtClean="0"/>
              <a:t>Sometimes Paraphrased</a:t>
            </a:r>
            <a:r>
              <a:rPr lang="en-US" sz="4000" dirty="0" smtClean="0"/>
              <a:t>)</a:t>
            </a:r>
            <a:endParaRPr lang="en-US" sz="4000" dirty="0"/>
          </a:p>
        </p:txBody>
      </p:sp>
      <p:sp>
        <p:nvSpPr>
          <p:cNvPr id="7" name="TextBox 6"/>
          <p:cNvSpPr txBox="1"/>
          <p:nvPr/>
        </p:nvSpPr>
        <p:spPr>
          <a:xfrm>
            <a:off x="152400" y="1828800"/>
            <a:ext cx="8904514" cy="1107996"/>
          </a:xfrm>
          <a:prstGeom prst="rect">
            <a:avLst/>
          </a:prstGeom>
          <a:noFill/>
        </p:spPr>
        <p:txBody>
          <a:bodyPr wrap="square" rtlCol="0">
            <a:spAutoFit/>
          </a:bodyPr>
          <a:lstStyle/>
          <a:p>
            <a:r>
              <a:rPr lang="en-US" sz="2400" b="1" dirty="0" smtClean="0">
                <a:solidFill>
                  <a:srgbClr val="3333CC"/>
                </a:solidFill>
                <a:latin typeface="+mj-lt"/>
              </a:rPr>
              <a:t>It is possible to be successful in some engineering design challenges and not learn any math or science.</a:t>
            </a:r>
            <a:r>
              <a:rPr lang="en-US" sz="2400" dirty="0" smtClean="0">
                <a:solidFill>
                  <a:srgbClr val="3333CC"/>
                </a:solidFill>
                <a:latin typeface="+mj-lt"/>
              </a:rPr>
              <a:t> </a:t>
            </a:r>
            <a:r>
              <a:rPr lang="en-US" sz="2000" dirty="0" smtClean="0">
                <a:solidFill>
                  <a:srgbClr val="3333CC"/>
                </a:solidFill>
                <a:latin typeface="+mj-lt"/>
              </a:rPr>
              <a:t>(Mike Ryan)</a:t>
            </a:r>
            <a:endParaRPr lang="en-US" sz="2400" dirty="0" smtClean="0">
              <a:solidFill>
                <a:srgbClr val="3333CC"/>
              </a:solidFill>
              <a:latin typeface="+mj-lt"/>
            </a:endParaRPr>
          </a:p>
          <a:p>
            <a:r>
              <a:rPr lang="en-US" dirty="0" smtClean="0"/>
              <a:t> </a:t>
            </a:r>
            <a:endParaRPr lang="en-US" dirty="0"/>
          </a:p>
        </p:txBody>
      </p:sp>
      <p:sp>
        <p:nvSpPr>
          <p:cNvPr id="9" name="TextBox 8"/>
          <p:cNvSpPr txBox="1"/>
          <p:nvPr/>
        </p:nvSpPr>
        <p:spPr>
          <a:xfrm>
            <a:off x="293914" y="2800290"/>
            <a:ext cx="8610600" cy="584775"/>
          </a:xfrm>
          <a:prstGeom prst="rect">
            <a:avLst/>
          </a:prstGeom>
          <a:noFill/>
        </p:spPr>
        <p:txBody>
          <a:bodyPr wrap="square" rtlCol="0">
            <a:spAutoFit/>
          </a:bodyPr>
          <a:lstStyle/>
          <a:p>
            <a:r>
              <a:rPr lang="en-US" sz="3200" b="1" dirty="0" smtClean="0">
                <a:solidFill>
                  <a:srgbClr val="C00000"/>
                </a:solidFill>
                <a:latin typeface="+mj-lt"/>
              </a:rPr>
              <a:t>Less is more. </a:t>
            </a:r>
            <a:r>
              <a:rPr lang="en-US" sz="2000" i="1" dirty="0" smtClean="0">
                <a:solidFill>
                  <a:srgbClr val="C00000"/>
                </a:solidFill>
                <a:latin typeface="+mj-lt"/>
              </a:rPr>
              <a:t>Appeared in AAAS articles 2002, 2008, 2010</a:t>
            </a:r>
            <a:endParaRPr lang="en-US" sz="2000" i="1" dirty="0">
              <a:solidFill>
                <a:srgbClr val="C00000"/>
              </a:solidFill>
              <a:latin typeface="+mj-lt"/>
            </a:endParaRPr>
          </a:p>
        </p:txBody>
      </p:sp>
      <p:sp>
        <p:nvSpPr>
          <p:cNvPr id="10" name="Rectangle 9"/>
          <p:cNvSpPr/>
          <p:nvPr/>
        </p:nvSpPr>
        <p:spPr>
          <a:xfrm>
            <a:off x="522514" y="3465096"/>
            <a:ext cx="8382000" cy="2308324"/>
          </a:xfrm>
          <a:prstGeom prst="rect">
            <a:avLst/>
          </a:prstGeom>
        </p:spPr>
        <p:txBody>
          <a:bodyPr wrap="square">
            <a:spAutoFit/>
          </a:bodyPr>
          <a:lstStyle/>
          <a:p>
            <a:r>
              <a:rPr lang="en-US" sz="2400" dirty="0">
                <a:solidFill>
                  <a:srgbClr val="CC0066"/>
                </a:solidFill>
              </a:rPr>
              <a:t>Because engineering design provides concrete applications of mathematics and science concepts, one of the most intriguing potential benefits of engineering education is its impact on student interest and achievement in these other subjects</a:t>
            </a:r>
            <a:r>
              <a:rPr lang="en-US" sz="2400" dirty="0" smtClean="0">
                <a:solidFill>
                  <a:srgbClr val="CC0066"/>
                </a:solidFill>
              </a:rPr>
              <a:t>. </a:t>
            </a:r>
            <a:r>
              <a:rPr lang="en-US" sz="2000" dirty="0" smtClean="0">
                <a:solidFill>
                  <a:srgbClr val="CC0066"/>
                </a:solidFill>
              </a:rPr>
              <a:t>(</a:t>
            </a:r>
            <a:r>
              <a:rPr lang="en-US" sz="2000" b="1" dirty="0" smtClean="0">
                <a:solidFill>
                  <a:srgbClr val="CC0066"/>
                </a:solidFill>
              </a:rPr>
              <a:t>Linda Katehi, </a:t>
            </a:r>
            <a:r>
              <a:rPr lang="en-US" dirty="0" smtClean="0">
                <a:solidFill>
                  <a:srgbClr val="CC0066"/>
                </a:solidFill>
              </a:rPr>
              <a:t>in The Opportunity Equation web site article)</a:t>
            </a:r>
            <a:endParaRPr lang="en-US" sz="2400" dirty="0">
              <a:solidFill>
                <a:srgbClr val="CC0066"/>
              </a:solidFill>
            </a:endParaRPr>
          </a:p>
          <a:p>
            <a:endParaRPr lang="en-US" sz="2400" dirty="0">
              <a:solidFill>
                <a:srgbClr val="CC0066"/>
              </a:solidFill>
            </a:endParaRPr>
          </a:p>
        </p:txBody>
      </p:sp>
      <p:sp>
        <p:nvSpPr>
          <p:cNvPr id="11" name="TextBox 10"/>
          <p:cNvSpPr txBox="1"/>
          <p:nvPr/>
        </p:nvSpPr>
        <p:spPr>
          <a:xfrm>
            <a:off x="141514" y="5410200"/>
            <a:ext cx="8915400" cy="1231106"/>
          </a:xfrm>
          <a:prstGeom prst="rect">
            <a:avLst/>
          </a:prstGeom>
          <a:noFill/>
        </p:spPr>
        <p:txBody>
          <a:bodyPr wrap="square" rtlCol="0">
            <a:spAutoFit/>
          </a:bodyPr>
          <a:lstStyle/>
          <a:p>
            <a:r>
              <a:rPr lang="en-US" sz="2800" b="1" dirty="0" smtClean="0">
                <a:latin typeface="Plantagenet Cherokee" pitchFamily="18" charset="0"/>
              </a:rPr>
              <a:t>An ideal implementation of an EDC should be multi-week…many in group thought 4. </a:t>
            </a:r>
            <a:r>
              <a:rPr lang="en-US" dirty="0" smtClean="0">
                <a:latin typeface="+mj-lt"/>
              </a:rPr>
              <a:t>(NCETE Caucus II Notes from  Beth McGrath)</a:t>
            </a:r>
            <a:endParaRPr lang="en-US" dirty="0">
              <a:latin typeface="+mj-lt"/>
            </a:endParaRPr>
          </a:p>
        </p:txBody>
      </p:sp>
    </p:spTree>
    <p:extLst>
      <p:ext uri="{BB962C8B-B14F-4D97-AF65-F5344CB8AC3E}">
        <p14:creationId xmlns:p14="http://schemas.microsoft.com/office/powerpoint/2010/main" val="168148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Reflect</a:t>
            </a:r>
            <a:br>
              <a:rPr lang="en-US" dirty="0" smtClean="0"/>
            </a:br>
            <a:endParaRPr lang="en-US" sz="4000" dirty="0"/>
          </a:p>
        </p:txBody>
      </p:sp>
      <p:sp>
        <p:nvSpPr>
          <p:cNvPr id="7" name="TextBox 6"/>
          <p:cNvSpPr txBox="1"/>
          <p:nvPr/>
        </p:nvSpPr>
        <p:spPr>
          <a:xfrm>
            <a:off x="152400" y="1295400"/>
            <a:ext cx="8904514" cy="5386090"/>
          </a:xfrm>
          <a:prstGeom prst="rect">
            <a:avLst/>
          </a:prstGeom>
          <a:noFill/>
        </p:spPr>
        <p:txBody>
          <a:bodyPr wrap="square" rtlCol="0">
            <a:spAutoFit/>
          </a:bodyPr>
          <a:lstStyle/>
          <a:p>
            <a:r>
              <a:rPr lang="en-US" sz="2400" b="1" dirty="0" smtClean="0">
                <a:solidFill>
                  <a:schemeClr val="tx2"/>
                </a:solidFill>
                <a:latin typeface="+mj-lt"/>
              </a:rPr>
              <a:t>Perhaps some themes are emerging in your thinking…</a:t>
            </a:r>
          </a:p>
          <a:p>
            <a:pPr marL="342900" indent="-342900">
              <a:buFont typeface="Arial" pitchFamily="34" charset="0"/>
              <a:buChar char="•"/>
            </a:pPr>
            <a:endParaRPr lang="en-US" sz="2400" dirty="0">
              <a:solidFill>
                <a:schemeClr val="tx2"/>
              </a:solidFill>
              <a:latin typeface="+mj-lt"/>
            </a:endParaRPr>
          </a:p>
          <a:p>
            <a:pPr marL="342900" indent="-342900">
              <a:buFont typeface="Arial" pitchFamily="34" charset="0"/>
              <a:buChar char="•"/>
            </a:pPr>
            <a:r>
              <a:rPr lang="en-US" sz="2400" dirty="0" smtClean="0">
                <a:solidFill>
                  <a:schemeClr val="tx2"/>
                </a:solidFill>
                <a:latin typeface="+mj-lt"/>
              </a:rPr>
              <a:t>Perceptions of math and science educators and other stakeholders</a:t>
            </a:r>
          </a:p>
          <a:p>
            <a:pPr marL="342900" indent="-342900">
              <a:buFont typeface="Arial" pitchFamily="34" charset="0"/>
              <a:buChar char="•"/>
            </a:pPr>
            <a:endParaRPr lang="en-US" dirty="0" smtClean="0">
              <a:solidFill>
                <a:schemeClr val="tx2"/>
              </a:solidFill>
              <a:latin typeface="+mj-lt"/>
            </a:endParaRPr>
          </a:p>
          <a:p>
            <a:pPr marL="342900" indent="-342900">
              <a:buFont typeface="Arial" pitchFamily="34" charset="0"/>
              <a:buChar char="•"/>
            </a:pPr>
            <a:r>
              <a:rPr lang="en-US" sz="2400" dirty="0" smtClean="0">
                <a:solidFill>
                  <a:schemeClr val="tx2"/>
                </a:solidFill>
                <a:latin typeface="+mj-lt"/>
              </a:rPr>
              <a:t>Considerations, benefits, challenges, concerns re: integrating engineering in math and/or science classrooms</a:t>
            </a:r>
          </a:p>
          <a:p>
            <a:pPr marL="342900" indent="-342900">
              <a:buFont typeface="Arial" pitchFamily="34" charset="0"/>
              <a:buChar char="•"/>
            </a:pPr>
            <a:endParaRPr lang="en-US" dirty="0">
              <a:solidFill>
                <a:schemeClr val="tx2"/>
              </a:solidFill>
              <a:latin typeface="+mj-lt"/>
            </a:endParaRPr>
          </a:p>
          <a:p>
            <a:pPr marL="342900" indent="-342900">
              <a:buFont typeface="Arial" pitchFamily="34" charset="0"/>
              <a:buChar char="•"/>
            </a:pPr>
            <a:r>
              <a:rPr lang="en-US" sz="2400" dirty="0" smtClean="0">
                <a:solidFill>
                  <a:schemeClr val="tx2"/>
                </a:solidFill>
                <a:latin typeface="+mj-lt"/>
              </a:rPr>
              <a:t>Student learning</a:t>
            </a:r>
          </a:p>
          <a:p>
            <a:pPr marL="342900" indent="-342900">
              <a:buFont typeface="Arial" pitchFamily="34" charset="0"/>
              <a:buChar char="•"/>
            </a:pPr>
            <a:endParaRPr lang="en-US" dirty="0">
              <a:solidFill>
                <a:schemeClr val="tx2"/>
              </a:solidFill>
              <a:latin typeface="+mj-lt"/>
            </a:endParaRPr>
          </a:p>
          <a:p>
            <a:pPr marL="342900" indent="-342900">
              <a:buFont typeface="Arial" pitchFamily="34" charset="0"/>
              <a:buChar char="•"/>
            </a:pPr>
            <a:r>
              <a:rPr lang="en-US" sz="2400" dirty="0" smtClean="0">
                <a:solidFill>
                  <a:schemeClr val="tx2"/>
                </a:solidFill>
                <a:latin typeface="+mj-lt"/>
              </a:rPr>
              <a:t>Priorities for integrated STEM curricula</a:t>
            </a:r>
          </a:p>
          <a:p>
            <a:pPr marL="342900" indent="-342900">
              <a:buFont typeface="Arial" pitchFamily="34" charset="0"/>
              <a:buChar char="•"/>
            </a:pPr>
            <a:endParaRPr lang="en-US" dirty="0">
              <a:solidFill>
                <a:schemeClr val="tx2"/>
              </a:solidFill>
              <a:latin typeface="+mj-lt"/>
            </a:endParaRPr>
          </a:p>
          <a:p>
            <a:pPr marL="342900" indent="-342900">
              <a:buFont typeface="Arial" pitchFamily="34" charset="0"/>
              <a:buChar char="•"/>
            </a:pPr>
            <a:r>
              <a:rPr lang="en-US" sz="2400" dirty="0" smtClean="0">
                <a:solidFill>
                  <a:schemeClr val="tx2"/>
                </a:solidFill>
                <a:latin typeface="+mj-lt"/>
              </a:rPr>
              <a:t>Constraints on implementation – real classroom</a:t>
            </a:r>
          </a:p>
          <a:p>
            <a:r>
              <a:rPr lang="en-US" sz="2400" dirty="0" smtClean="0">
                <a:solidFill>
                  <a:schemeClr val="tx2"/>
                </a:solidFill>
                <a:latin typeface="+mj-lt"/>
              </a:rPr>
              <a:t>                                                                       </a:t>
            </a:r>
            <a:r>
              <a:rPr lang="en-US" sz="2400" b="1" dirty="0" smtClean="0">
                <a:solidFill>
                  <a:schemeClr val="tx2"/>
                </a:solidFill>
                <a:latin typeface="+mj-lt"/>
              </a:rPr>
              <a:t>…or perhaps not</a:t>
            </a:r>
            <a:endParaRPr lang="en-US" sz="2400" b="1" dirty="0">
              <a:solidFill>
                <a:schemeClr val="tx2"/>
              </a:solidFill>
              <a:latin typeface="+mj-lt"/>
            </a:endParaRPr>
          </a:p>
        </p:txBody>
      </p:sp>
    </p:spTree>
    <p:extLst>
      <p:ext uri="{BB962C8B-B14F-4D97-AF65-F5344CB8AC3E}">
        <p14:creationId xmlns:p14="http://schemas.microsoft.com/office/powerpoint/2010/main" val="1438716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1000"/>
                                        <p:tgtEl>
                                          <p:spTgt spid="7">
                                            <p:txEl>
                                              <p:pRg st="2" end="2"/>
                                            </p:txEl>
                                          </p:spTgt>
                                        </p:tgtEl>
                                      </p:cBhvr>
                                    </p:animEffect>
                                    <p:anim calcmode="lin" valueType="num">
                                      <p:cBhvr>
                                        <p:cTn id="8"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70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1000"/>
                                        <p:tgtEl>
                                          <p:spTgt spid="7">
                                            <p:txEl>
                                              <p:pRg st="4" end="4"/>
                                            </p:txEl>
                                          </p:spTgt>
                                        </p:tgtEl>
                                      </p:cBhvr>
                                    </p:animEffect>
                                    <p:anim calcmode="lin" valueType="num">
                                      <p:cBhvr>
                                        <p:cTn id="1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1600"/>
                                  </p:stCondLst>
                                  <p:childTnLst>
                                    <p:set>
                                      <p:cBhvr>
                                        <p:cTn id="16" dur="1" fill="hold">
                                          <p:stCondLst>
                                            <p:cond delay="0"/>
                                          </p:stCondLst>
                                        </p:cTn>
                                        <p:tgtEl>
                                          <p:spTgt spid="7">
                                            <p:txEl>
                                              <p:pRg st="6" end="6"/>
                                            </p:txEl>
                                          </p:spTgt>
                                        </p:tgtEl>
                                        <p:attrNameLst>
                                          <p:attrName>style.visibility</p:attrName>
                                        </p:attrNameLst>
                                      </p:cBhvr>
                                      <p:to>
                                        <p:strVal val="visible"/>
                                      </p:to>
                                    </p:set>
                                    <p:animEffect transition="in" filter="fade">
                                      <p:cBhvr>
                                        <p:cTn id="17" dur="1000"/>
                                        <p:tgtEl>
                                          <p:spTgt spid="7">
                                            <p:txEl>
                                              <p:pRg st="6" end="6"/>
                                            </p:txEl>
                                          </p:spTgt>
                                        </p:tgtEl>
                                      </p:cBhvr>
                                    </p:animEffect>
                                    <p:anim calcmode="lin" valueType="num">
                                      <p:cBhvr>
                                        <p:cTn id="18"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6" end="6"/>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2400"/>
                                  </p:stCondLst>
                                  <p:childTnLst>
                                    <p:set>
                                      <p:cBhvr>
                                        <p:cTn id="21" dur="1" fill="hold">
                                          <p:stCondLst>
                                            <p:cond delay="0"/>
                                          </p:stCondLst>
                                        </p:cTn>
                                        <p:tgtEl>
                                          <p:spTgt spid="7">
                                            <p:txEl>
                                              <p:pRg st="8" end="8"/>
                                            </p:txEl>
                                          </p:spTgt>
                                        </p:tgtEl>
                                        <p:attrNameLst>
                                          <p:attrName>style.visibility</p:attrName>
                                        </p:attrNameLst>
                                      </p:cBhvr>
                                      <p:to>
                                        <p:strVal val="visible"/>
                                      </p:to>
                                    </p:set>
                                    <p:animEffect transition="in" filter="fade">
                                      <p:cBhvr>
                                        <p:cTn id="22" dur="1000"/>
                                        <p:tgtEl>
                                          <p:spTgt spid="7">
                                            <p:txEl>
                                              <p:pRg st="8" end="8"/>
                                            </p:txEl>
                                          </p:spTgt>
                                        </p:tgtEl>
                                      </p:cBhvr>
                                    </p:animEffect>
                                    <p:anim calcmode="lin" valueType="num">
                                      <p:cBhvr>
                                        <p:cTn id="23"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24" dur="1000" fill="hold"/>
                                        <p:tgtEl>
                                          <p:spTgt spid="7">
                                            <p:txEl>
                                              <p:pRg st="8" end="8"/>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3400"/>
                                  </p:stCondLst>
                                  <p:childTnLst>
                                    <p:set>
                                      <p:cBhvr>
                                        <p:cTn id="26" dur="1" fill="hold">
                                          <p:stCondLst>
                                            <p:cond delay="0"/>
                                          </p:stCondLst>
                                        </p:cTn>
                                        <p:tgtEl>
                                          <p:spTgt spid="7">
                                            <p:txEl>
                                              <p:pRg st="10" end="10"/>
                                            </p:txEl>
                                          </p:spTgt>
                                        </p:tgtEl>
                                        <p:attrNameLst>
                                          <p:attrName>style.visibility</p:attrName>
                                        </p:attrNameLst>
                                      </p:cBhvr>
                                      <p:to>
                                        <p:strVal val="visible"/>
                                      </p:to>
                                    </p:set>
                                    <p:animEffect transition="in" filter="fade">
                                      <p:cBhvr>
                                        <p:cTn id="27" dur="1000"/>
                                        <p:tgtEl>
                                          <p:spTgt spid="7">
                                            <p:txEl>
                                              <p:pRg st="10" end="10"/>
                                            </p:txEl>
                                          </p:spTgt>
                                        </p:tgtEl>
                                      </p:cBhvr>
                                    </p:animEffect>
                                    <p:anim calcmode="lin" valueType="num">
                                      <p:cBhvr>
                                        <p:cTn id="28"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7">
                                            <p:txEl>
                                              <p:pRg st="10" end="10"/>
                                            </p:txEl>
                                          </p:spTgt>
                                        </p:tgtEl>
                                        <p:attrNameLst>
                                          <p:attrName>ppt_y</p:attrName>
                                        </p:attrNameLst>
                                      </p:cBhvr>
                                      <p:tavLst>
                                        <p:tav tm="0">
                                          <p:val>
                                            <p:strVal val="#ppt_y+.1"/>
                                          </p:val>
                                        </p:tav>
                                        <p:tav tm="100000">
                                          <p:val>
                                            <p:strVal val="#ppt_y"/>
                                          </p:val>
                                        </p:tav>
                                      </p:tavLst>
                                    </p:anim>
                                  </p:childTnLst>
                                </p:cTn>
                              </p:par>
                              <p:par>
                                <p:cTn id="30" presetID="2" presetClass="entr" presetSubtype="4" fill="hold" nodeType="withEffect">
                                  <p:stCondLst>
                                    <p:cond delay="4500"/>
                                  </p:stCondLst>
                                  <p:childTnLst>
                                    <p:set>
                                      <p:cBhvr>
                                        <p:cTn id="31" dur="1" fill="hold">
                                          <p:stCondLst>
                                            <p:cond delay="0"/>
                                          </p:stCondLst>
                                        </p:cTn>
                                        <p:tgtEl>
                                          <p:spTgt spid="7">
                                            <p:txEl>
                                              <p:pRg st="11" end="11"/>
                                            </p:txEl>
                                          </p:spTgt>
                                        </p:tgtEl>
                                        <p:attrNameLst>
                                          <p:attrName>style.visibility</p:attrName>
                                        </p:attrNameLst>
                                      </p:cBhvr>
                                      <p:to>
                                        <p:strVal val="visible"/>
                                      </p:to>
                                    </p:set>
                                    <p:anim calcmode="lin" valueType="num">
                                      <p:cBhvr additive="base">
                                        <p:cTn id="32" dur="500" fill="hold"/>
                                        <p:tgtEl>
                                          <p:spTgt spid="7">
                                            <p:txEl>
                                              <p:pRg st="11" end="11"/>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Collaborators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31988358"/>
              </p:ext>
            </p:extLst>
          </p:nvPr>
        </p:nvGraphicFramePr>
        <p:xfrm>
          <a:off x="457200" y="1600200"/>
          <a:ext cx="8229600" cy="4736517"/>
        </p:xfrm>
        <a:graphic>
          <a:graphicData uri="http://schemas.openxmlformats.org/drawingml/2006/table">
            <a:tbl>
              <a:tblPr firstRow="1" bandRow="1">
                <a:tableStyleId>{5C22544A-7EE6-4342-B048-85BDC9FD1C3A}</a:tableStyleId>
              </a:tblPr>
              <a:tblGrid>
                <a:gridCol w="4114800"/>
                <a:gridCol w="4114800"/>
              </a:tblGrid>
              <a:tr h="1600200">
                <a:tc>
                  <a:txBody>
                    <a:bodyPr/>
                    <a:lstStyle/>
                    <a:p>
                      <a:pPr marL="1146175"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2"/>
                          </a:solidFill>
                          <a:effectLst/>
                          <a:latin typeface="+mj-lt"/>
                          <a:ea typeface="+mn-ea"/>
                          <a:cs typeface="+mn-cs"/>
                        </a:rPr>
                        <a:t>Debra Brockway</a:t>
                      </a:r>
                    </a:p>
                    <a:p>
                      <a:pPr marL="1379538" marR="0" indent="-233363" algn="l" defTabSz="914400" rtl="0" eaLnBrk="1" fontAlgn="auto" latinLnBrk="0" hangingPunct="1">
                        <a:lnSpc>
                          <a:spcPct val="100000"/>
                        </a:lnSpc>
                        <a:spcBef>
                          <a:spcPts val="0"/>
                        </a:spcBef>
                        <a:spcAft>
                          <a:spcPts val="0"/>
                        </a:spcAft>
                        <a:buClrTx/>
                        <a:buSzTx/>
                        <a:buFontTx/>
                        <a:buNone/>
                        <a:tabLst/>
                        <a:defRPr/>
                      </a:pPr>
                      <a:r>
                        <a:rPr lang="en-US" sz="1900" b="0" kern="1200" dirty="0" smtClean="0">
                          <a:solidFill>
                            <a:schemeClr val="tx2"/>
                          </a:solidFill>
                          <a:effectLst/>
                          <a:latin typeface="+mj-lt"/>
                          <a:ea typeface="+mn-ea"/>
                          <a:cs typeface="+mn-cs"/>
                        </a:rPr>
                        <a:t>Stevens</a:t>
                      </a:r>
                      <a:r>
                        <a:rPr lang="en-US" sz="1900" b="0" kern="1200" baseline="0" dirty="0" smtClean="0">
                          <a:solidFill>
                            <a:schemeClr val="tx2"/>
                          </a:solidFill>
                          <a:effectLst/>
                          <a:latin typeface="+mj-lt"/>
                          <a:ea typeface="+mn-ea"/>
                          <a:cs typeface="+mn-cs"/>
                        </a:rPr>
                        <a:t> Institute of Technology (CIESE)</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6175"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242852"/>
                          </a:solidFill>
                          <a:effectLst/>
                          <a:uLnTx/>
                          <a:uFillTx/>
                          <a:latin typeface="Century Gothic"/>
                          <a:ea typeface="+mn-ea"/>
                          <a:cs typeface="+mn-cs"/>
                        </a:rPr>
                        <a:t>Mike Ryan</a:t>
                      </a:r>
                    </a:p>
                    <a:p>
                      <a:pPr marL="1379538" marR="0" lvl="0" indent="-233363" algn="l" defTabSz="914400" rtl="0" eaLnBrk="1" fontAlgn="auto" latinLnBrk="0" hangingPunct="1">
                        <a:lnSpc>
                          <a:spcPct val="100000"/>
                        </a:lnSpc>
                        <a:spcBef>
                          <a:spcPts val="0"/>
                        </a:spcBef>
                        <a:spcAft>
                          <a:spcPts val="0"/>
                        </a:spcAft>
                        <a:buClrTx/>
                        <a:buSzTx/>
                        <a:buFontTx/>
                        <a:buNone/>
                        <a:tabLst/>
                        <a:defRPr/>
                      </a:pPr>
                      <a:r>
                        <a:rPr kumimoji="0" lang="en-US" sz="1900" b="0" i="0" u="none" strike="noStrike" kern="1200" cap="none" spc="0" normalizeH="0" baseline="0" noProof="0" dirty="0" smtClean="0">
                          <a:ln>
                            <a:noFill/>
                          </a:ln>
                          <a:solidFill>
                            <a:srgbClr val="242852"/>
                          </a:solidFill>
                          <a:effectLst/>
                          <a:uLnTx/>
                          <a:uFillTx/>
                          <a:latin typeface="Century Gothic"/>
                          <a:ea typeface="+mn-ea"/>
                          <a:cs typeface="+mn-cs"/>
                        </a:rPr>
                        <a:t>Georgia Institute of Technology (CIESMC)</a:t>
                      </a:r>
                    </a:p>
                    <a:p>
                      <a:pPr marL="1379538" indent="-233363"/>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23251">
                <a:tc>
                  <a:txBody>
                    <a:bodyPr/>
                    <a:lstStyle/>
                    <a:p>
                      <a:pPr marL="1146175"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tx2"/>
                          </a:solidFill>
                          <a:effectLst/>
                          <a:latin typeface="+mj-lt"/>
                          <a:ea typeface="+mn-ea"/>
                          <a:cs typeface="+mn-cs"/>
                        </a:rPr>
                        <a:t>Carolyn</a:t>
                      </a:r>
                      <a:r>
                        <a:rPr lang="en-US" sz="2000" b="1" kern="1200" baseline="0" dirty="0" smtClean="0">
                          <a:solidFill>
                            <a:schemeClr val="tx2"/>
                          </a:solidFill>
                          <a:effectLst/>
                          <a:latin typeface="+mj-lt"/>
                          <a:ea typeface="+mn-ea"/>
                          <a:cs typeface="+mn-cs"/>
                        </a:rPr>
                        <a:t> DeCristofano</a:t>
                      </a:r>
                      <a:endParaRPr lang="en-US" sz="2000" b="1" kern="1200" dirty="0" smtClean="0">
                        <a:solidFill>
                          <a:schemeClr val="tx2"/>
                        </a:solidFill>
                        <a:effectLst/>
                        <a:latin typeface="+mj-lt"/>
                        <a:ea typeface="+mn-ea"/>
                        <a:cs typeface="+mn-cs"/>
                      </a:endParaRPr>
                    </a:p>
                    <a:p>
                      <a:pPr marL="1379538" marR="0" indent="-233363" algn="l" defTabSz="914400" rtl="0" eaLnBrk="1" fontAlgn="auto" latinLnBrk="0" hangingPunct="1">
                        <a:lnSpc>
                          <a:spcPct val="100000"/>
                        </a:lnSpc>
                        <a:spcBef>
                          <a:spcPts val="0"/>
                        </a:spcBef>
                        <a:spcAft>
                          <a:spcPts val="0"/>
                        </a:spcAft>
                        <a:buClrTx/>
                        <a:buSzTx/>
                        <a:buFontTx/>
                        <a:buNone/>
                        <a:tabLst/>
                        <a:defRPr/>
                      </a:pPr>
                      <a:r>
                        <a:rPr lang="en-US" sz="1900" b="0" kern="1200" dirty="0" smtClean="0">
                          <a:solidFill>
                            <a:schemeClr val="tx2"/>
                          </a:solidFill>
                          <a:effectLst/>
                          <a:latin typeface="+mj-lt"/>
                          <a:ea typeface="+mn-ea"/>
                          <a:cs typeface="+mn-cs"/>
                        </a:rPr>
                        <a:t>Blue Heron STEM Education (with EYE)</a:t>
                      </a:r>
                      <a:endParaRPr lang="en-US" dirty="0" smtClean="0"/>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6175"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242852"/>
                          </a:solidFill>
                          <a:effectLst/>
                          <a:uLnTx/>
                          <a:uFillTx/>
                          <a:latin typeface="Century Gothic"/>
                          <a:ea typeface="+mn-ea"/>
                          <a:cs typeface="+mn-cs"/>
                        </a:rPr>
                        <a:t>Cary Sneider</a:t>
                      </a:r>
                    </a:p>
                    <a:p>
                      <a:pPr marL="1379538" marR="0" lvl="0" indent="-233363" algn="l" defTabSz="914400" rtl="0" eaLnBrk="1" fontAlgn="auto" latinLnBrk="0" hangingPunct="1">
                        <a:lnSpc>
                          <a:spcPct val="100000"/>
                        </a:lnSpc>
                        <a:spcBef>
                          <a:spcPts val="0"/>
                        </a:spcBef>
                        <a:spcAft>
                          <a:spcPts val="0"/>
                        </a:spcAft>
                        <a:buClrTx/>
                        <a:buSzTx/>
                        <a:buFontTx/>
                        <a:buNone/>
                        <a:tabLst/>
                        <a:defRPr/>
                      </a:pPr>
                      <a:r>
                        <a:rPr kumimoji="0" lang="en-US" sz="1900" b="0" i="0" u="none" strike="noStrike" kern="1200" cap="none" spc="0" normalizeH="0" baseline="0" noProof="0" dirty="0" smtClean="0">
                          <a:ln>
                            <a:noFill/>
                          </a:ln>
                          <a:solidFill>
                            <a:srgbClr val="242852"/>
                          </a:solidFill>
                          <a:effectLst/>
                          <a:uLnTx/>
                          <a:uFillTx/>
                          <a:latin typeface="Century Gothic"/>
                          <a:ea typeface="+mn-ea"/>
                          <a:cs typeface="+mn-cs"/>
                        </a:rPr>
                        <a:t>Portland State University</a:t>
                      </a: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13066">
                <a:tc>
                  <a:txBody>
                    <a:bodyPr/>
                    <a:lstStyle/>
                    <a:p>
                      <a:pPr marL="1379538" indent="-233363"/>
                      <a:r>
                        <a:rPr lang="en-US" sz="2000" b="1" dirty="0" smtClean="0">
                          <a:latin typeface="+mj-lt"/>
                        </a:rPr>
                        <a:t>Susan Pruet</a:t>
                      </a:r>
                    </a:p>
                    <a:p>
                      <a:pPr marL="1379538" indent="-233363"/>
                      <a:r>
                        <a:rPr lang="en-US" sz="1900" dirty="0" smtClean="0">
                          <a:latin typeface="+mj-lt"/>
                        </a:rPr>
                        <a:t>Mobile Area Education Foundation (EYE)</a:t>
                      </a: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146175"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smtClean="0">
                          <a:ln>
                            <a:noFill/>
                          </a:ln>
                          <a:solidFill>
                            <a:srgbClr val="242852"/>
                          </a:solidFill>
                          <a:effectLst/>
                          <a:uLnTx/>
                          <a:uFillTx/>
                          <a:latin typeface="Century Gothic"/>
                          <a:ea typeface="+mn-ea"/>
                          <a:cs typeface="+mn-cs"/>
                        </a:rPr>
                        <a:t>Robert Young</a:t>
                      </a:r>
                    </a:p>
                    <a:p>
                      <a:pPr marL="1379538" marR="0" lvl="0" indent="-233363"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rgbClr val="242852"/>
                          </a:solidFill>
                          <a:effectLst/>
                          <a:uLnTx/>
                          <a:uFillTx/>
                          <a:latin typeface="Century Gothic"/>
                          <a:ea typeface="+mn-ea"/>
                          <a:cs typeface="+mn-cs"/>
                        </a:rPr>
                        <a:t>North Carolina State University</a:t>
                      </a: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6" name="Picture 5" descr="C:\Documents and Settings\Susan Pruet\My Documents\My Documents\Economic Development Work\DR K-12 Specific Files\Conferences\DRK12 2012\Session Pictures\DB  picture.jpg"/>
          <p:cNvPicPr/>
          <p:nvPr/>
        </p:nvPicPr>
        <p:blipFill rotWithShape="1">
          <a:blip r:embed="rId3" cstate="print">
            <a:extLst>
              <a:ext uri="{28A0092B-C50C-407E-A947-70E740481C1C}">
                <a14:useLocalDpi xmlns:a14="http://schemas.microsoft.com/office/drawing/2010/main" val="0"/>
              </a:ext>
            </a:extLst>
          </a:blip>
          <a:srcRect l="19254" t="10328" r="16769" b="24612"/>
          <a:stretch/>
        </p:blipFill>
        <p:spPr bwMode="auto">
          <a:xfrm>
            <a:off x="457200" y="1600198"/>
            <a:ext cx="1101574" cy="1454728"/>
          </a:xfrm>
          <a:prstGeom prst="rect">
            <a:avLst/>
          </a:prstGeom>
          <a:noFill/>
          <a:ln>
            <a:noFill/>
          </a:ln>
          <a:extLst>
            <a:ext uri="{53640926-AAD7-44D8-BBD7-CCE9431645EC}">
              <a14:shadowObscured xmlns:a14="http://schemas.microsoft.com/office/drawing/2010/main"/>
            </a:ext>
          </a:extLst>
        </p:spPr>
      </p:pic>
      <p:sp>
        <p:nvSpPr>
          <p:cNvPr id="8" name="Rectangle 7"/>
          <p:cNvSpPr/>
          <p:nvPr/>
        </p:nvSpPr>
        <p:spPr>
          <a:xfrm>
            <a:off x="4572000" y="1600199"/>
            <a:ext cx="1066800" cy="1454727"/>
          </a:xfrm>
          <a:prstGeom prst="rect">
            <a:avLst/>
          </a:prstGeom>
          <a:solidFill>
            <a:srgbClr val="7B8081"/>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9" name="Picture 8" descr="MikeRyan1"/>
          <p:cNvPicPr>
            <a:picLocks noChangeAspect="1"/>
          </p:cNvPicPr>
          <p:nvPr/>
        </p:nvPicPr>
        <p:blipFill>
          <a:blip r:embed="rId4" cstate="print">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4717473" y="1713344"/>
            <a:ext cx="824345" cy="1163782"/>
          </a:xfrm>
          <a:prstGeom prst="rect">
            <a:avLst/>
          </a:prstGeom>
          <a:noFill/>
        </p:spPr>
      </p:pic>
      <p:pic>
        <p:nvPicPr>
          <p:cNvPr id="10" name="Picture 9"/>
          <p:cNvPicPr/>
          <p:nvPr/>
        </p:nvPicPr>
        <p:blipFill rotWithShape="1">
          <a:blip r:embed="rId6" cstate="print">
            <a:extLst>
              <a:ext uri="{28A0092B-C50C-407E-A947-70E740481C1C}">
                <a14:useLocalDpi xmlns:a14="http://schemas.microsoft.com/office/drawing/2010/main" val="0"/>
              </a:ext>
            </a:extLst>
          </a:blip>
          <a:srcRect l="60577" t="26691" r="9936" b="24559"/>
          <a:stretch/>
        </p:blipFill>
        <p:spPr bwMode="auto">
          <a:xfrm>
            <a:off x="457200" y="3279918"/>
            <a:ext cx="1101574" cy="1368282"/>
          </a:xfrm>
          <a:prstGeom prst="rect">
            <a:avLst/>
          </a:prstGeom>
          <a:ln>
            <a:noFill/>
          </a:ln>
          <a:extLst>
            <a:ext uri="{53640926-AAD7-44D8-BBD7-CCE9431645EC}">
              <a14:shadowObscured xmlns:a14="http://schemas.microsoft.com/office/drawing/2010/main"/>
            </a:ext>
          </a:extLst>
        </p:spPr>
      </p:pic>
      <p:pic>
        <p:nvPicPr>
          <p:cNvPr id="11" name="Picture 10" descr="Inline image 1"/>
          <p:cNvPicPr/>
          <p:nvPr/>
        </p:nvPicPr>
        <p:blipFill rotWithShape="1">
          <a:blip r:embed="rId7" r:link="rId8">
            <a:extLst>
              <a:ext uri="{28A0092B-C50C-407E-A947-70E740481C1C}">
                <a14:useLocalDpi xmlns:a14="http://schemas.microsoft.com/office/drawing/2010/main" val="0"/>
              </a:ext>
            </a:extLst>
          </a:blip>
          <a:srcRect l="9564" r="10986"/>
          <a:stretch/>
        </p:blipFill>
        <p:spPr bwMode="auto">
          <a:xfrm>
            <a:off x="4572000" y="3274541"/>
            <a:ext cx="1066800" cy="1373659"/>
          </a:xfrm>
          <a:prstGeom prst="rect">
            <a:avLst/>
          </a:prstGeom>
          <a:noFill/>
          <a:ln>
            <a:noFill/>
          </a:ln>
          <a:extLst>
            <a:ext uri="{53640926-AAD7-44D8-BBD7-CCE9431645EC}">
              <a14:shadowObscured xmlns:a14="http://schemas.microsoft.com/office/drawing/2010/main"/>
            </a:ext>
          </a:extLst>
        </p:spPr>
      </p:pic>
      <p:pic>
        <p:nvPicPr>
          <p:cNvPr id="12" name="Picture 11" descr="C:\Documents and Settings\Susan Pruet\My Documents\My Documents\Economic Development Work\DR K-12 Specific Files\Conferences\DRK12 2012\Session Pictures\Susan.JPG"/>
          <p:cNvPicPr/>
          <p:nvPr/>
        </p:nvPicPr>
        <p:blipFill rotWithShape="1">
          <a:blip r:embed="rId9" cstate="print">
            <a:extLst>
              <a:ext uri="{28A0092B-C50C-407E-A947-70E740481C1C}">
                <a14:useLocalDpi xmlns:a14="http://schemas.microsoft.com/office/drawing/2010/main" val="0"/>
              </a:ext>
            </a:extLst>
          </a:blip>
          <a:srcRect l="20115" r="17241"/>
          <a:stretch/>
        </p:blipFill>
        <p:spPr bwMode="auto">
          <a:xfrm>
            <a:off x="457200" y="4800600"/>
            <a:ext cx="1101574" cy="1371409"/>
          </a:xfrm>
          <a:prstGeom prst="rect">
            <a:avLst/>
          </a:prstGeom>
          <a:noFill/>
          <a:ln>
            <a:noFill/>
          </a:ln>
          <a:extLst>
            <a:ext uri="{53640926-AAD7-44D8-BBD7-CCE9431645EC}">
              <a14:shadowObscured xmlns:a14="http://schemas.microsoft.com/office/drawing/2010/main"/>
            </a:ext>
          </a:extLst>
        </p:spPr>
      </p:pic>
      <p:pic>
        <p:nvPicPr>
          <p:cNvPr id="13" name="Picture 12" descr="C:\Documents and Settings\Susan Pruet\My Documents\My Documents\Economic Development Work\DR K-12 Specific Files\Conferences\DRK12 2012\Session Pictures\youngFromISEwebsite.jpg"/>
          <p:cNvPicPr/>
          <p:nvPr/>
        </p:nvPicPr>
        <p:blipFill rotWithShape="1">
          <a:blip r:embed="rId10">
            <a:extLst>
              <a:ext uri="{28A0092B-C50C-407E-A947-70E740481C1C}">
                <a14:useLocalDpi xmlns:a14="http://schemas.microsoft.com/office/drawing/2010/main" val="0"/>
              </a:ext>
            </a:extLst>
          </a:blip>
          <a:srcRect l="18569" t="9585" r="17701" b="32358"/>
          <a:stretch/>
        </p:blipFill>
        <p:spPr bwMode="auto">
          <a:xfrm>
            <a:off x="4586514" y="4814242"/>
            <a:ext cx="1091468" cy="134412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43461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Reflect</a:t>
            </a:r>
            <a:br>
              <a:rPr lang="en-US" dirty="0" smtClean="0"/>
            </a:br>
            <a:endParaRPr lang="en-US" sz="4000" dirty="0"/>
          </a:p>
        </p:txBody>
      </p:sp>
      <p:sp>
        <p:nvSpPr>
          <p:cNvPr id="7" name="TextBox 6"/>
          <p:cNvSpPr txBox="1"/>
          <p:nvPr/>
        </p:nvSpPr>
        <p:spPr>
          <a:xfrm>
            <a:off x="152400" y="1295400"/>
            <a:ext cx="8904514" cy="4401205"/>
          </a:xfrm>
          <a:prstGeom prst="rect">
            <a:avLst/>
          </a:prstGeom>
          <a:noFill/>
        </p:spPr>
        <p:txBody>
          <a:bodyPr wrap="square" rtlCol="0">
            <a:spAutoFit/>
          </a:bodyPr>
          <a:lstStyle/>
          <a:p>
            <a:pPr marL="457200" indent="-457200">
              <a:buFont typeface="Arial" pitchFamily="34" charset="0"/>
              <a:buChar char="•"/>
            </a:pPr>
            <a:r>
              <a:rPr lang="en-US" sz="2800" dirty="0" smtClean="0">
                <a:solidFill>
                  <a:schemeClr val="tx2"/>
                </a:solidFill>
                <a:latin typeface="+mj-lt"/>
              </a:rPr>
              <a:t>Take a few minutes to think (and jot notes) about whatever is coming to mind in relation to the guiding question.</a:t>
            </a:r>
          </a:p>
          <a:p>
            <a:pPr marL="457200" indent="-457200">
              <a:buFont typeface="Arial" pitchFamily="34" charset="0"/>
              <a:buChar char="•"/>
            </a:pPr>
            <a:endParaRPr lang="en-US" sz="2800" dirty="0">
              <a:solidFill>
                <a:schemeClr val="tx2"/>
              </a:solidFill>
              <a:latin typeface="+mj-lt"/>
            </a:endParaRPr>
          </a:p>
          <a:p>
            <a:pPr marL="457200" indent="-457200">
              <a:buFont typeface="Arial" pitchFamily="34" charset="0"/>
              <a:buChar char="•"/>
            </a:pPr>
            <a:r>
              <a:rPr lang="en-US" sz="2800" dirty="0" smtClean="0">
                <a:solidFill>
                  <a:schemeClr val="tx2"/>
                </a:solidFill>
                <a:latin typeface="+mj-lt"/>
              </a:rPr>
              <a:t>Does a question begin to emerge? </a:t>
            </a:r>
          </a:p>
          <a:p>
            <a:r>
              <a:rPr lang="en-US" sz="2800" dirty="0">
                <a:solidFill>
                  <a:schemeClr val="tx2"/>
                </a:solidFill>
                <a:latin typeface="+mj-lt"/>
              </a:rPr>
              <a:t> </a:t>
            </a:r>
            <a:r>
              <a:rPr lang="en-US" sz="2800" dirty="0" smtClean="0">
                <a:solidFill>
                  <a:schemeClr val="tx2"/>
                </a:solidFill>
                <a:latin typeface="+mj-lt"/>
              </a:rPr>
              <a:t>    Productive question for today: </a:t>
            </a:r>
          </a:p>
          <a:p>
            <a:pPr marL="914400" lvl="1" indent="-457200">
              <a:buFont typeface="Arial" pitchFamily="34" charset="0"/>
              <a:buChar char="•"/>
            </a:pPr>
            <a:r>
              <a:rPr lang="en-US" sz="2800" dirty="0" smtClean="0">
                <a:solidFill>
                  <a:schemeClr val="tx2"/>
                </a:solidFill>
                <a:latin typeface="+mj-lt"/>
              </a:rPr>
              <a:t>You care about it (enough to own it).</a:t>
            </a:r>
          </a:p>
          <a:p>
            <a:pPr marL="914400" lvl="1" indent="-457200">
              <a:buFont typeface="Arial" pitchFamily="34" charset="0"/>
              <a:buChar char="•"/>
            </a:pPr>
            <a:r>
              <a:rPr lang="en-US" sz="2800" dirty="0" smtClean="0">
                <a:solidFill>
                  <a:schemeClr val="tx2"/>
                </a:solidFill>
                <a:latin typeface="+mj-lt"/>
              </a:rPr>
              <a:t>You don’t think you have the answer.</a:t>
            </a:r>
          </a:p>
          <a:p>
            <a:pPr marL="457200" indent="-457200">
              <a:buFont typeface="Arial" pitchFamily="34" charset="0"/>
              <a:buChar char="•"/>
            </a:pPr>
            <a:endParaRPr lang="en-US" sz="2800" dirty="0">
              <a:solidFill>
                <a:schemeClr val="tx2"/>
              </a:solidFill>
              <a:latin typeface="+mj-lt"/>
            </a:endParaRPr>
          </a:p>
          <a:p>
            <a:pPr marL="457200" indent="-457200">
              <a:buFont typeface="Arial" pitchFamily="34" charset="0"/>
              <a:buChar char="•"/>
            </a:pPr>
            <a:r>
              <a:rPr lang="en-US" sz="2800" dirty="0" smtClean="0">
                <a:solidFill>
                  <a:schemeClr val="tx2"/>
                </a:solidFill>
                <a:latin typeface="+mj-lt"/>
              </a:rPr>
              <a:t>Formulate it. (Write it on an index card for now.)</a:t>
            </a:r>
            <a:endParaRPr lang="en-US" sz="2800" dirty="0">
              <a:solidFill>
                <a:schemeClr val="tx2"/>
              </a:solidFill>
              <a:latin typeface="+mj-lt"/>
            </a:endParaRPr>
          </a:p>
        </p:txBody>
      </p:sp>
    </p:spTree>
    <p:extLst>
      <p:ext uri="{BB962C8B-B14F-4D97-AF65-F5344CB8AC3E}">
        <p14:creationId xmlns:p14="http://schemas.microsoft.com/office/powerpoint/2010/main" val="25248903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Invite Others to Share Your Question</a:t>
            </a:r>
            <a:endParaRPr lang="en-US" sz="4000" dirty="0"/>
          </a:p>
        </p:txBody>
      </p:sp>
      <p:sp>
        <p:nvSpPr>
          <p:cNvPr id="7" name="TextBox 6"/>
          <p:cNvSpPr txBox="1"/>
          <p:nvPr/>
        </p:nvSpPr>
        <p:spPr>
          <a:xfrm>
            <a:off x="152400" y="1295400"/>
            <a:ext cx="8904514" cy="5093702"/>
          </a:xfrm>
          <a:prstGeom prst="rect">
            <a:avLst/>
          </a:prstGeom>
          <a:noFill/>
        </p:spPr>
        <p:txBody>
          <a:bodyPr wrap="square" rtlCol="0">
            <a:spAutoFit/>
          </a:bodyPr>
          <a:lstStyle/>
          <a:p>
            <a:endParaRPr lang="en-US" sz="2800" dirty="0" smtClean="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State it. Be prepared to “own it.”</a:t>
            </a:r>
          </a:p>
          <a:p>
            <a:endParaRPr lang="en-US" sz="1500" dirty="0" smtClean="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Quick check for (easy) clarification.</a:t>
            </a:r>
          </a:p>
          <a:p>
            <a:endParaRPr lang="en-US" sz="1500" dirty="0" smtClean="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Write it on easel sheet (large) while others continue.</a:t>
            </a:r>
          </a:p>
          <a:p>
            <a:endParaRPr lang="en-US" sz="1500" dirty="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OK to withdraw a question if something more interesting comes up. </a:t>
            </a:r>
            <a:r>
              <a:rPr lang="en-US" sz="2000" i="1" dirty="0" smtClean="0">
                <a:solidFill>
                  <a:schemeClr val="tx2"/>
                </a:solidFill>
                <a:latin typeface="+mj-lt"/>
              </a:rPr>
              <a:t>(Modification of traditional format.)</a:t>
            </a:r>
            <a:endParaRPr lang="en-US" sz="2000" i="1" dirty="0">
              <a:solidFill>
                <a:schemeClr val="tx2"/>
              </a:solidFill>
              <a:latin typeface="+mj-lt"/>
            </a:endParaRPr>
          </a:p>
        </p:txBody>
      </p:sp>
    </p:spTree>
    <p:extLst>
      <p:ext uri="{BB962C8B-B14F-4D97-AF65-F5344CB8AC3E}">
        <p14:creationId xmlns:p14="http://schemas.microsoft.com/office/powerpoint/2010/main" val="173297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Discussion Time</a:t>
            </a:r>
            <a:endParaRPr lang="en-US" sz="4000" dirty="0"/>
          </a:p>
        </p:txBody>
      </p:sp>
      <p:sp>
        <p:nvSpPr>
          <p:cNvPr id="4" name="TextBox 3"/>
          <p:cNvSpPr txBox="1"/>
          <p:nvPr/>
        </p:nvSpPr>
        <p:spPr>
          <a:xfrm>
            <a:off x="152400" y="1295400"/>
            <a:ext cx="8904514" cy="5509200"/>
          </a:xfrm>
          <a:prstGeom prst="rect">
            <a:avLst/>
          </a:prstGeom>
          <a:noFill/>
        </p:spPr>
        <p:txBody>
          <a:bodyPr wrap="square" rtlCol="0">
            <a:spAutoFit/>
          </a:bodyPr>
          <a:lstStyle/>
          <a:p>
            <a:endParaRPr lang="en-US" sz="2800" dirty="0" smtClean="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Question owners:</a:t>
            </a:r>
          </a:p>
          <a:p>
            <a:pPr marL="914400" lvl="1" indent="-457200">
              <a:buFont typeface="Arial" pitchFamily="34" charset="0"/>
              <a:buChar char="•"/>
            </a:pPr>
            <a:r>
              <a:rPr lang="en-US" sz="3600" dirty="0" smtClean="0">
                <a:solidFill>
                  <a:schemeClr val="tx2"/>
                </a:solidFill>
                <a:latin typeface="+mj-lt"/>
              </a:rPr>
              <a:t>Take sheet &amp; set up somewhere.</a:t>
            </a:r>
          </a:p>
          <a:p>
            <a:pPr marL="914400" lvl="1" indent="-457200">
              <a:buFont typeface="Arial" pitchFamily="34" charset="0"/>
              <a:buChar char="•"/>
            </a:pPr>
            <a:r>
              <a:rPr lang="en-US" sz="3600" dirty="0" smtClean="0">
                <a:solidFill>
                  <a:schemeClr val="tx2"/>
                </a:solidFill>
                <a:latin typeface="+mj-lt"/>
              </a:rPr>
              <a:t>Responsible for making sure someone(s) records main ideas on chart paper.</a:t>
            </a:r>
          </a:p>
          <a:p>
            <a:pPr marL="914400" lvl="1" indent="-457200">
              <a:buFont typeface="Arial" pitchFamily="34" charset="0"/>
              <a:buChar char="•"/>
            </a:pPr>
            <a:endParaRPr lang="en-US" sz="3600" dirty="0">
              <a:solidFill>
                <a:schemeClr val="tx2"/>
              </a:solidFill>
              <a:latin typeface="+mj-lt"/>
            </a:endParaRPr>
          </a:p>
          <a:p>
            <a:pPr marL="457200" indent="-457200">
              <a:buFont typeface="Arial" pitchFamily="34" charset="0"/>
              <a:buChar char="•"/>
            </a:pPr>
            <a:r>
              <a:rPr lang="en-US" sz="3600" dirty="0" smtClean="0">
                <a:solidFill>
                  <a:schemeClr val="tx2"/>
                </a:solidFill>
                <a:latin typeface="+mj-lt"/>
              </a:rPr>
              <a:t>Everyone:</a:t>
            </a:r>
          </a:p>
          <a:p>
            <a:pPr marL="914400" lvl="1" indent="-457200">
              <a:buFont typeface="Arial" pitchFamily="34" charset="0"/>
              <a:buChar char="•"/>
            </a:pPr>
            <a:r>
              <a:rPr lang="en-US" sz="3600" dirty="0" smtClean="0">
                <a:solidFill>
                  <a:schemeClr val="tx2"/>
                </a:solidFill>
                <a:latin typeface="+mj-lt"/>
              </a:rPr>
              <a:t>Remember Law of Two Feet &amp; Principles</a:t>
            </a:r>
            <a:endParaRPr lang="en-US" sz="2000" dirty="0">
              <a:solidFill>
                <a:schemeClr val="tx2"/>
              </a:solidFill>
              <a:latin typeface="+mj-lt"/>
            </a:endParaRPr>
          </a:p>
        </p:txBody>
      </p:sp>
    </p:spTree>
    <p:extLst>
      <p:ext uri="{BB962C8B-B14F-4D97-AF65-F5344CB8AC3E}">
        <p14:creationId xmlns:p14="http://schemas.microsoft.com/office/powerpoint/2010/main" val="44557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442" y="0"/>
            <a:ext cx="7681357" cy="1676400"/>
          </a:xfrm>
        </p:spPr>
        <p:txBody>
          <a:bodyPr/>
          <a:lstStyle/>
          <a:p>
            <a:r>
              <a:rPr lang="en-US" dirty="0" smtClean="0"/>
              <a:t>Share Out: Gallery Walk</a:t>
            </a:r>
            <a:endParaRPr lang="en-US" sz="4000" dirty="0"/>
          </a:p>
        </p:txBody>
      </p:sp>
      <p:sp>
        <p:nvSpPr>
          <p:cNvPr id="3" name="TextBox 2"/>
          <p:cNvSpPr txBox="1"/>
          <p:nvPr/>
        </p:nvSpPr>
        <p:spPr>
          <a:xfrm>
            <a:off x="457200" y="1905000"/>
            <a:ext cx="8153400" cy="5262979"/>
          </a:xfrm>
          <a:prstGeom prst="rect">
            <a:avLst/>
          </a:prstGeom>
          <a:noFill/>
        </p:spPr>
        <p:txBody>
          <a:bodyPr wrap="square" rtlCol="0">
            <a:spAutoFit/>
          </a:bodyPr>
          <a:lstStyle/>
          <a:p>
            <a:pPr marL="457200" indent="-457200">
              <a:buFont typeface="Arial" pitchFamily="34" charset="0"/>
              <a:buChar char="•"/>
            </a:pPr>
            <a:r>
              <a:rPr lang="en-US" sz="3200" dirty="0" smtClean="0">
                <a:solidFill>
                  <a:schemeClr val="tx2"/>
                </a:solidFill>
                <a:latin typeface="+mj-lt"/>
              </a:rPr>
              <a:t>Owners:</a:t>
            </a:r>
          </a:p>
          <a:p>
            <a:pPr marL="914400" lvl="1" indent="-457200">
              <a:buFont typeface="Courier New" pitchFamily="49" charset="0"/>
              <a:buChar char="o"/>
            </a:pPr>
            <a:r>
              <a:rPr lang="en-US" sz="3200" dirty="0" smtClean="0">
                <a:solidFill>
                  <a:schemeClr val="tx2"/>
                </a:solidFill>
                <a:latin typeface="+mj-lt"/>
              </a:rPr>
              <a:t>stay by your chart paper or ask another active participant to cover you.</a:t>
            </a:r>
          </a:p>
          <a:p>
            <a:pPr lvl="1"/>
            <a:endParaRPr lang="en-US" sz="1600" dirty="0" smtClean="0">
              <a:solidFill>
                <a:schemeClr val="tx2"/>
              </a:solidFill>
              <a:latin typeface="+mj-lt"/>
            </a:endParaRPr>
          </a:p>
          <a:p>
            <a:pPr marL="457200" indent="-457200">
              <a:buFont typeface="Arial" pitchFamily="34" charset="0"/>
              <a:buChar char="•"/>
            </a:pPr>
            <a:r>
              <a:rPr lang="en-US" sz="3200" dirty="0" smtClean="0">
                <a:solidFill>
                  <a:schemeClr val="tx2"/>
                </a:solidFill>
                <a:latin typeface="+mj-lt"/>
              </a:rPr>
              <a:t>Others: </a:t>
            </a:r>
          </a:p>
          <a:p>
            <a:pPr marL="914400" lvl="1" indent="-457200">
              <a:buFont typeface="Courier New" pitchFamily="49" charset="0"/>
              <a:buChar char="o"/>
            </a:pPr>
            <a:r>
              <a:rPr lang="en-US" sz="3200" dirty="0" smtClean="0">
                <a:solidFill>
                  <a:schemeClr val="tx2"/>
                </a:solidFill>
                <a:latin typeface="+mj-lt"/>
              </a:rPr>
              <a:t>Walk for 10 minutes.</a:t>
            </a:r>
          </a:p>
          <a:p>
            <a:pPr marL="914400" lvl="1" indent="-457200">
              <a:buFont typeface="Courier New" pitchFamily="49" charset="0"/>
              <a:buChar char="o"/>
            </a:pPr>
            <a:r>
              <a:rPr lang="en-US" sz="3200" dirty="0" smtClean="0">
                <a:solidFill>
                  <a:schemeClr val="tx2"/>
                </a:solidFill>
                <a:latin typeface="+mj-lt"/>
              </a:rPr>
              <a:t>During walk, pick 3 q’s you want to understand better.</a:t>
            </a:r>
          </a:p>
          <a:p>
            <a:pPr lvl="1"/>
            <a:endParaRPr lang="en-US" sz="1400" dirty="0" smtClean="0">
              <a:solidFill>
                <a:schemeClr val="tx2"/>
              </a:solidFill>
              <a:latin typeface="+mj-lt"/>
            </a:endParaRPr>
          </a:p>
          <a:p>
            <a:pPr marL="457200" indent="-457200">
              <a:buFont typeface="Arial" pitchFamily="34" charset="0"/>
              <a:buChar char="•"/>
            </a:pPr>
            <a:r>
              <a:rPr lang="en-US" sz="3200" dirty="0" smtClean="0">
                <a:solidFill>
                  <a:schemeClr val="tx2"/>
                </a:solidFill>
                <a:latin typeface="+mj-lt"/>
              </a:rPr>
              <a:t>All: Gather for quick touch-base.</a:t>
            </a:r>
          </a:p>
          <a:p>
            <a:endParaRPr lang="en-US" dirty="0"/>
          </a:p>
        </p:txBody>
      </p:sp>
    </p:spTree>
    <p:extLst>
      <p:ext uri="{BB962C8B-B14F-4D97-AF65-F5344CB8AC3E}">
        <p14:creationId xmlns:p14="http://schemas.microsoft.com/office/powerpoint/2010/main" val="350977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Your</a:t>
            </a:r>
            <a:br>
              <a:rPr lang="en-US" dirty="0" smtClean="0"/>
            </a:br>
            <a:r>
              <a:rPr lang="en-US" dirty="0" smtClean="0"/>
              <a:t>Take-Aways?</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marL="0" indent="0">
              <a:buNone/>
            </a:pPr>
            <a:r>
              <a:rPr lang="en-US" sz="3200" b="1" dirty="0" smtClean="0">
                <a:solidFill>
                  <a:schemeClr val="tx1"/>
                </a:solidFill>
              </a:rPr>
              <a:t>How </a:t>
            </a:r>
            <a:r>
              <a:rPr lang="en-US" sz="3200" b="1" dirty="0">
                <a:solidFill>
                  <a:schemeClr val="tx1"/>
                </a:solidFill>
              </a:rPr>
              <a:t>can engineering lessons actively support, not just connect to, meaningful standards-based math and science content?</a:t>
            </a:r>
          </a:p>
          <a:p>
            <a:endParaRPr lang="en-US" sz="3200" b="1" dirty="0">
              <a:solidFill>
                <a:schemeClr val="tx1"/>
              </a:solidFill>
            </a:endParaRPr>
          </a:p>
          <a:p>
            <a:pPr marL="0" indent="0">
              <a:buNone/>
            </a:pPr>
            <a:r>
              <a:rPr lang="en-US" sz="3200" b="1" dirty="0">
                <a:solidFill>
                  <a:schemeClr val="tx1"/>
                </a:solidFill>
              </a:rPr>
              <a:t>And…what must engineering curriculum developers do to ensure lessons rise to the promise of doing so?</a:t>
            </a:r>
          </a:p>
          <a:p>
            <a:pPr marL="0" indent="0">
              <a:buNone/>
            </a:pPr>
            <a:r>
              <a:rPr lang="en-US" sz="3200" dirty="0" smtClean="0"/>
              <a:t> </a:t>
            </a:r>
          </a:p>
          <a:p>
            <a:r>
              <a:rPr lang="en-US" sz="4100" dirty="0" smtClean="0">
                <a:solidFill>
                  <a:schemeClr val="tx2"/>
                </a:solidFill>
              </a:rPr>
              <a:t>As a table, identify key “take-aways” that help answer the question</a:t>
            </a:r>
          </a:p>
          <a:p>
            <a:pPr marL="0" indent="0">
              <a:buNone/>
            </a:pPr>
            <a:endParaRPr lang="en-US" sz="4100" dirty="0" smtClean="0">
              <a:solidFill>
                <a:schemeClr val="tx2"/>
              </a:solidFill>
            </a:endParaRPr>
          </a:p>
          <a:p>
            <a:r>
              <a:rPr lang="en-US" sz="4100" dirty="0" smtClean="0">
                <a:solidFill>
                  <a:schemeClr val="tx2"/>
                </a:solidFill>
              </a:rPr>
              <a:t>Select two and record on chart paper</a:t>
            </a:r>
            <a:r>
              <a:rPr lang="en-US" sz="4100" dirty="0" smtClean="0"/>
              <a:t>.</a:t>
            </a:r>
            <a:endParaRPr lang="en-US" sz="3600" dirty="0" smtClean="0"/>
          </a:p>
          <a:p>
            <a:endParaRPr lang="en-US" sz="3200" dirty="0" smtClean="0"/>
          </a:p>
          <a:p>
            <a:pPr lvl="1"/>
            <a:endParaRPr lang="en-US" sz="3200" dirty="0"/>
          </a:p>
        </p:txBody>
      </p:sp>
    </p:spTree>
    <p:extLst>
      <p:ext uri="{BB962C8B-B14F-4D97-AF65-F5344CB8AC3E}">
        <p14:creationId xmlns:p14="http://schemas.microsoft.com/office/powerpoint/2010/main" val="338219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r>
              <a:rPr lang="en-US" sz="3200" dirty="0" smtClean="0">
                <a:solidFill>
                  <a:schemeClr val="tx2"/>
                </a:solidFill>
              </a:rPr>
              <a:t>Continue this conversation and/or development of a product?</a:t>
            </a:r>
          </a:p>
          <a:p>
            <a:pPr lvl="1"/>
            <a:r>
              <a:rPr lang="en-US" sz="2600" dirty="0" smtClean="0">
                <a:solidFill>
                  <a:schemeClr val="tx2"/>
                </a:solidFill>
              </a:rPr>
              <a:t>CADRE Support</a:t>
            </a:r>
          </a:p>
          <a:p>
            <a:pPr lvl="1"/>
            <a:r>
              <a:rPr lang="en-US" sz="2600" dirty="0" smtClean="0">
                <a:solidFill>
                  <a:schemeClr val="tx2"/>
                </a:solidFill>
              </a:rPr>
              <a:t>Need breadth of perspectives</a:t>
            </a:r>
          </a:p>
          <a:p>
            <a:pPr lvl="1"/>
            <a:endParaRPr lang="en-US" dirty="0" smtClean="0"/>
          </a:p>
          <a:p>
            <a:endParaRPr lang="en-US" sz="3200" dirty="0"/>
          </a:p>
        </p:txBody>
      </p:sp>
    </p:spTree>
    <p:extLst>
      <p:ext uri="{BB962C8B-B14F-4D97-AF65-F5344CB8AC3E}">
        <p14:creationId xmlns:p14="http://schemas.microsoft.com/office/powerpoint/2010/main" val="168169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669" y="16329"/>
            <a:ext cx="8229600" cy="990600"/>
          </a:xfrm>
        </p:spPr>
        <p:txBody>
          <a:bodyPr/>
          <a:lstStyle/>
          <a:p>
            <a:r>
              <a:rPr lang="en-US" dirty="0"/>
              <a:t>Next Steps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8664467"/>
              </p:ext>
            </p:extLst>
          </p:nvPr>
        </p:nvGraphicFramePr>
        <p:xfrm>
          <a:off x="457200" y="3348092"/>
          <a:ext cx="8458200" cy="3699066"/>
        </p:xfrm>
        <a:graphic>
          <a:graphicData uri="http://schemas.openxmlformats.org/drawingml/2006/table">
            <a:tbl>
              <a:tblPr firstRow="1" bandRow="1">
                <a:tableStyleId>{5C22544A-7EE6-4342-B048-85BDC9FD1C3A}</a:tableStyleId>
              </a:tblPr>
              <a:tblGrid>
                <a:gridCol w="4229100"/>
                <a:gridCol w="4229100"/>
              </a:tblGrid>
              <a:tr h="1143000">
                <a:tc>
                  <a:txBody>
                    <a:bodyPr/>
                    <a:lstStyle/>
                    <a:p>
                      <a:pPr marL="688975" marR="0" indent="0" algn="l" defTabSz="914400" rtl="0" eaLnBrk="1" fontAlgn="auto" latinLnBrk="0" hangingPunct="1">
                        <a:lnSpc>
                          <a:spcPct val="100000"/>
                        </a:lnSpc>
                        <a:spcBef>
                          <a:spcPts val="0"/>
                        </a:spcBef>
                        <a:spcAft>
                          <a:spcPts val="0"/>
                        </a:spcAft>
                        <a:buClrTx/>
                        <a:buSzTx/>
                        <a:buFontTx/>
                        <a:buNone/>
                        <a:tabLst/>
                        <a:defRPr/>
                      </a:pPr>
                      <a:r>
                        <a:rPr lang="en-US" sz="2200" b="1" kern="1200" dirty="0" smtClean="0">
                          <a:solidFill>
                            <a:schemeClr val="tx2"/>
                          </a:solidFill>
                          <a:effectLst/>
                          <a:latin typeface="+mj-lt"/>
                          <a:ea typeface="+mn-ea"/>
                          <a:cs typeface="+mn-cs"/>
                        </a:rPr>
                        <a:t>Debra Brockway</a:t>
                      </a:r>
                    </a:p>
                    <a:p>
                      <a:pPr marL="688975" marR="0" indent="0" algn="l" defTabSz="914400" rtl="0" eaLnBrk="1" fontAlgn="auto" latinLnBrk="0" hangingPunct="1">
                        <a:lnSpc>
                          <a:spcPct val="100000"/>
                        </a:lnSpc>
                        <a:spcBef>
                          <a:spcPts val="0"/>
                        </a:spcBef>
                        <a:spcAft>
                          <a:spcPts val="0"/>
                        </a:spcAft>
                        <a:buClrTx/>
                        <a:buSzTx/>
                        <a:buFontTx/>
                        <a:buNone/>
                        <a:tabLst/>
                        <a:defRPr/>
                      </a:pPr>
                      <a:r>
                        <a:rPr lang="en-US" sz="2300" b="1" kern="1200" dirty="0" smtClean="0">
                          <a:solidFill>
                            <a:schemeClr val="tx2"/>
                          </a:solidFill>
                          <a:effectLst/>
                          <a:latin typeface="+mj-lt"/>
                          <a:ea typeface="+mn-ea"/>
                          <a:cs typeface="+mn-cs"/>
                        </a:rPr>
                        <a:t>dbrockwa@stevens.edu</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54063" marR="0" lvl="0" indent="0" algn="l"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srgbClr val="242852"/>
                          </a:solidFill>
                          <a:effectLst/>
                          <a:uLnTx/>
                          <a:uFillTx/>
                          <a:latin typeface="Century Gothic"/>
                          <a:ea typeface="+mn-ea"/>
                          <a:cs typeface="+mn-cs"/>
                        </a:rPr>
                        <a:t>Mike Ryan mike.ryan@gatech.edu</a:t>
                      </a:r>
                    </a:p>
                    <a:p>
                      <a:pPr marL="1379538" indent="-233363"/>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43000">
                <a:tc>
                  <a:txBody>
                    <a:bodyPr/>
                    <a:lstStyle/>
                    <a:p>
                      <a:pPr marL="754063" marR="0" indent="0" algn="l" defTabSz="914400" rtl="0" eaLnBrk="1" fontAlgn="auto" latinLnBrk="0" hangingPunct="1">
                        <a:lnSpc>
                          <a:spcPct val="100000"/>
                        </a:lnSpc>
                        <a:spcBef>
                          <a:spcPts val="0"/>
                        </a:spcBef>
                        <a:spcAft>
                          <a:spcPts val="0"/>
                        </a:spcAft>
                        <a:buClrTx/>
                        <a:buSzTx/>
                        <a:buFontTx/>
                        <a:buNone/>
                        <a:tabLst/>
                        <a:defRPr/>
                      </a:pPr>
                      <a:r>
                        <a:rPr lang="en-US" sz="2300" b="1" kern="1200" dirty="0" smtClean="0">
                          <a:solidFill>
                            <a:schemeClr val="tx2"/>
                          </a:solidFill>
                          <a:effectLst/>
                          <a:latin typeface="+mj-lt"/>
                          <a:ea typeface="+mn-ea"/>
                          <a:cs typeface="+mn-cs"/>
                        </a:rPr>
                        <a:t>Carolyn</a:t>
                      </a:r>
                      <a:r>
                        <a:rPr lang="en-US" sz="2300" b="1" kern="1200" baseline="0" dirty="0" smtClean="0">
                          <a:solidFill>
                            <a:schemeClr val="tx2"/>
                          </a:solidFill>
                          <a:effectLst/>
                          <a:latin typeface="+mj-lt"/>
                          <a:ea typeface="+mn-ea"/>
                          <a:cs typeface="+mn-cs"/>
                        </a:rPr>
                        <a:t> DeCristofano</a:t>
                      </a:r>
                      <a:endParaRPr lang="en-US" sz="2300" b="1" kern="1200" dirty="0" smtClean="0">
                        <a:solidFill>
                          <a:schemeClr val="tx2"/>
                        </a:solidFill>
                        <a:effectLst/>
                        <a:latin typeface="+mj-lt"/>
                        <a:ea typeface="+mn-ea"/>
                        <a:cs typeface="+mn-cs"/>
                      </a:endParaRPr>
                    </a:p>
                    <a:p>
                      <a:pPr marL="754063" marR="0" indent="0" algn="l" defTabSz="914400" rtl="0" eaLnBrk="1" fontAlgn="auto" latinLnBrk="0" hangingPunct="1">
                        <a:lnSpc>
                          <a:spcPct val="100000"/>
                        </a:lnSpc>
                        <a:spcBef>
                          <a:spcPts val="0"/>
                        </a:spcBef>
                        <a:spcAft>
                          <a:spcPts val="0"/>
                        </a:spcAft>
                        <a:buClrTx/>
                        <a:buSzTx/>
                        <a:buFontTx/>
                        <a:buNone/>
                        <a:tabLst/>
                        <a:defRPr/>
                      </a:pPr>
                      <a:r>
                        <a:rPr lang="en-US" sz="2300" b="1" kern="1200" dirty="0" smtClean="0">
                          <a:solidFill>
                            <a:schemeClr val="tx2"/>
                          </a:solidFill>
                          <a:effectLst/>
                          <a:latin typeface="+mj-lt"/>
                          <a:ea typeface="+mn-ea"/>
                          <a:cs typeface="+mn-cs"/>
                        </a:rPr>
                        <a:t>carolyn@bhSTEMed.us</a:t>
                      </a:r>
                      <a:endParaRPr lang="en-US" sz="2300" b="1" dirty="0" smtClean="0"/>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36638" marR="0" lvl="0" indent="-233363" algn="l"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srgbClr val="242852"/>
                          </a:solidFill>
                          <a:effectLst/>
                          <a:uLnTx/>
                          <a:uFillTx/>
                          <a:latin typeface="Century Gothic"/>
                          <a:ea typeface="+mn-ea"/>
                          <a:cs typeface="+mn-cs"/>
                        </a:rPr>
                        <a:t>Cary Sneider</a:t>
                      </a:r>
                    </a:p>
                    <a:p>
                      <a:pPr marL="1036638" marR="0" lvl="0" indent="-233363" algn="l"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srgbClr val="242852"/>
                          </a:solidFill>
                          <a:effectLst/>
                          <a:uLnTx/>
                          <a:uFillTx/>
                          <a:latin typeface="Century Gothic"/>
                          <a:ea typeface="+mn-ea"/>
                          <a:cs typeface="+mn-cs"/>
                        </a:rPr>
                        <a:t>cnseider@pdx.edu</a:t>
                      </a:r>
                      <a:endParaRPr lang="en-US" sz="23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413066">
                <a:tc>
                  <a:txBody>
                    <a:bodyPr/>
                    <a:lstStyle/>
                    <a:p>
                      <a:pPr marL="1036638" indent="-233363"/>
                      <a:r>
                        <a:rPr lang="en-US" sz="2300" b="1" dirty="0" smtClean="0">
                          <a:solidFill>
                            <a:schemeClr val="tx2"/>
                          </a:solidFill>
                          <a:latin typeface="+mj-lt"/>
                        </a:rPr>
                        <a:t>Susan </a:t>
                      </a:r>
                      <a:r>
                        <a:rPr lang="en-US" sz="2300" b="1" dirty="0" err="1" smtClean="0">
                          <a:solidFill>
                            <a:schemeClr val="tx2"/>
                          </a:solidFill>
                          <a:latin typeface="+mj-lt"/>
                        </a:rPr>
                        <a:t>Pruet</a:t>
                      </a:r>
                      <a:endParaRPr lang="en-US" sz="2300" b="1" dirty="0" smtClean="0">
                        <a:solidFill>
                          <a:schemeClr val="tx2"/>
                        </a:solidFill>
                        <a:latin typeface="+mj-lt"/>
                      </a:endParaRPr>
                    </a:p>
                    <a:p>
                      <a:pPr marL="1036638" indent="-233363"/>
                      <a:r>
                        <a:rPr lang="en-US" sz="2300" b="1" dirty="0" smtClean="0">
                          <a:solidFill>
                            <a:schemeClr val="tx2"/>
                          </a:solidFill>
                          <a:latin typeface="+mj-lt"/>
                        </a:rPr>
                        <a:t>spruet@maef.edu</a:t>
                      </a: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03275" marR="0" lvl="0" indent="0" algn="l"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srgbClr val="242852"/>
                          </a:solidFill>
                          <a:effectLst/>
                          <a:uLnTx/>
                          <a:uFillTx/>
                          <a:latin typeface="Century Gothic"/>
                          <a:ea typeface="+mn-ea"/>
                          <a:cs typeface="+mn-cs"/>
                        </a:rPr>
                        <a:t>Robert Young</a:t>
                      </a:r>
                    </a:p>
                    <a:p>
                      <a:pPr marL="1036638" marR="0" lvl="0" indent="-233363" algn="l" defTabSz="914400" rtl="0" eaLnBrk="1" fontAlgn="auto" latinLnBrk="0" hangingPunct="1">
                        <a:lnSpc>
                          <a:spcPct val="100000"/>
                        </a:lnSpc>
                        <a:spcBef>
                          <a:spcPts val="0"/>
                        </a:spcBef>
                        <a:spcAft>
                          <a:spcPts val="0"/>
                        </a:spcAft>
                        <a:buClrTx/>
                        <a:buSzTx/>
                        <a:buFontTx/>
                        <a:buNone/>
                        <a:tabLst/>
                        <a:defRPr/>
                      </a:pPr>
                      <a:r>
                        <a:rPr kumimoji="0" lang="en-US" sz="2300" b="1" i="0" u="none" strike="noStrike" kern="1200" cap="none" spc="0" normalizeH="0" baseline="0" noProof="0" dirty="0" smtClean="0">
                          <a:ln>
                            <a:noFill/>
                          </a:ln>
                          <a:solidFill>
                            <a:srgbClr val="242852"/>
                          </a:solidFill>
                          <a:effectLst/>
                          <a:uLnTx/>
                          <a:uFillTx/>
                          <a:latin typeface="Century Gothic"/>
                          <a:ea typeface="+mn-ea"/>
                          <a:cs typeface="+mn-cs"/>
                        </a:rPr>
                        <a:t>young@ncsu.edu</a:t>
                      </a:r>
                    </a:p>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pic>
        <p:nvPicPr>
          <p:cNvPr id="6" name="Picture 5" descr="C:\Documents and Settings\Susan Pruet\My Documents\My Documents\Economic Development Work\DR K-12 Specific Files\Conferences\DRK12 2012\Session Pictures\DB  picture.jpg"/>
          <p:cNvPicPr/>
          <p:nvPr/>
        </p:nvPicPr>
        <p:blipFill rotWithShape="1">
          <a:blip r:embed="rId3" cstate="print">
            <a:extLst>
              <a:ext uri="{28A0092B-C50C-407E-A947-70E740481C1C}">
                <a14:useLocalDpi xmlns:a14="http://schemas.microsoft.com/office/drawing/2010/main" val="0"/>
              </a:ext>
            </a:extLst>
          </a:blip>
          <a:srcRect l="19254" t="10328" r="16769" b="24612"/>
          <a:stretch/>
        </p:blipFill>
        <p:spPr bwMode="auto">
          <a:xfrm>
            <a:off x="457200" y="3348154"/>
            <a:ext cx="738215" cy="974879"/>
          </a:xfrm>
          <a:prstGeom prst="rect">
            <a:avLst/>
          </a:prstGeom>
          <a:noFill/>
          <a:ln>
            <a:noFill/>
          </a:ln>
          <a:extLst>
            <a:ext uri="{53640926-AAD7-44D8-BBD7-CCE9431645EC}">
              <a14:shadowObscured xmlns:a14="http://schemas.microsoft.com/office/drawing/2010/main"/>
            </a:ext>
          </a:extLst>
        </p:spPr>
      </p:pic>
      <p:sp>
        <p:nvSpPr>
          <p:cNvPr id="8" name="Rectangle 7"/>
          <p:cNvSpPr/>
          <p:nvPr/>
        </p:nvSpPr>
        <p:spPr>
          <a:xfrm>
            <a:off x="4664657" y="3363812"/>
            <a:ext cx="745956" cy="974878"/>
          </a:xfrm>
          <a:prstGeom prst="rect">
            <a:avLst/>
          </a:prstGeom>
          <a:solidFill>
            <a:srgbClr val="7B8081"/>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pic>
        <p:nvPicPr>
          <p:cNvPr id="9" name="Picture 8" descr="MikeRyan1"/>
          <p:cNvPicPr>
            <a:picLocks noChangeAspect="1"/>
          </p:cNvPicPr>
          <p:nvPr/>
        </p:nvPicPr>
        <p:blipFill>
          <a:blip r:embed="rId4" cstate="print">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4776941" y="3461300"/>
            <a:ext cx="552431" cy="779903"/>
          </a:xfrm>
          <a:prstGeom prst="rect">
            <a:avLst/>
          </a:prstGeom>
          <a:noFill/>
        </p:spPr>
      </p:pic>
      <p:pic>
        <p:nvPicPr>
          <p:cNvPr id="10" name="Picture 9"/>
          <p:cNvPicPr/>
          <p:nvPr/>
        </p:nvPicPr>
        <p:blipFill rotWithShape="1">
          <a:blip r:embed="rId6" cstate="print">
            <a:extLst>
              <a:ext uri="{28A0092B-C50C-407E-A947-70E740481C1C}">
                <a14:useLocalDpi xmlns:a14="http://schemas.microsoft.com/office/drawing/2010/main" val="0"/>
              </a:ext>
            </a:extLst>
          </a:blip>
          <a:srcRect l="60577" t="26691" r="9936" b="24559"/>
          <a:stretch/>
        </p:blipFill>
        <p:spPr bwMode="auto">
          <a:xfrm>
            <a:off x="435429" y="4569400"/>
            <a:ext cx="738215" cy="916948"/>
          </a:xfrm>
          <a:prstGeom prst="rect">
            <a:avLst/>
          </a:prstGeom>
          <a:ln>
            <a:noFill/>
          </a:ln>
          <a:extLst>
            <a:ext uri="{53640926-AAD7-44D8-BBD7-CCE9431645EC}">
              <a14:shadowObscured xmlns:a14="http://schemas.microsoft.com/office/drawing/2010/main"/>
            </a:ext>
          </a:extLst>
        </p:spPr>
      </p:pic>
      <p:pic>
        <p:nvPicPr>
          <p:cNvPr id="11" name="Picture 10" descr="Inline image 1"/>
          <p:cNvPicPr/>
          <p:nvPr/>
        </p:nvPicPr>
        <p:blipFill rotWithShape="1">
          <a:blip r:embed="rId7" r:link="rId8">
            <a:extLst>
              <a:ext uri="{28A0092B-C50C-407E-A947-70E740481C1C}">
                <a14:useLocalDpi xmlns:a14="http://schemas.microsoft.com/office/drawing/2010/main" val="0"/>
              </a:ext>
            </a:extLst>
          </a:blip>
          <a:srcRect l="9564" r="10986"/>
          <a:stretch/>
        </p:blipFill>
        <p:spPr bwMode="auto">
          <a:xfrm>
            <a:off x="4695702" y="4580286"/>
            <a:ext cx="714911" cy="920551"/>
          </a:xfrm>
          <a:prstGeom prst="rect">
            <a:avLst/>
          </a:prstGeom>
          <a:noFill/>
          <a:ln>
            <a:noFill/>
          </a:ln>
          <a:extLst>
            <a:ext uri="{53640926-AAD7-44D8-BBD7-CCE9431645EC}">
              <a14:shadowObscured xmlns:a14="http://schemas.microsoft.com/office/drawing/2010/main"/>
            </a:ext>
          </a:extLst>
        </p:spPr>
      </p:pic>
      <p:pic>
        <p:nvPicPr>
          <p:cNvPr id="12" name="Picture 11" descr="C:\Documents and Settings\Susan Pruet\My Documents\My Documents\Economic Development Work\DR K-12 Specific Files\Conferences\DRK12 2012\Session Pictures\Susan.JPG"/>
          <p:cNvPicPr/>
          <p:nvPr/>
        </p:nvPicPr>
        <p:blipFill rotWithShape="1">
          <a:blip r:embed="rId9" cstate="print">
            <a:extLst>
              <a:ext uri="{28A0092B-C50C-407E-A947-70E740481C1C}">
                <a14:useLocalDpi xmlns:a14="http://schemas.microsoft.com/office/drawing/2010/main" val="0"/>
              </a:ext>
            </a:extLst>
          </a:blip>
          <a:srcRect l="20115" r="17241"/>
          <a:stretch/>
        </p:blipFill>
        <p:spPr bwMode="auto">
          <a:xfrm>
            <a:off x="457200" y="5661441"/>
            <a:ext cx="738215" cy="919044"/>
          </a:xfrm>
          <a:prstGeom prst="rect">
            <a:avLst/>
          </a:prstGeom>
          <a:noFill/>
          <a:ln>
            <a:noFill/>
          </a:ln>
          <a:extLst>
            <a:ext uri="{53640926-AAD7-44D8-BBD7-CCE9431645EC}">
              <a14:shadowObscured xmlns:a14="http://schemas.microsoft.com/office/drawing/2010/main"/>
            </a:ext>
          </a:extLst>
        </p:spPr>
      </p:pic>
      <p:pic>
        <p:nvPicPr>
          <p:cNvPr id="13" name="Picture 12" descr="C:\Documents and Settings\Susan Pruet\My Documents\My Documents\Economic Development Work\DR K-12 Specific Files\Conferences\DRK12 2012\Session Pictures\youngFromISEwebsite.jpg"/>
          <p:cNvPicPr/>
          <p:nvPr/>
        </p:nvPicPr>
        <p:blipFill rotWithShape="1">
          <a:blip r:embed="rId10">
            <a:extLst>
              <a:ext uri="{28A0092B-C50C-407E-A947-70E740481C1C}">
                <a14:useLocalDpi xmlns:a14="http://schemas.microsoft.com/office/drawing/2010/main" val="0"/>
              </a:ext>
            </a:extLst>
          </a:blip>
          <a:srcRect l="18569" t="9585" r="17701" b="32358"/>
          <a:stretch/>
        </p:blipFill>
        <p:spPr bwMode="auto">
          <a:xfrm>
            <a:off x="4755644" y="5612161"/>
            <a:ext cx="731442" cy="900758"/>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352302" y="1066800"/>
            <a:ext cx="8686800" cy="1877437"/>
          </a:xfrm>
          <a:prstGeom prst="rect">
            <a:avLst/>
          </a:prstGeom>
        </p:spPr>
        <p:txBody>
          <a:bodyPr wrap="square">
            <a:spAutoFit/>
          </a:bodyPr>
          <a:lstStyle/>
          <a:p>
            <a:r>
              <a:rPr lang="en-US" sz="3200" dirty="0">
                <a:solidFill>
                  <a:schemeClr val="tx2"/>
                </a:solidFill>
                <a:latin typeface="+mj-lt"/>
              </a:rPr>
              <a:t>Continue this conversation and/or development of a </a:t>
            </a:r>
            <a:r>
              <a:rPr lang="en-US" sz="3200" dirty="0" smtClean="0">
                <a:solidFill>
                  <a:schemeClr val="tx2"/>
                </a:solidFill>
                <a:latin typeface="+mj-lt"/>
              </a:rPr>
              <a:t>product?</a:t>
            </a:r>
          </a:p>
          <a:p>
            <a:pPr marL="457200" indent="-457200">
              <a:buFont typeface="Arial" pitchFamily="34" charset="0"/>
              <a:buChar char="•"/>
            </a:pPr>
            <a:r>
              <a:rPr lang="en-US" sz="2600" dirty="0" smtClean="0">
                <a:solidFill>
                  <a:schemeClr val="tx2"/>
                </a:solidFill>
                <a:latin typeface="+mj-lt"/>
              </a:rPr>
              <a:t>CADRE Support</a:t>
            </a:r>
          </a:p>
          <a:p>
            <a:pPr marL="457200" indent="-457200">
              <a:buFont typeface="Arial" pitchFamily="34" charset="0"/>
              <a:buChar char="•"/>
            </a:pPr>
            <a:r>
              <a:rPr lang="en-US" sz="2600" dirty="0" smtClean="0">
                <a:solidFill>
                  <a:schemeClr val="tx2"/>
                </a:solidFill>
                <a:latin typeface="+mj-lt"/>
              </a:rPr>
              <a:t>Need </a:t>
            </a:r>
            <a:r>
              <a:rPr lang="en-US" sz="2600" dirty="0">
                <a:solidFill>
                  <a:schemeClr val="tx2"/>
                </a:solidFill>
                <a:latin typeface="+mj-lt"/>
              </a:rPr>
              <a:t>breadth of perspectives</a:t>
            </a:r>
          </a:p>
        </p:txBody>
      </p:sp>
    </p:spTree>
    <p:extLst>
      <p:ext uri="{BB962C8B-B14F-4D97-AF65-F5344CB8AC3E}">
        <p14:creationId xmlns:p14="http://schemas.microsoft.com/office/powerpoint/2010/main" val="4029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Overview</a:t>
            </a:r>
            <a:endParaRPr lang="en-US" dirty="0"/>
          </a:p>
        </p:txBody>
      </p:sp>
      <p:sp>
        <p:nvSpPr>
          <p:cNvPr id="3" name="Content Placeholder 2"/>
          <p:cNvSpPr>
            <a:spLocks noGrp="1"/>
          </p:cNvSpPr>
          <p:nvPr>
            <p:ph idx="1"/>
          </p:nvPr>
        </p:nvSpPr>
        <p:spPr>
          <a:xfrm>
            <a:off x="457200" y="1828800"/>
            <a:ext cx="8229600" cy="4297363"/>
          </a:xfrm>
        </p:spPr>
        <p:txBody>
          <a:bodyPr>
            <a:normAutofit/>
          </a:bodyPr>
          <a:lstStyle/>
          <a:p>
            <a:r>
              <a:rPr lang="en-US" sz="3600" dirty="0" smtClean="0">
                <a:solidFill>
                  <a:schemeClr val="tx1"/>
                </a:solidFill>
              </a:rPr>
              <a:t>Review Purpose and Process </a:t>
            </a:r>
          </a:p>
          <a:p>
            <a:r>
              <a:rPr lang="en-US" sz="3600" dirty="0" smtClean="0">
                <a:solidFill>
                  <a:schemeClr val="tx1"/>
                </a:solidFill>
              </a:rPr>
              <a:t>Identify Questions for Discussion</a:t>
            </a:r>
          </a:p>
          <a:p>
            <a:r>
              <a:rPr lang="en-US" sz="3600" dirty="0" smtClean="0">
                <a:solidFill>
                  <a:schemeClr val="tx1"/>
                </a:solidFill>
              </a:rPr>
              <a:t>Participate in Discussions of Interest</a:t>
            </a:r>
          </a:p>
          <a:p>
            <a:r>
              <a:rPr lang="en-US" sz="3600" dirty="0" smtClean="0">
                <a:solidFill>
                  <a:schemeClr val="tx1"/>
                </a:solidFill>
              </a:rPr>
              <a:t>Share Key Discussion Points</a:t>
            </a:r>
          </a:p>
          <a:p>
            <a:r>
              <a:rPr lang="en-US" sz="3600" dirty="0" smtClean="0">
                <a:solidFill>
                  <a:schemeClr val="tx1"/>
                </a:solidFill>
              </a:rPr>
              <a:t>Invite participation in next steps</a:t>
            </a:r>
          </a:p>
          <a:p>
            <a:endParaRPr lang="en-US" dirty="0">
              <a:solidFill>
                <a:schemeClr val="tx1"/>
              </a:solidFill>
            </a:endParaRPr>
          </a:p>
        </p:txBody>
      </p:sp>
    </p:spTree>
    <p:extLst>
      <p:ext uri="{BB962C8B-B14F-4D97-AF65-F5344CB8AC3E}">
        <p14:creationId xmlns:p14="http://schemas.microsoft.com/office/powerpoint/2010/main" val="4019509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Guiding Question</a:t>
            </a:r>
            <a:endParaRPr lang="en-US" dirty="0"/>
          </a:p>
        </p:txBody>
      </p:sp>
      <p:sp>
        <p:nvSpPr>
          <p:cNvPr id="3" name="Content Placeholder 2"/>
          <p:cNvSpPr>
            <a:spLocks noGrp="1"/>
          </p:cNvSpPr>
          <p:nvPr>
            <p:ph idx="1"/>
          </p:nvPr>
        </p:nvSpPr>
        <p:spPr/>
        <p:txBody>
          <a:bodyPr>
            <a:normAutofit/>
          </a:bodyPr>
          <a:lstStyle/>
          <a:p>
            <a:r>
              <a:rPr lang="en-US" sz="3200" dirty="0" smtClean="0">
                <a:solidFill>
                  <a:schemeClr val="tx1"/>
                </a:solidFill>
              </a:rPr>
              <a:t>How can engineering lessons actively support, not just connect to, meaningful standards-based math and science content?</a:t>
            </a:r>
          </a:p>
          <a:p>
            <a:endParaRPr lang="en-US" sz="3200" dirty="0">
              <a:solidFill>
                <a:schemeClr val="tx1"/>
              </a:solidFill>
            </a:endParaRPr>
          </a:p>
          <a:p>
            <a:r>
              <a:rPr lang="en-US" sz="3200" dirty="0" smtClean="0">
                <a:solidFill>
                  <a:schemeClr val="tx1"/>
                </a:solidFill>
              </a:rPr>
              <a:t>And…what must engineering curriculum developers do to ensure lessons rise to the promise of doing so?</a:t>
            </a:r>
            <a:endParaRPr lang="en-US" sz="3200" dirty="0">
              <a:solidFill>
                <a:schemeClr val="tx1"/>
              </a:solidFill>
            </a:endParaRPr>
          </a:p>
        </p:txBody>
      </p:sp>
    </p:spTree>
    <p:extLst>
      <p:ext uri="{BB962C8B-B14F-4D97-AF65-F5344CB8AC3E}">
        <p14:creationId xmlns:p14="http://schemas.microsoft.com/office/powerpoint/2010/main" val="1432599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Why Here? Why Now?</a:t>
            </a:r>
            <a:endParaRPr lang="en-US" dirty="0"/>
          </a:p>
        </p:txBody>
      </p:sp>
      <p:sp>
        <p:nvSpPr>
          <p:cNvPr id="3" name="Content Placeholder 2"/>
          <p:cNvSpPr>
            <a:spLocks noGrp="1"/>
          </p:cNvSpPr>
          <p:nvPr>
            <p:ph idx="1"/>
          </p:nvPr>
        </p:nvSpPr>
        <p:spPr>
          <a:xfrm>
            <a:off x="457200" y="2133600"/>
            <a:ext cx="8382000" cy="3992563"/>
          </a:xfrm>
        </p:spPr>
        <p:txBody>
          <a:bodyPr>
            <a:normAutofit lnSpcReduction="10000"/>
          </a:bodyPr>
          <a:lstStyle/>
          <a:p>
            <a:r>
              <a:rPr lang="en-US" sz="3600" dirty="0" smtClean="0">
                <a:solidFill>
                  <a:srgbClr val="000000"/>
                </a:solidFill>
              </a:rPr>
              <a:t>New/Emerging Content Standards </a:t>
            </a:r>
            <a:endParaRPr lang="en-US" sz="2800" dirty="0">
              <a:solidFill>
                <a:srgbClr val="000000"/>
              </a:solidFill>
            </a:endParaRPr>
          </a:p>
          <a:p>
            <a:r>
              <a:rPr lang="en-US" sz="3600" dirty="0" smtClean="0">
                <a:solidFill>
                  <a:srgbClr val="000000"/>
                </a:solidFill>
              </a:rPr>
              <a:t>Mixed levels of excitement and buy-in</a:t>
            </a:r>
          </a:p>
          <a:p>
            <a:r>
              <a:rPr lang="en-US" sz="3600" dirty="0">
                <a:solidFill>
                  <a:srgbClr val="000000"/>
                </a:solidFill>
              </a:rPr>
              <a:t>Unique nature of DR K-12 Conference</a:t>
            </a:r>
            <a:endParaRPr lang="en-US" sz="2800" dirty="0">
              <a:solidFill>
                <a:srgbClr val="000000"/>
              </a:solidFill>
            </a:endParaRPr>
          </a:p>
          <a:p>
            <a:pPr lvl="1"/>
            <a:r>
              <a:rPr lang="en-US" sz="2800" dirty="0">
                <a:solidFill>
                  <a:srgbClr val="000000"/>
                </a:solidFill>
              </a:rPr>
              <a:t>Nice mixture of S, T, E, M educators, leaders</a:t>
            </a:r>
          </a:p>
          <a:p>
            <a:pPr lvl="1"/>
            <a:r>
              <a:rPr lang="en-US" sz="2800" dirty="0">
                <a:solidFill>
                  <a:srgbClr val="000000"/>
                </a:solidFill>
              </a:rPr>
              <a:t>Perfect opportunity for rich </a:t>
            </a:r>
            <a:r>
              <a:rPr lang="en-US" sz="2800" dirty="0" smtClean="0">
                <a:solidFill>
                  <a:srgbClr val="000000"/>
                </a:solidFill>
              </a:rPr>
              <a:t>conversation</a:t>
            </a:r>
            <a:endParaRPr lang="en-US" sz="3600" dirty="0">
              <a:solidFill>
                <a:srgbClr val="000000"/>
              </a:solidFill>
            </a:endParaRPr>
          </a:p>
        </p:txBody>
      </p:sp>
    </p:spTree>
    <p:extLst>
      <p:ext uri="{BB962C8B-B14F-4D97-AF65-F5344CB8AC3E}">
        <p14:creationId xmlns:p14="http://schemas.microsoft.com/office/powerpoint/2010/main" val="1453038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Hoped for Outcomes</a:t>
            </a:r>
            <a:endParaRPr lang="en-US" dirty="0"/>
          </a:p>
        </p:txBody>
      </p:sp>
      <p:sp>
        <p:nvSpPr>
          <p:cNvPr id="3" name="Content Placeholder 2"/>
          <p:cNvSpPr>
            <a:spLocks noGrp="1"/>
          </p:cNvSpPr>
          <p:nvPr>
            <p:ph idx="1"/>
          </p:nvPr>
        </p:nvSpPr>
        <p:spPr/>
        <p:txBody>
          <a:bodyPr>
            <a:normAutofit/>
          </a:bodyPr>
          <a:lstStyle/>
          <a:p>
            <a:r>
              <a:rPr lang="en-US" sz="3200" dirty="0" smtClean="0">
                <a:solidFill>
                  <a:schemeClr val="tx1"/>
                </a:solidFill>
              </a:rPr>
              <a:t>Provide environment conducive to open and productive dialogue</a:t>
            </a:r>
          </a:p>
          <a:p>
            <a:pPr marL="0" indent="0">
              <a:buNone/>
            </a:pPr>
            <a:endParaRPr lang="en-US" sz="3200" dirty="0">
              <a:solidFill>
                <a:schemeClr val="tx1"/>
              </a:solidFill>
            </a:endParaRPr>
          </a:p>
          <a:p>
            <a:pPr marL="0" indent="0">
              <a:buNone/>
            </a:pPr>
            <a:endParaRPr lang="en-US" sz="3200" dirty="0">
              <a:solidFill>
                <a:schemeClr val="tx1"/>
              </a:solidFill>
            </a:endParaRPr>
          </a:p>
          <a:p>
            <a:r>
              <a:rPr lang="en-US" sz="3200" dirty="0" smtClean="0">
                <a:solidFill>
                  <a:schemeClr val="tx1"/>
                </a:solidFill>
              </a:rPr>
              <a:t>Lay foundation for the development of recommendations to guide developers of engineering curricula (in support of math and science)</a:t>
            </a:r>
            <a:endParaRPr lang="en-US" sz="3200" dirty="0">
              <a:solidFill>
                <a:schemeClr val="tx1"/>
              </a:solidFill>
            </a:endParaRPr>
          </a:p>
        </p:txBody>
      </p:sp>
    </p:spTree>
    <p:extLst>
      <p:ext uri="{BB962C8B-B14F-4D97-AF65-F5344CB8AC3E}">
        <p14:creationId xmlns:p14="http://schemas.microsoft.com/office/powerpoint/2010/main" val="29983776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Design Challenge:</a:t>
            </a: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chemeClr val="tx2"/>
                </a:solidFill>
              </a:rPr>
              <a:t>A K-12 classroom learning activity </a:t>
            </a:r>
            <a:endParaRPr lang="en-US" b="1" dirty="0" smtClean="0">
              <a:solidFill>
                <a:schemeClr val="tx2"/>
              </a:solidFill>
            </a:endParaRPr>
          </a:p>
          <a:p>
            <a:pPr marL="0" indent="0">
              <a:buNone/>
            </a:pPr>
            <a:r>
              <a:rPr lang="en-US" b="1" dirty="0" smtClean="0">
                <a:solidFill>
                  <a:schemeClr val="tx2"/>
                </a:solidFill>
              </a:rPr>
              <a:t>that requires students to </a:t>
            </a:r>
            <a:r>
              <a:rPr lang="en-US" b="1" dirty="0">
                <a:solidFill>
                  <a:schemeClr val="tx2"/>
                </a:solidFill>
              </a:rPr>
              <a:t>develop or improve </a:t>
            </a:r>
            <a:r>
              <a:rPr lang="en-US" b="1" dirty="0" smtClean="0">
                <a:solidFill>
                  <a:schemeClr val="tx2"/>
                </a:solidFill>
              </a:rPr>
              <a:t>a </a:t>
            </a:r>
            <a:r>
              <a:rPr lang="en-US" b="1" dirty="0">
                <a:solidFill>
                  <a:schemeClr val="tx2"/>
                </a:solidFill>
              </a:rPr>
              <a:t>technology </a:t>
            </a:r>
            <a:r>
              <a:rPr lang="en-US" b="1" dirty="0" smtClean="0">
                <a:solidFill>
                  <a:schemeClr val="tx2"/>
                </a:solidFill>
              </a:rPr>
              <a:t>as </a:t>
            </a:r>
            <a:r>
              <a:rPr lang="en-US" b="1" dirty="0">
                <a:solidFill>
                  <a:schemeClr val="tx2"/>
                </a:solidFill>
              </a:rPr>
              <a:t>a solution to a problem, </a:t>
            </a:r>
            <a:endParaRPr lang="en-US" b="1" dirty="0" smtClean="0">
              <a:solidFill>
                <a:schemeClr val="tx2"/>
              </a:solidFill>
            </a:endParaRPr>
          </a:p>
          <a:p>
            <a:pPr marL="0" indent="0">
              <a:buNone/>
            </a:pPr>
            <a:r>
              <a:rPr lang="en-US" b="1" dirty="0" smtClean="0">
                <a:solidFill>
                  <a:schemeClr val="tx2"/>
                </a:solidFill>
              </a:rPr>
              <a:t>and </a:t>
            </a:r>
            <a:r>
              <a:rPr lang="en-US" b="1" dirty="0">
                <a:solidFill>
                  <a:schemeClr val="tx2"/>
                </a:solidFill>
              </a:rPr>
              <a:t>then test it </a:t>
            </a:r>
            <a:r>
              <a:rPr lang="en-US" b="1" dirty="0" smtClean="0">
                <a:solidFill>
                  <a:schemeClr val="tx2"/>
                </a:solidFill>
              </a:rPr>
              <a:t>against </a:t>
            </a:r>
            <a:r>
              <a:rPr lang="en-US" b="1" dirty="0">
                <a:solidFill>
                  <a:schemeClr val="tx2"/>
                </a:solidFill>
              </a:rPr>
              <a:t>performance requirements, </a:t>
            </a:r>
            <a:endParaRPr lang="en-US" b="1" dirty="0" smtClean="0">
              <a:solidFill>
                <a:schemeClr val="tx2"/>
              </a:solidFill>
            </a:endParaRPr>
          </a:p>
          <a:p>
            <a:pPr marL="0" indent="0">
              <a:buNone/>
            </a:pPr>
            <a:r>
              <a:rPr lang="en-US" b="1" dirty="0" smtClean="0">
                <a:solidFill>
                  <a:schemeClr val="tx2"/>
                </a:solidFill>
              </a:rPr>
              <a:t>all </a:t>
            </a:r>
            <a:r>
              <a:rPr lang="en-US" b="1" dirty="0">
                <a:solidFill>
                  <a:schemeClr val="tx2"/>
                </a:solidFill>
              </a:rPr>
              <a:t>constrained within some boundaries </a:t>
            </a:r>
            <a:endParaRPr lang="en-US" b="1" dirty="0" smtClean="0">
              <a:solidFill>
                <a:schemeClr val="tx2"/>
              </a:solidFill>
            </a:endParaRPr>
          </a:p>
          <a:p>
            <a:pPr marL="0" indent="0">
              <a:buNone/>
            </a:pPr>
            <a:r>
              <a:rPr lang="en-US" b="1" dirty="0" smtClean="0">
                <a:solidFill>
                  <a:schemeClr val="tx2"/>
                </a:solidFill>
              </a:rPr>
              <a:t>that </a:t>
            </a:r>
            <a:r>
              <a:rPr lang="en-US" b="1" dirty="0">
                <a:solidFill>
                  <a:schemeClr val="tx2"/>
                </a:solidFill>
              </a:rPr>
              <a:t>limit the possible solutions in some way. </a:t>
            </a:r>
            <a:endParaRPr lang="en-US" b="1" dirty="0" smtClean="0">
              <a:solidFill>
                <a:schemeClr val="tx2"/>
              </a:solidFill>
            </a:endParaRPr>
          </a:p>
          <a:p>
            <a:pPr marL="0" indent="0">
              <a:buNone/>
            </a:pPr>
            <a:endParaRPr lang="en-US" b="1" dirty="0">
              <a:solidFill>
                <a:schemeClr val="tx2"/>
              </a:solidFill>
            </a:endParaRPr>
          </a:p>
          <a:p>
            <a:pPr marL="0" indent="0">
              <a:buNone/>
            </a:pPr>
            <a:r>
              <a:rPr lang="en-US" b="1" dirty="0" smtClean="0">
                <a:solidFill>
                  <a:schemeClr val="tx2"/>
                </a:solidFill>
              </a:rPr>
              <a:t>Using </a:t>
            </a:r>
            <a:r>
              <a:rPr lang="en-US" b="1" dirty="0">
                <a:solidFill>
                  <a:schemeClr val="tx2"/>
                </a:solidFill>
              </a:rPr>
              <a:t>mathematical and/or physical models is often an important part of solving engineering design problems and testing possible solutions.</a:t>
            </a:r>
          </a:p>
        </p:txBody>
      </p:sp>
    </p:spTree>
    <p:extLst>
      <p:ext uri="{BB962C8B-B14F-4D97-AF65-F5344CB8AC3E}">
        <p14:creationId xmlns:p14="http://schemas.microsoft.com/office/powerpoint/2010/main" val="100644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11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2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32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900"/>
                                        <p:tgtEl>
                                          <p:spTgt spid="3">
                                            <p:txEl>
                                              <p:pRg st="2" end="2"/>
                                            </p:txEl>
                                          </p:spTgt>
                                        </p:tgtEl>
                                      </p:cBhvr>
                                    </p:animEffect>
                                    <p:anim calcmode="lin" valueType="num">
                                      <p:cBhvr>
                                        <p:cTn id="18" dur="19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9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50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50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670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Design Challenges:</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r>
              <a:rPr lang="en-US" sz="3600" dirty="0" smtClean="0">
                <a:solidFill>
                  <a:schemeClr val="tx2"/>
                </a:solidFill>
              </a:rPr>
              <a:t>K-12 learning activities (</a:t>
            </a:r>
            <a:r>
              <a:rPr lang="en-US" sz="3600" i="1" dirty="0" smtClean="0">
                <a:solidFill>
                  <a:schemeClr val="tx2"/>
                </a:solidFill>
              </a:rPr>
              <a:t>for today</a:t>
            </a:r>
            <a:r>
              <a:rPr lang="en-US" sz="3600" dirty="0" smtClean="0">
                <a:solidFill>
                  <a:schemeClr val="tx2"/>
                </a:solidFill>
              </a:rPr>
              <a:t>)</a:t>
            </a:r>
          </a:p>
          <a:p>
            <a:r>
              <a:rPr lang="en-US" sz="3600" dirty="0" smtClean="0">
                <a:solidFill>
                  <a:schemeClr val="tx2"/>
                </a:solidFill>
              </a:rPr>
              <a:t>Students develop or improve a </a:t>
            </a:r>
            <a:r>
              <a:rPr lang="en-US" sz="3600" i="1" dirty="0" smtClean="0">
                <a:solidFill>
                  <a:schemeClr val="tx2"/>
                </a:solidFill>
              </a:rPr>
              <a:t>technology</a:t>
            </a:r>
            <a:r>
              <a:rPr lang="en-US" sz="3600" dirty="0" smtClean="0">
                <a:solidFill>
                  <a:schemeClr val="tx2"/>
                </a:solidFill>
              </a:rPr>
              <a:t> ~ a solution to a problem</a:t>
            </a:r>
          </a:p>
          <a:p>
            <a:pPr lvl="1"/>
            <a:r>
              <a:rPr lang="en-US" sz="2400" dirty="0" smtClean="0">
                <a:solidFill>
                  <a:schemeClr val="tx2"/>
                </a:solidFill>
              </a:rPr>
              <a:t>Multiple solutions are possible</a:t>
            </a:r>
          </a:p>
          <a:p>
            <a:pPr lvl="1"/>
            <a:r>
              <a:rPr lang="en-US" sz="2400" dirty="0" smtClean="0">
                <a:solidFill>
                  <a:schemeClr val="tx2"/>
                </a:solidFill>
              </a:rPr>
              <a:t>Students test their solutions </a:t>
            </a:r>
          </a:p>
          <a:p>
            <a:pPr lvl="1"/>
            <a:r>
              <a:rPr lang="en-US" sz="2400" dirty="0" smtClean="0">
                <a:solidFill>
                  <a:schemeClr val="tx2"/>
                </a:solidFill>
              </a:rPr>
              <a:t>Performance requirements</a:t>
            </a:r>
          </a:p>
          <a:p>
            <a:pPr lvl="1"/>
            <a:r>
              <a:rPr lang="en-US" sz="2400" dirty="0" smtClean="0">
                <a:solidFill>
                  <a:schemeClr val="tx2"/>
                </a:solidFill>
              </a:rPr>
              <a:t>Possible solutions are bounded</a:t>
            </a:r>
          </a:p>
          <a:p>
            <a:r>
              <a:rPr lang="en-US" sz="3200" dirty="0" smtClean="0">
                <a:solidFill>
                  <a:schemeClr val="tx2"/>
                </a:solidFill>
              </a:rPr>
              <a:t>Models are important</a:t>
            </a:r>
            <a:endParaRPr lang="en-US" sz="3200" dirty="0">
              <a:solidFill>
                <a:schemeClr val="tx2"/>
              </a:solidFill>
            </a:endParaRPr>
          </a:p>
        </p:txBody>
      </p:sp>
    </p:spTree>
    <p:extLst>
      <p:ext uri="{BB962C8B-B14F-4D97-AF65-F5344CB8AC3E}">
        <p14:creationId xmlns:p14="http://schemas.microsoft.com/office/powerpoint/2010/main" val="3131339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 in Support of Math/Science?</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en-US" sz="3600" dirty="0" smtClean="0">
                <a:solidFill>
                  <a:schemeClr val="tx2"/>
                </a:solidFill>
              </a:rPr>
              <a:t>Design or Improve a(n)…</a:t>
            </a:r>
          </a:p>
          <a:p>
            <a:pPr lvl="1">
              <a:buFont typeface="Arial" pitchFamily="34" charset="0"/>
              <a:buChar char="•"/>
            </a:pPr>
            <a:r>
              <a:rPr lang="en-US" sz="2800" dirty="0" smtClean="0">
                <a:solidFill>
                  <a:schemeClr val="tx2"/>
                </a:solidFill>
              </a:rPr>
              <a:t>container to keep an egg from breaking when it is dropped from a 3</a:t>
            </a:r>
            <a:r>
              <a:rPr lang="en-US" sz="2800" baseline="30000" dirty="0" smtClean="0">
                <a:solidFill>
                  <a:schemeClr val="tx2"/>
                </a:solidFill>
              </a:rPr>
              <a:t>rd</a:t>
            </a:r>
            <a:r>
              <a:rPr lang="en-US" sz="2800" dirty="0" smtClean="0">
                <a:solidFill>
                  <a:schemeClr val="tx2"/>
                </a:solidFill>
              </a:rPr>
              <a:t> story window</a:t>
            </a:r>
          </a:p>
          <a:p>
            <a:pPr lvl="1">
              <a:buFont typeface="Arial" pitchFamily="34" charset="0"/>
              <a:buChar char="•"/>
            </a:pPr>
            <a:r>
              <a:rPr lang="en-US" sz="2800" dirty="0" smtClean="0">
                <a:solidFill>
                  <a:schemeClr val="tx2"/>
                </a:solidFill>
              </a:rPr>
              <a:t>truss for a bridge</a:t>
            </a:r>
          </a:p>
          <a:p>
            <a:pPr lvl="1">
              <a:buFont typeface="Arial" pitchFamily="34" charset="0"/>
              <a:buChar char="•"/>
            </a:pPr>
            <a:r>
              <a:rPr lang="en-US" sz="2800" dirty="0" smtClean="0">
                <a:solidFill>
                  <a:schemeClr val="tx2"/>
                </a:solidFill>
              </a:rPr>
              <a:t>barrier system to reduce sediment flow rate in a river system</a:t>
            </a:r>
          </a:p>
          <a:p>
            <a:pPr lvl="1">
              <a:buFont typeface="Arial" pitchFamily="34" charset="0"/>
              <a:buChar char="•"/>
            </a:pPr>
            <a:r>
              <a:rPr lang="en-US" sz="2800" dirty="0" smtClean="0">
                <a:solidFill>
                  <a:schemeClr val="tx2"/>
                </a:solidFill>
              </a:rPr>
              <a:t>small-scale algae farm that consumes CO</a:t>
            </a:r>
            <a:r>
              <a:rPr lang="en-US" sz="2400" baseline="-25000" dirty="0" smtClean="0">
                <a:solidFill>
                  <a:schemeClr val="tx2"/>
                </a:solidFill>
              </a:rPr>
              <a:t>2</a:t>
            </a:r>
            <a:r>
              <a:rPr lang="en-US" sz="2800" dirty="0" smtClean="0">
                <a:solidFill>
                  <a:schemeClr val="tx2"/>
                </a:solidFill>
              </a:rPr>
              <a:t> from a combustion source</a:t>
            </a:r>
          </a:p>
          <a:p>
            <a:pPr lvl="1">
              <a:buFont typeface="Arial" pitchFamily="34" charset="0"/>
              <a:buChar char="•"/>
            </a:pPr>
            <a:r>
              <a:rPr lang="en-US" sz="2800" dirty="0">
                <a:solidFill>
                  <a:schemeClr val="tx2"/>
                </a:solidFill>
              </a:rPr>
              <a:t>i</a:t>
            </a:r>
            <a:r>
              <a:rPr lang="en-US" sz="2800" dirty="0" smtClean="0">
                <a:solidFill>
                  <a:schemeClr val="tx2"/>
                </a:solidFill>
              </a:rPr>
              <a:t>ntersection to reduce # of robotic cars rear-ended at a specific intersection.</a:t>
            </a:r>
          </a:p>
        </p:txBody>
      </p:sp>
    </p:spTree>
    <p:extLst>
      <p:ext uri="{BB962C8B-B14F-4D97-AF65-F5344CB8AC3E}">
        <p14:creationId xmlns:p14="http://schemas.microsoft.com/office/powerpoint/2010/main" val="1883942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90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210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320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390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1059</TotalTime>
  <Words>1426</Words>
  <Application>Microsoft Office PowerPoint</Application>
  <PresentationFormat>On-screen Show (4:3)</PresentationFormat>
  <Paragraphs>229</Paragraphs>
  <Slides>26</Slides>
  <Notes>20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Executive</vt:lpstr>
      <vt:lpstr>Toward Greater Mutual Understanding in STEM:  </vt:lpstr>
      <vt:lpstr>Session Collaborators</vt:lpstr>
      <vt:lpstr>Session Overview</vt:lpstr>
      <vt:lpstr>Session Guiding Question</vt:lpstr>
      <vt:lpstr>Why Here? Why Now?</vt:lpstr>
      <vt:lpstr>Hoped for Outcomes</vt:lpstr>
      <vt:lpstr>Engineering Design Challenge:</vt:lpstr>
      <vt:lpstr>Engineering Design Challenges:</vt:lpstr>
      <vt:lpstr>Engineering – in Support of Math/Science?</vt:lpstr>
      <vt:lpstr>Today’s Process</vt:lpstr>
      <vt:lpstr>It’s a Simple Process</vt:lpstr>
      <vt:lpstr>Process Description – Zooming in: 4 Principles</vt:lpstr>
      <vt:lpstr>Process Description – Zooming in: 1 Law</vt:lpstr>
      <vt:lpstr>Let’s Begin:  Setting Our Agenda with Questions</vt:lpstr>
      <vt:lpstr>Priming:  Revisit the Session Guiding Question</vt:lpstr>
      <vt:lpstr>Priming </vt:lpstr>
      <vt:lpstr>Quotes from NCTM’s  Past President</vt:lpstr>
      <vt:lpstr>Overheard  (Sometimes Paraphrased)</vt:lpstr>
      <vt:lpstr>Reflect </vt:lpstr>
      <vt:lpstr>Reflect </vt:lpstr>
      <vt:lpstr>Invite Others to Share Your Question</vt:lpstr>
      <vt:lpstr>Discussion Time</vt:lpstr>
      <vt:lpstr>Share Out: Gallery Walk</vt:lpstr>
      <vt:lpstr>What Are Your Take-Aways?</vt:lpstr>
      <vt:lpstr>Next Steps</vt:lpstr>
      <vt:lpstr>Next Steps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test this</dc:title>
  <dc:creator>Carolyn</dc:creator>
  <cp:lastModifiedBy>Carolyn</cp:lastModifiedBy>
  <cp:revision>102</cp:revision>
  <dcterms:created xsi:type="dcterms:W3CDTF">2012-06-12T15:34:31Z</dcterms:created>
  <dcterms:modified xsi:type="dcterms:W3CDTF">2012-06-15T22:31:48Z</dcterms:modified>
</cp:coreProperties>
</file>