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350" r:id="rId2"/>
    <p:sldId id="327" r:id="rId3"/>
    <p:sldId id="362" r:id="rId4"/>
    <p:sldId id="363" r:id="rId5"/>
    <p:sldId id="328" r:id="rId6"/>
    <p:sldId id="364" r:id="rId7"/>
    <p:sldId id="349" r:id="rId8"/>
    <p:sldId id="348" r:id="rId9"/>
    <p:sldId id="332" r:id="rId10"/>
    <p:sldId id="351" r:id="rId11"/>
    <p:sldId id="340" r:id="rId12"/>
    <p:sldId id="333" r:id="rId13"/>
    <p:sldId id="331" r:id="rId14"/>
    <p:sldId id="352" r:id="rId15"/>
    <p:sldId id="358" r:id="rId16"/>
    <p:sldId id="365" r:id="rId17"/>
    <p:sldId id="336" r:id="rId18"/>
    <p:sldId id="353" r:id="rId19"/>
    <p:sldId id="361" r:id="rId20"/>
    <p:sldId id="354" r:id="rId21"/>
    <p:sldId id="360" r:id="rId22"/>
    <p:sldId id="356" r:id="rId23"/>
    <p:sldId id="36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ting, Nicole B - (nickik)" initials="KNB-(" lastIdx="1" clrIdx="0">
    <p:extLst>
      <p:ext uri="{19B8F6BF-5375-455C-9EA6-DF929625EA0E}">
        <p15:presenceInfo xmlns:p15="http://schemas.microsoft.com/office/powerpoint/2012/main" userId="S::nickik@email.arizona.edu::bc9dd3df-71f9-4f38-9133-31115fac4470" providerId="AD"/>
      </p:ext>
    </p:extLst>
  </p:cmAuthor>
  <p:cmAuthor id="2" name="Smith, James Edward - (jsmith62)" initials="SJE(" lastIdx="1" clrIdx="1">
    <p:extLst>
      <p:ext uri="{19B8F6BF-5375-455C-9EA6-DF929625EA0E}">
        <p15:presenceInfo xmlns:p15="http://schemas.microsoft.com/office/powerpoint/2012/main" userId="Smith, James Edward - (jsmith62)" providerId="None"/>
      </p:ext>
    </p:extLst>
  </p:cmAuthor>
  <p:cmAuthor id="3" name="Nick Reeves Mercier" initials="NM"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900"/>
    <a:srgbClr val="B6A0C1"/>
    <a:srgbClr val="998DC2"/>
    <a:srgbClr val="E8F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3A0CD-D95A-4A7B-B394-6D3502103F88}" v="588" dt="2021-06-11T20:04:49.545"/>
    <p1510:client id="{CBB20CDA-02EB-44BC-8C12-0C91E6C828AC}" v="576" dt="2021-06-11T21:04:57.354"/>
    <p1510:client id="{E01F479C-0EB3-4D3F-9240-BC96161491AB}" v="5410" dt="2021-06-11T21:28:04.9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1"/>
    <p:restoredTop sz="94637" autoAdjust="0"/>
  </p:normalViewPr>
  <p:slideViewPr>
    <p:cSldViewPr snapToGrid="0" snapToObjects="1">
      <p:cViewPr varScale="1">
        <p:scale>
          <a:sx n="109" d="100"/>
          <a:sy n="109" d="100"/>
        </p:scale>
        <p:origin x="3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B Kersting" clId="Web-{E01F479C-0EB3-4D3F-9240-BC96161491AB}"/>
    <pc:docChg chg="addSld delSld modSld sldOrd">
      <pc:chgData name="Nicole B Kersting" userId="" providerId="" clId="Web-{E01F479C-0EB3-4D3F-9240-BC96161491AB}" dt="2021-06-11T21:28:04.938" v="2663"/>
      <pc:docMkLst>
        <pc:docMk/>
      </pc:docMkLst>
      <pc:sldChg chg="modSp">
        <pc:chgData name="Nicole B Kersting" userId="" providerId="" clId="Web-{E01F479C-0EB3-4D3F-9240-BC96161491AB}" dt="2021-06-11T19:05:05.065" v="7" actId="1076"/>
        <pc:sldMkLst>
          <pc:docMk/>
          <pc:sldMk cId="336531485" sldId="327"/>
        </pc:sldMkLst>
        <pc:picChg chg="mod">
          <ac:chgData name="Nicole B Kersting" userId="" providerId="" clId="Web-{E01F479C-0EB3-4D3F-9240-BC96161491AB}" dt="2021-06-11T19:05:05.065" v="7" actId="1076"/>
          <ac:picMkLst>
            <pc:docMk/>
            <pc:sldMk cId="336531485" sldId="327"/>
            <ac:picMk id="23" creationId="{A2456535-A613-9E45-90DB-12D7FC13C585}"/>
          </ac:picMkLst>
        </pc:picChg>
        <pc:picChg chg="mod">
          <ac:chgData name="Nicole B Kersting" userId="" providerId="" clId="Web-{E01F479C-0EB3-4D3F-9240-BC96161491AB}" dt="2021-06-11T19:04:48.392" v="5" actId="14100"/>
          <ac:picMkLst>
            <pc:docMk/>
            <pc:sldMk cId="336531485" sldId="327"/>
            <ac:picMk id="32" creationId="{7044297A-9CA2-624E-B5DC-04ABD934B0D3}"/>
          </ac:picMkLst>
        </pc:picChg>
      </pc:sldChg>
      <pc:sldChg chg="addSp modSp ord">
        <pc:chgData name="Nicole B Kersting" userId="" providerId="" clId="Web-{E01F479C-0EB3-4D3F-9240-BC96161491AB}" dt="2021-06-11T21:01:48.098" v="1692" actId="14100"/>
        <pc:sldMkLst>
          <pc:docMk/>
          <pc:sldMk cId="2934915529" sldId="328"/>
        </pc:sldMkLst>
        <pc:spChg chg="add">
          <ac:chgData name="Nicole B Kersting" userId="" providerId="" clId="Web-{E01F479C-0EB3-4D3F-9240-BC96161491AB}" dt="2021-06-11T19:43:48.127" v="695"/>
          <ac:spMkLst>
            <pc:docMk/>
            <pc:sldMk cId="2934915529" sldId="328"/>
            <ac:spMk id="2" creationId="{8E1B1757-8316-4776-ACDD-5C77E18403C7}"/>
          </ac:spMkLst>
        </pc:spChg>
        <pc:spChg chg="add">
          <ac:chgData name="Nicole B Kersting" userId="" providerId="" clId="Web-{E01F479C-0EB3-4D3F-9240-BC96161491AB}" dt="2021-06-11T19:44:11.425" v="696"/>
          <ac:spMkLst>
            <pc:docMk/>
            <pc:sldMk cId="2934915529" sldId="328"/>
            <ac:spMk id="3" creationId="{60C015B5-91E0-445D-A7FC-0318646B1C97}"/>
          </ac:spMkLst>
        </pc:spChg>
        <pc:spChg chg="mod">
          <ac:chgData name="Nicole B Kersting" userId="" providerId="" clId="Web-{E01F479C-0EB3-4D3F-9240-BC96161491AB}" dt="2021-06-11T19:38:31.496" v="352" actId="20577"/>
          <ac:spMkLst>
            <pc:docMk/>
            <pc:sldMk cId="2934915529" sldId="328"/>
            <ac:spMk id="20" creationId="{008CA904-084A-3348-BEA3-138D0591F83A}"/>
          </ac:spMkLst>
        </pc:spChg>
        <pc:spChg chg="mod">
          <ac:chgData name="Nicole B Kersting" userId="" providerId="" clId="Web-{E01F479C-0EB3-4D3F-9240-BC96161491AB}" dt="2021-06-11T19:38:44.622" v="353" actId="20577"/>
          <ac:spMkLst>
            <pc:docMk/>
            <pc:sldMk cId="2934915529" sldId="328"/>
            <ac:spMk id="28" creationId="{3F4E4798-CDBF-8240-B2F2-4409AC04EB0E}"/>
          </ac:spMkLst>
        </pc:spChg>
        <pc:spChg chg="mod">
          <ac:chgData name="Nicole B Kersting" userId="" providerId="" clId="Web-{E01F479C-0EB3-4D3F-9240-BC96161491AB}" dt="2021-06-11T21:01:48.098" v="1692" actId="14100"/>
          <ac:spMkLst>
            <pc:docMk/>
            <pc:sldMk cId="2934915529" sldId="328"/>
            <ac:spMk id="37" creationId="{86FE6C4C-352E-42FD-84DF-EBBB14E04D74}"/>
          </ac:spMkLst>
        </pc:spChg>
      </pc:sldChg>
      <pc:sldChg chg="addSp delSp modSp">
        <pc:chgData name="Nicole B Kersting" userId="" providerId="" clId="Web-{E01F479C-0EB3-4D3F-9240-BC96161491AB}" dt="2021-06-11T21:04:06.466" v="1730" actId="20577"/>
        <pc:sldMkLst>
          <pc:docMk/>
          <pc:sldMk cId="2069084897" sldId="331"/>
        </pc:sldMkLst>
        <pc:spChg chg="mod">
          <ac:chgData name="Nicole B Kersting" userId="" providerId="" clId="Web-{E01F479C-0EB3-4D3F-9240-BC96161491AB}" dt="2021-06-11T21:04:06.466" v="1730" actId="20577"/>
          <ac:spMkLst>
            <pc:docMk/>
            <pc:sldMk cId="2069084897" sldId="331"/>
            <ac:spMk id="2" creationId="{0E16CCB7-FED9-C74C-8914-78B208EEDAF7}"/>
          </ac:spMkLst>
        </pc:spChg>
        <pc:spChg chg="mod">
          <ac:chgData name="Nicole B Kersting" userId="" providerId="" clId="Web-{E01F479C-0EB3-4D3F-9240-BC96161491AB}" dt="2021-06-11T20:06:38.891" v="821" actId="20577"/>
          <ac:spMkLst>
            <pc:docMk/>
            <pc:sldMk cId="2069084897" sldId="331"/>
            <ac:spMk id="3" creationId="{C4FFE77A-2D52-6744-AFE5-9B6CC1DFB02C}"/>
          </ac:spMkLst>
        </pc:spChg>
        <pc:spChg chg="add del">
          <ac:chgData name="Nicole B Kersting" userId="" providerId="" clId="Web-{E01F479C-0EB3-4D3F-9240-BC96161491AB}" dt="2021-06-11T20:06:47.298" v="823"/>
          <ac:spMkLst>
            <pc:docMk/>
            <pc:sldMk cId="2069084897" sldId="331"/>
            <ac:spMk id="4" creationId="{0B2D5951-DFAA-4151-BEE6-E7387077E77D}"/>
          </ac:spMkLst>
        </pc:spChg>
        <pc:spChg chg="add del mod">
          <ac:chgData name="Nicole B Kersting" userId="" providerId="" clId="Web-{E01F479C-0EB3-4D3F-9240-BC96161491AB}" dt="2021-06-11T20:07:52.130" v="826"/>
          <ac:spMkLst>
            <pc:docMk/>
            <pc:sldMk cId="2069084897" sldId="331"/>
            <ac:spMk id="5" creationId="{B6C060A1-44BD-4F67-8724-EB36E0138BFD}"/>
          </ac:spMkLst>
        </pc:spChg>
      </pc:sldChg>
      <pc:sldChg chg="modSp">
        <pc:chgData name="Nicole B Kersting" userId="" providerId="" clId="Web-{E01F479C-0EB3-4D3F-9240-BC96161491AB}" dt="2021-06-11T21:03:44.074" v="1728" actId="20577"/>
        <pc:sldMkLst>
          <pc:docMk/>
          <pc:sldMk cId="1830221296" sldId="333"/>
        </pc:sldMkLst>
        <pc:spChg chg="mod">
          <ac:chgData name="Nicole B Kersting" userId="" providerId="" clId="Web-{E01F479C-0EB3-4D3F-9240-BC96161491AB}" dt="2021-06-11T21:03:44.074" v="1728" actId="20577"/>
          <ac:spMkLst>
            <pc:docMk/>
            <pc:sldMk cId="1830221296" sldId="333"/>
            <ac:spMk id="3" creationId="{AE339E64-97C0-A24A-8AA6-E2B14AFB47E5}"/>
          </ac:spMkLst>
        </pc:spChg>
      </pc:sldChg>
      <pc:sldChg chg="modSp">
        <pc:chgData name="Nicole B Kersting" userId="" providerId="" clId="Web-{E01F479C-0EB3-4D3F-9240-BC96161491AB}" dt="2021-06-11T19:04:01.857" v="4" actId="20577"/>
        <pc:sldMkLst>
          <pc:docMk/>
          <pc:sldMk cId="3158385872" sldId="350"/>
        </pc:sldMkLst>
        <pc:spChg chg="mod">
          <ac:chgData name="Nicole B Kersting" userId="" providerId="" clId="Web-{E01F479C-0EB3-4D3F-9240-BC96161491AB}" dt="2021-06-11T19:04:01.857" v="4" actId="20577"/>
          <ac:spMkLst>
            <pc:docMk/>
            <pc:sldMk cId="3158385872" sldId="350"/>
            <ac:spMk id="3" creationId="{21593A73-8BC0-4D1C-9003-1A42D93ECD55}"/>
          </ac:spMkLst>
        </pc:spChg>
      </pc:sldChg>
      <pc:sldChg chg="modSp">
        <pc:chgData name="Nicole B Kersting" userId="" providerId="" clId="Web-{E01F479C-0EB3-4D3F-9240-BC96161491AB}" dt="2021-06-11T20:43:00.256" v="1286" actId="20577"/>
        <pc:sldMkLst>
          <pc:docMk/>
          <pc:sldMk cId="1598887492" sldId="353"/>
        </pc:sldMkLst>
        <pc:spChg chg="mod">
          <ac:chgData name="Nicole B Kersting" userId="" providerId="" clId="Web-{E01F479C-0EB3-4D3F-9240-BC96161491AB}" dt="2021-06-11T20:43:00.256" v="1286" actId="20577"/>
          <ac:spMkLst>
            <pc:docMk/>
            <pc:sldMk cId="1598887492" sldId="353"/>
            <ac:spMk id="5" creationId="{0D347CA1-772D-4352-892D-45CE555D537E}"/>
          </ac:spMkLst>
        </pc:spChg>
      </pc:sldChg>
      <pc:sldChg chg="delCm">
        <pc:chgData name="Nicole B Kersting" userId="" providerId="" clId="Web-{E01F479C-0EB3-4D3F-9240-BC96161491AB}" dt="2021-06-11T21:28:04.938" v="2663"/>
        <pc:sldMkLst>
          <pc:docMk/>
          <pc:sldMk cId="741072176" sldId="354"/>
        </pc:sldMkLst>
      </pc:sldChg>
      <pc:sldChg chg="modSp">
        <pc:chgData name="Nicole B Kersting" userId="" providerId="" clId="Web-{E01F479C-0EB3-4D3F-9240-BC96161491AB}" dt="2021-06-11T21:04:57.829" v="1759" actId="20577"/>
        <pc:sldMkLst>
          <pc:docMk/>
          <pc:sldMk cId="2548578792" sldId="358"/>
        </pc:sldMkLst>
        <pc:spChg chg="mod">
          <ac:chgData name="Nicole B Kersting" userId="" providerId="" clId="Web-{E01F479C-0EB3-4D3F-9240-BC96161491AB}" dt="2021-06-11T21:04:57.829" v="1759" actId="20577"/>
          <ac:spMkLst>
            <pc:docMk/>
            <pc:sldMk cId="2548578792" sldId="358"/>
            <ac:spMk id="2" creationId="{03702AA8-FBCF-4CB9-8874-05C8493194E4}"/>
          </ac:spMkLst>
        </pc:spChg>
        <pc:spChg chg="mod">
          <ac:chgData name="Nicole B Kersting" userId="" providerId="" clId="Web-{E01F479C-0EB3-4D3F-9240-BC96161491AB}" dt="2021-06-11T20:22:39.487" v="1064" actId="20577"/>
          <ac:spMkLst>
            <pc:docMk/>
            <pc:sldMk cId="2548578792" sldId="358"/>
            <ac:spMk id="3" creationId="{287DF7F9-4193-46E8-ABB3-C26300F0E977}"/>
          </ac:spMkLst>
        </pc:spChg>
      </pc:sldChg>
      <pc:sldChg chg="modSp">
        <pc:chgData name="Nicole B Kersting" userId="" providerId="" clId="Web-{E01F479C-0EB3-4D3F-9240-BC96161491AB}" dt="2021-06-11T21:27:50.952" v="2662" actId="20577"/>
        <pc:sldMkLst>
          <pc:docMk/>
          <pc:sldMk cId="2863411337" sldId="361"/>
        </pc:sldMkLst>
        <pc:spChg chg="mod">
          <ac:chgData name="Nicole B Kersting" userId="" providerId="" clId="Web-{E01F479C-0EB3-4D3F-9240-BC96161491AB}" dt="2021-06-11T21:27:50.952" v="2662" actId="20577"/>
          <ac:spMkLst>
            <pc:docMk/>
            <pc:sldMk cId="2863411337" sldId="361"/>
            <ac:spMk id="3" creationId="{F160411A-969C-4BE8-8000-52421C5B0213}"/>
          </ac:spMkLst>
        </pc:spChg>
      </pc:sldChg>
      <pc:sldChg chg="addSp delSp modSp new">
        <pc:chgData name="Nicole B Kersting" userId="" providerId="" clId="Web-{E01F479C-0EB3-4D3F-9240-BC96161491AB}" dt="2021-06-11T21:00:59.297" v="1691" actId="20577"/>
        <pc:sldMkLst>
          <pc:docMk/>
          <pc:sldMk cId="195046562" sldId="362"/>
        </pc:sldMkLst>
        <pc:spChg chg="mod">
          <ac:chgData name="Nicole B Kersting" userId="" providerId="" clId="Web-{E01F479C-0EB3-4D3F-9240-BC96161491AB}" dt="2021-06-11T19:09:33.442" v="16" actId="20577"/>
          <ac:spMkLst>
            <pc:docMk/>
            <pc:sldMk cId="195046562" sldId="362"/>
            <ac:spMk id="2" creationId="{496C29DE-A4B6-4B4C-84E0-CEE8C5C56889}"/>
          </ac:spMkLst>
        </pc:spChg>
        <pc:spChg chg="add del mod">
          <ac:chgData name="Nicole B Kersting" userId="" providerId="" clId="Web-{E01F479C-0EB3-4D3F-9240-BC96161491AB}" dt="2021-06-11T21:00:59.297" v="1691" actId="20577"/>
          <ac:spMkLst>
            <pc:docMk/>
            <pc:sldMk cId="195046562" sldId="362"/>
            <ac:spMk id="3" creationId="{0645AD57-2A95-456C-9FFF-9B06A4361C31}"/>
          </ac:spMkLst>
        </pc:spChg>
        <pc:picChg chg="add del mod ord">
          <ac:chgData name="Nicole B Kersting" userId="" providerId="" clId="Web-{E01F479C-0EB3-4D3F-9240-BC96161491AB}" dt="2021-06-11T19:08:34.266" v="10"/>
          <ac:picMkLst>
            <pc:docMk/>
            <pc:sldMk cId="195046562" sldId="362"/>
            <ac:picMk id="4" creationId="{DEFBED45-E1B0-4EFF-B2B6-E14DD5E015B0}"/>
          </ac:picMkLst>
        </pc:picChg>
        <pc:picChg chg="add del mod ord">
          <ac:chgData name="Nicole B Kersting" userId="" providerId="" clId="Web-{E01F479C-0EB3-4D3F-9240-BC96161491AB}" dt="2021-06-11T19:09:02.893" v="14"/>
          <ac:picMkLst>
            <pc:docMk/>
            <pc:sldMk cId="195046562" sldId="362"/>
            <ac:picMk id="5" creationId="{F12FD52A-1EF5-4079-A3C0-092B59796F17}"/>
          </ac:picMkLst>
        </pc:picChg>
        <pc:picChg chg="add del mod">
          <ac:chgData name="Nicole B Kersting" userId="" providerId="" clId="Web-{E01F479C-0EB3-4D3F-9240-BC96161491AB}" dt="2021-06-11T19:09:01.674" v="13"/>
          <ac:picMkLst>
            <pc:docMk/>
            <pc:sldMk cId="195046562" sldId="362"/>
            <ac:picMk id="6" creationId="{898ABF59-DAE5-4DF4-B79B-16E1AD8F4ECF}"/>
          </ac:picMkLst>
        </pc:picChg>
      </pc:sldChg>
      <pc:sldChg chg="addSp delSp modSp new ord">
        <pc:chgData name="Nicole B Kersting" userId="" providerId="" clId="Web-{E01F479C-0EB3-4D3F-9240-BC96161491AB}" dt="2021-06-11T19:35:19.718" v="231"/>
        <pc:sldMkLst>
          <pc:docMk/>
          <pc:sldMk cId="342557569" sldId="363"/>
        </pc:sldMkLst>
        <pc:spChg chg="del">
          <ac:chgData name="Nicole B Kersting" userId="" providerId="" clId="Web-{E01F479C-0EB3-4D3F-9240-BC96161491AB}" dt="2021-06-11T19:11:39.529" v="39"/>
          <ac:spMkLst>
            <pc:docMk/>
            <pc:sldMk cId="342557569" sldId="363"/>
            <ac:spMk id="2" creationId="{D3E63C8E-ECE2-466A-B66E-4206EAEEA21F}"/>
          </ac:spMkLst>
        </pc:spChg>
        <pc:spChg chg="del">
          <ac:chgData name="Nicole B Kersting" userId="" providerId="" clId="Web-{E01F479C-0EB3-4D3F-9240-BC96161491AB}" dt="2021-06-11T19:11:39.435" v="38"/>
          <ac:spMkLst>
            <pc:docMk/>
            <pc:sldMk cId="342557569" sldId="363"/>
            <ac:spMk id="3" creationId="{3831A249-25A6-41EA-818E-20C6CC2276A2}"/>
          </ac:spMkLst>
        </pc:spChg>
        <pc:spChg chg="add">
          <ac:chgData name="Nicole B Kersting" userId="" providerId="" clId="Web-{E01F479C-0EB3-4D3F-9240-BC96161491AB}" dt="2021-06-11T19:17:19.270" v="81"/>
          <ac:spMkLst>
            <pc:docMk/>
            <pc:sldMk cId="342557569" sldId="363"/>
            <ac:spMk id="13" creationId="{065AE9A6-7721-4099-931A-66393B3CF25E}"/>
          </ac:spMkLst>
        </pc:spChg>
        <pc:spChg chg="add del mod">
          <ac:chgData name="Nicole B Kersting" userId="" providerId="" clId="Web-{E01F479C-0EB3-4D3F-9240-BC96161491AB}" dt="2021-06-11T19:18:25.244" v="88"/>
          <ac:spMkLst>
            <pc:docMk/>
            <pc:sldMk cId="342557569" sldId="363"/>
            <ac:spMk id="14" creationId="{C94DD78C-5D0B-402E-9658-301F722A2A39}"/>
          </ac:spMkLst>
        </pc:spChg>
        <pc:spChg chg="add del mod">
          <ac:chgData name="Nicole B Kersting" userId="" providerId="" clId="Web-{E01F479C-0EB3-4D3F-9240-BC96161491AB}" dt="2021-06-11T19:18:01.523" v="85"/>
          <ac:spMkLst>
            <pc:docMk/>
            <pc:sldMk cId="342557569" sldId="363"/>
            <ac:spMk id="16" creationId="{302A2A8D-556A-4E29-BCCB-CD3F9CA2792E}"/>
          </ac:spMkLst>
        </pc:spChg>
        <pc:spChg chg="add del mod">
          <ac:chgData name="Nicole B Kersting" userId="" providerId="" clId="Web-{E01F479C-0EB3-4D3F-9240-BC96161491AB}" dt="2021-06-11T19:20:20.486" v="93"/>
          <ac:spMkLst>
            <pc:docMk/>
            <pc:sldMk cId="342557569" sldId="363"/>
            <ac:spMk id="18" creationId="{8931EE62-194A-45B7-A897-63AB7405CB20}"/>
          </ac:spMkLst>
        </pc:spChg>
        <pc:spChg chg="add del mod">
          <ac:chgData name="Nicole B Kersting" userId="" providerId="" clId="Web-{E01F479C-0EB3-4D3F-9240-BC96161491AB}" dt="2021-06-11T19:21:41.960" v="112"/>
          <ac:spMkLst>
            <pc:docMk/>
            <pc:sldMk cId="342557569" sldId="363"/>
            <ac:spMk id="19" creationId="{EE3EBA02-A4EF-4A08-98E7-C1119E5E3122}"/>
          </ac:spMkLst>
        </pc:spChg>
        <pc:spChg chg="add del mod">
          <ac:chgData name="Nicole B Kersting" userId="" providerId="" clId="Web-{E01F479C-0EB3-4D3F-9240-BC96161491AB}" dt="2021-06-11T19:21:38.897" v="111"/>
          <ac:spMkLst>
            <pc:docMk/>
            <pc:sldMk cId="342557569" sldId="363"/>
            <ac:spMk id="20" creationId="{E2426E19-D682-44FC-8563-1B7EA526AB7B}"/>
          </ac:spMkLst>
        </pc:spChg>
        <pc:picChg chg="add del mod ord">
          <ac:chgData name="Nicole B Kersting" userId="" providerId="" clId="Web-{E01F479C-0EB3-4D3F-9240-BC96161491AB}" dt="2021-06-11T19:18:01.523" v="85"/>
          <ac:picMkLst>
            <pc:docMk/>
            <pc:sldMk cId="342557569" sldId="363"/>
            <ac:picMk id="4" creationId="{317B868F-7441-4EAB-91E7-D7F73ED8C1BE}"/>
          </ac:picMkLst>
        </pc:picChg>
        <pc:picChg chg="add del mod">
          <ac:chgData name="Nicole B Kersting" userId="" providerId="" clId="Web-{E01F479C-0EB3-4D3F-9240-BC96161491AB}" dt="2021-06-11T19:12:57.956" v="51"/>
          <ac:picMkLst>
            <pc:docMk/>
            <pc:sldMk cId="342557569" sldId="363"/>
            <ac:picMk id="5" creationId="{C3C4DC94-B9D3-49F1-9123-BECC4C244FF7}"/>
          </ac:picMkLst>
        </pc:picChg>
        <pc:picChg chg="add del mod">
          <ac:chgData name="Nicole B Kersting" userId="" providerId="" clId="Web-{E01F479C-0EB3-4D3F-9240-BC96161491AB}" dt="2021-06-11T19:21:18.349" v="106"/>
          <ac:picMkLst>
            <pc:docMk/>
            <pc:sldMk cId="342557569" sldId="363"/>
            <ac:picMk id="6" creationId="{EA46DABA-7164-466E-B2D2-9E40F5D784DB}"/>
          </ac:picMkLst>
        </pc:picChg>
        <pc:picChg chg="add del mod">
          <ac:chgData name="Nicole B Kersting" userId="" providerId="" clId="Web-{E01F479C-0EB3-4D3F-9240-BC96161491AB}" dt="2021-06-11T19:13:38.287" v="57"/>
          <ac:picMkLst>
            <pc:docMk/>
            <pc:sldMk cId="342557569" sldId="363"/>
            <ac:picMk id="7" creationId="{773EF045-78FB-4D38-AF8C-3DDB6F77011B}"/>
          </ac:picMkLst>
        </pc:picChg>
        <pc:picChg chg="add del mod">
          <ac:chgData name="Nicole B Kersting" userId="" providerId="" clId="Web-{E01F479C-0EB3-4D3F-9240-BC96161491AB}" dt="2021-06-11T19:13:35.005" v="56"/>
          <ac:picMkLst>
            <pc:docMk/>
            <pc:sldMk cId="342557569" sldId="363"/>
            <ac:picMk id="8" creationId="{0A66C1C6-BADA-4A1D-80B7-19F64A93139D}"/>
          </ac:picMkLst>
        </pc:picChg>
        <pc:picChg chg="add del mod">
          <ac:chgData name="Nicole B Kersting" userId="" providerId="" clId="Web-{E01F479C-0EB3-4D3F-9240-BC96161491AB}" dt="2021-06-11T19:14:41.385" v="70"/>
          <ac:picMkLst>
            <pc:docMk/>
            <pc:sldMk cId="342557569" sldId="363"/>
            <ac:picMk id="9" creationId="{0B1640B8-9DB8-4B2D-8900-D19095A18071}"/>
          </ac:picMkLst>
        </pc:picChg>
        <pc:picChg chg="add mod">
          <ac:chgData name="Nicole B Kersting" userId="" providerId="" clId="Web-{E01F479C-0EB3-4D3F-9240-BC96161491AB}" dt="2021-06-11T19:22:07.602" v="117" actId="1076"/>
          <ac:picMkLst>
            <pc:docMk/>
            <pc:sldMk cId="342557569" sldId="363"/>
            <ac:picMk id="10" creationId="{FD651EBD-C5C3-42CE-A0FB-49F55572B3D2}"/>
          </ac:picMkLst>
        </pc:picChg>
        <pc:picChg chg="add del mod">
          <ac:chgData name="Nicole B Kersting" userId="" providerId="" clId="Web-{E01F479C-0EB3-4D3F-9240-BC96161491AB}" dt="2021-06-11T19:14:20.665" v="65"/>
          <ac:picMkLst>
            <pc:docMk/>
            <pc:sldMk cId="342557569" sldId="363"/>
            <ac:picMk id="11" creationId="{182F59CF-A14C-40D6-980C-EB6B51404BA0}"/>
          </ac:picMkLst>
        </pc:picChg>
        <pc:picChg chg="add mod">
          <ac:chgData name="Nicole B Kersting" userId="" providerId="" clId="Web-{E01F479C-0EB3-4D3F-9240-BC96161491AB}" dt="2021-06-11T19:22:03.399" v="116" actId="14100"/>
          <ac:picMkLst>
            <pc:docMk/>
            <pc:sldMk cId="342557569" sldId="363"/>
            <ac:picMk id="12" creationId="{747361B4-917D-404A-80C5-FB9A5F5F6915}"/>
          </ac:picMkLst>
        </pc:picChg>
        <pc:picChg chg="add del mod">
          <ac:chgData name="Nicole B Kersting" userId="" providerId="" clId="Web-{E01F479C-0EB3-4D3F-9240-BC96161491AB}" dt="2021-06-11T19:20:23.751" v="94"/>
          <ac:picMkLst>
            <pc:docMk/>
            <pc:sldMk cId="342557569" sldId="363"/>
            <ac:picMk id="17" creationId="{A3045A44-A43F-4513-BACB-1DC7AFB39083}"/>
          </ac:picMkLst>
        </pc:picChg>
        <pc:picChg chg="add mod">
          <ac:chgData name="Nicole B Kersting" userId="" providerId="" clId="Web-{E01F479C-0EB3-4D3F-9240-BC96161491AB}" dt="2021-06-11T19:21:33.569" v="109" actId="14100"/>
          <ac:picMkLst>
            <pc:docMk/>
            <pc:sldMk cId="342557569" sldId="363"/>
            <ac:picMk id="21" creationId="{5B1C3B02-58FB-4E63-A348-0110AF954839}"/>
          </ac:picMkLst>
        </pc:picChg>
      </pc:sldChg>
      <pc:sldChg chg="modSp">
        <pc:chgData name="Nicole B Kersting" userId="" providerId="" clId="Web-{E01F479C-0EB3-4D3F-9240-BC96161491AB}" dt="2021-06-11T21:02:14.959" v="1693" actId="20577"/>
        <pc:sldMkLst>
          <pc:docMk/>
          <pc:sldMk cId="4086904786" sldId="364"/>
        </pc:sldMkLst>
        <pc:spChg chg="mod">
          <ac:chgData name="Nicole B Kersting" userId="" providerId="" clId="Web-{E01F479C-0EB3-4D3F-9240-BC96161491AB}" dt="2021-06-11T19:35:07.233" v="226" actId="20577"/>
          <ac:spMkLst>
            <pc:docMk/>
            <pc:sldMk cId="4086904786" sldId="364"/>
            <ac:spMk id="2" creationId="{496C29DE-A4B6-4B4C-84E0-CEE8C5C56889}"/>
          </ac:spMkLst>
        </pc:spChg>
        <pc:spChg chg="mod">
          <ac:chgData name="Nicole B Kersting" userId="" providerId="" clId="Web-{E01F479C-0EB3-4D3F-9240-BC96161491AB}" dt="2021-06-11T21:02:14.959" v="1693" actId="20577"/>
          <ac:spMkLst>
            <pc:docMk/>
            <pc:sldMk cId="4086904786" sldId="364"/>
            <ac:spMk id="3" creationId="{0645AD57-2A95-456C-9FFF-9B06A4361C31}"/>
          </ac:spMkLst>
        </pc:spChg>
      </pc:sldChg>
      <pc:sldChg chg="addSp delSp modSp">
        <pc:chgData name="Nicole B Kersting" userId="" providerId="" clId="Web-{E01F479C-0EB3-4D3F-9240-BC96161491AB}" dt="2021-06-11T20:25:17.372" v="1167"/>
        <pc:sldMkLst>
          <pc:docMk/>
          <pc:sldMk cId="3949261444" sldId="365"/>
        </pc:sldMkLst>
        <pc:spChg chg="mod">
          <ac:chgData name="Nicole B Kersting" userId="" providerId="" clId="Web-{E01F479C-0EB3-4D3F-9240-BC96161491AB}" dt="2021-06-11T20:21:27.435" v="1047" actId="20577"/>
          <ac:spMkLst>
            <pc:docMk/>
            <pc:sldMk cId="3949261444" sldId="365"/>
            <ac:spMk id="2" creationId="{A33F9A08-187E-4E54-95B5-A2621D81F5A2}"/>
          </ac:spMkLst>
        </pc:spChg>
        <pc:spChg chg="add mod">
          <ac:chgData name="Nicole B Kersting" userId="" providerId="" clId="Web-{E01F479C-0EB3-4D3F-9240-BC96161491AB}" dt="2021-06-11T20:25:17.372" v="1167"/>
          <ac:spMkLst>
            <pc:docMk/>
            <pc:sldMk cId="3949261444" sldId="365"/>
            <ac:spMk id="6" creationId="{39111950-D2B8-4B66-B96B-9631D833D1C7}"/>
          </ac:spMkLst>
        </pc:spChg>
        <pc:spChg chg="mod">
          <ac:chgData name="Nicole B Kersting" userId="" providerId="" clId="Web-{E01F479C-0EB3-4D3F-9240-BC96161491AB}" dt="2021-06-11T20:25:15.638" v="1166" actId="20577"/>
          <ac:spMkLst>
            <pc:docMk/>
            <pc:sldMk cId="3949261444" sldId="365"/>
            <ac:spMk id="9" creationId="{404BB2F8-9BCD-4383-839F-0EB014FA6ECF}"/>
          </ac:spMkLst>
        </pc:spChg>
        <pc:graphicFrameChg chg="del mod modGraphic">
          <ac:chgData name="Nicole B Kersting" userId="" providerId="" clId="Web-{E01F479C-0EB3-4D3F-9240-BC96161491AB}" dt="2021-06-11T20:25:17.372" v="1167"/>
          <ac:graphicFrameMkLst>
            <pc:docMk/>
            <pc:sldMk cId="3949261444" sldId="365"/>
            <ac:graphicFrameMk id="7" creationId="{06D42635-B3A7-4AE7-A6FF-4ABC39F47BCB}"/>
          </ac:graphicFrameMkLst>
        </pc:graphicFrameChg>
      </pc:sldChg>
      <pc:sldChg chg="modSp">
        <pc:chgData name="Nicole B Kersting" userId="" providerId="" clId="Web-{E01F479C-0EB3-4D3F-9240-BC96161491AB}" dt="2021-06-11T20:58:27.084" v="1673" actId="1076"/>
        <pc:sldMkLst>
          <pc:docMk/>
          <pc:sldMk cId="285596845" sldId="366"/>
        </pc:sldMkLst>
        <pc:spChg chg="mod">
          <ac:chgData name="Nicole B Kersting" userId="" providerId="" clId="Web-{E01F479C-0EB3-4D3F-9240-BC96161491AB}" dt="2021-06-11T20:57:06.907" v="1550" actId="20577"/>
          <ac:spMkLst>
            <pc:docMk/>
            <pc:sldMk cId="285596845" sldId="366"/>
            <ac:spMk id="28" creationId="{3F4E4798-CDBF-8240-B2F2-4409AC04EB0E}"/>
          </ac:spMkLst>
        </pc:spChg>
        <pc:spChg chg="mod">
          <ac:chgData name="Nicole B Kersting" userId="" providerId="" clId="Web-{E01F479C-0EB3-4D3F-9240-BC96161491AB}" dt="2021-06-11T20:58:27.084" v="1673" actId="1076"/>
          <ac:spMkLst>
            <pc:docMk/>
            <pc:sldMk cId="285596845" sldId="366"/>
            <ac:spMk id="37" creationId="{86FE6C4C-352E-42FD-84DF-EBBB14E04D74}"/>
          </ac:spMkLst>
        </pc:spChg>
      </pc:sldChg>
      <pc:sldChg chg="new del">
        <pc:chgData name="Nicole B Kersting" userId="" providerId="" clId="Web-{E01F479C-0EB3-4D3F-9240-BC96161491AB}" dt="2021-06-11T20:30:00.095" v="1169"/>
        <pc:sldMkLst>
          <pc:docMk/>
          <pc:sldMk cId="3990202820" sldId="366"/>
        </pc:sldMkLst>
      </pc:sldChg>
    </pc:docChg>
  </pc:docChgLst>
  <pc:docChgLst>
    <pc:chgData name="James Edward Smith" clId="Web-{CBB20CDA-02EB-44BC-8C12-0C91E6C828AC}"/>
    <pc:docChg chg="addSld delSld modSld sldOrd">
      <pc:chgData name="James Edward Smith" userId="" providerId="" clId="Web-{CBB20CDA-02EB-44BC-8C12-0C91E6C828AC}" dt="2021-06-11T21:04:52.478" v="291"/>
      <pc:docMkLst>
        <pc:docMk/>
      </pc:docMkLst>
      <pc:sldChg chg="modSp">
        <pc:chgData name="James Edward Smith" userId="" providerId="" clId="Web-{CBB20CDA-02EB-44BC-8C12-0C91E6C828AC}" dt="2021-06-11T19:04:15.955" v="9" actId="14100"/>
        <pc:sldMkLst>
          <pc:docMk/>
          <pc:sldMk cId="336531485" sldId="327"/>
        </pc:sldMkLst>
        <pc:spChg chg="mod">
          <ac:chgData name="James Edward Smith" userId="" providerId="" clId="Web-{CBB20CDA-02EB-44BC-8C12-0C91E6C828AC}" dt="2021-06-11T19:03:26.060" v="3" actId="1076"/>
          <ac:spMkLst>
            <pc:docMk/>
            <pc:sldMk cId="336531485" sldId="327"/>
            <ac:spMk id="41" creationId="{B266097B-5AE3-D641-A8E0-6F5E2535BE6B}"/>
          </ac:spMkLst>
        </pc:spChg>
        <pc:grpChg chg="mod">
          <ac:chgData name="James Edward Smith" userId="" providerId="" clId="Web-{CBB20CDA-02EB-44BC-8C12-0C91E6C828AC}" dt="2021-06-11T19:03:26.029" v="0" actId="1076"/>
          <ac:grpSpMkLst>
            <pc:docMk/>
            <pc:sldMk cId="336531485" sldId="327"/>
            <ac:grpSpMk id="38" creationId="{899620D8-5C8E-2B47-A09D-2DA157A69353}"/>
          </ac:grpSpMkLst>
        </pc:grpChg>
        <pc:picChg chg="mod">
          <ac:chgData name="James Edward Smith" userId="" providerId="" clId="Web-{CBB20CDA-02EB-44BC-8C12-0C91E6C828AC}" dt="2021-06-11T19:03:26.029" v="1" actId="1076"/>
          <ac:picMkLst>
            <pc:docMk/>
            <pc:sldMk cId="336531485" sldId="327"/>
            <ac:picMk id="23" creationId="{A2456535-A613-9E45-90DB-12D7FC13C585}"/>
          </ac:picMkLst>
        </pc:picChg>
        <pc:picChg chg="mod">
          <ac:chgData name="James Edward Smith" userId="" providerId="" clId="Web-{CBB20CDA-02EB-44BC-8C12-0C91E6C828AC}" dt="2021-06-11T19:04:15.158" v="8" actId="14100"/>
          <ac:picMkLst>
            <pc:docMk/>
            <pc:sldMk cId="336531485" sldId="327"/>
            <ac:picMk id="27" creationId="{9073C31D-42C0-3646-97FA-411CAD788AAB}"/>
          </ac:picMkLst>
        </pc:picChg>
        <pc:picChg chg="mod">
          <ac:chgData name="James Edward Smith" userId="" providerId="" clId="Web-{CBB20CDA-02EB-44BC-8C12-0C91E6C828AC}" dt="2021-06-11T19:03:26.045" v="2" actId="1076"/>
          <ac:picMkLst>
            <pc:docMk/>
            <pc:sldMk cId="336531485" sldId="327"/>
            <ac:picMk id="32" creationId="{7044297A-9CA2-624E-B5DC-04ABD934B0D3}"/>
          </ac:picMkLst>
        </pc:picChg>
        <pc:picChg chg="mod">
          <ac:chgData name="James Edward Smith" userId="" providerId="" clId="Web-{CBB20CDA-02EB-44BC-8C12-0C91E6C828AC}" dt="2021-06-11T19:04:15.955" v="9" actId="14100"/>
          <ac:picMkLst>
            <pc:docMk/>
            <pc:sldMk cId="336531485" sldId="327"/>
            <ac:picMk id="35" creationId="{5ED93ECC-13E0-8048-ACAF-96A7BDFD01F9}"/>
          </ac:picMkLst>
        </pc:picChg>
      </pc:sldChg>
      <pc:sldChg chg="addSp delSp modSp ord">
        <pc:chgData name="James Edward Smith" userId="" providerId="" clId="Web-{CBB20CDA-02EB-44BC-8C12-0C91E6C828AC}" dt="2021-06-11T21:01:40.478" v="287" actId="14100"/>
        <pc:sldMkLst>
          <pc:docMk/>
          <pc:sldMk cId="2934915529" sldId="328"/>
        </pc:sldMkLst>
        <pc:spChg chg="del">
          <ac:chgData name="James Edward Smith" userId="" providerId="" clId="Web-{CBB20CDA-02EB-44BC-8C12-0C91E6C828AC}" dt="2021-06-11T19:45:39.287" v="72"/>
          <ac:spMkLst>
            <pc:docMk/>
            <pc:sldMk cId="2934915529" sldId="328"/>
            <ac:spMk id="2" creationId="{8E1B1757-8316-4776-ACDD-5C77E18403C7}"/>
          </ac:spMkLst>
        </pc:spChg>
        <pc:spChg chg="del">
          <ac:chgData name="James Edward Smith" userId="" providerId="" clId="Web-{CBB20CDA-02EB-44BC-8C12-0C91E6C828AC}" dt="2021-06-11T19:45:38.208" v="71"/>
          <ac:spMkLst>
            <pc:docMk/>
            <pc:sldMk cId="2934915529" sldId="328"/>
            <ac:spMk id="3" creationId="{60C015B5-91E0-445D-A7FC-0318646B1C97}"/>
          </ac:spMkLst>
        </pc:spChg>
        <pc:spChg chg="add mod">
          <ac:chgData name="James Edward Smith" userId="" providerId="" clId="Web-{CBB20CDA-02EB-44BC-8C12-0C91E6C828AC}" dt="2021-06-11T19:49:09.398" v="153" actId="1076"/>
          <ac:spMkLst>
            <pc:docMk/>
            <pc:sldMk cId="2934915529" sldId="328"/>
            <ac:spMk id="4" creationId="{1DB7C3B4-AE12-41F5-94C9-1075C4A5B2E6}"/>
          </ac:spMkLst>
        </pc:spChg>
        <pc:grpChg chg="mod">
          <ac:chgData name="James Edward Smith" userId="" providerId="" clId="Web-{CBB20CDA-02EB-44BC-8C12-0C91E6C828AC}" dt="2021-06-11T21:01:40.478" v="287" actId="14100"/>
          <ac:grpSpMkLst>
            <pc:docMk/>
            <pc:sldMk cId="2934915529" sldId="328"/>
            <ac:grpSpMk id="57" creationId="{2D907254-5F75-D44F-8DC6-A8F1128F559E}"/>
          </ac:grpSpMkLst>
        </pc:grpChg>
        <pc:cxnChg chg="mod">
          <ac:chgData name="James Edward Smith" userId="" providerId="" clId="Web-{CBB20CDA-02EB-44BC-8C12-0C91E6C828AC}" dt="2021-06-11T19:43:01.664" v="64" actId="14100"/>
          <ac:cxnSpMkLst>
            <pc:docMk/>
            <pc:sldMk cId="2934915529" sldId="328"/>
            <ac:cxnSpMk id="29" creationId="{07E4BD57-39D8-3242-ACD5-5F11F55CC141}"/>
          </ac:cxnSpMkLst>
        </pc:cxnChg>
        <pc:cxnChg chg="mod">
          <ac:chgData name="James Edward Smith" userId="" providerId="" clId="Web-{CBB20CDA-02EB-44BC-8C12-0C91E6C828AC}" dt="2021-06-11T19:43:05.086" v="65" actId="14100"/>
          <ac:cxnSpMkLst>
            <pc:docMk/>
            <pc:sldMk cId="2934915529" sldId="328"/>
            <ac:cxnSpMk id="30" creationId="{DD293D0F-BEB8-A148-A48F-E34703E772DE}"/>
          </ac:cxnSpMkLst>
        </pc:cxnChg>
      </pc:sldChg>
      <pc:sldChg chg="del">
        <pc:chgData name="James Edward Smith" userId="" providerId="" clId="Web-{CBB20CDA-02EB-44BC-8C12-0C91E6C828AC}" dt="2021-06-11T19:09:55.155" v="10"/>
        <pc:sldMkLst>
          <pc:docMk/>
          <pc:sldMk cId="1828128039" sldId="330"/>
        </pc:sldMkLst>
      </pc:sldChg>
      <pc:sldChg chg="modSp">
        <pc:chgData name="James Edward Smith" userId="" providerId="" clId="Web-{CBB20CDA-02EB-44BC-8C12-0C91E6C828AC}" dt="2021-06-11T21:04:46.619" v="289" actId="20577"/>
        <pc:sldMkLst>
          <pc:docMk/>
          <pc:sldMk cId="2069084897" sldId="331"/>
        </pc:sldMkLst>
        <pc:spChg chg="mod">
          <ac:chgData name="James Edward Smith" userId="" providerId="" clId="Web-{CBB20CDA-02EB-44BC-8C12-0C91E6C828AC}" dt="2021-06-11T21:04:46.619" v="289" actId="20577"/>
          <ac:spMkLst>
            <pc:docMk/>
            <pc:sldMk cId="2069084897" sldId="331"/>
            <ac:spMk id="3" creationId="{C4FFE77A-2D52-6744-AFE5-9B6CC1DFB02C}"/>
          </ac:spMkLst>
        </pc:spChg>
      </pc:sldChg>
      <pc:sldChg chg="modSp">
        <pc:chgData name="James Edward Smith" userId="" providerId="" clId="Web-{CBB20CDA-02EB-44BC-8C12-0C91E6C828AC}" dt="2021-06-11T20:46:10.291" v="272"/>
        <pc:sldMkLst>
          <pc:docMk/>
          <pc:sldMk cId="2940754879" sldId="336"/>
        </pc:sldMkLst>
        <pc:graphicFrameChg chg="mod modGraphic">
          <ac:chgData name="James Edward Smith" userId="" providerId="" clId="Web-{CBB20CDA-02EB-44BC-8C12-0C91E6C828AC}" dt="2021-06-11T20:46:10.291" v="272"/>
          <ac:graphicFrameMkLst>
            <pc:docMk/>
            <pc:sldMk cId="2940754879" sldId="336"/>
            <ac:graphicFrameMk id="4" creationId="{46091CFB-38B6-1F4D-839D-2A17C9A3DF53}"/>
          </ac:graphicFrameMkLst>
        </pc:graphicFrameChg>
      </pc:sldChg>
      <pc:sldChg chg="modSp">
        <pc:chgData name="James Edward Smith" userId="" providerId="" clId="Web-{CBB20CDA-02EB-44BC-8C12-0C91E6C828AC}" dt="2021-06-11T21:04:52.478" v="291"/>
        <pc:sldMkLst>
          <pc:docMk/>
          <pc:sldMk cId="1598887492" sldId="353"/>
        </pc:sldMkLst>
        <pc:spChg chg="mod">
          <ac:chgData name="James Edward Smith" userId="" providerId="" clId="Web-{CBB20CDA-02EB-44BC-8C12-0C91E6C828AC}" dt="2021-06-11T20:43:15.683" v="254" actId="20577"/>
          <ac:spMkLst>
            <pc:docMk/>
            <pc:sldMk cId="1598887492" sldId="353"/>
            <ac:spMk id="5" creationId="{0D347CA1-772D-4352-892D-45CE555D537E}"/>
          </ac:spMkLst>
        </pc:spChg>
        <pc:graphicFrameChg chg="mod modGraphic">
          <ac:chgData name="James Edward Smith" userId="" providerId="" clId="Web-{CBB20CDA-02EB-44BC-8C12-0C91E6C828AC}" dt="2021-06-11T21:04:52.478" v="291"/>
          <ac:graphicFrameMkLst>
            <pc:docMk/>
            <pc:sldMk cId="1598887492" sldId="353"/>
            <ac:graphicFrameMk id="4" creationId="{46091CFB-38B6-1F4D-839D-2A17C9A3DF53}"/>
          </ac:graphicFrameMkLst>
        </pc:graphicFrameChg>
      </pc:sldChg>
      <pc:sldChg chg="modSp">
        <pc:chgData name="James Edward Smith" userId="" providerId="" clId="Web-{CBB20CDA-02EB-44BC-8C12-0C91E6C828AC}" dt="2021-06-11T20:53:26.546" v="284" actId="20577"/>
        <pc:sldMkLst>
          <pc:docMk/>
          <pc:sldMk cId="164152604" sldId="356"/>
        </pc:sldMkLst>
        <pc:spChg chg="mod">
          <ac:chgData name="James Edward Smith" userId="" providerId="" clId="Web-{CBB20CDA-02EB-44BC-8C12-0C91E6C828AC}" dt="2021-06-11T20:53:26.546" v="284" actId="20577"/>
          <ac:spMkLst>
            <pc:docMk/>
            <pc:sldMk cId="164152604" sldId="356"/>
            <ac:spMk id="4" creationId="{6907BDC1-D85C-4C27-A330-B1286EC6FADF}"/>
          </ac:spMkLst>
        </pc:spChg>
        <pc:picChg chg="mod">
          <ac:chgData name="James Edward Smith" userId="" providerId="" clId="Web-{CBB20CDA-02EB-44BC-8C12-0C91E6C828AC}" dt="2021-06-11T20:52:27.291" v="274" actId="1076"/>
          <ac:picMkLst>
            <pc:docMk/>
            <pc:sldMk cId="164152604" sldId="356"/>
            <ac:picMk id="3076" creationId="{4CFED1B5-B334-42B8-877A-B4D0BE7370A1}"/>
          </ac:picMkLst>
        </pc:picChg>
      </pc:sldChg>
      <pc:sldChg chg="modSp">
        <pc:chgData name="James Edward Smith" userId="" providerId="" clId="Web-{CBB20CDA-02EB-44BC-8C12-0C91E6C828AC}" dt="2021-06-11T20:09:43.204" v="163" actId="20577"/>
        <pc:sldMkLst>
          <pc:docMk/>
          <pc:sldMk cId="2548578792" sldId="358"/>
        </pc:sldMkLst>
        <pc:spChg chg="mod">
          <ac:chgData name="James Edward Smith" userId="" providerId="" clId="Web-{CBB20CDA-02EB-44BC-8C12-0C91E6C828AC}" dt="2021-06-11T20:09:43.204" v="163" actId="20577"/>
          <ac:spMkLst>
            <pc:docMk/>
            <pc:sldMk cId="2548578792" sldId="358"/>
            <ac:spMk id="3" creationId="{287DF7F9-4193-46E8-ABB3-C26300F0E977}"/>
          </ac:spMkLst>
        </pc:spChg>
      </pc:sldChg>
      <pc:sldChg chg="modSp">
        <pc:chgData name="James Edward Smith" userId="" providerId="" clId="Web-{CBB20CDA-02EB-44BC-8C12-0C91E6C828AC}" dt="2021-06-11T20:42:20.522" v="249" actId="20577"/>
        <pc:sldMkLst>
          <pc:docMk/>
          <pc:sldMk cId="2863411337" sldId="361"/>
        </pc:sldMkLst>
        <pc:spChg chg="mod">
          <ac:chgData name="James Edward Smith" userId="" providerId="" clId="Web-{CBB20CDA-02EB-44BC-8C12-0C91E6C828AC}" dt="2021-06-11T20:42:20.522" v="249" actId="20577"/>
          <ac:spMkLst>
            <pc:docMk/>
            <pc:sldMk cId="2863411337" sldId="361"/>
            <ac:spMk id="2" creationId="{B5DBB5C4-B0F9-40FF-B53A-6980BA2D35B5}"/>
          </ac:spMkLst>
        </pc:spChg>
      </pc:sldChg>
      <pc:sldChg chg="modSp">
        <pc:chgData name="James Edward Smith" userId="" providerId="" clId="Web-{CBB20CDA-02EB-44BC-8C12-0C91E6C828AC}" dt="2021-06-11T19:19:17.015" v="54" actId="14100"/>
        <pc:sldMkLst>
          <pc:docMk/>
          <pc:sldMk cId="342557569" sldId="363"/>
        </pc:sldMkLst>
        <pc:spChg chg="mod">
          <ac:chgData name="James Edward Smith" userId="" providerId="" clId="Web-{CBB20CDA-02EB-44BC-8C12-0C91E6C828AC}" dt="2021-06-11T19:19:17.015" v="54" actId="14100"/>
          <ac:spMkLst>
            <pc:docMk/>
            <pc:sldMk cId="342557569" sldId="363"/>
            <ac:spMk id="14" creationId="{C94DD78C-5D0B-402E-9658-301F722A2A39}"/>
          </ac:spMkLst>
        </pc:spChg>
      </pc:sldChg>
      <pc:sldChg chg="modSp add replId">
        <pc:chgData name="James Edward Smith" userId="" providerId="" clId="Web-{CBB20CDA-02EB-44BC-8C12-0C91E6C828AC}" dt="2021-06-11T19:32:29.393" v="60" actId="20577"/>
        <pc:sldMkLst>
          <pc:docMk/>
          <pc:sldMk cId="4086904786" sldId="364"/>
        </pc:sldMkLst>
        <pc:spChg chg="mod">
          <ac:chgData name="James Edward Smith" userId="" providerId="" clId="Web-{CBB20CDA-02EB-44BC-8C12-0C91E6C828AC}" dt="2021-06-11T19:32:29.393" v="60" actId="20577"/>
          <ac:spMkLst>
            <pc:docMk/>
            <pc:sldMk cId="4086904786" sldId="364"/>
            <ac:spMk id="3" creationId="{0645AD57-2A95-456C-9FFF-9B06A4361C31}"/>
          </ac:spMkLst>
        </pc:spChg>
      </pc:sldChg>
      <pc:sldChg chg="add del replId">
        <pc:chgData name="James Edward Smith" userId="" providerId="" clId="Web-{CBB20CDA-02EB-44BC-8C12-0C91E6C828AC}" dt="2021-06-11T19:45:27.348" v="67"/>
        <pc:sldMkLst>
          <pc:docMk/>
          <pc:sldMk cId="490047246" sldId="365"/>
        </pc:sldMkLst>
      </pc:sldChg>
      <pc:sldChg chg="addSp delSp modSp new">
        <pc:chgData name="James Edward Smith" userId="" providerId="" clId="Web-{CBB20CDA-02EB-44BC-8C12-0C91E6C828AC}" dt="2021-06-11T20:30:28.073" v="246" actId="14100"/>
        <pc:sldMkLst>
          <pc:docMk/>
          <pc:sldMk cId="3949261444" sldId="365"/>
        </pc:sldMkLst>
        <pc:spChg chg="add del">
          <ac:chgData name="James Edward Smith" userId="" providerId="" clId="Web-{CBB20CDA-02EB-44BC-8C12-0C91E6C828AC}" dt="2021-06-11T20:18:16.059" v="171"/>
          <ac:spMkLst>
            <pc:docMk/>
            <pc:sldMk cId="3949261444" sldId="365"/>
            <ac:spMk id="3" creationId="{2A139E33-439C-44FD-B61A-1A203349DE89}"/>
          </ac:spMkLst>
        </pc:spChg>
        <pc:spChg chg="del mod">
          <ac:chgData name="James Edward Smith" userId="" providerId="" clId="Web-{CBB20CDA-02EB-44BC-8C12-0C91E6C828AC}" dt="2021-06-11T20:25:37.548" v="176"/>
          <ac:spMkLst>
            <pc:docMk/>
            <pc:sldMk cId="3949261444" sldId="365"/>
            <ac:spMk id="6" creationId="{39111950-D2B8-4B66-B96B-9631D833D1C7}"/>
          </ac:spMkLst>
        </pc:spChg>
        <pc:spChg chg="add mod">
          <ac:chgData name="James Edward Smith" userId="" providerId="" clId="Web-{CBB20CDA-02EB-44BC-8C12-0C91E6C828AC}" dt="2021-06-11T20:30:28.073" v="246" actId="14100"/>
          <ac:spMkLst>
            <pc:docMk/>
            <pc:sldMk cId="3949261444" sldId="365"/>
            <ac:spMk id="9" creationId="{404BB2F8-9BCD-4383-839F-0EB014FA6ECF}"/>
          </ac:spMkLst>
        </pc:spChg>
        <pc:graphicFrameChg chg="add del mod ord modGraphic">
          <ac:chgData name="James Edward Smith" userId="" providerId="" clId="Web-{CBB20CDA-02EB-44BC-8C12-0C91E6C828AC}" dt="2021-06-11T20:18:11.558" v="170"/>
          <ac:graphicFrameMkLst>
            <pc:docMk/>
            <pc:sldMk cId="3949261444" sldId="365"/>
            <ac:graphicFrameMk id="5" creationId="{9AF78C28-5A4F-4977-BC83-440926F3302E}"/>
          </ac:graphicFrameMkLst>
        </pc:graphicFrameChg>
        <pc:graphicFrameChg chg="add mod ord modGraphic">
          <ac:chgData name="James Edward Smith" userId="" providerId="" clId="Web-{CBB20CDA-02EB-44BC-8C12-0C91E6C828AC}" dt="2021-06-11T20:18:16.059" v="171"/>
          <ac:graphicFrameMkLst>
            <pc:docMk/>
            <pc:sldMk cId="3949261444" sldId="365"/>
            <ac:graphicFrameMk id="7" creationId="{06D42635-B3A7-4AE7-A6FF-4ABC39F47BCB}"/>
          </ac:graphicFrameMkLst>
        </pc:graphicFrameChg>
      </pc:sldChg>
      <pc:sldChg chg="add replId">
        <pc:chgData name="James Edward Smith" userId="" providerId="" clId="Web-{CBB20CDA-02EB-44BC-8C12-0C91E6C828AC}" dt="2021-06-11T20:56:26.983" v="285"/>
        <pc:sldMkLst>
          <pc:docMk/>
          <pc:sldMk cId="285596845" sldId="366"/>
        </pc:sldMkLst>
      </pc:sldChg>
    </pc:docChg>
  </pc:docChgLst>
  <pc:docChgLst>
    <pc:chgData name="Nick Reeves Mercier" clId="Web-{3BC3A0CD-D95A-4A7B-B394-6D3502103F88}"/>
    <pc:docChg chg="modSld">
      <pc:chgData name="Nick Reeves Mercier" userId="" providerId="" clId="Web-{3BC3A0CD-D95A-4A7B-B394-6D3502103F88}" dt="2021-06-11T20:04:49.545" v="305"/>
      <pc:docMkLst>
        <pc:docMk/>
      </pc:docMkLst>
      <pc:sldChg chg="modSp">
        <pc:chgData name="Nick Reeves Mercier" userId="" providerId="" clId="Web-{3BC3A0CD-D95A-4A7B-B394-6D3502103F88}" dt="2021-06-11T19:05:17.518" v="11" actId="1076"/>
        <pc:sldMkLst>
          <pc:docMk/>
          <pc:sldMk cId="336531485" sldId="327"/>
        </pc:sldMkLst>
        <pc:spChg chg="mod">
          <ac:chgData name="Nick Reeves Mercier" userId="" providerId="" clId="Web-{3BC3A0CD-D95A-4A7B-B394-6D3502103F88}" dt="2021-06-11T19:02:41.017" v="9" actId="1076"/>
          <ac:spMkLst>
            <pc:docMk/>
            <pc:sldMk cId="336531485" sldId="327"/>
            <ac:spMk id="10" creationId="{E2F283FB-038A-C847-914A-3F057D0BA0DA}"/>
          </ac:spMkLst>
        </pc:spChg>
        <pc:spChg chg="mod">
          <ac:chgData name="Nick Reeves Mercier" userId="" providerId="" clId="Web-{3BC3A0CD-D95A-4A7B-B394-6D3502103F88}" dt="2021-06-11T19:02:34.783" v="8" actId="1076"/>
          <ac:spMkLst>
            <pc:docMk/>
            <pc:sldMk cId="336531485" sldId="327"/>
            <ac:spMk id="13" creationId="{6A3D13BA-08A2-8E41-B1EB-77B46DAF7938}"/>
          </ac:spMkLst>
        </pc:spChg>
        <pc:spChg chg="mod">
          <ac:chgData name="Nick Reeves Mercier" userId="" providerId="" clId="Web-{3BC3A0CD-D95A-4A7B-B394-6D3502103F88}" dt="2021-06-11T19:01:54.860" v="2" actId="1076"/>
          <ac:spMkLst>
            <pc:docMk/>
            <pc:sldMk cId="336531485" sldId="327"/>
            <ac:spMk id="21" creationId="{8E02F0BD-EA42-7A43-ABC9-4F77EFC51222}"/>
          </ac:spMkLst>
        </pc:spChg>
        <pc:grpChg chg="mod">
          <ac:chgData name="Nick Reeves Mercier" userId="" providerId="" clId="Web-{3BC3A0CD-D95A-4A7B-B394-6D3502103F88}" dt="2021-06-11T19:05:17.518" v="11" actId="1076"/>
          <ac:grpSpMkLst>
            <pc:docMk/>
            <pc:sldMk cId="336531485" sldId="327"/>
            <ac:grpSpMk id="38" creationId="{899620D8-5C8E-2B47-A09D-2DA157A69353}"/>
          </ac:grpSpMkLst>
        </pc:grpChg>
        <pc:picChg chg="mod">
          <ac:chgData name="Nick Reeves Mercier" userId="" providerId="" clId="Web-{3BC3A0CD-D95A-4A7B-B394-6D3502103F88}" dt="2021-06-11T19:02:27.407" v="7" actId="1076"/>
          <ac:picMkLst>
            <pc:docMk/>
            <pc:sldMk cId="336531485" sldId="327"/>
            <ac:picMk id="7" creationId="{527C7D97-DAE4-FE4F-8155-F5D0479A950B}"/>
          </ac:picMkLst>
        </pc:picChg>
        <pc:picChg chg="mod">
          <ac:chgData name="Nick Reeves Mercier" userId="" providerId="" clId="Web-{3BC3A0CD-D95A-4A7B-B394-6D3502103F88}" dt="2021-06-11T19:02:21.954" v="6" actId="1076"/>
          <ac:picMkLst>
            <pc:docMk/>
            <pc:sldMk cId="336531485" sldId="327"/>
            <ac:picMk id="8" creationId="{22F63AE8-C919-B64B-AFE5-CDAC82D76EDC}"/>
          </ac:picMkLst>
        </pc:picChg>
        <pc:picChg chg="mod">
          <ac:chgData name="Nick Reeves Mercier" userId="" providerId="" clId="Web-{3BC3A0CD-D95A-4A7B-B394-6D3502103F88}" dt="2021-06-11T19:01:26.673" v="0" actId="1076"/>
          <ac:picMkLst>
            <pc:docMk/>
            <pc:sldMk cId="336531485" sldId="327"/>
            <ac:picMk id="23" creationId="{A2456535-A613-9E45-90DB-12D7FC13C585}"/>
          </ac:picMkLst>
        </pc:picChg>
        <pc:picChg chg="mod">
          <ac:chgData name="Nick Reeves Mercier" userId="" providerId="" clId="Web-{3BC3A0CD-D95A-4A7B-B394-6D3502103F88}" dt="2021-06-11T19:02:15.517" v="5" actId="1076"/>
          <ac:picMkLst>
            <pc:docMk/>
            <pc:sldMk cId="336531485" sldId="327"/>
            <ac:picMk id="27" creationId="{9073C31D-42C0-3646-97FA-411CAD788AAB}"/>
          </ac:picMkLst>
        </pc:picChg>
      </pc:sldChg>
      <pc:sldChg chg="addCm delCm">
        <pc:chgData name="Nick Reeves Mercier" userId="" providerId="" clId="Web-{3BC3A0CD-D95A-4A7B-B394-6D3502103F88}" dt="2021-06-11T20:03:45.654" v="304"/>
        <pc:sldMkLst>
          <pc:docMk/>
          <pc:sldMk cId="2069084897" sldId="331"/>
        </pc:sldMkLst>
      </pc:sldChg>
      <pc:sldChg chg="modSp addCm delCm">
        <pc:chgData name="Nick Reeves Mercier" userId="" providerId="" clId="Web-{3BC3A0CD-D95A-4A7B-B394-6D3502103F88}" dt="2021-06-11T19:56:13.729" v="301"/>
        <pc:sldMkLst>
          <pc:docMk/>
          <pc:sldMk cId="1266838996" sldId="349"/>
        </pc:sldMkLst>
        <pc:spChg chg="mod">
          <ac:chgData name="Nick Reeves Mercier" userId="" providerId="" clId="Web-{3BC3A0CD-D95A-4A7B-B394-6D3502103F88}" dt="2021-06-11T19:55:59.151" v="300" actId="20577"/>
          <ac:spMkLst>
            <pc:docMk/>
            <pc:sldMk cId="1266838996" sldId="349"/>
            <ac:spMk id="2" creationId="{FABC239A-EF4B-496B-84DD-E912995606AF}"/>
          </ac:spMkLst>
        </pc:spChg>
      </pc:sldChg>
      <pc:sldChg chg="addCm">
        <pc:chgData name="Nick Reeves Mercier" userId="" providerId="" clId="Web-{3BC3A0CD-D95A-4A7B-B394-6D3502103F88}" dt="2021-06-11T20:04:49.545" v="305"/>
        <pc:sldMkLst>
          <pc:docMk/>
          <pc:sldMk cId="741072176" sldId="354"/>
        </pc:sldMkLst>
      </pc:sldChg>
      <pc:sldChg chg="modSp addCm delCm">
        <pc:chgData name="Nick Reeves Mercier" userId="" providerId="" clId="Web-{3BC3A0CD-D95A-4A7B-B394-6D3502103F88}" dt="2021-06-11T19:59:27.808" v="303" actId="20577"/>
        <pc:sldMkLst>
          <pc:docMk/>
          <pc:sldMk cId="195046562" sldId="362"/>
        </pc:sldMkLst>
        <pc:spChg chg="mod">
          <ac:chgData name="Nick Reeves Mercier" userId="" providerId="" clId="Web-{3BC3A0CD-D95A-4A7B-B394-6D3502103F88}" dt="2021-06-11T19:59:24.668" v="302" actId="20577"/>
          <ac:spMkLst>
            <pc:docMk/>
            <pc:sldMk cId="195046562" sldId="362"/>
            <ac:spMk id="2" creationId="{496C29DE-A4B6-4B4C-84E0-CEE8C5C56889}"/>
          </ac:spMkLst>
        </pc:spChg>
        <pc:spChg chg="mod">
          <ac:chgData name="Nick Reeves Mercier" userId="" providerId="" clId="Web-{3BC3A0CD-D95A-4A7B-B394-6D3502103F88}" dt="2021-06-11T19:59:27.808" v="303" actId="20577"/>
          <ac:spMkLst>
            <pc:docMk/>
            <pc:sldMk cId="195046562" sldId="362"/>
            <ac:spMk id="3" creationId="{0645AD57-2A95-456C-9FFF-9B06A4361C31}"/>
          </ac:spMkLst>
        </pc:spChg>
      </pc:sldChg>
      <pc:sldChg chg="delSp modSp addCm delCm">
        <pc:chgData name="Nick Reeves Mercier" userId="" providerId="" clId="Web-{3BC3A0CD-D95A-4A7B-B394-6D3502103F88}" dt="2021-06-11T19:38:06.361" v="243" actId="20577"/>
        <pc:sldMkLst>
          <pc:docMk/>
          <pc:sldMk cId="342557569" sldId="363"/>
        </pc:sldMkLst>
        <pc:spChg chg="del">
          <ac:chgData name="Nick Reeves Mercier" userId="" providerId="" clId="Web-{3BC3A0CD-D95A-4A7B-B394-6D3502103F88}" dt="2021-06-11T19:17:52.664" v="18"/>
          <ac:spMkLst>
            <pc:docMk/>
            <pc:sldMk cId="342557569" sldId="363"/>
            <ac:spMk id="13" creationId="{065AE9A6-7721-4099-931A-66393B3CF25E}"/>
          </ac:spMkLst>
        </pc:spChg>
        <pc:spChg chg="mod">
          <ac:chgData name="Nick Reeves Mercier" userId="" providerId="" clId="Web-{3BC3A0CD-D95A-4A7B-B394-6D3502103F88}" dt="2021-06-11T19:38:06.361" v="243" actId="20577"/>
          <ac:spMkLst>
            <pc:docMk/>
            <pc:sldMk cId="342557569" sldId="363"/>
            <ac:spMk id="14" creationId="{C94DD78C-5D0B-402E-9658-301F722A2A39}"/>
          </ac:spMkLst>
        </pc:spChg>
      </pc:sldChg>
      <pc:sldChg chg="modSp">
        <pc:chgData name="Nick Reeves Mercier" userId="" providerId="" clId="Web-{3BC3A0CD-D95A-4A7B-B394-6D3502103F88}" dt="2021-06-11T19:39:56.018" v="261" actId="20577"/>
        <pc:sldMkLst>
          <pc:docMk/>
          <pc:sldMk cId="4086904786" sldId="364"/>
        </pc:sldMkLst>
        <pc:spChg chg="mod">
          <ac:chgData name="Nick Reeves Mercier" userId="" providerId="" clId="Web-{3BC3A0CD-D95A-4A7B-B394-6D3502103F88}" dt="2021-06-11T19:39:56.018" v="261" actId="20577"/>
          <ac:spMkLst>
            <pc:docMk/>
            <pc:sldMk cId="4086904786" sldId="364"/>
            <ac:spMk id="3" creationId="{0645AD57-2A95-456C-9FFF-9B06A4361C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2B3E6-B48C-E144-876E-0061A2F7B999}" type="datetimeFigureOut">
              <a:rPr lang="en-US" smtClean="0"/>
              <a:t>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9A975-503A-3E48-963A-1D0983D5708B}" type="slidenum">
              <a:rPr lang="en-US" smtClean="0"/>
              <a:t>‹#›</a:t>
            </a:fld>
            <a:endParaRPr lang="en-US"/>
          </a:p>
        </p:txBody>
      </p:sp>
    </p:spTree>
    <p:extLst>
      <p:ext uri="{BB962C8B-B14F-4D97-AF65-F5344CB8AC3E}">
        <p14:creationId xmlns:p14="http://schemas.microsoft.com/office/powerpoint/2010/main" val="1120488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577D2-966D-B746-9E93-7657158F7394}" type="slidenum">
              <a:rPr lang="en-US" smtClean="0"/>
              <a:t>2</a:t>
            </a:fld>
            <a:endParaRPr lang="en-US"/>
          </a:p>
        </p:txBody>
      </p:sp>
    </p:spTree>
    <p:extLst>
      <p:ext uri="{BB962C8B-B14F-4D97-AF65-F5344CB8AC3E}">
        <p14:creationId xmlns:p14="http://schemas.microsoft.com/office/powerpoint/2010/main" val="383227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FEFC54-9A44-E64A-8980-CC80AD8449F5}"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23374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EFC54-9A44-E64A-8980-CC80AD8449F5}"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3413094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EFC54-9A44-E64A-8980-CC80AD8449F5}"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2996012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EFC54-9A44-E64A-8980-CC80AD8449F5}"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39676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EFC54-9A44-E64A-8980-CC80AD8449F5}"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301973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FEFC54-9A44-E64A-8980-CC80AD8449F5}"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225519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FEFC54-9A44-E64A-8980-CC80AD8449F5}" type="datetimeFigureOut">
              <a:rPr lang="en-US" smtClean="0"/>
              <a:t>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186340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FEFC54-9A44-E64A-8980-CC80AD8449F5}" type="datetimeFigureOut">
              <a:rPr lang="en-US" smtClean="0"/>
              <a:t>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398842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EFC54-9A44-E64A-8980-CC80AD8449F5}"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1886201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FC54-9A44-E64A-8980-CC80AD8449F5}"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210985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EFC54-9A44-E64A-8980-CC80AD8449F5}"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42195-BAEC-4249-9817-632E5D38F59C}" type="slidenum">
              <a:rPr lang="en-US" smtClean="0"/>
              <a:t>‹#›</a:t>
            </a:fld>
            <a:endParaRPr lang="en-US"/>
          </a:p>
        </p:txBody>
      </p:sp>
    </p:spTree>
    <p:extLst>
      <p:ext uri="{BB962C8B-B14F-4D97-AF65-F5344CB8AC3E}">
        <p14:creationId xmlns:p14="http://schemas.microsoft.com/office/powerpoint/2010/main" val="75402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EFC54-9A44-E64A-8980-CC80AD8449F5}" type="datetimeFigureOut">
              <a:rPr lang="en-US" smtClean="0"/>
              <a:t>6/11/2021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42195-BAEC-4249-9817-632E5D38F59C}" type="slidenum">
              <a:rPr lang="en-US" smtClean="0"/>
              <a:t>‹#›</a:t>
            </a:fld>
            <a:endParaRPr lang="en-US"/>
          </a:p>
        </p:txBody>
      </p:sp>
    </p:spTree>
    <p:extLst>
      <p:ext uri="{BB962C8B-B14F-4D97-AF65-F5344CB8AC3E}">
        <p14:creationId xmlns:p14="http://schemas.microsoft.com/office/powerpoint/2010/main" val="2819727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tatic.teknoclips.org/videos/CTKN001-1-004_NewClip1.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tiff"/><Relationship Id="rId7" Type="http://schemas.openxmlformats.org/officeDocument/2006/relationships/image" Target="../media/image6.jf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tiff"/><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DC7F-D394-41BE-962D-85EB0292BA7A}"/>
              </a:ext>
            </a:extLst>
          </p:cNvPr>
          <p:cNvSpPr>
            <a:spLocks noGrp="1"/>
          </p:cNvSpPr>
          <p:nvPr>
            <p:ph type="ctrTitle"/>
          </p:nvPr>
        </p:nvSpPr>
        <p:spPr>
          <a:xfrm>
            <a:off x="0" y="1122363"/>
            <a:ext cx="12192000" cy="2387600"/>
          </a:xfrm>
        </p:spPr>
        <p:txBody>
          <a:bodyPr>
            <a:normAutofit fontScale="90000"/>
          </a:bodyPr>
          <a:lstStyle/>
          <a:p>
            <a:r>
              <a:rPr lang="en-US" b="1" dirty="0">
                <a:solidFill>
                  <a:schemeClr val="bg1"/>
                </a:solidFill>
              </a:rPr>
              <a:t>Capturing Teachers’ Usable, Common Core-aligned Knowledge of Teaching: Classroom Video Analysis-Modified (CVA-M)</a:t>
            </a:r>
            <a:endParaRPr lang="en-US" dirty="0">
              <a:solidFill>
                <a:schemeClr val="bg1"/>
              </a:solidFill>
            </a:endParaRPr>
          </a:p>
        </p:txBody>
      </p:sp>
      <p:sp>
        <p:nvSpPr>
          <p:cNvPr id="3" name="Subtitle 2">
            <a:extLst>
              <a:ext uri="{FF2B5EF4-FFF2-40B4-BE49-F238E27FC236}">
                <a16:creationId xmlns:a16="http://schemas.microsoft.com/office/drawing/2014/main" id="{21593A73-8BC0-4D1C-9003-1A42D93ECD55}"/>
              </a:ext>
            </a:extLst>
          </p:cNvPr>
          <p:cNvSpPr>
            <a:spLocks noGrp="1"/>
          </p:cNvSpPr>
          <p:nvPr>
            <p:ph type="subTitle" idx="1"/>
          </p:nvPr>
        </p:nvSpPr>
        <p:spPr>
          <a:xfrm>
            <a:off x="1524000" y="4057650"/>
            <a:ext cx="9144000" cy="1200150"/>
          </a:xfrm>
        </p:spPr>
        <p:txBody>
          <a:bodyPr vert="horz" lIns="91440" tIns="45720" rIns="91440" bIns="45720" rtlCol="0" anchor="t">
            <a:normAutofit/>
          </a:bodyPr>
          <a:lstStyle/>
          <a:p>
            <a:r>
              <a:rPr lang="en-US" dirty="0">
                <a:solidFill>
                  <a:schemeClr val="bg1"/>
                </a:solidFill>
                <a:ea typeface="+mn-lt"/>
                <a:cs typeface="+mn-lt"/>
              </a:rPr>
              <a:t>Nicole B. Kersting, James Smith, Beau </a:t>
            </a:r>
            <a:r>
              <a:rPr lang="en-US" dirty="0" err="1">
                <a:solidFill>
                  <a:schemeClr val="bg1"/>
                </a:solidFill>
                <a:ea typeface="+mn-lt"/>
                <a:cs typeface="+mn-lt"/>
              </a:rPr>
              <a:t>Vezino</a:t>
            </a:r>
            <a:r>
              <a:rPr lang="en-US" dirty="0">
                <a:solidFill>
                  <a:schemeClr val="bg1"/>
                </a:solidFill>
                <a:ea typeface="+mn-lt"/>
                <a:cs typeface="+mn-lt"/>
              </a:rPr>
              <a:t>, Nick Mercier, Yalcin </a:t>
            </a:r>
            <a:r>
              <a:rPr lang="en-US" dirty="0" err="1">
                <a:solidFill>
                  <a:schemeClr val="bg1"/>
                </a:solidFill>
                <a:ea typeface="+mn-lt"/>
                <a:cs typeface="+mn-lt"/>
              </a:rPr>
              <a:t>Udun</a:t>
            </a:r>
            <a:r>
              <a:rPr lang="en-US" dirty="0">
                <a:solidFill>
                  <a:schemeClr val="bg1"/>
                </a:solidFill>
                <a:ea typeface="+mn-lt"/>
                <a:cs typeface="+mn-lt"/>
              </a:rPr>
              <a:t>, &amp; Rao Xiong</a:t>
            </a:r>
            <a:endParaRPr lang="en-US" dirty="0">
              <a:solidFill>
                <a:schemeClr val="bg1"/>
              </a:solidFill>
              <a:cs typeface="Calibri"/>
            </a:endParaRPr>
          </a:p>
          <a:p>
            <a:endParaRPr lang="en-US" dirty="0">
              <a:solidFill>
                <a:schemeClr val="bg1"/>
              </a:solidFill>
              <a:cs typeface="Calibri"/>
            </a:endParaRPr>
          </a:p>
        </p:txBody>
      </p:sp>
      <p:pic>
        <p:nvPicPr>
          <p:cNvPr id="4" name="Picture 3">
            <a:extLst>
              <a:ext uri="{FF2B5EF4-FFF2-40B4-BE49-F238E27FC236}">
                <a16:creationId xmlns:a16="http://schemas.microsoft.com/office/drawing/2014/main" id="{7C74370C-F57F-4749-8D50-C69975212C4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69347" y="5735637"/>
            <a:ext cx="4853305" cy="867410"/>
          </a:xfrm>
          <a:prstGeom prst="rect">
            <a:avLst/>
          </a:prstGeom>
          <a:noFill/>
          <a:ln>
            <a:noFill/>
          </a:ln>
        </p:spPr>
      </p:pic>
    </p:spTree>
    <p:extLst>
      <p:ext uri="{BB962C8B-B14F-4D97-AF65-F5344CB8AC3E}">
        <p14:creationId xmlns:p14="http://schemas.microsoft.com/office/powerpoint/2010/main" val="315838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7FED-7A2C-403E-B2C0-3CF45824195A}"/>
              </a:ext>
            </a:extLst>
          </p:cNvPr>
          <p:cNvSpPr>
            <a:spLocks noGrp="1"/>
          </p:cNvSpPr>
          <p:nvPr>
            <p:ph type="title"/>
          </p:nvPr>
        </p:nvSpPr>
        <p:spPr>
          <a:xfrm>
            <a:off x="838200" y="365125"/>
            <a:ext cx="10515600" cy="1202417"/>
          </a:xfrm>
        </p:spPr>
        <p:txBody>
          <a:bodyPr>
            <a:normAutofit/>
          </a:bodyPr>
          <a:lstStyle/>
          <a:p>
            <a:r>
              <a:rPr lang="en-US" b="1" dirty="0"/>
              <a:t>Example video</a:t>
            </a:r>
          </a:p>
        </p:txBody>
      </p:sp>
      <p:sp>
        <p:nvSpPr>
          <p:cNvPr id="3" name="Content Placeholder 2">
            <a:extLst>
              <a:ext uri="{FF2B5EF4-FFF2-40B4-BE49-F238E27FC236}">
                <a16:creationId xmlns:a16="http://schemas.microsoft.com/office/drawing/2014/main" id="{4EB21ACF-D0C4-4968-928C-C7CF8BAFC0B0}"/>
              </a:ext>
            </a:extLst>
          </p:cNvPr>
          <p:cNvSpPr>
            <a:spLocks noGrp="1"/>
          </p:cNvSpPr>
          <p:nvPr>
            <p:ph idx="1"/>
          </p:nvPr>
        </p:nvSpPr>
        <p:spPr>
          <a:xfrm>
            <a:off x="838200" y="1683657"/>
            <a:ext cx="10515600" cy="4493306"/>
          </a:xfrm>
        </p:spPr>
        <p:txBody>
          <a:bodyPr>
            <a:normAutofit/>
          </a:bodyPr>
          <a:lstStyle/>
          <a:p>
            <a:pPr marL="0" indent="0" algn="ctr">
              <a:spcBef>
                <a:spcPts val="0"/>
              </a:spcBef>
              <a:buNone/>
            </a:pPr>
            <a:r>
              <a:rPr lang="en-US" sz="1800" b="0" i="0" dirty="0">
                <a:solidFill>
                  <a:srgbClr val="111133"/>
                </a:solidFill>
                <a:effectLst/>
                <a:latin typeface="Arial" panose="020B0604020202020204" pitchFamily="34" charset="0"/>
                <a:hlinkClick r:id="rId2"/>
              </a:rPr>
              <a:t> https://static.teknoclips.org/videos/CTKN001-1-004_NewClip1.mp4</a:t>
            </a:r>
            <a:endParaRPr lang="en-US" sz="1800" b="0" i="0" dirty="0">
              <a:solidFill>
                <a:srgbClr val="111133"/>
              </a:solidFill>
              <a:effectLst/>
              <a:latin typeface="Arial" panose="020B0604020202020204" pitchFamily="34" charset="0"/>
            </a:endParaRPr>
          </a:p>
          <a:p>
            <a:pPr marL="0" indent="0" algn="ctr">
              <a:spcBef>
                <a:spcPts val="1200"/>
              </a:spcBef>
              <a:buNone/>
            </a:pPr>
            <a:r>
              <a:rPr lang="en-US" b="1" dirty="0"/>
              <a:t>Description</a:t>
            </a:r>
          </a:p>
          <a:p>
            <a:pPr marL="0" indent="0">
              <a:buNone/>
            </a:pPr>
            <a:r>
              <a:rPr lang="en-US" sz="2000" dirty="0"/>
              <a:t>In this lesson, students are learning how to compare fractions. Students are given the task to order 1/3, 1/4, 1/5, and 1/6 from least to greatest. The clip begins when one student, Anthony, shares his answer. </a:t>
            </a:r>
          </a:p>
          <a:p>
            <a:pPr marL="0" indent="0" algn="ctr">
              <a:buNone/>
            </a:pPr>
            <a:r>
              <a:rPr lang="en-US" b="1" dirty="0"/>
              <a:t>Prompt (TQ)</a:t>
            </a:r>
          </a:p>
          <a:p>
            <a:pPr marL="0" indent="0">
              <a:buNone/>
            </a:pPr>
            <a:r>
              <a:rPr lang="en-US" sz="2000" dirty="0"/>
              <a:t>If you were the teacher in this situation, what MATHEMATICAL question might you pose to the last girl shown in the video clip, and how would your question help improve that student’s MATHEMATICAL understanding?</a:t>
            </a:r>
          </a:p>
        </p:txBody>
      </p:sp>
      <p:pic>
        <p:nvPicPr>
          <p:cNvPr id="6" name="Picture 5">
            <a:extLst>
              <a:ext uri="{FF2B5EF4-FFF2-40B4-BE49-F238E27FC236}">
                <a16:creationId xmlns:a16="http://schemas.microsoft.com/office/drawing/2014/main" id="{40908CA7-5DD2-4E24-9C11-72A2257B27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155915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10D-9E7F-8345-9239-A5F4A3B64C4A}"/>
              </a:ext>
            </a:extLst>
          </p:cNvPr>
          <p:cNvSpPr>
            <a:spLocks noGrp="1"/>
          </p:cNvSpPr>
          <p:nvPr>
            <p:ph type="title"/>
          </p:nvPr>
        </p:nvSpPr>
        <p:spPr>
          <a:xfrm>
            <a:off x="838200" y="50119"/>
            <a:ext cx="10515600" cy="1325563"/>
          </a:xfrm>
        </p:spPr>
        <p:txBody>
          <a:bodyPr/>
          <a:lstStyle/>
          <a:p>
            <a:r>
              <a:rPr lang="en-US" b="1" dirty="0"/>
              <a:t>Two Example Responses to Sample Video</a:t>
            </a:r>
          </a:p>
        </p:txBody>
      </p:sp>
      <p:sp>
        <p:nvSpPr>
          <p:cNvPr id="3" name="Content Placeholder 2">
            <a:extLst>
              <a:ext uri="{FF2B5EF4-FFF2-40B4-BE49-F238E27FC236}">
                <a16:creationId xmlns:a16="http://schemas.microsoft.com/office/drawing/2014/main" id="{FAD4951C-E5C0-1C44-8B20-6AE3C9F48717}"/>
              </a:ext>
            </a:extLst>
          </p:cNvPr>
          <p:cNvSpPr>
            <a:spLocks noGrp="1"/>
          </p:cNvSpPr>
          <p:nvPr>
            <p:ph idx="1"/>
          </p:nvPr>
        </p:nvSpPr>
        <p:spPr>
          <a:xfrm>
            <a:off x="838200" y="1770742"/>
            <a:ext cx="10515600" cy="4458435"/>
          </a:xfrm>
        </p:spPr>
        <p:txBody>
          <a:bodyPr>
            <a:normAutofit/>
          </a:bodyPr>
          <a:lstStyle/>
          <a:p>
            <a:pPr marL="0" indent="0">
              <a:spcAft>
                <a:spcPts val="1200"/>
              </a:spcAft>
              <a:buNone/>
            </a:pPr>
            <a:r>
              <a:rPr lang="en-US" dirty="0"/>
              <a:t>“I would ask the last girl to explain how 1/6 of a pizza is smaller than 1/3 of a pizza and have her show me on the white board or by using manipulatives so that she could visualize her answer.”</a:t>
            </a:r>
          </a:p>
          <a:p>
            <a:pPr marL="0" indent="0">
              <a:spcAft>
                <a:spcPts val="1200"/>
              </a:spcAft>
              <a:buNone/>
            </a:pPr>
            <a:endParaRPr lang="en-US" dirty="0"/>
          </a:p>
          <a:p>
            <a:pPr marL="0" indent="0">
              <a:buNone/>
            </a:pPr>
            <a:r>
              <a:rPr lang="en-US" dirty="0"/>
              <a:t>“I would ask her if there is a relationship between the size of a fraction and its denominator. She clearly understood which fraction was bigger and which one was smaller. However, I would like to know if she understands the concept of, the bigger the denominator, the greater number of pieces it will have and the pieces will get smaller.”</a:t>
            </a:r>
          </a:p>
        </p:txBody>
      </p:sp>
      <p:cxnSp>
        <p:nvCxnSpPr>
          <p:cNvPr id="5" name="Straight Connector 4">
            <a:extLst>
              <a:ext uri="{FF2B5EF4-FFF2-40B4-BE49-F238E27FC236}">
                <a16:creationId xmlns:a16="http://schemas.microsoft.com/office/drawing/2014/main" id="{B6F6FD15-177C-463A-A973-636FE6747A6D}"/>
              </a:ext>
            </a:extLst>
          </p:cNvPr>
          <p:cNvCxnSpPr/>
          <p:nvPr/>
        </p:nvCxnSpPr>
        <p:spPr>
          <a:xfrm>
            <a:off x="0" y="3429000"/>
            <a:ext cx="1187268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741EE2-1E68-423B-863E-437DFD5EA91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76577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83ED-3AFD-E340-9253-1706D2164FBC}"/>
              </a:ext>
            </a:extLst>
          </p:cNvPr>
          <p:cNvSpPr>
            <a:spLocks noGrp="1"/>
          </p:cNvSpPr>
          <p:nvPr>
            <p:ph type="title"/>
          </p:nvPr>
        </p:nvSpPr>
        <p:spPr/>
        <p:txBody>
          <a:bodyPr/>
          <a:lstStyle/>
          <a:p>
            <a:r>
              <a:rPr lang="en-US" b="1" dirty="0"/>
              <a:t>Additional Measures</a:t>
            </a:r>
          </a:p>
        </p:txBody>
      </p:sp>
      <p:sp>
        <p:nvSpPr>
          <p:cNvPr id="3" name="Content Placeholder 2">
            <a:extLst>
              <a:ext uri="{FF2B5EF4-FFF2-40B4-BE49-F238E27FC236}">
                <a16:creationId xmlns:a16="http://schemas.microsoft.com/office/drawing/2014/main" id="{AE339E64-97C0-A24A-8AA6-E2B14AFB47E5}"/>
              </a:ext>
            </a:extLst>
          </p:cNvPr>
          <p:cNvSpPr>
            <a:spLocks noGrp="1"/>
          </p:cNvSpPr>
          <p:nvPr>
            <p:ph idx="1"/>
          </p:nvPr>
        </p:nvSpPr>
        <p:spPr/>
        <p:txBody>
          <a:bodyPr vert="horz" lIns="91440" tIns="45720" rIns="91440" bIns="45720" rtlCol="0" anchor="t">
            <a:normAutofit fontScale="92500" lnSpcReduction="10000"/>
          </a:bodyPr>
          <a:lstStyle/>
          <a:p>
            <a:r>
              <a:rPr lang="en-US" dirty="0"/>
              <a:t>Teacher Background Survey (training, experience, beliefs, etc..)</a:t>
            </a:r>
          </a:p>
          <a:p>
            <a:r>
              <a:rPr lang="en-US" dirty="0"/>
              <a:t>Teacher Knowledge</a:t>
            </a:r>
          </a:p>
          <a:p>
            <a:pPr lvl="1"/>
            <a:r>
              <a:rPr lang="en-US" dirty="0"/>
              <a:t>Original CVA (general prompt) attached to 2 video clips in each topic area</a:t>
            </a:r>
          </a:p>
          <a:p>
            <a:pPr lvl="1"/>
            <a:r>
              <a:rPr lang="en-US" dirty="0"/>
              <a:t>Mathematics Knowledge For Teaching (MKT) topic scales</a:t>
            </a:r>
          </a:p>
          <a:p>
            <a:r>
              <a:rPr lang="en-US" dirty="0"/>
              <a:t>Instructional Quality</a:t>
            </a:r>
          </a:p>
          <a:p>
            <a:pPr lvl="1"/>
            <a:r>
              <a:rPr lang="en-US" dirty="0"/>
              <a:t>Teachers select 1 of 4 videos as “most similar” to their teaching</a:t>
            </a:r>
          </a:p>
          <a:p>
            <a:pPr lvl="1"/>
            <a:r>
              <a:rPr lang="en-US" dirty="0"/>
              <a:t>Options rank-ordered for instructional quality (rank-ordered scores used in analysis)</a:t>
            </a:r>
            <a:endParaRPr lang="en-US" dirty="0">
              <a:cs typeface="Calibri"/>
            </a:endParaRPr>
          </a:p>
          <a:p>
            <a:r>
              <a:rPr lang="en-US" dirty="0"/>
              <a:t>Student Learning</a:t>
            </a:r>
          </a:p>
          <a:p>
            <a:pPr lvl="1"/>
            <a:r>
              <a:rPr lang="en-US" dirty="0"/>
              <a:t>Student pre/post unit quizzes on study topic: </a:t>
            </a:r>
          </a:p>
          <a:p>
            <a:pPr lvl="2"/>
            <a:r>
              <a:rPr lang="en-US" dirty="0"/>
              <a:t>12 items (10 multiple choice; 2 constructed response; 7 common items for linking)</a:t>
            </a:r>
          </a:p>
          <a:p>
            <a:pPr lvl="2"/>
            <a:r>
              <a:rPr lang="en-US" dirty="0"/>
              <a:t>Shifted to online format in Spring 2020</a:t>
            </a:r>
          </a:p>
          <a:p>
            <a:pPr lvl="1"/>
            <a:r>
              <a:rPr lang="en-US" dirty="0"/>
              <a:t>Students’ standardized test scores</a:t>
            </a:r>
          </a:p>
        </p:txBody>
      </p:sp>
      <p:pic>
        <p:nvPicPr>
          <p:cNvPr id="4" name="Picture 3">
            <a:extLst>
              <a:ext uri="{FF2B5EF4-FFF2-40B4-BE49-F238E27FC236}">
                <a16:creationId xmlns:a16="http://schemas.microsoft.com/office/drawing/2014/main" id="{F20B5B17-BEFD-4571-B022-800126C258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1830221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CCB7-FED9-C74C-8914-78B208EEDAF7}"/>
              </a:ext>
            </a:extLst>
          </p:cNvPr>
          <p:cNvSpPr>
            <a:spLocks noGrp="1"/>
          </p:cNvSpPr>
          <p:nvPr>
            <p:ph type="title"/>
          </p:nvPr>
        </p:nvSpPr>
        <p:spPr/>
        <p:txBody>
          <a:bodyPr/>
          <a:lstStyle/>
          <a:p>
            <a:r>
              <a:rPr lang="en-US" b="1" dirty="0"/>
              <a:t>Sample </a:t>
            </a:r>
            <a:endParaRPr lang="en-US" b="1"/>
          </a:p>
        </p:txBody>
      </p:sp>
      <p:sp>
        <p:nvSpPr>
          <p:cNvPr id="3" name="Content Placeholder 2">
            <a:extLst>
              <a:ext uri="{FF2B5EF4-FFF2-40B4-BE49-F238E27FC236}">
                <a16:creationId xmlns:a16="http://schemas.microsoft.com/office/drawing/2014/main" id="{C4FFE77A-2D52-6744-AFE5-9B6CC1DFB02C}"/>
              </a:ext>
            </a:extLst>
          </p:cNvPr>
          <p:cNvSpPr>
            <a:spLocks noGrp="1"/>
          </p:cNvSpPr>
          <p:nvPr>
            <p:ph idx="1"/>
          </p:nvPr>
        </p:nvSpPr>
        <p:spPr>
          <a:xfrm>
            <a:off x="397936" y="1482725"/>
            <a:ext cx="7452523" cy="4351338"/>
          </a:xfrm>
        </p:spPr>
        <p:txBody>
          <a:bodyPr vert="horz" lIns="91440" tIns="45720" rIns="91440" bIns="45720" rtlCol="0" anchor="t">
            <a:normAutofit/>
          </a:bodyPr>
          <a:lstStyle/>
          <a:p>
            <a:r>
              <a:rPr lang="en-US" dirty="0"/>
              <a:t>Convenience sample from one of largest school districts in US</a:t>
            </a:r>
          </a:p>
          <a:p>
            <a:pPr indent="0"/>
            <a:r>
              <a:rPr lang="en-US" dirty="0"/>
              <a:t>212 upper elementary teachers (grades 4 &amp; 5)</a:t>
            </a:r>
            <a:endParaRPr lang="en-US" dirty="0">
              <a:cs typeface="Calibri"/>
            </a:endParaRPr>
          </a:p>
          <a:p>
            <a:pPr marL="457200" lvl="1">
              <a:buNone/>
            </a:pPr>
            <a:r>
              <a:rPr lang="en-US" dirty="0">
                <a:ea typeface="+mn-lt"/>
                <a:cs typeface="+mn-lt"/>
              </a:rPr>
              <a:t> - Representative of district sample of upper elementary teachers on gender, ethnicity, and experience</a:t>
            </a:r>
          </a:p>
          <a:p>
            <a:pPr marL="457200" lvl="1">
              <a:buNone/>
            </a:pPr>
            <a:r>
              <a:rPr lang="en-US" dirty="0">
                <a:ea typeface="+mn-lt"/>
                <a:cs typeface="+mn-lt"/>
              </a:rPr>
              <a:t>- Similar to nationally representative sample of upper elementary school teachers on gender, different in ethnicity (14% versus 2% Asian) and experience (6-10 years: 5% versus 24%; 10+ 75% versus 55%) </a:t>
            </a:r>
          </a:p>
          <a:p>
            <a:pPr indent="0"/>
            <a:r>
              <a:rPr lang="en-US" dirty="0"/>
              <a:t>111 middle school teachers (grades 6 &amp; 7)</a:t>
            </a:r>
            <a:endParaRPr lang="en-US" dirty="0">
              <a:cs typeface="Calibri"/>
            </a:endParaRPr>
          </a:p>
        </p:txBody>
      </p:sp>
      <p:pic>
        <p:nvPicPr>
          <p:cNvPr id="2050" name="Picture 2" descr="293,607 Classroom Photos - Free &amp;amp; Royalty-Free Stock Photos from Dreamstime">
            <a:extLst>
              <a:ext uri="{FF2B5EF4-FFF2-40B4-BE49-F238E27FC236}">
                <a16:creationId xmlns:a16="http://schemas.microsoft.com/office/drawing/2014/main" id="{3696EA12-EB0F-4BA2-BBCF-8A6C4DCE8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459" y="1882264"/>
            <a:ext cx="3943605" cy="26274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A35FDC4-2C7A-4886-B4B6-5B195154E7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069084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EDE8-B85A-4CDA-BE38-3D64B963B7DE}"/>
              </a:ext>
            </a:extLst>
          </p:cNvPr>
          <p:cNvSpPr>
            <a:spLocks noGrp="1"/>
          </p:cNvSpPr>
          <p:nvPr>
            <p:ph type="title"/>
          </p:nvPr>
        </p:nvSpPr>
        <p:spPr>
          <a:xfrm>
            <a:off x="831851" y="471490"/>
            <a:ext cx="10515600" cy="2852737"/>
          </a:xfrm>
        </p:spPr>
        <p:txBody>
          <a:bodyPr/>
          <a:lstStyle/>
          <a:p>
            <a:r>
              <a:rPr lang="en-US" b="1" dirty="0">
                <a:solidFill>
                  <a:schemeClr val="bg1"/>
                </a:solidFill>
              </a:rPr>
              <a:t>Results</a:t>
            </a:r>
          </a:p>
        </p:txBody>
      </p:sp>
      <p:sp>
        <p:nvSpPr>
          <p:cNvPr id="3" name="Text Placeholder 2">
            <a:extLst>
              <a:ext uri="{FF2B5EF4-FFF2-40B4-BE49-F238E27FC236}">
                <a16:creationId xmlns:a16="http://schemas.microsoft.com/office/drawing/2014/main" id="{82D2261C-E717-4A35-8B9A-5EEA92C37CD1}"/>
              </a:ext>
            </a:extLst>
          </p:cNvPr>
          <p:cNvSpPr>
            <a:spLocks noGrp="1"/>
          </p:cNvSpPr>
          <p:nvPr>
            <p:ph type="body" idx="1"/>
          </p:nvPr>
        </p:nvSpPr>
        <p:spPr>
          <a:xfrm>
            <a:off x="831851" y="3351215"/>
            <a:ext cx="10515600" cy="1500187"/>
          </a:xfrm>
        </p:spPr>
        <p:txBody>
          <a:bodyPr/>
          <a:lstStyle/>
          <a:p>
            <a:r>
              <a:rPr lang="en-US" i="1" dirty="0">
                <a:solidFill>
                  <a:schemeClr val="bg1"/>
                </a:solidFill>
              </a:rPr>
              <a:t>A collection of what we have found from Fractions and Ratio and Proportions (RP) thus far </a:t>
            </a:r>
          </a:p>
        </p:txBody>
      </p:sp>
      <p:pic>
        <p:nvPicPr>
          <p:cNvPr id="5" name="Picture 4">
            <a:extLst>
              <a:ext uri="{FF2B5EF4-FFF2-40B4-BE49-F238E27FC236}">
                <a16:creationId xmlns:a16="http://schemas.microsoft.com/office/drawing/2014/main" id="{52EF24A1-F422-4541-8471-8649A98E80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69347" y="5735637"/>
            <a:ext cx="4853305" cy="867410"/>
          </a:xfrm>
          <a:prstGeom prst="rect">
            <a:avLst/>
          </a:prstGeom>
          <a:noFill/>
          <a:ln>
            <a:noFill/>
          </a:ln>
        </p:spPr>
      </p:pic>
    </p:spTree>
    <p:extLst>
      <p:ext uri="{BB962C8B-B14F-4D97-AF65-F5344CB8AC3E}">
        <p14:creationId xmlns:p14="http://schemas.microsoft.com/office/powerpoint/2010/main" val="240188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2AA8-FBCF-4CB9-8874-05C8493194E4}"/>
              </a:ext>
            </a:extLst>
          </p:cNvPr>
          <p:cNvSpPr>
            <a:spLocks noGrp="1"/>
          </p:cNvSpPr>
          <p:nvPr>
            <p:ph type="title"/>
          </p:nvPr>
        </p:nvSpPr>
        <p:spPr/>
        <p:txBody>
          <a:bodyPr/>
          <a:lstStyle/>
          <a:p>
            <a:r>
              <a:rPr lang="en-US" dirty="0"/>
              <a:t>Psychometric Properties of CVA-M Scales</a:t>
            </a:r>
          </a:p>
        </p:txBody>
      </p:sp>
      <p:sp>
        <p:nvSpPr>
          <p:cNvPr id="3" name="Content Placeholder 2">
            <a:extLst>
              <a:ext uri="{FF2B5EF4-FFF2-40B4-BE49-F238E27FC236}">
                <a16:creationId xmlns:a16="http://schemas.microsoft.com/office/drawing/2014/main" id="{287DF7F9-4193-46E8-ABB3-C26300F0E977}"/>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ea typeface="+mn-lt"/>
                <a:cs typeface="+mn-lt"/>
              </a:rPr>
              <a:t>•Single Dimension "usable knowledge" (1-factor vs. 4 factor vs. bifactor) best fit for Fractions &amp; RP</a:t>
            </a:r>
            <a:endParaRPr lang="en-US" dirty="0">
              <a:cs typeface="Calibri" panose="020F0502020204030204"/>
            </a:endParaRPr>
          </a:p>
          <a:p>
            <a:pPr marL="0" indent="0">
              <a:buNone/>
            </a:pPr>
            <a:endParaRPr lang="en-US" dirty="0">
              <a:ea typeface="+mn-lt"/>
              <a:cs typeface="+mn-lt"/>
            </a:endParaRPr>
          </a:p>
          <a:p>
            <a:pPr marL="0" indent="0">
              <a:buNone/>
            </a:pPr>
            <a:r>
              <a:rPr lang="en-US" dirty="0">
                <a:ea typeface="+mn-lt"/>
                <a:cs typeface="+mn-lt"/>
              </a:rPr>
              <a:t>•Internal Consistency: Coefficient </a:t>
            </a:r>
            <a:r>
              <a:rPr lang="en-US" dirty="0" err="1">
                <a:ea typeface="+mn-lt"/>
                <a:cs typeface="+mn-lt"/>
              </a:rPr>
              <a:t>Alpha</a:t>
            </a:r>
            <a:r>
              <a:rPr lang="en-US" baseline="-25000" dirty="0" err="1">
                <a:ea typeface="+mn-lt"/>
                <a:cs typeface="+mn-lt"/>
              </a:rPr>
              <a:t>Fractions</a:t>
            </a:r>
            <a:r>
              <a:rPr lang="en-US" dirty="0">
                <a:ea typeface="+mn-lt"/>
                <a:cs typeface="+mn-lt"/>
              </a:rPr>
              <a:t> = .81</a:t>
            </a:r>
            <a:endParaRPr lang="en-US">
              <a:ea typeface="+mn-lt"/>
              <a:cs typeface="+mn-lt"/>
            </a:endParaRPr>
          </a:p>
          <a:p>
            <a:pPr>
              <a:buNone/>
            </a:pPr>
            <a:r>
              <a:rPr lang="en-US" dirty="0">
                <a:ea typeface="+mn-lt"/>
                <a:cs typeface="+mn-lt"/>
              </a:rPr>
              <a:t>                                         Coefficient </a:t>
            </a:r>
            <a:r>
              <a:rPr lang="en-US" dirty="0" err="1">
                <a:ea typeface="+mn-lt"/>
                <a:cs typeface="+mn-lt"/>
              </a:rPr>
              <a:t>Alpha</a:t>
            </a:r>
            <a:r>
              <a:rPr lang="en-US" baseline="-25000" dirty="0" err="1">
                <a:ea typeface="+mn-lt"/>
                <a:cs typeface="+mn-lt"/>
              </a:rPr>
              <a:t>RatioProportions</a:t>
            </a:r>
            <a:r>
              <a:rPr lang="en-US" dirty="0">
                <a:ea typeface="+mn-lt"/>
                <a:cs typeface="+mn-lt"/>
              </a:rPr>
              <a:t> = .79</a:t>
            </a:r>
            <a:endParaRPr lang="en-US" dirty="0"/>
          </a:p>
          <a:p>
            <a:pPr marL="0" indent="0">
              <a:buNone/>
            </a:pPr>
            <a:endParaRPr lang="en-US" dirty="0">
              <a:ea typeface="+mn-lt"/>
              <a:cs typeface="+mn-lt"/>
            </a:endParaRPr>
          </a:p>
          <a:p>
            <a:pPr marL="0" indent="0">
              <a:buNone/>
            </a:pPr>
            <a:r>
              <a:rPr lang="en-US" dirty="0">
                <a:ea typeface="+mn-lt"/>
                <a:cs typeface="+mn-lt"/>
              </a:rPr>
              <a:t>• Item difficulty &amp; discrimination</a:t>
            </a:r>
          </a:p>
          <a:p>
            <a:pPr marL="0" indent="0">
              <a:buNone/>
            </a:pPr>
            <a:r>
              <a:rPr lang="en-US" dirty="0">
                <a:ea typeface="+mn-lt"/>
                <a:cs typeface="+mn-lt"/>
              </a:rPr>
              <a:t>Fraction items of moderate difficulty or difficult; good item-total corr.</a:t>
            </a:r>
            <a:endParaRPr lang="en-US" dirty="0">
              <a:cs typeface="Calibri"/>
            </a:endParaRPr>
          </a:p>
          <a:p>
            <a:pPr marL="0" indent="0">
              <a:buNone/>
            </a:pPr>
            <a:r>
              <a:rPr lang="en-US" dirty="0">
                <a:ea typeface="+mn-lt"/>
                <a:cs typeface="+mn-lt"/>
              </a:rPr>
              <a:t>RP items of moderate difficulty or difficult; good item-total corr.</a:t>
            </a:r>
          </a:p>
          <a:p>
            <a:pPr marL="0" indent="0">
              <a:buNone/>
            </a:pPr>
            <a:endParaRPr lang="en-US" dirty="0">
              <a:ea typeface="+mn-lt"/>
              <a:cs typeface="+mn-lt"/>
            </a:endParaRPr>
          </a:p>
          <a:p>
            <a:pPr marL="0" indent="0">
              <a:buNone/>
            </a:pPr>
            <a:endParaRPr lang="en-US" dirty="0">
              <a:cs typeface="Calibri"/>
            </a:endParaRPr>
          </a:p>
          <a:p>
            <a:pPr marL="0" indent="0">
              <a:buNone/>
            </a:pPr>
            <a:endParaRPr lang="en-US" dirty="0">
              <a:cs typeface="Calibri"/>
            </a:endParaRPr>
          </a:p>
          <a:p>
            <a:endParaRPr lang="en-US" dirty="0">
              <a:cs typeface="Calibri"/>
            </a:endParaRPr>
          </a:p>
        </p:txBody>
      </p:sp>
      <p:pic>
        <p:nvPicPr>
          <p:cNvPr id="4" name="Picture 3">
            <a:extLst>
              <a:ext uri="{FF2B5EF4-FFF2-40B4-BE49-F238E27FC236}">
                <a16:creationId xmlns:a16="http://schemas.microsoft.com/office/drawing/2014/main" id="{12CA191D-BAEF-4C34-BC66-DD933039E5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54857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9A08-187E-4E54-95B5-A2621D81F5A2}"/>
              </a:ext>
            </a:extLst>
          </p:cNvPr>
          <p:cNvSpPr>
            <a:spLocks noGrp="1"/>
          </p:cNvSpPr>
          <p:nvPr>
            <p:ph type="title"/>
          </p:nvPr>
        </p:nvSpPr>
        <p:spPr/>
        <p:txBody>
          <a:bodyPr/>
          <a:lstStyle/>
          <a:p>
            <a:r>
              <a:rPr lang="en-US" dirty="0">
                <a:cs typeface="Calibri Light"/>
              </a:rPr>
              <a:t>Relationships to MKT, Original CVA, and Self-reported Teaching Practice</a:t>
            </a:r>
            <a:endParaRPr lang="en-US" dirty="0"/>
          </a:p>
        </p:txBody>
      </p:sp>
      <p:sp>
        <p:nvSpPr>
          <p:cNvPr id="9" name="Content Placeholder 2">
            <a:extLst>
              <a:ext uri="{FF2B5EF4-FFF2-40B4-BE49-F238E27FC236}">
                <a16:creationId xmlns:a16="http://schemas.microsoft.com/office/drawing/2014/main" id="{404BB2F8-9BCD-4383-839F-0EB014FA6ECF}"/>
              </a:ext>
            </a:extLst>
          </p:cNvPr>
          <p:cNvSpPr txBox="1">
            <a:spLocks/>
          </p:cNvSpPr>
          <p:nvPr/>
        </p:nvSpPr>
        <p:spPr>
          <a:xfrm>
            <a:off x="838200" y="1825625"/>
            <a:ext cx="10515600" cy="39252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cs typeface="Calibri"/>
              </a:rPr>
              <a:t>Fractions</a:t>
            </a:r>
          </a:p>
          <a:p>
            <a:r>
              <a:rPr lang="en-US" dirty="0">
                <a:cs typeface="Calibri"/>
              </a:rPr>
              <a:t>R</a:t>
            </a:r>
            <a:r>
              <a:rPr lang="en-US" baseline="-25000" dirty="0">
                <a:cs typeface="Calibri"/>
              </a:rPr>
              <a:t>CVA-M – MKT</a:t>
            </a:r>
            <a:r>
              <a:rPr lang="en-US" dirty="0">
                <a:cs typeface="Calibri" panose="020F0502020204030204"/>
              </a:rPr>
              <a:t> = .44**</a:t>
            </a:r>
            <a:endParaRPr lang="en-US"/>
          </a:p>
          <a:p>
            <a:r>
              <a:rPr lang="en-US" dirty="0">
                <a:ea typeface="+mn-lt"/>
                <a:cs typeface="+mn-lt"/>
              </a:rPr>
              <a:t>R</a:t>
            </a:r>
            <a:r>
              <a:rPr lang="en-US" baseline="-25000" dirty="0">
                <a:ea typeface="+mn-lt"/>
                <a:cs typeface="+mn-lt"/>
              </a:rPr>
              <a:t>CVA-M – original CVA</a:t>
            </a:r>
            <a:r>
              <a:rPr lang="en-US" dirty="0">
                <a:ea typeface="+mn-lt"/>
                <a:cs typeface="+mn-lt"/>
              </a:rPr>
              <a:t>= .54**</a:t>
            </a:r>
          </a:p>
          <a:p>
            <a:r>
              <a:rPr lang="en-US" dirty="0">
                <a:ea typeface="+mn-lt"/>
                <a:cs typeface="+mn-lt"/>
              </a:rPr>
              <a:t>R</a:t>
            </a:r>
            <a:r>
              <a:rPr lang="en-US" baseline="-25000" dirty="0">
                <a:ea typeface="+mn-lt"/>
                <a:cs typeface="+mn-lt"/>
              </a:rPr>
              <a:t>CVA-M – Self-reported Teaching Practice</a:t>
            </a:r>
            <a:r>
              <a:rPr lang="en-US" dirty="0">
                <a:ea typeface="+mn-lt"/>
                <a:cs typeface="+mn-lt"/>
              </a:rPr>
              <a:t>= .26**</a:t>
            </a:r>
          </a:p>
          <a:p>
            <a:pPr>
              <a:buNone/>
            </a:pPr>
            <a:endParaRPr lang="en-US" u="sng" dirty="0">
              <a:cs typeface="Calibri"/>
            </a:endParaRPr>
          </a:p>
          <a:p>
            <a:pPr>
              <a:buNone/>
            </a:pPr>
            <a:r>
              <a:rPr lang="en-US" u="sng" dirty="0">
                <a:cs typeface="Calibri"/>
              </a:rPr>
              <a:t>Ratio and proportions (in progress)</a:t>
            </a:r>
            <a:endParaRPr lang="en-US"/>
          </a:p>
          <a:p>
            <a:r>
              <a:rPr lang="en-US" dirty="0">
                <a:ea typeface="+mn-lt"/>
                <a:cs typeface="+mn-lt"/>
              </a:rPr>
              <a:t>R</a:t>
            </a:r>
            <a:r>
              <a:rPr lang="en-US" baseline="-25000" dirty="0">
                <a:ea typeface="+mn-lt"/>
                <a:cs typeface="+mn-lt"/>
              </a:rPr>
              <a:t>CVA-M – MKT</a:t>
            </a:r>
            <a:r>
              <a:rPr lang="en-US">
                <a:ea typeface="+mn-lt"/>
                <a:cs typeface="+mn-lt"/>
              </a:rPr>
              <a:t> = .46**</a:t>
            </a:r>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3949261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5EF8-C4BB-534A-909C-39B01BAF2519}"/>
              </a:ext>
            </a:extLst>
          </p:cNvPr>
          <p:cNvSpPr>
            <a:spLocks noGrp="1"/>
          </p:cNvSpPr>
          <p:nvPr>
            <p:ph type="title"/>
          </p:nvPr>
        </p:nvSpPr>
        <p:spPr>
          <a:xfrm>
            <a:off x="838200" y="16787"/>
            <a:ext cx="10515600" cy="1325563"/>
          </a:xfrm>
        </p:spPr>
        <p:txBody>
          <a:bodyPr/>
          <a:lstStyle/>
          <a:p>
            <a:r>
              <a:rPr lang="en-US" b="1" dirty="0"/>
              <a:t>Predicting Student Learning: Fractions study</a:t>
            </a:r>
          </a:p>
        </p:txBody>
      </p:sp>
      <p:graphicFrame>
        <p:nvGraphicFramePr>
          <p:cNvPr id="4" name="Table 4">
            <a:extLst>
              <a:ext uri="{FF2B5EF4-FFF2-40B4-BE49-F238E27FC236}">
                <a16:creationId xmlns:a16="http://schemas.microsoft.com/office/drawing/2014/main" id="{46091CFB-38B6-1F4D-839D-2A17C9A3DF53}"/>
              </a:ext>
            </a:extLst>
          </p:cNvPr>
          <p:cNvGraphicFramePr>
            <a:graphicFrameLocks noGrp="1"/>
          </p:cNvGraphicFramePr>
          <p:nvPr>
            <p:ph idx="1"/>
            <p:extLst>
              <p:ext uri="{D42A27DB-BD31-4B8C-83A1-F6EECF244321}">
                <p14:modId xmlns:p14="http://schemas.microsoft.com/office/powerpoint/2010/main" val="1310205045"/>
              </p:ext>
            </p:extLst>
          </p:nvPr>
        </p:nvGraphicFramePr>
        <p:xfrm>
          <a:off x="838200" y="1317832"/>
          <a:ext cx="10895572" cy="3657600"/>
        </p:xfrm>
        <a:graphic>
          <a:graphicData uri="http://schemas.openxmlformats.org/drawingml/2006/table">
            <a:tbl>
              <a:tblPr firstRow="1" bandRow="1">
                <a:tableStyleId>{5C22544A-7EE6-4342-B048-85BDC9FD1C3A}</a:tableStyleId>
              </a:tblPr>
              <a:tblGrid>
                <a:gridCol w="1880884">
                  <a:extLst>
                    <a:ext uri="{9D8B030D-6E8A-4147-A177-3AD203B41FA5}">
                      <a16:colId xmlns:a16="http://schemas.microsoft.com/office/drawing/2014/main" val="837982855"/>
                    </a:ext>
                  </a:extLst>
                </a:gridCol>
                <a:gridCol w="1778876">
                  <a:extLst>
                    <a:ext uri="{9D8B030D-6E8A-4147-A177-3AD203B41FA5}">
                      <a16:colId xmlns:a16="http://schemas.microsoft.com/office/drawing/2014/main" val="3959188456"/>
                    </a:ext>
                  </a:extLst>
                </a:gridCol>
                <a:gridCol w="2404319">
                  <a:extLst>
                    <a:ext uri="{9D8B030D-6E8A-4147-A177-3AD203B41FA5}">
                      <a16:colId xmlns:a16="http://schemas.microsoft.com/office/drawing/2014/main" val="2706117167"/>
                    </a:ext>
                  </a:extLst>
                </a:gridCol>
                <a:gridCol w="2205033">
                  <a:extLst>
                    <a:ext uri="{9D8B030D-6E8A-4147-A177-3AD203B41FA5}">
                      <a16:colId xmlns:a16="http://schemas.microsoft.com/office/drawing/2014/main" val="1581742893"/>
                    </a:ext>
                  </a:extLst>
                </a:gridCol>
                <a:gridCol w="2626460">
                  <a:extLst>
                    <a:ext uri="{9D8B030D-6E8A-4147-A177-3AD203B41FA5}">
                      <a16:colId xmlns:a16="http://schemas.microsoft.com/office/drawing/2014/main" val="728932930"/>
                    </a:ext>
                  </a:extLst>
                </a:gridCol>
              </a:tblGrid>
              <a:tr h="392379">
                <a:tc>
                  <a:txBody>
                    <a:bodyPr/>
                    <a:lstStyle/>
                    <a:p>
                      <a:endParaRPr lang="en-US" sz="2400" dirty="0"/>
                    </a:p>
                  </a:txBody>
                  <a:tcPr>
                    <a:solidFill>
                      <a:srgbClr val="92D050">
                        <a:alpha val="69000"/>
                      </a:srgbClr>
                    </a:solidFill>
                  </a:tcPr>
                </a:tc>
                <a:tc gridSpan="2">
                  <a:txBody>
                    <a:bodyPr/>
                    <a:lstStyle/>
                    <a:p>
                      <a:pPr algn="ctr"/>
                      <a:r>
                        <a:rPr lang="en-US" sz="2400" b="1" dirty="0"/>
                        <a:t>Student Quiz (N = 39)</a:t>
                      </a:r>
                    </a:p>
                  </a:txBody>
                  <a:tcPr>
                    <a:solidFill>
                      <a:srgbClr val="92D050">
                        <a:alpha val="69000"/>
                      </a:srgbClr>
                    </a:solidFill>
                  </a:tcPr>
                </a:tc>
                <a:tc hMerge="1">
                  <a:txBody>
                    <a:bodyPr/>
                    <a:lstStyle/>
                    <a:p>
                      <a:endParaRPr lang="en-US" dirty="0"/>
                    </a:p>
                  </a:txBody>
                  <a:tcPr>
                    <a:solidFill>
                      <a:srgbClr val="92D050">
                        <a:alpha val="50000"/>
                      </a:srgbClr>
                    </a:solidFill>
                  </a:tcPr>
                </a:tc>
                <a:tc gridSpan="2">
                  <a:txBody>
                    <a:bodyPr/>
                    <a:lstStyle/>
                    <a:p>
                      <a:pPr algn="ctr"/>
                      <a:r>
                        <a:rPr lang="en-US" sz="2400" dirty="0"/>
                        <a:t>Standardized Test Scores (N = 212)</a:t>
                      </a:r>
                    </a:p>
                  </a:txBody>
                  <a:tcPr>
                    <a:solidFill>
                      <a:srgbClr val="92D050">
                        <a:alpha val="69000"/>
                      </a:srgbClr>
                    </a:solidFill>
                  </a:tcPr>
                </a:tc>
                <a:tc hMerge="1">
                  <a:txBody>
                    <a:bodyPr/>
                    <a:lstStyle/>
                    <a:p>
                      <a:endParaRPr lang="en-US" dirty="0"/>
                    </a:p>
                  </a:txBody>
                  <a:tcPr>
                    <a:solidFill>
                      <a:srgbClr val="92D050">
                        <a:alpha val="50000"/>
                      </a:srgbClr>
                    </a:solidFill>
                  </a:tcPr>
                </a:tc>
                <a:extLst>
                  <a:ext uri="{0D108BD9-81ED-4DB2-BD59-A6C34878D82A}">
                    <a16:rowId xmlns:a16="http://schemas.microsoft.com/office/drawing/2014/main" val="3549358350"/>
                  </a:ext>
                </a:extLst>
              </a:tr>
              <a:tr h="392379">
                <a:tc>
                  <a:txBody>
                    <a:bodyPr/>
                    <a:lstStyle/>
                    <a:p>
                      <a:r>
                        <a:rPr lang="en-US" sz="2400" b="1" u="none" dirty="0"/>
                        <a:t>Measures</a:t>
                      </a:r>
                    </a:p>
                  </a:txBody>
                  <a:tcPr>
                    <a:solidFill>
                      <a:srgbClr val="92D050">
                        <a:alpha val="18000"/>
                      </a:srgbClr>
                    </a:solidFill>
                  </a:tcPr>
                </a:tc>
                <a:tc>
                  <a:txBody>
                    <a:bodyPr/>
                    <a:lstStyle/>
                    <a:p>
                      <a:pPr algn="ctr"/>
                      <a:r>
                        <a:rPr lang="en-US" sz="2400" b="1" u="none" dirty="0"/>
                        <a:t>Std. Coef.</a:t>
                      </a:r>
                    </a:p>
                  </a:txBody>
                  <a:tcPr>
                    <a:solidFill>
                      <a:srgbClr val="92D050">
                        <a:alpha val="18000"/>
                      </a:srgbClr>
                    </a:solidFill>
                  </a:tcPr>
                </a:tc>
                <a:tc>
                  <a:txBody>
                    <a:bodyPr/>
                    <a:lstStyle/>
                    <a:p>
                      <a:pPr algn="ctr"/>
                      <a:r>
                        <a:rPr lang="en-US" sz="2400" b="1" u="none" dirty="0"/>
                        <a:t>P-value</a:t>
                      </a:r>
                    </a:p>
                  </a:txBody>
                  <a:tcPr>
                    <a:solidFill>
                      <a:srgbClr val="92D050">
                        <a:alpha val="18000"/>
                      </a:srgbClr>
                    </a:solidFill>
                  </a:tcPr>
                </a:tc>
                <a:tc>
                  <a:txBody>
                    <a:bodyPr/>
                    <a:lstStyle/>
                    <a:p>
                      <a:pPr algn="ctr"/>
                      <a:r>
                        <a:rPr lang="en-US" sz="2400" b="1" u="none" dirty="0"/>
                        <a:t>Std. Coef.</a:t>
                      </a:r>
                    </a:p>
                  </a:txBody>
                  <a:tcPr>
                    <a:solidFill>
                      <a:srgbClr val="92D050">
                        <a:alpha val="18000"/>
                      </a:srgbClr>
                    </a:solidFill>
                  </a:tcPr>
                </a:tc>
                <a:tc>
                  <a:txBody>
                    <a:bodyPr/>
                    <a:lstStyle/>
                    <a:p>
                      <a:pPr algn="ctr"/>
                      <a:r>
                        <a:rPr lang="en-US" sz="2400" b="1" u="none" dirty="0"/>
                        <a:t>P-value</a:t>
                      </a:r>
                    </a:p>
                  </a:txBody>
                  <a:tcPr>
                    <a:solidFill>
                      <a:srgbClr val="92D050">
                        <a:alpha val="18000"/>
                      </a:srgbClr>
                    </a:solidFill>
                  </a:tcPr>
                </a:tc>
                <a:extLst>
                  <a:ext uri="{0D108BD9-81ED-4DB2-BD59-A6C34878D82A}">
                    <a16:rowId xmlns:a16="http://schemas.microsoft.com/office/drawing/2014/main" val="2669177345"/>
                  </a:ext>
                </a:extLst>
              </a:tr>
              <a:tr h="370840">
                <a:tc>
                  <a:txBody>
                    <a:bodyPr/>
                    <a:lstStyle/>
                    <a:p>
                      <a:r>
                        <a:rPr lang="en-US" sz="2400" dirty="0"/>
                        <a:t>TQ</a:t>
                      </a:r>
                    </a:p>
                  </a:txBody>
                  <a:tcPr>
                    <a:solidFill>
                      <a:srgbClr val="92D050">
                        <a:alpha val="18000"/>
                      </a:srgbClr>
                    </a:solidFill>
                  </a:tcPr>
                </a:tc>
                <a:tc>
                  <a:txBody>
                    <a:bodyPr/>
                    <a:lstStyle/>
                    <a:p>
                      <a:pPr algn="ctr"/>
                      <a:r>
                        <a:rPr lang="en-US" sz="2400" dirty="0"/>
                        <a:t>.281</a:t>
                      </a:r>
                    </a:p>
                  </a:txBody>
                  <a:tcPr>
                    <a:solidFill>
                      <a:srgbClr val="92D050">
                        <a:alpha val="18000"/>
                      </a:srgbClr>
                    </a:solidFill>
                  </a:tcPr>
                </a:tc>
                <a:tc>
                  <a:txBody>
                    <a:bodyPr/>
                    <a:lstStyle/>
                    <a:p>
                      <a:pPr algn="ctr"/>
                      <a:r>
                        <a:rPr lang="en-US" sz="2400" dirty="0"/>
                        <a:t>.119</a:t>
                      </a:r>
                    </a:p>
                  </a:txBody>
                  <a:tcPr>
                    <a:solidFill>
                      <a:srgbClr val="92D050">
                        <a:alpha val="18000"/>
                      </a:srgbClr>
                    </a:solidFill>
                  </a:tcPr>
                </a:tc>
                <a:tc>
                  <a:txBody>
                    <a:bodyPr/>
                    <a:lstStyle/>
                    <a:p>
                      <a:pPr algn="ctr"/>
                      <a:r>
                        <a:rPr lang="en-US" sz="2400" dirty="0"/>
                        <a:t>.228</a:t>
                      </a:r>
                    </a:p>
                  </a:txBody>
                  <a:tcPr>
                    <a:solidFill>
                      <a:srgbClr val="92D050">
                        <a:alpha val="18000"/>
                      </a:srgbClr>
                    </a:solidFill>
                  </a:tcPr>
                </a:tc>
                <a:tc>
                  <a:txBody>
                    <a:bodyPr/>
                    <a:lstStyle/>
                    <a:p>
                      <a:pPr algn="ctr"/>
                      <a:r>
                        <a:rPr lang="en-US" sz="2400" dirty="0"/>
                        <a:t>0.002</a:t>
                      </a:r>
                    </a:p>
                  </a:txBody>
                  <a:tcPr>
                    <a:solidFill>
                      <a:srgbClr val="92D050">
                        <a:alpha val="18000"/>
                      </a:srgbClr>
                    </a:solidFill>
                  </a:tcPr>
                </a:tc>
                <a:extLst>
                  <a:ext uri="{0D108BD9-81ED-4DB2-BD59-A6C34878D82A}">
                    <a16:rowId xmlns:a16="http://schemas.microsoft.com/office/drawing/2014/main" val="2874720222"/>
                  </a:ext>
                </a:extLst>
              </a:tr>
              <a:tr h="370840">
                <a:tc>
                  <a:txBody>
                    <a:bodyPr/>
                    <a:lstStyle/>
                    <a:p>
                      <a:r>
                        <a:rPr lang="en-US" sz="2400" dirty="0"/>
                        <a:t>ST</a:t>
                      </a:r>
                    </a:p>
                  </a:txBody>
                  <a:tcPr>
                    <a:solidFill>
                      <a:srgbClr val="92D050">
                        <a:alpha val="18000"/>
                      </a:srgbClr>
                    </a:solidFill>
                  </a:tcPr>
                </a:tc>
                <a:tc>
                  <a:txBody>
                    <a:bodyPr/>
                    <a:lstStyle/>
                    <a:p>
                      <a:pPr algn="ctr"/>
                      <a:r>
                        <a:rPr lang="en-US" sz="2400" dirty="0"/>
                        <a:t>.154</a:t>
                      </a:r>
                    </a:p>
                  </a:txBody>
                  <a:tcPr>
                    <a:solidFill>
                      <a:srgbClr val="92D050">
                        <a:alpha val="18000"/>
                      </a:srgbClr>
                    </a:solidFill>
                  </a:tcPr>
                </a:tc>
                <a:tc>
                  <a:txBody>
                    <a:bodyPr/>
                    <a:lstStyle/>
                    <a:p>
                      <a:pPr algn="ctr"/>
                      <a:r>
                        <a:rPr lang="en-US" sz="2400" dirty="0"/>
                        <a:t>.398</a:t>
                      </a:r>
                    </a:p>
                  </a:txBody>
                  <a:tcPr>
                    <a:solidFill>
                      <a:srgbClr val="92D050">
                        <a:alpha val="18000"/>
                      </a:srgbClr>
                    </a:solidFill>
                  </a:tcPr>
                </a:tc>
                <a:tc>
                  <a:txBody>
                    <a:bodyPr/>
                    <a:lstStyle/>
                    <a:p>
                      <a:pPr algn="ctr"/>
                      <a:r>
                        <a:rPr lang="en-US" sz="2400" dirty="0"/>
                        <a:t>.215</a:t>
                      </a:r>
                    </a:p>
                  </a:txBody>
                  <a:tcPr>
                    <a:solidFill>
                      <a:srgbClr val="92D050">
                        <a:alpha val="18000"/>
                      </a:srgbClr>
                    </a:solidFill>
                  </a:tcPr>
                </a:tc>
                <a:tc>
                  <a:txBody>
                    <a:bodyPr/>
                    <a:lstStyle/>
                    <a:p>
                      <a:pPr algn="ctr"/>
                      <a:r>
                        <a:rPr lang="en-US" sz="2400" dirty="0"/>
                        <a:t>0.003</a:t>
                      </a:r>
                    </a:p>
                  </a:txBody>
                  <a:tcPr>
                    <a:solidFill>
                      <a:srgbClr val="92D050">
                        <a:alpha val="18000"/>
                      </a:srgbClr>
                    </a:solidFill>
                  </a:tcPr>
                </a:tc>
                <a:extLst>
                  <a:ext uri="{0D108BD9-81ED-4DB2-BD59-A6C34878D82A}">
                    <a16:rowId xmlns:a16="http://schemas.microsoft.com/office/drawing/2014/main" val="500000439"/>
                  </a:ext>
                </a:extLst>
              </a:tr>
              <a:tr h="370840">
                <a:tc>
                  <a:txBody>
                    <a:bodyPr/>
                    <a:lstStyle/>
                    <a:p>
                      <a:r>
                        <a:rPr lang="en-US" sz="2400" dirty="0"/>
                        <a:t>SI</a:t>
                      </a:r>
                    </a:p>
                  </a:txBody>
                  <a:tcPr>
                    <a:solidFill>
                      <a:srgbClr val="92D050">
                        <a:alpha val="18000"/>
                      </a:srgbClr>
                    </a:solidFill>
                  </a:tcPr>
                </a:tc>
                <a:tc>
                  <a:txBody>
                    <a:bodyPr/>
                    <a:lstStyle/>
                    <a:p>
                      <a:pPr algn="ctr"/>
                      <a:r>
                        <a:rPr lang="en-US" sz="2400" dirty="0"/>
                        <a:t>.308</a:t>
                      </a:r>
                    </a:p>
                  </a:txBody>
                  <a:tcPr>
                    <a:solidFill>
                      <a:srgbClr val="92D050">
                        <a:alpha val="18000"/>
                      </a:srgbClr>
                    </a:solidFill>
                  </a:tcPr>
                </a:tc>
                <a:tc>
                  <a:txBody>
                    <a:bodyPr/>
                    <a:lstStyle/>
                    <a:p>
                      <a:pPr algn="ctr"/>
                      <a:r>
                        <a:rPr lang="en-US" sz="2400" dirty="0"/>
                        <a:t>.084</a:t>
                      </a:r>
                    </a:p>
                  </a:txBody>
                  <a:tcPr>
                    <a:solidFill>
                      <a:srgbClr val="92D050">
                        <a:alpha val="18000"/>
                      </a:srgbClr>
                    </a:solidFill>
                  </a:tcPr>
                </a:tc>
                <a:tc>
                  <a:txBody>
                    <a:bodyPr/>
                    <a:lstStyle/>
                    <a:p>
                      <a:pPr algn="ctr"/>
                      <a:r>
                        <a:rPr lang="en-US" sz="2400" dirty="0"/>
                        <a:t>.219</a:t>
                      </a:r>
                    </a:p>
                  </a:txBody>
                  <a:tcPr>
                    <a:solidFill>
                      <a:srgbClr val="92D050">
                        <a:alpha val="18000"/>
                      </a:srgbClr>
                    </a:solidFill>
                  </a:tcPr>
                </a:tc>
                <a:tc>
                  <a:txBody>
                    <a:bodyPr/>
                    <a:lstStyle/>
                    <a:p>
                      <a:pPr algn="ctr"/>
                      <a:r>
                        <a:rPr lang="en-US" sz="2400" dirty="0"/>
                        <a:t>0.002</a:t>
                      </a:r>
                    </a:p>
                  </a:txBody>
                  <a:tcPr>
                    <a:solidFill>
                      <a:srgbClr val="92D050">
                        <a:alpha val="18000"/>
                      </a:srgbClr>
                    </a:solidFill>
                  </a:tcPr>
                </a:tc>
                <a:extLst>
                  <a:ext uri="{0D108BD9-81ED-4DB2-BD59-A6C34878D82A}">
                    <a16:rowId xmlns:a16="http://schemas.microsoft.com/office/drawing/2014/main" val="685814169"/>
                  </a:ext>
                </a:extLst>
              </a:tr>
              <a:tr h="370840">
                <a:tc>
                  <a:txBody>
                    <a:bodyPr/>
                    <a:lstStyle/>
                    <a:p>
                      <a:r>
                        <a:rPr lang="en-US" sz="2400" dirty="0" err="1"/>
                        <a:t>RtS</a:t>
                      </a:r>
                      <a:endParaRPr lang="en-US" sz="2400" dirty="0"/>
                    </a:p>
                  </a:txBody>
                  <a:tcPr>
                    <a:solidFill>
                      <a:srgbClr val="92D050">
                        <a:alpha val="18000"/>
                      </a:srgbClr>
                    </a:solidFill>
                  </a:tcPr>
                </a:tc>
                <a:tc>
                  <a:txBody>
                    <a:bodyPr/>
                    <a:lstStyle/>
                    <a:p>
                      <a:pPr algn="ctr"/>
                      <a:r>
                        <a:rPr lang="en-US" sz="2400" dirty="0"/>
                        <a:t>.443</a:t>
                      </a:r>
                    </a:p>
                  </a:txBody>
                  <a:tcPr>
                    <a:solidFill>
                      <a:srgbClr val="92D050">
                        <a:alpha val="18000"/>
                      </a:srgbClr>
                    </a:solidFill>
                  </a:tcPr>
                </a:tc>
                <a:tc>
                  <a:txBody>
                    <a:bodyPr/>
                    <a:lstStyle/>
                    <a:p>
                      <a:pPr algn="ctr"/>
                      <a:r>
                        <a:rPr lang="en-US" sz="2400" dirty="0"/>
                        <a:t>.012</a:t>
                      </a:r>
                    </a:p>
                  </a:txBody>
                  <a:tcPr>
                    <a:solidFill>
                      <a:srgbClr val="92D050">
                        <a:alpha val="18000"/>
                      </a:srgbClr>
                    </a:solidFill>
                  </a:tcPr>
                </a:tc>
                <a:tc>
                  <a:txBody>
                    <a:bodyPr/>
                    <a:lstStyle/>
                    <a:p>
                      <a:pPr algn="ctr"/>
                      <a:r>
                        <a:rPr lang="en-US" sz="2400" dirty="0"/>
                        <a:t>.219</a:t>
                      </a:r>
                    </a:p>
                  </a:txBody>
                  <a:tcPr>
                    <a:solidFill>
                      <a:srgbClr val="92D050">
                        <a:alpha val="18000"/>
                      </a:srgbClr>
                    </a:solidFill>
                  </a:tcPr>
                </a:tc>
                <a:tc>
                  <a:txBody>
                    <a:bodyPr/>
                    <a:lstStyle/>
                    <a:p>
                      <a:pPr algn="ctr"/>
                      <a:r>
                        <a:rPr lang="en-US" sz="2400" dirty="0"/>
                        <a:t>0.002</a:t>
                      </a:r>
                    </a:p>
                  </a:txBody>
                  <a:tcPr>
                    <a:solidFill>
                      <a:srgbClr val="92D050">
                        <a:alpha val="18000"/>
                      </a:srgbClr>
                    </a:solidFill>
                  </a:tcPr>
                </a:tc>
                <a:extLst>
                  <a:ext uri="{0D108BD9-81ED-4DB2-BD59-A6C34878D82A}">
                    <a16:rowId xmlns:a16="http://schemas.microsoft.com/office/drawing/2014/main" val="603150732"/>
                  </a:ext>
                </a:extLst>
              </a:tr>
              <a:tr h="370840">
                <a:tc>
                  <a:txBody>
                    <a:bodyPr/>
                    <a:lstStyle/>
                    <a:p>
                      <a:r>
                        <a:rPr lang="en-US" sz="2400" dirty="0"/>
                        <a:t>CVA-M Total</a:t>
                      </a:r>
                    </a:p>
                  </a:txBody>
                  <a:tcPr>
                    <a:solidFill>
                      <a:srgbClr val="92D050">
                        <a:alpha val="18000"/>
                      </a:srgbClr>
                    </a:solidFill>
                  </a:tcPr>
                </a:tc>
                <a:tc>
                  <a:txBody>
                    <a:bodyPr/>
                    <a:lstStyle/>
                    <a:p>
                      <a:pPr algn="ctr"/>
                      <a:r>
                        <a:rPr lang="en-US" sz="2400" dirty="0"/>
                        <a:t>.363</a:t>
                      </a:r>
                    </a:p>
                  </a:txBody>
                  <a:tcPr>
                    <a:solidFill>
                      <a:srgbClr val="92D050">
                        <a:alpha val="18000"/>
                      </a:srgbClr>
                    </a:solidFill>
                  </a:tcPr>
                </a:tc>
                <a:tc>
                  <a:txBody>
                    <a:bodyPr/>
                    <a:lstStyle/>
                    <a:p>
                      <a:pPr algn="ctr"/>
                      <a:r>
                        <a:rPr lang="en-US" sz="2400" dirty="0"/>
                        <a:t>.041</a:t>
                      </a:r>
                    </a:p>
                  </a:txBody>
                  <a:tcPr>
                    <a:solidFill>
                      <a:srgbClr val="92D050">
                        <a:alpha val="18000"/>
                      </a:srgbClr>
                    </a:solidFill>
                  </a:tcPr>
                </a:tc>
                <a:tc>
                  <a:txBody>
                    <a:bodyPr/>
                    <a:lstStyle/>
                    <a:p>
                      <a:pPr algn="ctr"/>
                      <a:r>
                        <a:rPr lang="en-US" sz="2400" dirty="0"/>
                        <a:t>.</a:t>
                      </a:r>
                      <a:r>
                        <a:rPr lang="en-US" sz="2400" b="0" i="0" u="none" strike="noStrike" noProof="0" dirty="0">
                          <a:latin typeface="Calibri"/>
                        </a:rPr>
                        <a:t>303</a:t>
                      </a:r>
                      <a:endParaRPr lang="en-US" sz="2400" dirty="0"/>
                    </a:p>
                  </a:txBody>
                  <a:tcPr>
                    <a:solidFill>
                      <a:srgbClr val="92D050">
                        <a:alpha val="18000"/>
                      </a:srgbClr>
                    </a:solidFill>
                  </a:tcPr>
                </a:tc>
                <a:tc>
                  <a:txBody>
                    <a:bodyPr/>
                    <a:lstStyle/>
                    <a:p>
                      <a:pPr algn="ctr"/>
                      <a:r>
                        <a:rPr lang="en-US" sz="2400" dirty="0"/>
                        <a:t>&lt;0.001</a:t>
                      </a:r>
                    </a:p>
                  </a:txBody>
                  <a:tcPr>
                    <a:solidFill>
                      <a:srgbClr val="92D050">
                        <a:alpha val="18000"/>
                      </a:srgbClr>
                    </a:solidFill>
                  </a:tcPr>
                </a:tc>
                <a:extLst>
                  <a:ext uri="{0D108BD9-81ED-4DB2-BD59-A6C34878D82A}">
                    <a16:rowId xmlns:a16="http://schemas.microsoft.com/office/drawing/2014/main" val="1559867858"/>
                  </a:ext>
                </a:extLst>
              </a:tr>
              <a:tr h="370840">
                <a:tc>
                  <a:txBody>
                    <a:bodyPr/>
                    <a:lstStyle/>
                    <a:p>
                      <a:r>
                        <a:rPr lang="en-US" sz="2400" dirty="0"/>
                        <a:t>CVA (original)</a:t>
                      </a:r>
                    </a:p>
                  </a:txBody>
                  <a:tcPr>
                    <a:solidFill>
                      <a:srgbClr val="92D050">
                        <a:alpha val="18000"/>
                      </a:srgbClr>
                    </a:solidFill>
                  </a:tcPr>
                </a:tc>
                <a:tc>
                  <a:txBody>
                    <a:bodyPr/>
                    <a:lstStyle/>
                    <a:p>
                      <a:pPr algn="ctr"/>
                      <a:r>
                        <a:rPr lang="en-US" sz="2400" dirty="0"/>
                        <a:t>.350</a:t>
                      </a:r>
                    </a:p>
                  </a:txBody>
                  <a:tcPr>
                    <a:solidFill>
                      <a:srgbClr val="92D050">
                        <a:alpha val="18000"/>
                      </a:srgbClr>
                    </a:solidFill>
                  </a:tcPr>
                </a:tc>
                <a:tc>
                  <a:txBody>
                    <a:bodyPr/>
                    <a:lstStyle/>
                    <a:p>
                      <a:pPr algn="ctr"/>
                      <a:r>
                        <a:rPr lang="en-US" sz="2400" dirty="0"/>
                        <a:t>.048</a:t>
                      </a:r>
                    </a:p>
                  </a:txBody>
                  <a:tcPr>
                    <a:solidFill>
                      <a:srgbClr val="92D050">
                        <a:alpha val="18000"/>
                      </a:srgbClr>
                    </a:solidFill>
                  </a:tcPr>
                </a:tc>
                <a:tc>
                  <a:txBody>
                    <a:bodyPr/>
                    <a:lstStyle/>
                    <a:p>
                      <a:pPr algn="ctr"/>
                      <a:r>
                        <a:rPr lang="en-US" sz="2400"/>
                        <a:t>.139</a:t>
                      </a:r>
                      <a:endParaRPr lang="en-US" sz="2400" dirty="0"/>
                    </a:p>
                  </a:txBody>
                  <a:tcPr>
                    <a:solidFill>
                      <a:srgbClr val="92D050">
                        <a:alpha val="18000"/>
                      </a:srgbClr>
                    </a:solidFill>
                  </a:tcPr>
                </a:tc>
                <a:tc>
                  <a:txBody>
                    <a:bodyPr/>
                    <a:lstStyle/>
                    <a:p>
                      <a:pPr algn="ctr"/>
                      <a:r>
                        <a:rPr lang="en-US" sz="2400" b="0" i="0" kern="1200" dirty="0">
                          <a:solidFill>
                            <a:schemeClr val="dk1"/>
                          </a:solidFill>
                          <a:effectLst/>
                          <a:latin typeface="+mn-lt"/>
                          <a:ea typeface="+mn-ea"/>
                          <a:cs typeface="+mn-cs"/>
                        </a:rPr>
                        <a:t>.055</a:t>
                      </a:r>
                    </a:p>
                  </a:txBody>
                  <a:tcPr>
                    <a:solidFill>
                      <a:srgbClr val="92D050">
                        <a:alpha val="18000"/>
                      </a:srgbClr>
                    </a:solidFill>
                  </a:tcPr>
                </a:tc>
                <a:extLst>
                  <a:ext uri="{0D108BD9-81ED-4DB2-BD59-A6C34878D82A}">
                    <a16:rowId xmlns:a16="http://schemas.microsoft.com/office/drawing/2014/main" val="2959000320"/>
                  </a:ext>
                </a:extLst>
              </a:tr>
            </a:tbl>
          </a:graphicData>
        </a:graphic>
      </p:graphicFrame>
      <p:sp>
        <p:nvSpPr>
          <p:cNvPr id="6" name="TextBox 5">
            <a:extLst>
              <a:ext uri="{FF2B5EF4-FFF2-40B4-BE49-F238E27FC236}">
                <a16:creationId xmlns:a16="http://schemas.microsoft.com/office/drawing/2014/main" id="{0AAC4746-9921-4335-9791-4E33D0F22494}"/>
              </a:ext>
            </a:extLst>
          </p:cNvPr>
          <p:cNvSpPr txBox="1"/>
          <p:nvPr/>
        </p:nvSpPr>
        <p:spPr>
          <a:xfrm>
            <a:off x="838200" y="4953661"/>
            <a:ext cx="10895571" cy="1200329"/>
          </a:xfrm>
          <a:prstGeom prst="rect">
            <a:avLst/>
          </a:prstGeom>
          <a:noFill/>
        </p:spPr>
        <p:txBody>
          <a:bodyPr wrap="square">
            <a:spAutoFit/>
          </a:bodyPr>
          <a:lstStyle/>
          <a:p>
            <a:r>
              <a:rPr lang="en-US" dirty="0"/>
              <a:t>Note. Standardized coefficients are calculated based on second level variance from Hierarchal Linear Models (HLM). Student quiz scores were scaled using IRT. The student quiz HLM predicts student gains (posttest trait level estimates minus pretest estimates). The standardized test model predicts students 2019 scores controlling for 2018 scores. </a:t>
            </a:r>
          </a:p>
        </p:txBody>
      </p:sp>
      <p:pic>
        <p:nvPicPr>
          <p:cNvPr id="7" name="Picture 6">
            <a:extLst>
              <a:ext uri="{FF2B5EF4-FFF2-40B4-BE49-F238E27FC236}">
                <a16:creationId xmlns:a16="http://schemas.microsoft.com/office/drawing/2014/main" id="{85511A69-AF05-470D-8BED-3A2E00FE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94075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5EF8-C4BB-534A-909C-39B01BAF2519}"/>
              </a:ext>
            </a:extLst>
          </p:cNvPr>
          <p:cNvSpPr>
            <a:spLocks noGrp="1"/>
          </p:cNvSpPr>
          <p:nvPr>
            <p:ph type="title"/>
          </p:nvPr>
        </p:nvSpPr>
        <p:spPr>
          <a:xfrm>
            <a:off x="838200" y="45813"/>
            <a:ext cx="10515600" cy="1325563"/>
          </a:xfrm>
        </p:spPr>
        <p:txBody>
          <a:bodyPr/>
          <a:lstStyle/>
          <a:p>
            <a:r>
              <a:rPr lang="en-US" b="1" dirty="0"/>
              <a:t>Predicting Student Learning: RP Study</a:t>
            </a:r>
          </a:p>
        </p:txBody>
      </p:sp>
      <p:graphicFrame>
        <p:nvGraphicFramePr>
          <p:cNvPr id="4" name="Table 4">
            <a:extLst>
              <a:ext uri="{FF2B5EF4-FFF2-40B4-BE49-F238E27FC236}">
                <a16:creationId xmlns:a16="http://schemas.microsoft.com/office/drawing/2014/main" id="{46091CFB-38B6-1F4D-839D-2A17C9A3DF53}"/>
              </a:ext>
            </a:extLst>
          </p:cNvPr>
          <p:cNvGraphicFramePr>
            <a:graphicFrameLocks noGrp="1"/>
          </p:cNvGraphicFramePr>
          <p:nvPr>
            <p:ph idx="1"/>
            <p:extLst>
              <p:ext uri="{D42A27DB-BD31-4B8C-83A1-F6EECF244321}">
                <p14:modId xmlns:p14="http://schemas.microsoft.com/office/powerpoint/2010/main" val="1022533400"/>
              </p:ext>
            </p:extLst>
          </p:nvPr>
        </p:nvGraphicFramePr>
        <p:xfrm>
          <a:off x="838200" y="2166592"/>
          <a:ext cx="10895572" cy="2743200"/>
        </p:xfrm>
        <a:graphic>
          <a:graphicData uri="http://schemas.openxmlformats.org/drawingml/2006/table">
            <a:tbl>
              <a:tblPr firstRow="1" bandRow="1">
                <a:tableStyleId>{5C22544A-7EE6-4342-B048-85BDC9FD1C3A}</a:tableStyleId>
              </a:tblPr>
              <a:tblGrid>
                <a:gridCol w="1880884">
                  <a:extLst>
                    <a:ext uri="{9D8B030D-6E8A-4147-A177-3AD203B41FA5}">
                      <a16:colId xmlns:a16="http://schemas.microsoft.com/office/drawing/2014/main" val="837982855"/>
                    </a:ext>
                  </a:extLst>
                </a:gridCol>
                <a:gridCol w="1778876">
                  <a:extLst>
                    <a:ext uri="{9D8B030D-6E8A-4147-A177-3AD203B41FA5}">
                      <a16:colId xmlns:a16="http://schemas.microsoft.com/office/drawing/2014/main" val="3959188456"/>
                    </a:ext>
                  </a:extLst>
                </a:gridCol>
                <a:gridCol w="2404319">
                  <a:extLst>
                    <a:ext uri="{9D8B030D-6E8A-4147-A177-3AD203B41FA5}">
                      <a16:colId xmlns:a16="http://schemas.microsoft.com/office/drawing/2014/main" val="2706117167"/>
                    </a:ext>
                  </a:extLst>
                </a:gridCol>
                <a:gridCol w="2205033">
                  <a:extLst>
                    <a:ext uri="{9D8B030D-6E8A-4147-A177-3AD203B41FA5}">
                      <a16:colId xmlns:a16="http://schemas.microsoft.com/office/drawing/2014/main" val="1581742893"/>
                    </a:ext>
                  </a:extLst>
                </a:gridCol>
                <a:gridCol w="2626460">
                  <a:extLst>
                    <a:ext uri="{9D8B030D-6E8A-4147-A177-3AD203B41FA5}">
                      <a16:colId xmlns:a16="http://schemas.microsoft.com/office/drawing/2014/main" val="728932930"/>
                    </a:ext>
                  </a:extLst>
                </a:gridCol>
              </a:tblGrid>
              <a:tr h="392379">
                <a:tc>
                  <a:txBody>
                    <a:bodyPr/>
                    <a:lstStyle/>
                    <a:p>
                      <a:endParaRPr lang="en-US" sz="2400" dirty="0"/>
                    </a:p>
                  </a:txBody>
                  <a:tcPr>
                    <a:solidFill>
                      <a:srgbClr val="92D050">
                        <a:alpha val="69000"/>
                      </a:srgbClr>
                    </a:solidFill>
                  </a:tcPr>
                </a:tc>
                <a:tc gridSpan="2">
                  <a:txBody>
                    <a:bodyPr/>
                    <a:lstStyle/>
                    <a:p>
                      <a:pPr algn="ctr"/>
                      <a:r>
                        <a:rPr lang="en-US" sz="2400" b="1" dirty="0"/>
                        <a:t>Student Quiz (N = 16)</a:t>
                      </a:r>
                    </a:p>
                  </a:txBody>
                  <a:tcPr>
                    <a:solidFill>
                      <a:srgbClr val="92D050">
                        <a:alpha val="69000"/>
                      </a:srgbClr>
                    </a:solidFill>
                  </a:tcPr>
                </a:tc>
                <a:tc hMerge="1">
                  <a:txBody>
                    <a:bodyPr/>
                    <a:lstStyle/>
                    <a:p>
                      <a:endParaRPr lang="en-US" dirty="0"/>
                    </a:p>
                  </a:txBody>
                  <a:tcPr>
                    <a:solidFill>
                      <a:srgbClr val="92D050">
                        <a:alpha val="50000"/>
                      </a:srgbClr>
                    </a:solidFill>
                  </a:tcPr>
                </a:tc>
                <a:tc gridSpan="2">
                  <a:txBody>
                    <a:bodyPr/>
                    <a:lstStyle/>
                    <a:p>
                      <a:pPr algn="ctr"/>
                      <a:r>
                        <a:rPr lang="en-US" sz="2400" dirty="0"/>
                        <a:t>Standardized Test Scores (N = 111)</a:t>
                      </a:r>
                    </a:p>
                  </a:txBody>
                  <a:tcPr>
                    <a:solidFill>
                      <a:srgbClr val="92D050">
                        <a:alpha val="69000"/>
                      </a:srgbClr>
                    </a:solidFill>
                  </a:tcPr>
                </a:tc>
                <a:tc hMerge="1">
                  <a:txBody>
                    <a:bodyPr/>
                    <a:lstStyle/>
                    <a:p>
                      <a:endParaRPr lang="en-US" dirty="0"/>
                    </a:p>
                  </a:txBody>
                  <a:tcPr>
                    <a:solidFill>
                      <a:srgbClr val="92D050">
                        <a:alpha val="50000"/>
                      </a:srgbClr>
                    </a:solidFill>
                  </a:tcPr>
                </a:tc>
                <a:extLst>
                  <a:ext uri="{0D108BD9-81ED-4DB2-BD59-A6C34878D82A}">
                    <a16:rowId xmlns:a16="http://schemas.microsoft.com/office/drawing/2014/main" val="3549358350"/>
                  </a:ext>
                </a:extLst>
              </a:tr>
              <a:tr h="392379">
                <a:tc>
                  <a:txBody>
                    <a:bodyPr/>
                    <a:lstStyle/>
                    <a:p>
                      <a:r>
                        <a:rPr lang="en-US" sz="2400" b="1" i="0" u="none" dirty="0"/>
                        <a:t>Measures</a:t>
                      </a:r>
                    </a:p>
                  </a:txBody>
                  <a:tcPr>
                    <a:solidFill>
                      <a:srgbClr val="92D050">
                        <a:alpha val="18000"/>
                      </a:srgbClr>
                    </a:solidFill>
                  </a:tcPr>
                </a:tc>
                <a:tc>
                  <a:txBody>
                    <a:bodyPr/>
                    <a:lstStyle/>
                    <a:p>
                      <a:pPr algn="ctr"/>
                      <a:r>
                        <a:rPr lang="en-US" sz="2400" b="1" u="none" dirty="0"/>
                        <a:t>Std. Coef.</a:t>
                      </a:r>
                    </a:p>
                  </a:txBody>
                  <a:tcPr>
                    <a:solidFill>
                      <a:srgbClr val="92D050">
                        <a:alpha val="18000"/>
                      </a:srgbClr>
                    </a:solidFill>
                  </a:tcPr>
                </a:tc>
                <a:tc>
                  <a:txBody>
                    <a:bodyPr/>
                    <a:lstStyle/>
                    <a:p>
                      <a:pPr algn="ctr"/>
                      <a:r>
                        <a:rPr lang="en-US" sz="2400" b="1" i="0" u="none" dirty="0"/>
                        <a:t>P-value</a:t>
                      </a:r>
                    </a:p>
                  </a:txBody>
                  <a:tcPr>
                    <a:solidFill>
                      <a:srgbClr val="92D050">
                        <a:alpha val="18000"/>
                      </a:srgbClr>
                    </a:solidFill>
                  </a:tcPr>
                </a:tc>
                <a:tc>
                  <a:txBody>
                    <a:bodyPr/>
                    <a:lstStyle/>
                    <a:p>
                      <a:pPr algn="ctr"/>
                      <a:r>
                        <a:rPr lang="en-US" sz="2400" b="1" u="none" dirty="0"/>
                        <a:t>Std. Coef.</a:t>
                      </a:r>
                    </a:p>
                  </a:txBody>
                  <a:tcPr>
                    <a:solidFill>
                      <a:srgbClr val="92D050">
                        <a:alpha val="18000"/>
                      </a:srgbClr>
                    </a:solidFill>
                  </a:tcPr>
                </a:tc>
                <a:tc>
                  <a:txBody>
                    <a:bodyPr/>
                    <a:lstStyle/>
                    <a:p>
                      <a:pPr algn="ctr"/>
                      <a:r>
                        <a:rPr lang="en-US" sz="2400" b="1" i="0" u="none" dirty="0"/>
                        <a:t>P-value</a:t>
                      </a:r>
                    </a:p>
                  </a:txBody>
                  <a:tcPr>
                    <a:solidFill>
                      <a:srgbClr val="92D050">
                        <a:alpha val="18000"/>
                      </a:srgbClr>
                    </a:solidFill>
                  </a:tcPr>
                </a:tc>
                <a:extLst>
                  <a:ext uri="{0D108BD9-81ED-4DB2-BD59-A6C34878D82A}">
                    <a16:rowId xmlns:a16="http://schemas.microsoft.com/office/drawing/2014/main" val="2669177345"/>
                  </a:ext>
                </a:extLst>
              </a:tr>
              <a:tr h="370840">
                <a:tc>
                  <a:txBody>
                    <a:bodyPr/>
                    <a:lstStyle/>
                    <a:p>
                      <a:r>
                        <a:rPr lang="en-US" sz="2400" dirty="0"/>
                        <a:t>TQ</a:t>
                      </a:r>
                    </a:p>
                  </a:txBody>
                  <a:tcPr>
                    <a:solidFill>
                      <a:srgbClr val="92D050">
                        <a:alpha val="18000"/>
                      </a:srgbClr>
                    </a:solidFill>
                  </a:tcPr>
                </a:tc>
                <a:tc>
                  <a:txBody>
                    <a:bodyPr/>
                    <a:lstStyle/>
                    <a:p>
                      <a:pPr algn="ctr"/>
                      <a:r>
                        <a:rPr lang="en-US" sz="2400" dirty="0"/>
                        <a:t>.326</a:t>
                      </a:r>
                    </a:p>
                  </a:txBody>
                  <a:tcPr>
                    <a:solidFill>
                      <a:srgbClr val="92D050">
                        <a:alpha val="18000"/>
                      </a:srgbClr>
                    </a:solidFill>
                  </a:tcPr>
                </a:tc>
                <a:tc>
                  <a:txBody>
                    <a:bodyPr/>
                    <a:lstStyle/>
                    <a:p>
                      <a:pPr algn="ctr"/>
                      <a:r>
                        <a:rPr lang="en-US" sz="2400" dirty="0"/>
                        <a:t>.241</a:t>
                      </a:r>
                    </a:p>
                  </a:txBody>
                  <a:tcPr>
                    <a:solidFill>
                      <a:srgbClr val="92D050">
                        <a:alpha val="18000"/>
                      </a:srgbClr>
                    </a:solidFill>
                  </a:tcPr>
                </a:tc>
                <a:tc>
                  <a:txBody>
                    <a:bodyPr/>
                    <a:lstStyle/>
                    <a:p>
                      <a:pPr algn="ctr"/>
                      <a:r>
                        <a:rPr lang="en-US" sz="2400" kern="1200" dirty="0">
                          <a:solidFill>
                            <a:schemeClr val="dk1"/>
                          </a:solidFill>
                          <a:latin typeface="+mn-lt"/>
                          <a:ea typeface="+mn-ea"/>
                          <a:cs typeface="+mn-cs"/>
                        </a:rPr>
                        <a:t>0.126</a:t>
                      </a:r>
                    </a:p>
                  </a:txBody>
                  <a:tcPr>
                    <a:solidFill>
                      <a:srgbClr val="92D050">
                        <a:alpha val="18000"/>
                      </a:srgbClr>
                    </a:solidFill>
                  </a:tcPr>
                </a:tc>
                <a:tc>
                  <a:txBody>
                    <a:bodyPr/>
                    <a:lstStyle/>
                    <a:p>
                      <a:pPr algn="ctr"/>
                      <a:r>
                        <a:rPr lang="en-US" sz="2400" dirty="0"/>
                        <a:t>.202</a:t>
                      </a:r>
                    </a:p>
                  </a:txBody>
                  <a:tcPr>
                    <a:solidFill>
                      <a:srgbClr val="92D050">
                        <a:alpha val="18000"/>
                      </a:srgbClr>
                    </a:solidFill>
                  </a:tcPr>
                </a:tc>
                <a:extLst>
                  <a:ext uri="{0D108BD9-81ED-4DB2-BD59-A6C34878D82A}">
                    <a16:rowId xmlns:a16="http://schemas.microsoft.com/office/drawing/2014/main" val="2874720222"/>
                  </a:ext>
                </a:extLst>
              </a:tr>
              <a:tr h="228600">
                <a:tc>
                  <a:txBody>
                    <a:bodyPr/>
                    <a:lstStyle/>
                    <a:p>
                      <a:r>
                        <a:rPr lang="en-US" sz="2400" dirty="0"/>
                        <a:t>SI</a:t>
                      </a:r>
                    </a:p>
                  </a:txBody>
                  <a:tcPr>
                    <a:solidFill>
                      <a:srgbClr val="92D050">
                        <a:alpha val="18000"/>
                      </a:srgbClr>
                    </a:solidFill>
                  </a:tcPr>
                </a:tc>
                <a:tc>
                  <a:txBody>
                    <a:bodyPr/>
                    <a:lstStyle/>
                    <a:p>
                      <a:pPr algn="ctr"/>
                      <a:r>
                        <a:rPr lang="en-US" sz="2400" dirty="0"/>
                        <a:t>.392</a:t>
                      </a:r>
                    </a:p>
                  </a:txBody>
                  <a:tcPr>
                    <a:solidFill>
                      <a:srgbClr val="92D050">
                        <a:alpha val="18000"/>
                      </a:srgbClr>
                    </a:solidFill>
                  </a:tcPr>
                </a:tc>
                <a:tc>
                  <a:txBody>
                    <a:bodyPr/>
                    <a:lstStyle/>
                    <a:p>
                      <a:pPr algn="ctr"/>
                      <a:r>
                        <a:rPr lang="en-US" sz="2400" dirty="0"/>
                        <a:t>.149</a:t>
                      </a:r>
                    </a:p>
                  </a:txBody>
                  <a:tcPr>
                    <a:solidFill>
                      <a:srgbClr val="92D050">
                        <a:alpha val="18000"/>
                      </a:srgbClr>
                    </a:solidFill>
                  </a:tcPr>
                </a:tc>
                <a:tc>
                  <a:txBody>
                    <a:bodyPr/>
                    <a:lstStyle/>
                    <a:p>
                      <a:pPr algn="ctr"/>
                      <a:r>
                        <a:rPr lang="en-US" sz="2400" kern="1200" dirty="0">
                          <a:solidFill>
                            <a:schemeClr val="dk1"/>
                          </a:solidFill>
                          <a:latin typeface="+mn-lt"/>
                          <a:ea typeface="+mn-ea"/>
                          <a:cs typeface="+mn-cs"/>
                        </a:rPr>
                        <a:t>0.117</a:t>
                      </a:r>
                    </a:p>
                  </a:txBody>
                  <a:tcPr>
                    <a:solidFill>
                      <a:srgbClr val="92D050">
                        <a:alpha val="18000"/>
                      </a:srgbClr>
                    </a:solidFill>
                  </a:tcPr>
                </a:tc>
                <a:tc>
                  <a:txBody>
                    <a:bodyPr/>
                    <a:lstStyle/>
                    <a:p>
                      <a:pPr algn="ctr"/>
                      <a:r>
                        <a:rPr lang="en-US" sz="2400" dirty="0"/>
                        <a:t>.239</a:t>
                      </a:r>
                    </a:p>
                  </a:txBody>
                  <a:tcPr>
                    <a:solidFill>
                      <a:srgbClr val="92D050">
                        <a:alpha val="18000"/>
                      </a:srgbClr>
                    </a:solidFill>
                  </a:tcPr>
                </a:tc>
                <a:extLst>
                  <a:ext uri="{0D108BD9-81ED-4DB2-BD59-A6C34878D82A}">
                    <a16:rowId xmlns:a16="http://schemas.microsoft.com/office/drawing/2014/main" val="685814169"/>
                  </a:ext>
                </a:extLst>
              </a:tr>
              <a:tr h="228600">
                <a:tc>
                  <a:txBody>
                    <a:bodyPr/>
                    <a:lstStyle/>
                    <a:p>
                      <a:r>
                        <a:rPr lang="en-US" sz="2400" dirty="0"/>
                        <a:t>EQ</a:t>
                      </a:r>
                    </a:p>
                  </a:txBody>
                  <a:tcPr>
                    <a:solidFill>
                      <a:srgbClr val="92D050">
                        <a:alpha val="18000"/>
                      </a:srgbClr>
                    </a:solidFill>
                  </a:tcPr>
                </a:tc>
                <a:tc>
                  <a:txBody>
                    <a:bodyPr/>
                    <a:lstStyle/>
                    <a:p>
                      <a:pPr algn="ctr"/>
                      <a:r>
                        <a:rPr lang="en-US" sz="2400" dirty="0"/>
                        <a:t>.331</a:t>
                      </a:r>
                    </a:p>
                  </a:txBody>
                  <a:tcPr>
                    <a:solidFill>
                      <a:srgbClr val="92D050">
                        <a:alpha val="18000"/>
                      </a:srgbClr>
                    </a:solidFill>
                  </a:tcPr>
                </a:tc>
                <a:tc>
                  <a:txBody>
                    <a:bodyPr/>
                    <a:lstStyle/>
                    <a:p>
                      <a:pPr algn="ctr"/>
                      <a:r>
                        <a:rPr lang="en-US" sz="2400" dirty="0"/>
                        <a:t>.230</a:t>
                      </a:r>
                    </a:p>
                  </a:txBody>
                  <a:tcPr>
                    <a:solidFill>
                      <a:srgbClr val="92D050">
                        <a:alpha val="18000"/>
                      </a:srgbClr>
                    </a:solidFill>
                  </a:tcPr>
                </a:tc>
                <a:tc>
                  <a:txBody>
                    <a:bodyPr/>
                    <a:lstStyle/>
                    <a:p>
                      <a:pPr algn="ctr"/>
                      <a:r>
                        <a:rPr lang="en-US" sz="2400" kern="1200" dirty="0">
                          <a:solidFill>
                            <a:schemeClr val="dk1"/>
                          </a:solidFill>
                          <a:latin typeface="+mn-lt"/>
                          <a:ea typeface="+mn-ea"/>
                          <a:cs typeface="+mn-cs"/>
                        </a:rPr>
                        <a:t>0.123</a:t>
                      </a:r>
                    </a:p>
                  </a:txBody>
                  <a:tcPr>
                    <a:solidFill>
                      <a:srgbClr val="92D050">
                        <a:alpha val="18000"/>
                      </a:srgbClr>
                    </a:solidFill>
                  </a:tcPr>
                </a:tc>
                <a:tc>
                  <a:txBody>
                    <a:bodyPr/>
                    <a:lstStyle/>
                    <a:p>
                      <a:pPr algn="ctr"/>
                      <a:r>
                        <a:rPr lang="en-US" sz="2400" dirty="0"/>
                        <a:t>.213</a:t>
                      </a:r>
                    </a:p>
                  </a:txBody>
                  <a:tcPr>
                    <a:solidFill>
                      <a:srgbClr val="92D050">
                        <a:alpha val="18000"/>
                      </a:srgbClr>
                    </a:solidFill>
                  </a:tcPr>
                </a:tc>
                <a:extLst>
                  <a:ext uri="{0D108BD9-81ED-4DB2-BD59-A6C34878D82A}">
                    <a16:rowId xmlns:a16="http://schemas.microsoft.com/office/drawing/2014/main" val="1630023947"/>
                  </a:ext>
                </a:extLst>
              </a:tr>
              <a:tr h="370840">
                <a:tc>
                  <a:txBody>
                    <a:bodyPr/>
                    <a:lstStyle/>
                    <a:p>
                      <a:r>
                        <a:rPr lang="en-US" sz="2400" dirty="0"/>
                        <a:t>CVA-M Total</a:t>
                      </a:r>
                    </a:p>
                  </a:txBody>
                  <a:tcPr>
                    <a:solidFill>
                      <a:srgbClr val="92D050">
                        <a:alpha val="18000"/>
                      </a:srgbClr>
                    </a:solidFill>
                  </a:tcPr>
                </a:tc>
                <a:tc>
                  <a:txBody>
                    <a:bodyPr/>
                    <a:lstStyle/>
                    <a:p>
                      <a:pPr algn="ctr"/>
                      <a:r>
                        <a:rPr lang="en-US" sz="2400" dirty="0"/>
                        <a:t>.363</a:t>
                      </a:r>
                    </a:p>
                  </a:txBody>
                  <a:tcPr>
                    <a:solidFill>
                      <a:srgbClr val="92D050">
                        <a:alpha val="18000"/>
                      </a:srgbClr>
                    </a:solidFill>
                  </a:tcPr>
                </a:tc>
                <a:tc>
                  <a:txBody>
                    <a:bodyPr/>
                    <a:lstStyle/>
                    <a:p>
                      <a:pPr algn="ctr"/>
                      <a:r>
                        <a:rPr lang="en-US" sz="2400" dirty="0"/>
                        <a:t>.184</a:t>
                      </a:r>
                    </a:p>
                  </a:txBody>
                  <a:tcPr>
                    <a:solidFill>
                      <a:srgbClr val="92D050">
                        <a:alpha val="18000"/>
                      </a:srgbClr>
                    </a:solidFill>
                  </a:tcPr>
                </a:tc>
                <a:tc>
                  <a:txBody>
                    <a:bodyPr/>
                    <a:lstStyle/>
                    <a:p>
                      <a:pPr algn="ctr"/>
                      <a:r>
                        <a:rPr lang="en-US" sz="2400" kern="1200" dirty="0">
                          <a:solidFill>
                            <a:schemeClr val="dk1"/>
                          </a:solidFill>
                          <a:latin typeface="+mn-lt"/>
                          <a:ea typeface="+mn-ea"/>
                          <a:cs typeface="+mn-cs"/>
                        </a:rPr>
                        <a:t>0.157</a:t>
                      </a:r>
                    </a:p>
                  </a:txBody>
                  <a:tcPr>
                    <a:solidFill>
                      <a:srgbClr val="92D050">
                        <a:alpha val="18000"/>
                      </a:srgbClr>
                    </a:solidFill>
                  </a:tcPr>
                </a:tc>
                <a:tc>
                  <a:txBody>
                    <a:bodyPr/>
                    <a:lstStyle/>
                    <a:p>
                      <a:pPr algn="ctr"/>
                      <a:r>
                        <a:rPr lang="en-US" sz="2400" dirty="0"/>
                        <a:t>.109</a:t>
                      </a:r>
                    </a:p>
                  </a:txBody>
                  <a:tcPr>
                    <a:solidFill>
                      <a:srgbClr val="92D050">
                        <a:alpha val="18000"/>
                      </a:srgbClr>
                    </a:solidFill>
                  </a:tcPr>
                </a:tc>
                <a:extLst>
                  <a:ext uri="{0D108BD9-81ED-4DB2-BD59-A6C34878D82A}">
                    <a16:rowId xmlns:a16="http://schemas.microsoft.com/office/drawing/2014/main" val="1559867858"/>
                  </a:ext>
                </a:extLst>
              </a:tr>
            </a:tbl>
          </a:graphicData>
        </a:graphic>
      </p:graphicFrame>
      <p:sp>
        <p:nvSpPr>
          <p:cNvPr id="5" name="TextBox 4">
            <a:extLst>
              <a:ext uri="{FF2B5EF4-FFF2-40B4-BE49-F238E27FC236}">
                <a16:creationId xmlns:a16="http://schemas.microsoft.com/office/drawing/2014/main" id="{0D347CA1-772D-4352-892D-45CE555D537E}"/>
              </a:ext>
            </a:extLst>
          </p:cNvPr>
          <p:cNvSpPr txBox="1"/>
          <p:nvPr/>
        </p:nvSpPr>
        <p:spPr>
          <a:xfrm>
            <a:off x="838200" y="1297571"/>
            <a:ext cx="10352314" cy="646331"/>
          </a:xfrm>
          <a:prstGeom prst="rect">
            <a:avLst/>
          </a:prstGeom>
          <a:noFill/>
        </p:spPr>
        <p:txBody>
          <a:bodyPr wrap="square" lIns="91440" tIns="45720" rIns="91440" bIns="45720" anchor="t">
            <a:spAutoFit/>
          </a:bodyPr>
          <a:lstStyle/>
          <a:p>
            <a:r>
              <a:rPr lang="en-US" dirty="0"/>
              <a:t>We are currently progressing through the Ratio and Proportions study. We are still finishing up scoring teachers' responses to the Student Thinking (ST) CVA-M items and the original CVA items.</a:t>
            </a:r>
          </a:p>
        </p:txBody>
      </p:sp>
      <p:sp>
        <p:nvSpPr>
          <p:cNvPr id="8" name="TextBox 7">
            <a:extLst>
              <a:ext uri="{FF2B5EF4-FFF2-40B4-BE49-F238E27FC236}">
                <a16:creationId xmlns:a16="http://schemas.microsoft.com/office/drawing/2014/main" id="{0EF3E69D-56AD-496C-893D-6944853DDD4D}"/>
              </a:ext>
            </a:extLst>
          </p:cNvPr>
          <p:cNvSpPr txBox="1"/>
          <p:nvPr/>
        </p:nvSpPr>
        <p:spPr>
          <a:xfrm>
            <a:off x="838200" y="4982687"/>
            <a:ext cx="10895571" cy="1200329"/>
          </a:xfrm>
          <a:prstGeom prst="rect">
            <a:avLst/>
          </a:prstGeom>
          <a:noFill/>
        </p:spPr>
        <p:txBody>
          <a:bodyPr wrap="square">
            <a:spAutoFit/>
          </a:bodyPr>
          <a:lstStyle/>
          <a:p>
            <a:r>
              <a:rPr lang="en-US" dirty="0"/>
              <a:t>Note. Standardized coefficients are calculated based on second level variance from Hierarchal Linear Models (HLM). Student quiz scores were scaled using IRT. The student quiz HLM predicts student gains (posttest trait level estimates minus pretest estimates). The standardized test model predicts students 2019 scores controlling for 2018 scores.</a:t>
            </a:r>
          </a:p>
        </p:txBody>
      </p:sp>
      <p:pic>
        <p:nvPicPr>
          <p:cNvPr id="9" name="Picture 8">
            <a:extLst>
              <a:ext uri="{FF2B5EF4-FFF2-40B4-BE49-F238E27FC236}">
                <a16:creationId xmlns:a16="http://schemas.microsoft.com/office/drawing/2014/main" id="{9A9041D2-A7DD-4ACE-9000-EAA6CD201C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159888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B5C4-B0F9-40FF-B53A-6980BA2D35B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160411A-969C-4BE8-8000-52421C5B0213}"/>
              </a:ext>
            </a:extLst>
          </p:cNvPr>
          <p:cNvSpPr>
            <a:spLocks noGrp="1"/>
          </p:cNvSpPr>
          <p:nvPr>
            <p:ph idx="1"/>
          </p:nvPr>
        </p:nvSpPr>
        <p:spPr/>
        <p:txBody>
          <a:bodyPr vert="horz" lIns="91440" tIns="45720" rIns="91440" bIns="45720" rtlCol="0" anchor="t">
            <a:normAutofit fontScale="92500"/>
          </a:bodyPr>
          <a:lstStyle/>
          <a:p>
            <a:r>
              <a:rPr lang="en-US" dirty="0"/>
              <a:t>Fractions and Ratio and Proportions CVA-M scales measure usable knowledge</a:t>
            </a:r>
            <a:endParaRPr lang="en-US">
              <a:cs typeface="Calibri"/>
            </a:endParaRPr>
          </a:p>
          <a:p>
            <a:r>
              <a:rPr lang="en-US" dirty="0">
                <a:cs typeface="Calibri"/>
              </a:rPr>
              <a:t>Teachers' vary in their usable knowledge </a:t>
            </a:r>
          </a:p>
          <a:p>
            <a:r>
              <a:rPr lang="en-US" dirty="0">
                <a:cs typeface="Calibri"/>
              </a:rPr>
              <a:t>Teachers' usable knowledge related to Math Knowledge for Teaching (MKT), but not the same: MKT possibly measures essential knowledge, CVA-M items likely measure teachers' ability to enact that knowledge</a:t>
            </a:r>
          </a:p>
          <a:p>
            <a:r>
              <a:rPr lang="en-US" dirty="0">
                <a:cs typeface="Calibri"/>
              </a:rPr>
              <a:t>Differences in teachers' usable knowledge related to differences in student learning</a:t>
            </a:r>
          </a:p>
          <a:p>
            <a:r>
              <a:rPr lang="en-US" dirty="0">
                <a:cs typeface="Calibri"/>
              </a:rPr>
              <a:t>Reinforcement View useful to conceptualize usable knowledge and knowledge use in teaching and instructional decision-making</a:t>
            </a:r>
          </a:p>
        </p:txBody>
      </p:sp>
      <p:pic>
        <p:nvPicPr>
          <p:cNvPr id="4" name="Picture 3">
            <a:extLst>
              <a:ext uri="{FF2B5EF4-FFF2-40B4-BE49-F238E27FC236}">
                <a16:creationId xmlns:a16="http://schemas.microsoft.com/office/drawing/2014/main" id="{947264AA-0656-4134-9204-C95546D4BD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86341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D3E9-80C0-6C43-857B-FB33AE8FF35B}"/>
              </a:ext>
            </a:extLst>
          </p:cNvPr>
          <p:cNvSpPr>
            <a:spLocks noGrp="1"/>
          </p:cNvSpPr>
          <p:nvPr>
            <p:ph type="title"/>
          </p:nvPr>
        </p:nvSpPr>
        <p:spPr>
          <a:xfrm>
            <a:off x="419100" y="233853"/>
            <a:ext cx="11353800" cy="1021647"/>
          </a:xfrm>
        </p:spPr>
        <p:txBody>
          <a:bodyPr/>
          <a:lstStyle/>
          <a:p>
            <a:r>
              <a:rPr lang="en-US" b="1" dirty="0"/>
              <a:t>Who are we?</a:t>
            </a:r>
          </a:p>
        </p:txBody>
      </p:sp>
      <p:grpSp>
        <p:nvGrpSpPr>
          <p:cNvPr id="38" name="Group 37">
            <a:extLst>
              <a:ext uri="{FF2B5EF4-FFF2-40B4-BE49-F238E27FC236}">
                <a16:creationId xmlns:a16="http://schemas.microsoft.com/office/drawing/2014/main" id="{899620D8-5C8E-2B47-A09D-2DA157A69353}"/>
              </a:ext>
            </a:extLst>
          </p:cNvPr>
          <p:cNvGrpSpPr/>
          <p:nvPr/>
        </p:nvGrpSpPr>
        <p:grpSpPr>
          <a:xfrm>
            <a:off x="377738" y="2266759"/>
            <a:ext cx="10795047" cy="1971148"/>
            <a:chOff x="-245619" y="1703368"/>
            <a:chExt cx="10795047" cy="2114703"/>
          </a:xfrm>
        </p:grpSpPr>
        <p:pic>
          <p:nvPicPr>
            <p:cNvPr id="7" name="Picture 6">
              <a:extLst>
                <a:ext uri="{FF2B5EF4-FFF2-40B4-BE49-F238E27FC236}">
                  <a16:creationId xmlns:a16="http://schemas.microsoft.com/office/drawing/2014/main" id="{527C7D97-DAE4-FE4F-8155-F5D0479A950B}"/>
                </a:ext>
              </a:extLst>
            </p:cNvPr>
            <p:cNvPicPr>
              <a:picLocks noChangeAspect="1"/>
            </p:cNvPicPr>
            <p:nvPr/>
          </p:nvPicPr>
          <p:blipFill rotWithShape="1">
            <a:blip r:embed="rId3"/>
            <a:srcRect l="18985" t="13484" r="17985" b="41445"/>
            <a:stretch/>
          </p:blipFill>
          <p:spPr>
            <a:xfrm>
              <a:off x="1570862" y="1703368"/>
              <a:ext cx="1473823" cy="1712707"/>
            </a:xfrm>
            <a:prstGeom prst="rect">
              <a:avLst/>
            </a:prstGeom>
          </p:spPr>
        </p:pic>
        <p:pic>
          <p:nvPicPr>
            <p:cNvPr id="8" name="Picture 7">
              <a:extLst>
                <a:ext uri="{FF2B5EF4-FFF2-40B4-BE49-F238E27FC236}">
                  <a16:creationId xmlns:a16="http://schemas.microsoft.com/office/drawing/2014/main" id="{22F63AE8-C919-B64B-AFE5-CDAC82D76EDC}"/>
                </a:ext>
              </a:extLst>
            </p:cNvPr>
            <p:cNvPicPr>
              <a:picLocks noChangeAspect="1"/>
            </p:cNvPicPr>
            <p:nvPr/>
          </p:nvPicPr>
          <p:blipFill rotWithShape="1">
            <a:blip r:embed="rId4"/>
            <a:srcRect l="21328" t="3825" r="8640" b="42628"/>
            <a:stretch/>
          </p:blipFill>
          <p:spPr>
            <a:xfrm>
              <a:off x="3207672" y="1706033"/>
              <a:ext cx="1402299" cy="1718398"/>
            </a:xfrm>
            <a:prstGeom prst="rect">
              <a:avLst/>
            </a:prstGeom>
          </p:spPr>
        </p:pic>
        <p:sp>
          <p:nvSpPr>
            <p:cNvPr id="9" name="Rectangle 8">
              <a:extLst>
                <a:ext uri="{FF2B5EF4-FFF2-40B4-BE49-F238E27FC236}">
                  <a16:creationId xmlns:a16="http://schemas.microsoft.com/office/drawing/2014/main" id="{7BC68976-3B5B-6844-9920-A074A62207CB}"/>
                </a:ext>
              </a:extLst>
            </p:cNvPr>
            <p:cNvSpPr/>
            <p:nvPr/>
          </p:nvSpPr>
          <p:spPr>
            <a:xfrm>
              <a:off x="1566058" y="3414815"/>
              <a:ext cx="1591160" cy="369332"/>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Nicki </a:t>
              </a:r>
              <a:r>
                <a:rPr lang="en-US" err="1">
                  <a:latin typeface="Arial" panose="020B0604020202020204" pitchFamily="34" charset="0"/>
                  <a:cs typeface="Arial" panose="020B0604020202020204" pitchFamily="34" charset="0"/>
                </a:rPr>
                <a:t>Kersting</a:t>
              </a: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2F283FB-038A-C847-914A-3F057D0BA0DA}"/>
                </a:ext>
              </a:extLst>
            </p:cNvPr>
            <p:cNvSpPr/>
            <p:nvPr/>
          </p:nvSpPr>
          <p:spPr>
            <a:xfrm>
              <a:off x="3150854" y="3429000"/>
              <a:ext cx="1552436" cy="369332"/>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James Smith</a:t>
              </a:r>
            </a:p>
          </p:txBody>
        </p:sp>
        <p:sp>
          <p:nvSpPr>
            <p:cNvPr id="12" name="Rectangle 11">
              <a:extLst>
                <a:ext uri="{FF2B5EF4-FFF2-40B4-BE49-F238E27FC236}">
                  <a16:creationId xmlns:a16="http://schemas.microsoft.com/office/drawing/2014/main" id="{0BE2B295-C247-FA47-946A-1B9F8F0DF208}"/>
                </a:ext>
              </a:extLst>
            </p:cNvPr>
            <p:cNvSpPr/>
            <p:nvPr/>
          </p:nvSpPr>
          <p:spPr>
            <a:xfrm>
              <a:off x="6304963" y="3436363"/>
              <a:ext cx="1358760" cy="369332"/>
            </a:xfrm>
            <a:prstGeom prst="rect">
              <a:avLst/>
            </a:prstGeom>
          </p:spPr>
          <p:txBody>
            <a:bodyPr wrap="none">
              <a:noAutofit/>
            </a:bodyPr>
            <a:lstStyle/>
            <a:p>
              <a:pPr algn="ctr"/>
              <a:r>
                <a:rPr lang="en-US">
                  <a:latin typeface="Arial" panose="020B0604020202020204" pitchFamily="34" charset="0"/>
                  <a:cs typeface="Arial" panose="020B0604020202020204" pitchFamily="34" charset="0"/>
                </a:rPr>
                <a:t>Nick Mercier</a:t>
              </a:r>
            </a:p>
          </p:txBody>
        </p:sp>
        <p:sp>
          <p:nvSpPr>
            <p:cNvPr id="13" name="Rectangle 12">
              <a:extLst>
                <a:ext uri="{FF2B5EF4-FFF2-40B4-BE49-F238E27FC236}">
                  <a16:creationId xmlns:a16="http://schemas.microsoft.com/office/drawing/2014/main" id="{6A3D13BA-08A2-8E41-B1EB-77B46DAF7938}"/>
                </a:ext>
              </a:extLst>
            </p:cNvPr>
            <p:cNvSpPr/>
            <p:nvPr/>
          </p:nvSpPr>
          <p:spPr>
            <a:xfrm>
              <a:off x="4731474" y="3438938"/>
              <a:ext cx="1479956" cy="369332"/>
            </a:xfrm>
            <a:prstGeom prst="rect">
              <a:avLst/>
            </a:prstGeom>
          </p:spPr>
          <p:txBody>
            <a:bodyPr wrap="none">
              <a:noAutofit/>
            </a:bodyPr>
            <a:lstStyle/>
            <a:p>
              <a:pPr algn="ctr"/>
              <a:r>
                <a:rPr lang="en-US">
                  <a:latin typeface="Arial" panose="020B0604020202020204" pitchFamily="34" charset="0"/>
                  <a:cs typeface="Arial" panose="020B0604020202020204" pitchFamily="34" charset="0"/>
                </a:rPr>
                <a:t>Beau </a:t>
              </a:r>
              <a:r>
                <a:rPr lang="en-US" err="1">
                  <a:latin typeface="Arial" panose="020B0604020202020204" pitchFamily="34" charset="0"/>
                  <a:cs typeface="Arial" panose="020B0604020202020204" pitchFamily="34" charset="0"/>
                </a:rPr>
                <a:t>Vezino</a:t>
              </a:r>
              <a:endParaRPr lang="en-US">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CF686D8-791E-3847-B74C-C4EB5D96C16B}"/>
                </a:ext>
              </a:extLst>
            </p:cNvPr>
            <p:cNvPicPr>
              <a:picLocks noChangeAspect="1"/>
            </p:cNvPicPr>
            <p:nvPr/>
          </p:nvPicPr>
          <p:blipFill rotWithShape="1">
            <a:blip r:embed="rId5"/>
            <a:srcRect b="31644"/>
            <a:stretch/>
          </p:blipFill>
          <p:spPr>
            <a:xfrm>
              <a:off x="-245619" y="2121416"/>
              <a:ext cx="1690703" cy="1079500"/>
            </a:xfrm>
            <a:prstGeom prst="rect">
              <a:avLst/>
            </a:prstGeom>
          </p:spPr>
        </p:pic>
        <p:sp>
          <p:nvSpPr>
            <p:cNvPr id="21" name="Rectangle 20">
              <a:extLst>
                <a:ext uri="{FF2B5EF4-FFF2-40B4-BE49-F238E27FC236}">
                  <a16:creationId xmlns:a16="http://schemas.microsoft.com/office/drawing/2014/main" id="{8E02F0BD-EA42-7A43-ABC9-4F77EFC51222}"/>
                </a:ext>
              </a:extLst>
            </p:cNvPr>
            <p:cNvSpPr/>
            <p:nvPr/>
          </p:nvSpPr>
          <p:spPr>
            <a:xfrm>
              <a:off x="9075079" y="3448739"/>
              <a:ext cx="1474349" cy="369332"/>
            </a:xfrm>
            <a:prstGeom prst="rect">
              <a:avLst/>
            </a:prstGeom>
          </p:spPr>
          <p:txBody>
            <a:bodyPr wrap="none">
              <a:noAutofit/>
            </a:bodyPr>
            <a:lstStyle/>
            <a:p>
              <a:pPr algn="ctr"/>
              <a:r>
                <a:rPr lang="en-US">
                  <a:latin typeface="Arial" panose="020B0604020202020204" pitchFamily="34" charset="0"/>
                  <a:cs typeface="Arial" panose="020B0604020202020204" pitchFamily="34" charset="0"/>
                </a:rPr>
                <a:t>Rao </a:t>
              </a:r>
              <a:r>
                <a:rPr lang="en-US" err="1">
                  <a:latin typeface="Arial" panose="020B0604020202020204" pitchFamily="34" charset="0"/>
                  <a:cs typeface="Arial" panose="020B0604020202020204" pitchFamily="34" charset="0"/>
                </a:rPr>
                <a:t>Xiong</a:t>
              </a:r>
              <a:endParaRPr lang="en-US">
                <a:latin typeface="Arial" panose="020B0604020202020204" pitchFamily="34" charset="0"/>
                <a:cs typeface="Arial" panose="020B0604020202020204" pitchFamily="34" charset="0"/>
              </a:endParaRPr>
            </a:p>
          </p:txBody>
        </p:sp>
        <p:pic>
          <p:nvPicPr>
            <p:cNvPr id="27" name="Picture 26" descr="A picture containing person, outdoor&#10;&#10;Description automatically generated">
              <a:extLst>
                <a:ext uri="{FF2B5EF4-FFF2-40B4-BE49-F238E27FC236}">
                  <a16:creationId xmlns:a16="http://schemas.microsoft.com/office/drawing/2014/main" id="{9073C31D-42C0-3646-97FA-411CAD788AAB}"/>
                </a:ext>
              </a:extLst>
            </p:cNvPr>
            <p:cNvPicPr>
              <a:picLocks noChangeAspect="1"/>
            </p:cNvPicPr>
            <p:nvPr/>
          </p:nvPicPr>
          <p:blipFill rotWithShape="1">
            <a:blip r:embed="rId6"/>
            <a:srcRect l="9332" t="16983" r="33590" b="17257"/>
            <a:stretch/>
          </p:blipFill>
          <p:spPr>
            <a:xfrm rot="5400000">
              <a:off x="4618274" y="1891270"/>
              <a:ext cx="1712707" cy="1342879"/>
            </a:xfrm>
            <a:prstGeom prst="rect">
              <a:avLst/>
            </a:prstGeom>
          </p:spPr>
        </p:pic>
        <p:pic>
          <p:nvPicPr>
            <p:cNvPr id="35" name="Picture 34" descr="A person with a beard&#10;&#10;Description automatically generated with medium confidence">
              <a:extLst>
                <a:ext uri="{FF2B5EF4-FFF2-40B4-BE49-F238E27FC236}">
                  <a16:creationId xmlns:a16="http://schemas.microsoft.com/office/drawing/2014/main" id="{5ED93ECC-13E0-8048-ACAF-96A7BDFD01F9}"/>
                </a:ext>
              </a:extLst>
            </p:cNvPr>
            <p:cNvPicPr>
              <a:picLocks noChangeAspect="1"/>
            </p:cNvPicPr>
            <p:nvPr/>
          </p:nvPicPr>
          <p:blipFill rotWithShape="1">
            <a:blip r:embed="rId7"/>
            <a:srcRect t="6058" b="1"/>
            <a:stretch/>
          </p:blipFill>
          <p:spPr>
            <a:xfrm>
              <a:off x="6276531" y="1712884"/>
              <a:ext cx="1320455" cy="1701929"/>
            </a:xfrm>
            <a:prstGeom prst="rect">
              <a:avLst/>
            </a:prstGeom>
          </p:spPr>
        </p:pic>
      </p:grpSp>
      <p:pic>
        <p:nvPicPr>
          <p:cNvPr id="23" name="Picture 22" descr="A picture containing person&#10;&#10;Description automatically generated">
            <a:extLst>
              <a:ext uri="{FF2B5EF4-FFF2-40B4-BE49-F238E27FC236}">
                <a16:creationId xmlns:a16="http://schemas.microsoft.com/office/drawing/2014/main" id="{A2456535-A613-9E45-90DB-12D7FC13C585}"/>
              </a:ext>
            </a:extLst>
          </p:cNvPr>
          <p:cNvPicPr>
            <a:picLocks noChangeAspect="1"/>
          </p:cNvPicPr>
          <p:nvPr/>
        </p:nvPicPr>
        <p:blipFill>
          <a:blip r:embed="rId8"/>
          <a:stretch>
            <a:fillRect/>
          </a:stretch>
        </p:blipFill>
        <p:spPr>
          <a:xfrm>
            <a:off x="9891557" y="2264805"/>
            <a:ext cx="1350699" cy="1590509"/>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7044297A-9CA2-624E-B5DC-04ABD934B0D3}"/>
              </a:ext>
            </a:extLst>
          </p:cNvPr>
          <p:cNvPicPr>
            <a:picLocks noChangeAspect="1"/>
          </p:cNvPicPr>
          <p:nvPr/>
        </p:nvPicPr>
        <p:blipFill>
          <a:blip r:embed="rId9"/>
          <a:stretch>
            <a:fillRect/>
          </a:stretch>
        </p:blipFill>
        <p:spPr>
          <a:xfrm>
            <a:off x="8328407" y="2269541"/>
            <a:ext cx="1422055" cy="1605009"/>
          </a:xfrm>
          <a:prstGeom prst="rect">
            <a:avLst/>
          </a:prstGeom>
        </p:spPr>
      </p:pic>
      <p:sp>
        <p:nvSpPr>
          <p:cNvPr id="41" name="Rectangle 40">
            <a:extLst>
              <a:ext uri="{FF2B5EF4-FFF2-40B4-BE49-F238E27FC236}">
                <a16:creationId xmlns:a16="http://schemas.microsoft.com/office/drawing/2014/main" id="{B266097B-5AE3-D641-A8E0-6F5E2535BE6B}"/>
              </a:ext>
            </a:extLst>
          </p:cNvPr>
          <p:cNvSpPr/>
          <p:nvPr/>
        </p:nvSpPr>
        <p:spPr>
          <a:xfrm>
            <a:off x="8168044" y="3882110"/>
            <a:ext cx="1591160"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Yalcin </a:t>
            </a:r>
            <a:r>
              <a:rPr lang="en-US" dirty="0" err="1">
                <a:latin typeface="Arial" panose="020B0604020202020204" pitchFamily="34" charset="0"/>
                <a:cs typeface="Arial" panose="020B0604020202020204" pitchFamily="34" charset="0"/>
              </a:rPr>
              <a:t>Udun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3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FE91E-563F-4D36-8897-D656FF89CA72}"/>
              </a:ext>
            </a:extLst>
          </p:cNvPr>
          <p:cNvSpPr>
            <a:spLocks noGrp="1"/>
          </p:cNvSpPr>
          <p:nvPr>
            <p:ph type="ctrTitle"/>
          </p:nvPr>
        </p:nvSpPr>
        <p:spPr>
          <a:xfrm>
            <a:off x="914400" y="17463"/>
            <a:ext cx="10363200" cy="2387600"/>
          </a:xfrm>
        </p:spPr>
        <p:txBody>
          <a:bodyPr/>
          <a:lstStyle/>
          <a:p>
            <a:r>
              <a:rPr lang="en-US" dirty="0">
                <a:solidFill>
                  <a:schemeClr val="bg1"/>
                </a:solidFill>
              </a:rPr>
              <a:t>Persistent Questions:</a:t>
            </a:r>
            <a:br>
              <a:rPr lang="en-US" dirty="0">
                <a:solidFill>
                  <a:schemeClr val="bg1"/>
                </a:solidFill>
              </a:rPr>
            </a:br>
            <a:r>
              <a:rPr lang="en-US" dirty="0">
                <a:solidFill>
                  <a:schemeClr val="bg1"/>
                </a:solidFill>
              </a:rPr>
              <a:t>Moving into new areas</a:t>
            </a:r>
          </a:p>
        </p:txBody>
      </p:sp>
      <p:sp>
        <p:nvSpPr>
          <p:cNvPr id="4" name="Content Placeholder 2">
            <a:extLst>
              <a:ext uri="{FF2B5EF4-FFF2-40B4-BE49-F238E27FC236}">
                <a16:creationId xmlns:a16="http://schemas.microsoft.com/office/drawing/2014/main" id="{8C2CA971-E996-45E6-92AA-9B8231AC68F0}"/>
              </a:ext>
            </a:extLst>
          </p:cNvPr>
          <p:cNvSpPr>
            <a:spLocks noGrp="1"/>
          </p:cNvSpPr>
          <p:nvPr>
            <p:ph type="subTitle" idx="1"/>
          </p:nvPr>
        </p:nvSpPr>
        <p:spPr>
          <a:xfrm>
            <a:off x="1161143" y="2755900"/>
            <a:ext cx="10479314" cy="1874836"/>
          </a:xfrm>
        </p:spPr>
        <p:txBody>
          <a:bodyPr>
            <a:normAutofit/>
          </a:bodyPr>
          <a:lstStyle/>
          <a:p>
            <a:pPr algn="l"/>
            <a:r>
              <a:rPr lang="en-US" i="1" dirty="0">
                <a:solidFill>
                  <a:schemeClr val="bg1"/>
                </a:solidFill>
              </a:rPr>
              <a:t>How can we represent usable knowledge beyond scores? </a:t>
            </a:r>
          </a:p>
          <a:p>
            <a:pPr algn="l"/>
            <a:endParaRPr lang="en-US" dirty="0">
              <a:solidFill>
                <a:schemeClr val="bg1"/>
              </a:solidFill>
            </a:endParaRPr>
          </a:p>
          <a:p>
            <a:pPr algn="l"/>
            <a:r>
              <a:rPr lang="en-US" i="1" dirty="0">
                <a:solidFill>
                  <a:schemeClr val="bg1"/>
                </a:solidFill>
              </a:rPr>
              <a:t>How can we conceptualize and represent changes in usable knowledge over time?</a:t>
            </a:r>
          </a:p>
          <a:p>
            <a:endParaRPr lang="en-US" dirty="0"/>
          </a:p>
        </p:txBody>
      </p:sp>
      <p:pic>
        <p:nvPicPr>
          <p:cNvPr id="5" name="Picture 4">
            <a:extLst>
              <a:ext uri="{FF2B5EF4-FFF2-40B4-BE49-F238E27FC236}">
                <a16:creationId xmlns:a16="http://schemas.microsoft.com/office/drawing/2014/main" id="{B18FBFEB-C627-46D7-A4B4-A1C588AFD8E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69347" y="5735637"/>
            <a:ext cx="4853305" cy="867410"/>
          </a:xfrm>
          <a:prstGeom prst="rect">
            <a:avLst/>
          </a:prstGeom>
          <a:noFill/>
          <a:ln>
            <a:noFill/>
          </a:ln>
        </p:spPr>
      </p:pic>
    </p:spTree>
    <p:extLst>
      <p:ext uri="{BB962C8B-B14F-4D97-AF65-F5344CB8AC3E}">
        <p14:creationId xmlns:p14="http://schemas.microsoft.com/office/powerpoint/2010/main" val="74107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FE91E-563F-4D36-8897-D656FF89CA72}"/>
              </a:ext>
            </a:extLst>
          </p:cNvPr>
          <p:cNvSpPr>
            <a:spLocks noGrp="1"/>
          </p:cNvSpPr>
          <p:nvPr>
            <p:ph type="ctrTitle"/>
          </p:nvPr>
        </p:nvSpPr>
        <p:spPr>
          <a:xfrm>
            <a:off x="914400" y="17463"/>
            <a:ext cx="10363200" cy="2387600"/>
          </a:xfrm>
        </p:spPr>
        <p:txBody>
          <a:bodyPr/>
          <a:lstStyle/>
          <a:p>
            <a:r>
              <a:rPr lang="en-US" dirty="0">
                <a:solidFill>
                  <a:schemeClr val="bg1"/>
                </a:solidFill>
              </a:rPr>
              <a:t>Persistent Questions:</a:t>
            </a:r>
            <a:br>
              <a:rPr lang="en-US" dirty="0">
                <a:solidFill>
                  <a:schemeClr val="bg1"/>
                </a:solidFill>
              </a:rPr>
            </a:br>
            <a:r>
              <a:rPr lang="en-US" dirty="0">
                <a:solidFill>
                  <a:schemeClr val="bg1"/>
                </a:solidFill>
              </a:rPr>
              <a:t>Moving into new areas</a:t>
            </a:r>
          </a:p>
        </p:txBody>
      </p:sp>
      <p:sp>
        <p:nvSpPr>
          <p:cNvPr id="4" name="Content Placeholder 2">
            <a:extLst>
              <a:ext uri="{FF2B5EF4-FFF2-40B4-BE49-F238E27FC236}">
                <a16:creationId xmlns:a16="http://schemas.microsoft.com/office/drawing/2014/main" id="{8C2CA971-E996-45E6-92AA-9B8231AC68F0}"/>
              </a:ext>
            </a:extLst>
          </p:cNvPr>
          <p:cNvSpPr>
            <a:spLocks noGrp="1"/>
          </p:cNvSpPr>
          <p:nvPr>
            <p:ph type="subTitle" idx="1"/>
          </p:nvPr>
        </p:nvSpPr>
        <p:spPr>
          <a:xfrm>
            <a:off x="1161143" y="2755900"/>
            <a:ext cx="10479314" cy="1874836"/>
          </a:xfrm>
        </p:spPr>
        <p:txBody>
          <a:bodyPr>
            <a:normAutofit lnSpcReduction="10000"/>
          </a:bodyPr>
          <a:lstStyle/>
          <a:p>
            <a:pPr algn="l"/>
            <a:r>
              <a:rPr lang="en-US" i="1" dirty="0">
                <a:solidFill>
                  <a:schemeClr val="bg1"/>
                </a:solidFill>
              </a:rPr>
              <a:t>How can we represent usable knowledge beyond scores? </a:t>
            </a:r>
          </a:p>
          <a:p>
            <a:r>
              <a:rPr lang="en-US" sz="3200" b="1" dirty="0">
                <a:solidFill>
                  <a:schemeClr val="bg1"/>
                </a:solidFill>
              </a:rPr>
              <a:t>Knowledge maps using Bayesian Networks</a:t>
            </a:r>
          </a:p>
          <a:p>
            <a:pPr algn="l"/>
            <a:r>
              <a:rPr lang="en-US" i="1" dirty="0">
                <a:solidFill>
                  <a:schemeClr val="bg1"/>
                </a:solidFill>
              </a:rPr>
              <a:t>How can we conceptualize and represent changes in usable knowledge over time?</a:t>
            </a:r>
          </a:p>
          <a:p>
            <a:r>
              <a:rPr lang="en-US" sz="3200" b="1" dirty="0">
                <a:solidFill>
                  <a:schemeClr val="bg1"/>
                </a:solidFill>
              </a:rPr>
              <a:t>Usable knowledge through a Reinforcement Learning lens</a:t>
            </a:r>
          </a:p>
          <a:p>
            <a:endParaRPr lang="en-US" dirty="0"/>
          </a:p>
        </p:txBody>
      </p:sp>
      <p:pic>
        <p:nvPicPr>
          <p:cNvPr id="5" name="Picture 4">
            <a:extLst>
              <a:ext uri="{FF2B5EF4-FFF2-40B4-BE49-F238E27FC236}">
                <a16:creationId xmlns:a16="http://schemas.microsoft.com/office/drawing/2014/main" id="{B18FBFEB-C627-46D7-A4B4-A1C588AFD8E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69347" y="5735637"/>
            <a:ext cx="4853305" cy="867410"/>
          </a:xfrm>
          <a:prstGeom prst="rect">
            <a:avLst/>
          </a:prstGeom>
          <a:noFill/>
          <a:ln>
            <a:noFill/>
          </a:ln>
        </p:spPr>
      </p:pic>
    </p:spTree>
    <p:extLst>
      <p:ext uri="{BB962C8B-B14F-4D97-AF65-F5344CB8AC3E}">
        <p14:creationId xmlns:p14="http://schemas.microsoft.com/office/powerpoint/2010/main" val="2736794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E845-C70D-4E88-AE6A-2AF75C139994}"/>
              </a:ext>
            </a:extLst>
          </p:cNvPr>
          <p:cNvSpPr>
            <a:spLocks noGrp="1"/>
          </p:cNvSpPr>
          <p:nvPr>
            <p:ph type="title"/>
          </p:nvPr>
        </p:nvSpPr>
        <p:spPr>
          <a:xfrm>
            <a:off x="485208" y="192087"/>
            <a:ext cx="11221583" cy="559933"/>
          </a:xfrm>
        </p:spPr>
        <p:txBody>
          <a:bodyPr>
            <a:normAutofit/>
          </a:bodyPr>
          <a:lstStyle/>
          <a:p>
            <a:r>
              <a:rPr lang="en-US" b="1" dirty="0"/>
              <a:t>Representing Usable Knowledge Through Bayesian Networks</a:t>
            </a:r>
          </a:p>
        </p:txBody>
      </p:sp>
      <p:pic>
        <p:nvPicPr>
          <p:cNvPr id="3076" name="Picture 4">
            <a:extLst>
              <a:ext uri="{FF2B5EF4-FFF2-40B4-BE49-F238E27FC236}">
                <a16:creationId xmlns:a16="http://schemas.microsoft.com/office/drawing/2014/main" id="{4CFED1B5-B334-42B8-877A-B4D0BE7370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219881"/>
            <a:ext cx="6172200" cy="4408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907BDC1-D85C-4C27-A330-B1286EC6FADF}"/>
              </a:ext>
            </a:extLst>
          </p:cNvPr>
          <p:cNvSpPr>
            <a:spLocks noGrp="1"/>
          </p:cNvSpPr>
          <p:nvPr>
            <p:ph type="body" sz="half" idx="2"/>
          </p:nvPr>
        </p:nvSpPr>
        <p:spPr>
          <a:xfrm>
            <a:off x="101600" y="877736"/>
            <a:ext cx="4670425" cy="5446033"/>
          </a:xfrm>
        </p:spPr>
        <p:txBody>
          <a:bodyPr vert="horz" lIns="91440" tIns="45720" rIns="91440" bIns="45720" rtlCol="0" anchor="t">
            <a:normAutofit/>
          </a:bodyPr>
          <a:lstStyle/>
          <a:p>
            <a:pPr marL="285750" indent="-285750">
              <a:buFont typeface="Arial" panose="020B0604020202020204" pitchFamily="34" charset="0"/>
              <a:buChar char="•"/>
            </a:pPr>
            <a:r>
              <a:rPr lang="en-US" sz="2400" dirty="0"/>
              <a:t>Capture conditional relationships displayed in </a:t>
            </a:r>
            <a:r>
              <a:rPr lang="en-US" sz="2400" i="1" dirty="0"/>
              <a:t>directed acyclic graphs </a:t>
            </a:r>
            <a:r>
              <a:rPr lang="en-US" sz="2400" dirty="0"/>
              <a:t>(DAG)</a:t>
            </a:r>
          </a:p>
          <a:p>
            <a:pPr marL="742950" lvl="1" indent="-285750">
              <a:buFont typeface="Arial" panose="020B0604020202020204" pitchFamily="34" charset="0"/>
              <a:buChar char="•"/>
            </a:pPr>
            <a:r>
              <a:rPr lang="en-US" sz="2000" dirty="0"/>
              <a:t>No feedback loops</a:t>
            </a:r>
          </a:p>
          <a:p>
            <a:pPr marL="742950" lvl="1" indent="-285750">
              <a:buFont typeface="Arial" panose="020B0604020202020204" pitchFamily="34" charset="0"/>
              <a:buChar char="•"/>
            </a:pPr>
            <a:r>
              <a:rPr lang="en-US" sz="2000" dirty="0"/>
              <a:t>No bidirectional arrows</a:t>
            </a:r>
          </a:p>
          <a:p>
            <a:pPr marL="285750" indent="-285750">
              <a:buFont typeface="Arial" panose="020B0604020202020204" pitchFamily="34" charset="0"/>
              <a:buChar char="•"/>
            </a:pPr>
            <a:r>
              <a:rPr lang="en-US" sz="2400" dirty="0"/>
              <a:t>Knowledge conceived of as probabilistic activation</a:t>
            </a:r>
          </a:p>
          <a:p>
            <a:pPr marL="742950" lvl="1" indent="-285750">
              <a:buFont typeface="Arial" panose="020B0604020202020204" pitchFamily="34" charset="0"/>
              <a:buChar char="•"/>
            </a:pPr>
            <a:r>
              <a:rPr lang="en-US" sz="2000" dirty="0"/>
              <a:t>Given some knowledge in a response what is the likelihood another knowledge is activated</a:t>
            </a:r>
            <a:endParaRPr lang="en-US" sz="2000" dirty="0">
              <a:cs typeface="Calibri"/>
            </a:endParaRPr>
          </a:p>
          <a:p>
            <a:pPr marL="285750" indent="-285750">
              <a:buFont typeface="Arial" panose="020B0604020202020204" pitchFamily="34" charset="0"/>
              <a:buChar char="•"/>
            </a:pPr>
            <a:r>
              <a:rPr lang="en-US" sz="2400" dirty="0"/>
              <a:t>Knowledge identified within teachers’ CVA-M responses</a:t>
            </a:r>
          </a:p>
          <a:p>
            <a:pPr marL="285750" indent="-285750">
              <a:buFont typeface="Arial" panose="020B0604020202020204" pitchFamily="34" charset="0"/>
              <a:buChar char="•"/>
            </a:pPr>
            <a:r>
              <a:rPr lang="en-US" sz="2400" dirty="0"/>
              <a:t>Aggregates patterns to find knowledge relationships</a:t>
            </a:r>
          </a:p>
          <a:p>
            <a:endParaRPr lang="en-US" dirty="0"/>
          </a:p>
        </p:txBody>
      </p:sp>
      <p:graphicFrame>
        <p:nvGraphicFramePr>
          <p:cNvPr id="6" name="Table 6">
            <a:extLst>
              <a:ext uri="{FF2B5EF4-FFF2-40B4-BE49-F238E27FC236}">
                <a16:creationId xmlns:a16="http://schemas.microsoft.com/office/drawing/2014/main" id="{D8E5FF44-03F2-4E9D-BA18-6639319E9A29}"/>
              </a:ext>
            </a:extLst>
          </p:cNvPr>
          <p:cNvGraphicFramePr>
            <a:graphicFrameLocks noGrp="1"/>
          </p:cNvGraphicFramePr>
          <p:nvPr>
            <p:extLst>
              <p:ext uri="{D42A27DB-BD31-4B8C-83A1-F6EECF244321}">
                <p14:modId xmlns:p14="http://schemas.microsoft.com/office/powerpoint/2010/main" val="801593101"/>
              </p:ext>
            </p:extLst>
          </p:nvPr>
        </p:nvGraphicFramePr>
        <p:xfrm>
          <a:off x="9318170" y="4250145"/>
          <a:ext cx="2670629" cy="1554480"/>
        </p:xfrm>
        <a:graphic>
          <a:graphicData uri="http://schemas.openxmlformats.org/drawingml/2006/table">
            <a:tbl>
              <a:tblPr firstRow="1" bandRow="1">
                <a:tableStyleId>{2D5ABB26-0587-4C30-8999-92F81FD0307C}</a:tableStyleId>
              </a:tblPr>
              <a:tblGrid>
                <a:gridCol w="885373">
                  <a:extLst>
                    <a:ext uri="{9D8B030D-6E8A-4147-A177-3AD203B41FA5}">
                      <a16:colId xmlns:a16="http://schemas.microsoft.com/office/drawing/2014/main" val="1635570321"/>
                    </a:ext>
                  </a:extLst>
                </a:gridCol>
                <a:gridCol w="1785256">
                  <a:extLst>
                    <a:ext uri="{9D8B030D-6E8A-4147-A177-3AD203B41FA5}">
                      <a16:colId xmlns:a16="http://schemas.microsoft.com/office/drawing/2014/main" val="153091017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Conditional Decrease in probability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85430112"/>
                  </a:ext>
                </a:extLst>
              </a:tr>
              <a:tr h="370840">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r>
                        <a:rPr lang="en-US" sz="1400" dirty="0"/>
                        <a:t>Conditional increase in probability</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05390411"/>
                  </a:ext>
                </a:extLst>
              </a:tr>
              <a:tr h="370840">
                <a:tc>
                  <a:txBody>
                    <a:bodyPr/>
                    <a:lstStyle/>
                    <a:p>
                      <a:pPr algn="ctr"/>
                      <a:r>
                        <a:rPr lang="en-US" sz="1400" dirty="0"/>
                        <a:t>(no line)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a:t>Independent relationship</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803210"/>
                  </a:ext>
                </a:extLst>
              </a:tr>
            </a:tbl>
          </a:graphicData>
        </a:graphic>
      </p:graphicFrame>
      <p:cxnSp>
        <p:nvCxnSpPr>
          <p:cNvPr id="8" name="Straight Connector 7">
            <a:extLst>
              <a:ext uri="{FF2B5EF4-FFF2-40B4-BE49-F238E27FC236}">
                <a16:creationId xmlns:a16="http://schemas.microsoft.com/office/drawing/2014/main" id="{EF822CEC-B379-4B3B-9A09-52525D733C76}"/>
              </a:ext>
            </a:extLst>
          </p:cNvPr>
          <p:cNvCxnSpPr>
            <a:cxnSpLocks/>
          </p:cNvCxnSpPr>
          <p:nvPr/>
        </p:nvCxnSpPr>
        <p:spPr>
          <a:xfrm>
            <a:off x="9506857" y="4499429"/>
            <a:ext cx="4209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EB53C7-73F2-42E6-BD83-20BE9A891DEE}"/>
              </a:ext>
            </a:extLst>
          </p:cNvPr>
          <p:cNvCxnSpPr>
            <a:cxnSpLocks/>
          </p:cNvCxnSpPr>
          <p:nvPr/>
        </p:nvCxnSpPr>
        <p:spPr>
          <a:xfrm>
            <a:off x="9506857" y="5014686"/>
            <a:ext cx="42091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878CCB4-7C9D-4EAE-98EB-89C218A539F8}"/>
              </a:ext>
            </a:extLst>
          </p:cNvPr>
          <p:cNvSpPr txBox="1"/>
          <p:nvPr/>
        </p:nvSpPr>
        <p:spPr>
          <a:xfrm>
            <a:off x="5471885" y="5899005"/>
            <a:ext cx="6357257" cy="646331"/>
          </a:xfrm>
          <a:prstGeom prst="rect">
            <a:avLst/>
          </a:prstGeom>
          <a:noFill/>
        </p:spPr>
        <p:txBody>
          <a:bodyPr wrap="square">
            <a:spAutoFit/>
          </a:bodyPr>
          <a:lstStyle/>
          <a:p>
            <a:r>
              <a:rPr lang="en-US" dirty="0"/>
              <a:t>Note. The names in the boxes are shorthand codes for knowledge activation categories. </a:t>
            </a:r>
          </a:p>
        </p:txBody>
      </p:sp>
      <p:sp>
        <p:nvSpPr>
          <p:cNvPr id="17" name="TextBox 16">
            <a:extLst>
              <a:ext uri="{FF2B5EF4-FFF2-40B4-BE49-F238E27FC236}">
                <a16:creationId xmlns:a16="http://schemas.microsoft.com/office/drawing/2014/main" id="{62D8EAD3-7B1B-4A4B-80BE-92B57520DFC5}"/>
              </a:ext>
            </a:extLst>
          </p:cNvPr>
          <p:cNvSpPr txBox="1"/>
          <p:nvPr/>
        </p:nvSpPr>
        <p:spPr>
          <a:xfrm>
            <a:off x="5090659" y="1267276"/>
            <a:ext cx="6357257" cy="369332"/>
          </a:xfrm>
          <a:prstGeom prst="rect">
            <a:avLst/>
          </a:prstGeom>
          <a:solidFill>
            <a:schemeClr val="bg1"/>
          </a:solidFill>
        </p:spPr>
        <p:txBody>
          <a:bodyPr wrap="square">
            <a:spAutoFit/>
          </a:bodyPr>
          <a:lstStyle/>
          <a:p>
            <a:pPr algn="ctr"/>
            <a:r>
              <a:rPr lang="en-US" b="1" dirty="0"/>
              <a:t>Sample Bayesian Network from a CVA-M Fractions Item</a:t>
            </a:r>
          </a:p>
        </p:txBody>
      </p:sp>
      <p:pic>
        <p:nvPicPr>
          <p:cNvPr id="18" name="Picture 17">
            <a:extLst>
              <a:ext uri="{FF2B5EF4-FFF2-40B4-BE49-F238E27FC236}">
                <a16:creationId xmlns:a16="http://schemas.microsoft.com/office/drawing/2014/main" id="{13F106E3-D074-454C-8948-788193F3EA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164152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3F4E4798-CDBF-8240-B2F2-4409AC04EB0E}"/>
              </a:ext>
            </a:extLst>
          </p:cNvPr>
          <p:cNvSpPr>
            <a:spLocks noGrp="1"/>
          </p:cNvSpPr>
          <p:nvPr>
            <p:ph type="title"/>
          </p:nvPr>
        </p:nvSpPr>
        <p:spPr>
          <a:xfrm>
            <a:off x="232909" y="65182"/>
            <a:ext cx="11580612" cy="918474"/>
          </a:xfrm>
        </p:spPr>
        <p:txBody>
          <a:bodyPr>
            <a:normAutofit fontScale="90000"/>
          </a:bodyPr>
          <a:lstStyle/>
          <a:p>
            <a:pPr algn="ctr"/>
            <a:r>
              <a:rPr lang="en-US" sz="3600" b="1" dirty="0"/>
              <a:t>Changes in Usable Knowledge through a Neuroscience and AI Lens: </a:t>
            </a:r>
            <a:br>
              <a:rPr lang="en-US" sz="3600" b="1" dirty="0"/>
            </a:br>
            <a:r>
              <a:rPr lang="en-US" sz="3600" b="1" dirty="0"/>
              <a:t>Reinforcement Learning</a:t>
            </a:r>
            <a:endParaRPr lang="en-US"/>
          </a:p>
        </p:txBody>
      </p:sp>
      <p:grpSp>
        <p:nvGrpSpPr>
          <p:cNvPr id="22" name="Group 21">
            <a:extLst>
              <a:ext uri="{FF2B5EF4-FFF2-40B4-BE49-F238E27FC236}">
                <a16:creationId xmlns:a16="http://schemas.microsoft.com/office/drawing/2014/main" id="{991BFF53-B1F5-8F42-830F-629A5D7EC869}"/>
              </a:ext>
            </a:extLst>
          </p:cNvPr>
          <p:cNvGrpSpPr/>
          <p:nvPr/>
        </p:nvGrpSpPr>
        <p:grpSpPr>
          <a:xfrm>
            <a:off x="200452" y="3060270"/>
            <a:ext cx="1751279" cy="1913048"/>
            <a:chOff x="1874880" y="1130382"/>
            <a:chExt cx="2467342" cy="1913048"/>
          </a:xfrm>
        </p:grpSpPr>
        <p:sp>
          <p:nvSpPr>
            <p:cNvPr id="23" name="Rounded Rectangle 22">
              <a:extLst>
                <a:ext uri="{FF2B5EF4-FFF2-40B4-BE49-F238E27FC236}">
                  <a16:creationId xmlns:a16="http://schemas.microsoft.com/office/drawing/2014/main" id="{544A3208-DAD9-1741-84C4-972F74C99864}"/>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6305359-10CE-8B41-B7D4-2DC69B268ADE}"/>
                </a:ext>
              </a:extLst>
            </p:cNvPr>
            <p:cNvSpPr txBox="1"/>
            <p:nvPr/>
          </p:nvSpPr>
          <p:spPr>
            <a:xfrm>
              <a:off x="1874880" y="1130382"/>
              <a:ext cx="246734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environment</a:t>
              </a:r>
            </a:p>
            <a:p>
              <a:pPr algn="ctr"/>
              <a:r>
                <a:rPr lang="en-US" i="1" dirty="0">
                  <a:latin typeface="Arial" panose="020B0604020202020204" pitchFamily="34" charset="0"/>
                  <a:cs typeface="Arial" panose="020B0604020202020204" pitchFamily="34" charset="0"/>
                </a:rPr>
                <a:t>sensory inputs</a:t>
              </a:r>
            </a:p>
          </p:txBody>
        </p:sp>
      </p:grpSp>
      <p:grpSp>
        <p:nvGrpSpPr>
          <p:cNvPr id="56" name="Group 55">
            <a:extLst>
              <a:ext uri="{FF2B5EF4-FFF2-40B4-BE49-F238E27FC236}">
                <a16:creationId xmlns:a16="http://schemas.microsoft.com/office/drawing/2014/main" id="{5097E350-CCC1-9747-BA7F-1A35A8A1BE03}"/>
              </a:ext>
            </a:extLst>
          </p:cNvPr>
          <p:cNvGrpSpPr/>
          <p:nvPr/>
        </p:nvGrpSpPr>
        <p:grpSpPr>
          <a:xfrm>
            <a:off x="1913581" y="2816463"/>
            <a:ext cx="3847385" cy="2893099"/>
            <a:chOff x="1901228" y="3070250"/>
            <a:chExt cx="2898700" cy="2243169"/>
          </a:xfrm>
        </p:grpSpPr>
        <p:grpSp>
          <p:nvGrpSpPr>
            <p:cNvPr id="18" name="Group 17">
              <a:extLst>
                <a:ext uri="{FF2B5EF4-FFF2-40B4-BE49-F238E27FC236}">
                  <a16:creationId xmlns:a16="http://schemas.microsoft.com/office/drawing/2014/main" id="{928DAEBA-CE19-D842-8CDA-EAE9BFD181A0}"/>
                </a:ext>
              </a:extLst>
            </p:cNvPr>
            <p:cNvGrpSpPr/>
            <p:nvPr/>
          </p:nvGrpSpPr>
          <p:grpSpPr>
            <a:xfrm>
              <a:off x="2332586" y="3070250"/>
              <a:ext cx="2467342" cy="2243169"/>
              <a:chOff x="1874880" y="1130382"/>
              <a:chExt cx="2467342" cy="2243169"/>
            </a:xfrm>
          </p:grpSpPr>
          <p:sp>
            <p:nvSpPr>
              <p:cNvPr id="19" name="Rounded Rectangle 18">
                <a:extLst>
                  <a:ext uri="{FF2B5EF4-FFF2-40B4-BE49-F238E27FC236}">
                    <a16:creationId xmlns:a16="http://schemas.microsoft.com/office/drawing/2014/main" id="{5EDBE729-C64B-2744-8D73-14767C9758CF}"/>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08CA904-084A-3348-BEA3-138D0591F83A}"/>
                  </a:ext>
                </a:extLst>
              </p:cNvPr>
              <p:cNvSpPr txBox="1"/>
              <p:nvPr/>
            </p:nvSpPr>
            <p:spPr>
              <a:xfrm>
                <a:off x="1874880" y="1130382"/>
                <a:ext cx="2467342" cy="2243169"/>
              </a:xfrm>
              <a:prstGeom prst="rect">
                <a:avLst/>
              </a:prstGeom>
              <a:noFill/>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state representation</a:t>
                </a:r>
              </a:p>
              <a:p>
                <a:pPr algn="ctr"/>
                <a:r>
                  <a:rPr lang="en-US" i="1" dirty="0">
                    <a:latin typeface="Arial" panose="020B0604020202020204" pitchFamily="34" charset="0"/>
                    <a:cs typeface="Arial" panose="020B0604020202020204" pitchFamily="34" charset="0"/>
                  </a:rPr>
                  <a:t>internal model</a:t>
                </a:r>
              </a:p>
              <a:p>
                <a:r>
                  <a:rPr lang="en-US" sz="1600" u="sng" dirty="0">
                    <a:latin typeface="Arial"/>
                    <a:cs typeface="Arial"/>
                  </a:rPr>
                  <a:t>Relevance</a:t>
                </a:r>
                <a:r>
                  <a:rPr lang="en-US" sz="1600" dirty="0">
                    <a:latin typeface="Arial"/>
                    <a:cs typeface="Arial"/>
                  </a:rPr>
                  <a:t>: Simplifies a situation to </a:t>
                </a:r>
                <a:r>
                  <a:rPr lang="en-US" sz="1600">
                    <a:latin typeface="Arial"/>
                    <a:cs typeface="Arial"/>
                  </a:rPr>
                  <a:t>essential features (abstraction)</a:t>
                </a:r>
              </a:p>
              <a:p>
                <a:r>
                  <a:rPr lang="en-US" sz="1600" u="sng" dirty="0">
                    <a:latin typeface="Arial"/>
                    <a:cs typeface="Arial"/>
                  </a:rPr>
                  <a:t>Affordances</a:t>
                </a:r>
                <a:r>
                  <a:rPr lang="en-US" sz="1600" dirty="0">
                    <a:latin typeface="Arial"/>
                    <a:cs typeface="Arial"/>
                  </a:rPr>
                  <a:t>: Abstraction </a:t>
                </a:r>
                <a:r>
                  <a:rPr lang="en-US" sz="1600">
                    <a:latin typeface="Arial"/>
                    <a:cs typeface="Arial"/>
                  </a:rPr>
                  <a:t>determines set of possible actions </a:t>
                </a:r>
                <a:r>
                  <a:rPr lang="en-US" sz="1600" u="sng">
                    <a:latin typeface="Arial"/>
                    <a:cs typeface="Arial"/>
                  </a:rPr>
                  <a:t>Prediction</a:t>
                </a:r>
                <a:r>
                  <a:rPr lang="en-US" sz="1600">
                    <a:latin typeface="Arial"/>
                    <a:cs typeface="Arial"/>
                  </a:rPr>
                  <a:t>: Consequences of </a:t>
                </a:r>
                <a:r>
                  <a:rPr lang="en-US" sz="1600" dirty="0">
                    <a:latin typeface="Arial"/>
                    <a:cs typeface="Arial"/>
                  </a:rPr>
                  <a:t>actions</a:t>
                </a:r>
              </a:p>
              <a:p>
                <a:pPr algn="ctr"/>
                <a:r>
                  <a:rPr lang="en-US" sz="1600" b="1" dirty="0">
                    <a:latin typeface="Arial" panose="020B0604020202020204" pitchFamily="34" charset="0"/>
                    <a:cs typeface="Arial" panose="020B0604020202020204" pitchFamily="34" charset="0"/>
                    <a:sym typeface="Wingdings" pitchFamily="2" charset="2"/>
                  </a:rPr>
                  <a:t>Engages Usable Knowledge</a:t>
                </a:r>
              </a:p>
              <a:p>
                <a:endParaRPr lang="en-US" sz="1600" b="1" dirty="0">
                  <a:latin typeface="Arial" panose="020B0604020202020204" pitchFamily="34" charset="0"/>
                  <a:cs typeface="Arial" panose="020B0604020202020204" pitchFamily="34" charset="0"/>
                </a:endParaRPr>
              </a:p>
              <a:p>
                <a:pPr algn="ctr"/>
                <a:endParaRPr lang="en-US" i="1" dirty="0">
                  <a:latin typeface="Arial" panose="020B0604020202020204" pitchFamily="34" charset="0"/>
                  <a:cs typeface="Arial" panose="020B0604020202020204" pitchFamily="34" charset="0"/>
                </a:endParaRPr>
              </a:p>
            </p:txBody>
          </p:sp>
        </p:grpSp>
        <p:cxnSp>
          <p:nvCxnSpPr>
            <p:cNvPr id="29" name="Straight Arrow Connector 28">
              <a:extLst>
                <a:ext uri="{FF2B5EF4-FFF2-40B4-BE49-F238E27FC236}">
                  <a16:creationId xmlns:a16="http://schemas.microsoft.com/office/drawing/2014/main" id="{07E4BD57-39D8-3242-ACD5-5F11F55CC141}"/>
                </a:ext>
              </a:extLst>
            </p:cNvPr>
            <p:cNvCxnSpPr>
              <a:cxnSpLocks/>
              <a:stCxn id="23" idx="3"/>
              <a:endCxn id="19" idx="1"/>
            </p:cNvCxnSpPr>
            <p:nvPr/>
          </p:nvCxnSpPr>
          <p:spPr>
            <a:xfrm>
              <a:off x="1901228" y="3976728"/>
              <a:ext cx="172188" cy="70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D907254-5F75-D44F-8DC6-A8F1128F559E}"/>
              </a:ext>
            </a:extLst>
          </p:cNvPr>
          <p:cNvGrpSpPr/>
          <p:nvPr/>
        </p:nvGrpSpPr>
        <p:grpSpPr>
          <a:xfrm>
            <a:off x="5732083" y="2390898"/>
            <a:ext cx="4771650" cy="2968218"/>
            <a:chOff x="5732083" y="2400879"/>
            <a:chExt cx="4771650" cy="2747810"/>
          </a:xfrm>
        </p:grpSpPr>
        <p:grpSp>
          <p:nvGrpSpPr>
            <p:cNvPr id="8" name="Group 7">
              <a:extLst>
                <a:ext uri="{FF2B5EF4-FFF2-40B4-BE49-F238E27FC236}">
                  <a16:creationId xmlns:a16="http://schemas.microsoft.com/office/drawing/2014/main" id="{4FC1C8A5-A53B-8745-BC9A-F0E7E25DCA92}"/>
                </a:ext>
              </a:extLst>
            </p:cNvPr>
            <p:cNvGrpSpPr/>
            <p:nvPr/>
          </p:nvGrpSpPr>
          <p:grpSpPr>
            <a:xfrm>
              <a:off x="6190735" y="2400879"/>
              <a:ext cx="4312998" cy="2747810"/>
              <a:chOff x="3516638" y="2149311"/>
              <a:chExt cx="4067854" cy="1867756"/>
            </a:xfrm>
          </p:grpSpPr>
          <p:sp>
            <p:nvSpPr>
              <p:cNvPr id="7" name="Rounded Rectangle 6">
                <a:extLst>
                  <a:ext uri="{FF2B5EF4-FFF2-40B4-BE49-F238E27FC236}">
                    <a16:creationId xmlns:a16="http://schemas.microsoft.com/office/drawing/2014/main" id="{F1BA6BBF-A433-6B47-B347-F3C3383D1430}"/>
                  </a:ext>
                </a:extLst>
              </p:cNvPr>
              <p:cNvSpPr/>
              <p:nvPr/>
            </p:nvSpPr>
            <p:spPr>
              <a:xfrm>
                <a:off x="3516638" y="2155280"/>
                <a:ext cx="4067854" cy="1861787"/>
              </a:xfrm>
              <a:prstGeom prst="roundRect">
                <a:avLst>
                  <a:gd name="adj" fmla="val 661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500F8D5-F603-B347-944D-5AF9A7E8D2AC}"/>
                  </a:ext>
                </a:extLst>
              </p:cNvPr>
              <p:cNvSpPr txBox="1"/>
              <p:nvPr/>
            </p:nvSpPr>
            <p:spPr>
              <a:xfrm>
                <a:off x="3615301" y="2149311"/>
                <a:ext cx="3963427" cy="162681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decision process</a:t>
                </a:r>
              </a:p>
              <a:p>
                <a:pPr algn="ctr"/>
                <a:r>
                  <a:rPr lang="en-US" i="1" dirty="0">
                    <a:latin typeface="Arial" panose="020B0604020202020204" pitchFamily="34" charset="0"/>
                    <a:cs typeface="Arial" panose="020B0604020202020204" pitchFamily="34" charset="0"/>
                  </a:rPr>
                  <a:t>two systems to compute the </a:t>
                </a:r>
                <a:r>
                  <a:rPr lang="en-US" b="1" i="1" u="sng" dirty="0">
                    <a:latin typeface="Arial" panose="020B0604020202020204" pitchFamily="34" charset="0"/>
                    <a:cs typeface="Arial" panose="020B0604020202020204" pitchFamily="34" charset="0"/>
                  </a:rPr>
                  <a:t>value of actions</a:t>
                </a:r>
              </a:p>
              <a:p>
                <a:r>
                  <a:rPr lang="en-US" b="1" dirty="0">
                    <a:latin typeface="Arial" panose="020B0604020202020204" pitchFamily="34" charset="0"/>
                    <a:cs typeface="Arial" panose="020B0604020202020204" pitchFamily="34" charset="0"/>
                  </a:rPr>
                  <a:t>Model Free</a:t>
                </a:r>
                <a:r>
                  <a:rPr lang="en-US" dirty="0">
                    <a:latin typeface="Arial" panose="020B0604020202020204" pitchFamily="34" charset="0"/>
                    <a:cs typeface="Arial" panose="020B0604020202020204" pitchFamily="34" charset="0"/>
                  </a:rPr>
                  <a:t>: fast, relies on prior experience “cached values” to determine next actions</a:t>
                </a:r>
              </a:p>
              <a:p>
                <a:r>
                  <a:rPr lang="en-US" b="1" dirty="0">
                    <a:latin typeface="Arial" panose="020B0604020202020204" pitchFamily="34" charset="0"/>
                    <a:cs typeface="Arial" panose="020B0604020202020204" pitchFamily="34" charset="0"/>
                  </a:rPr>
                  <a:t>Model Based</a:t>
                </a:r>
                <a:r>
                  <a:rPr lang="en-US" dirty="0">
                    <a:latin typeface="Arial" panose="020B0604020202020204" pitchFamily="34" charset="0"/>
                    <a:cs typeface="Arial" panose="020B0604020202020204" pitchFamily="34" charset="0"/>
                  </a:rPr>
                  <a:t>: slower, engages in forward simulation, contemplates choices</a:t>
                </a:r>
              </a:p>
            </p:txBody>
          </p:sp>
        </p:grpSp>
        <p:cxnSp>
          <p:nvCxnSpPr>
            <p:cNvPr id="30" name="Straight Arrow Connector 29">
              <a:extLst>
                <a:ext uri="{FF2B5EF4-FFF2-40B4-BE49-F238E27FC236}">
                  <a16:creationId xmlns:a16="http://schemas.microsoft.com/office/drawing/2014/main" id="{DD293D0F-BEB8-A148-A48F-E34703E772DE}"/>
                </a:ext>
              </a:extLst>
            </p:cNvPr>
            <p:cNvCxnSpPr>
              <a:cxnSpLocks/>
            </p:cNvCxnSpPr>
            <p:nvPr/>
          </p:nvCxnSpPr>
          <p:spPr>
            <a:xfrm>
              <a:off x="5732083" y="3685896"/>
              <a:ext cx="3713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36E3F47-A8AD-6148-979A-7225B2AEEB70}"/>
              </a:ext>
            </a:extLst>
          </p:cNvPr>
          <p:cNvGrpSpPr/>
          <p:nvPr/>
        </p:nvGrpSpPr>
        <p:grpSpPr>
          <a:xfrm>
            <a:off x="10497622" y="3060270"/>
            <a:ext cx="1589463" cy="1913048"/>
            <a:chOff x="10497622" y="3070250"/>
            <a:chExt cx="1589463" cy="1913048"/>
          </a:xfrm>
        </p:grpSpPr>
        <p:grpSp>
          <p:nvGrpSpPr>
            <p:cNvPr id="25" name="Group 24">
              <a:extLst>
                <a:ext uri="{FF2B5EF4-FFF2-40B4-BE49-F238E27FC236}">
                  <a16:creationId xmlns:a16="http://schemas.microsoft.com/office/drawing/2014/main" id="{B1C5D45A-426A-7747-88D1-303B857A0299}"/>
                </a:ext>
              </a:extLst>
            </p:cNvPr>
            <p:cNvGrpSpPr/>
            <p:nvPr/>
          </p:nvGrpSpPr>
          <p:grpSpPr>
            <a:xfrm>
              <a:off x="10868928" y="3070250"/>
              <a:ext cx="1218157" cy="1913048"/>
              <a:chOff x="1874878" y="1130382"/>
              <a:chExt cx="2677322" cy="1913048"/>
            </a:xfrm>
          </p:grpSpPr>
          <p:sp>
            <p:nvSpPr>
              <p:cNvPr id="26" name="Rounded Rectangle 25">
                <a:extLst>
                  <a:ext uri="{FF2B5EF4-FFF2-40B4-BE49-F238E27FC236}">
                    <a16:creationId xmlns:a16="http://schemas.microsoft.com/office/drawing/2014/main" id="{DA21A2B8-D7C7-8B42-AE3B-6883E178BD7A}"/>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0903AB-A4E6-E541-8EA4-3ABAF2774D4D}"/>
                  </a:ext>
                </a:extLst>
              </p:cNvPr>
              <p:cNvSpPr txBox="1"/>
              <p:nvPr/>
            </p:nvSpPr>
            <p:spPr>
              <a:xfrm>
                <a:off x="1874878" y="1130382"/>
                <a:ext cx="2677322" cy="129266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Action</a:t>
                </a:r>
              </a:p>
              <a:p>
                <a:pPr algn="ctr"/>
                <a:endParaRPr lang="en-US"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Enacted Usable Knowledge</a:t>
                </a:r>
              </a:p>
            </p:txBody>
          </p:sp>
        </p:grpSp>
        <p:cxnSp>
          <p:nvCxnSpPr>
            <p:cNvPr id="31" name="Straight Arrow Connector 30">
              <a:extLst>
                <a:ext uri="{FF2B5EF4-FFF2-40B4-BE49-F238E27FC236}">
                  <a16:creationId xmlns:a16="http://schemas.microsoft.com/office/drawing/2014/main" id="{E3F7A824-BFE8-804C-9F99-AD60382CEE05}"/>
                </a:ext>
              </a:extLst>
            </p:cNvPr>
            <p:cNvCxnSpPr>
              <a:cxnSpLocks/>
              <a:endCxn id="26" idx="1"/>
            </p:cNvCxnSpPr>
            <p:nvPr/>
          </p:nvCxnSpPr>
          <p:spPr>
            <a:xfrm>
              <a:off x="10497622" y="4026774"/>
              <a:ext cx="3713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Elbow Connector 33">
            <a:extLst>
              <a:ext uri="{FF2B5EF4-FFF2-40B4-BE49-F238E27FC236}">
                <a16:creationId xmlns:a16="http://schemas.microsoft.com/office/drawing/2014/main" id="{959D6E72-0B95-6940-A27F-D1A71EB37767}"/>
              </a:ext>
            </a:extLst>
          </p:cNvPr>
          <p:cNvCxnSpPr>
            <a:cxnSpLocks/>
            <a:stCxn id="26" idx="2"/>
            <a:endCxn id="23" idx="2"/>
          </p:cNvCxnSpPr>
          <p:nvPr/>
        </p:nvCxnSpPr>
        <p:spPr>
          <a:xfrm rot="5400000">
            <a:off x="6253165" y="-203755"/>
            <a:ext cx="12700" cy="10354146"/>
          </a:xfrm>
          <a:prstGeom prst="bentConnector3">
            <a:avLst>
              <a:gd name="adj1" fmla="val 909474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F20B25F-00EE-C945-8A81-389A662D33D4}"/>
              </a:ext>
            </a:extLst>
          </p:cNvPr>
          <p:cNvPicPr>
            <a:picLocks noChangeAspect="1"/>
          </p:cNvPicPr>
          <p:nvPr/>
        </p:nvPicPr>
        <p:blipFill rotWithShape="1">
          <a:blip r:embed="rId2"/>
          <a:srcRect t="-1" b="15625"/>
          <a:stretch/>
        </p:blipFill>
        <p:spPr>
          <a:xfrm>
            <a:off x="232909" y="3767587"/>
            <a:ext cx="1659962" cy="923513"/>
          </a:xfrm>
          <a:prstGeom prst="rect">
            <a:avLst/>
          </a:prstGeom>
        </p:spPr>
      </p:pic>
      <p:pic>
        <p:nvPicPr>
          <p:cNvPr id="36" name="Picture 35">
            <a:extLst>
              <a:ext uri="{FF2B5EF4-FFF2-40B4-BE49-F238E27FC236}">
                <a16:creationId xmlns:a16="http://schemas.microsoft.com/office/drawing/2014/main" id="{B2E84C74-3418-4D1C-A18C-6D8DDB2B86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198979"/>
            <a:ext cx="3468914" cy="681037"/>
          </a:xfrm>
          <a:prstGeom prst="rect">
            <a:avLst/>
          </a:prstGeom>
          <a:noFill/>
          <a:ln>
            <a:noFill/>
          </a:ln>
        </p:spPr>
      </p:pic>
      <p:sp>
        <p:nvSpPr>
          <p:cNvPr id="37" name="TextBox 36">
            <a:extLst>
              <a:ext uri="{FF2B5EF4-FFF2-40B4-BE49-F238E27FC236}">
                <a16:creationId xmlns:a16="http://schemas.microsoft.com/office/drawing/2014/main" id="{86FE6C4C-352E-42FD-84DF-EBBB14E04D74}"/>
              </a:ext>
            </a:extLst>
          </p:cNvPr>
          <p:cNvSpPr txBox="1"/>
          <p:nvPr/>
        </p:nvSpPr>
        <p:spPr>
          <a:xfrm>
            <a:off x="381000" y="1462307"/>
            <a:ext cx="9555547" cy="923330"/>
          </a:xfrm>
          <a:prstGeom prst="rect">
            <a:avLst/>
          </a:prstGeom>
          <a:noFill/>
        </p:spPr>
        <p:txBody>
          <a:bodyPr wrap="square" lIns="91440" tIns="45720" rIns="91440" bIns="45720" anchor="t">
            <a:spAutoFit/>
          </a:bodyPr>
          <a:lstStyle/>
          <a:p>
            <a:r>
              <a:rPr lang="en-US" dirty="0"/>
              <a:t>Changes in usable knowledge reflected in updated state representation/internal model (updated values of actions)</a:t>
            </a:r>
            <a:endParaRPr lang="en-US" dirty="0">
              <a:cs typeface="Calibri"/>
            </a:endParaRPr>
          </a:p>
          <a:p>
            <a:endParaRPr lang="en-US">
              <a:cs typeface="Calibri"/>
            </a:endParaRPr>
          </a:p>
        </p:txBody>
      </p:sp>
      <p:sp>
        <p:nvSpPr>
          <p:cNvPr id="4" name="TextBox 3">
            <a:extLst>
              <a:ext uri="{FF2B5EF4-FFF2-40B4-BE49-F238E27FC236}">
                <a16:creationId xmlns:a16="http://schemas.microsoft.com/office/drawing/2014/main" id="{1DB7C3B4-AE12-41F5-94C9-1075C4A5B2E6}"/>
              </a:ext>
            </a:extLst>
          </p:cNvPr>
          <p:cNvSpPr txBox="1"/>
          <p:nvPr/>
        </p:nvSpPr>
        <p:spPr>
          <a:xfrm>
            <a:off x="1692787" y="5338915"/>
            <a:ext cx="4881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Calibri"/>
              </a:rPr>
              <a:t>Measuring usable knowledge reflects state space</a:t>
            </a:r>
          </a:p>
        </p:txBody>
      </p:sp>
    </p:spTree>
    <p:extLst>
      <p:ext uri="{BB962C8B-B14F-4D97-AF65-F5344CB8AC3E}">
        <p14:creationId xmlns:p14="http://schemas.microsoft.com/office/powerpoint/2010/main" val="28559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29DE-A4B6-4B4C-84E0-CEE8C5C56889}"/>
              </a:ext>
            </a:extLst>
          </p:cNvPr>
          <p:cNvSpPr>
            <a:spLocks noGrp="1"/>
          </p:cNvSpPr>
          <p:nvPr>
            <p:ph type="title"/>
          </p:nvPr>
        </p:nvSpPr>
        <p:spPr>
          <a:xfrm>
            <a:off x="838200" y="365127"/>
            <a:ext cx="10515600" cy="1011799"/>
          </a:xfrm>
        </p:spPr>
        <p:txBody>
          <a:bodyPr/>
          <a:lstStyle/>
          <a:p>
            <a:r>
              <a:rPr lang="en-US" b="1" dirty="0">
                <a:ea typeface="+mj-lt"/>
                <a:cs typeface="+mj-lt"/>
              </a:rPr>
              <a:t>Background and Context</a:t>
            </a:r>
            <a:endParaRPr lang="en-US" b="1" dirty="0">
              <a:cs typeface="Calibri Light"/>
            </a:endParaRPr>
          </a:p>
        </p:txBody>
      </p:sp>
      <p:sp>
        <p:nvSpPr>
          <p:cNvPr id="3" name="Content Placeholder 2">
            <a:extLst>
              <a:ext uri="{FF2B5EF4-FFF2-40B4-BE49-F238E27FC236}">
                <a16:creationId xmlns:a16="http://schemas.microsoft.com/office/drawing/2014/main" id="{0645AD57-2A95-456C-9FFF-9B06A4361C31}"/>
              </a:ext>
            </a:extLst>
          </p:cNvPr>
          <p:cNvSpPr>
            <a:spLocks noGrp="1"/>
          </p:cNvSpPr>
          <p:nvPr>
            <p:ph idx="1"/>
          </p:nvPr>
        </p:nvSpPr>
        <p:spPr>
          <a:xfrm>
            <a:off x="838200" y="1467037"/>
            <a:ext cx="10515600" cy="4351338"/>
          </a:xfrm>
        </p:spPr>
        <p:txBody>
          <a:bodyPr vert="horz" lIns="91440" tIns="45720" rIns="91440" bIns="45720" rtlCol="0" anchor="t">
            <a:normAutofit/>
          </a:bodyPr>
          <a:lstStyle/>
          <a:p>
            <a:pPr marL="0" indent="0">
              <a:buNone/>
            </a:pPr>
            <a:r>
              <a:rPr lang="en-US" dirty="0">
                <a:ea typeface="+mn-lt"/>
                <a:cs typeface="+mn-lt"/>
              </a:rPr>
              <a:t>Classifying &amp; measuring different types of teacher knowledge in isolation</a:t>
            </a:r>
            <a:r>
              <a:rPr lang="en-US" b="1" dirty="0">
                <a:ea typeface="+mn-lt"/>
                <a:cs typeface="+mn-lt"/>
              </a:rPr>
              <a:t> </a:t>
            </a:r>
          </a:p>
          <a:p>
            <a:pPr marL="457200" indent="-457200"/>
            <a:r>
              <a:rPr lang="en-US" dirty="0">
                <a:ea typeface="+mn-lt"/>
                <a:cs typeface="+mn-lt"/>
              </a:rPr>
              <a:t>Is useful for</a:t>
            </a:r>
          </a:p>
          <a:p>
            <a:pPr marL="914400" lvl="1" indent="-457200"/>
            <a:r>
              <a:rPr lang="en-US" dirty="0">
                <a:cs typeface="Calibri" panose="020F0502020204030204"/>
              </a:rPr>
              <a:t>Research purposes</a:t>
            </a:r>
          </a:p>
          <a:p>
            <a:pPr marL="914400" lvl="1" indent="-457200"/>
            <a:r>
              <a:rPr lang="en-US" dirty="0">
                <a:ea typeface="+mn-lt"/>
                <a:cs typeface="+mn-lt"/>
              </a:rPr>
              <a:t>Evaluating relevant prerequisite knowledge of teachers</a:t>
            </a:r>
          </a:p>
          <a:p>
            <a:pPr marL="457200" indent="-457200"/>
            <a:r>
              <a:rPr lang="en-US" dirty="0">
                <a:ea typeface="+mn-lt"/>
                <a:cs typeface="+mn-lt"/>
              </a:rPr>
              <a:t>Does not allow for</a:t>
            </a:r>
          </a:p>
          <a:p>
            <a:pPr marL="914400" lvl="1" indent="-457200"/>
            <a:r>
              <a:rPr lang="en-US" dirty="0">
                <a:ea typeface="+mn-lt"/>
                <a:cs typeface="+mn-lt"/>
              </a:rPr>
              <a:t>Providing information about how teachers flexibly combine different knowledges to carry out authentic teaching tasks (Their Use of Knowledge)</a:t>
            </a:r>
          </a:p>
          <a:p>
            <a:pPr marL="0" indent="0">
              <a:buNone/>
            </a:pPr>
            <a:endParaRPr lang="en-US" dirty="0">
              <a:cs typeface="Calibri"/>
            </a:endParaRPr>
          </a:p>
        </p:txBody>
      </p:sp>
    </p:spTree>
    <p:extLst>
      <p:ext uri="{BB962C8B-B14F-4D97-AF65-F5344CB8AC3E}">
        <p14:creationId xmlns:p14="http://schemas.microsoft.com/office/powerpoint/2010/main" val="195046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17B868F-7441-4EAB-91E7-D7F73ED8C1BE}"/>
              </a:ext>
            </a:extLst>
          </p:cNvPr>
          <p:cNvPicPr>
            <a:picLocks noGrp="1" noChangeAspect="1"/>
          </p:cNvPicPr>
          <p:nvPr>
            <p:ph idx="1"/>
          </p:nvPr>
        </p:nvPicPr>
        <p:blipFill>
          <a:blip r:embed="rId2"/>
          <a:stretch>
            <a:fillRect/>
          </a:stretch>
        </p:blipFill>
        <p:spPr>
          <a:xfrm>
            <a:off x="196144" y="170667"/>
            <a:ext cx="11799712" cy="6630988"/>
          </a:xfrm>
        </p:spPr>
      </p:pic>
      <p:pic>
        <p:nvPicPr>
          <p:cNvPr id="10" name="Picture 10">
            <a:extLst>
              <a:ext uri="{FF2B5EF4-FFF2-40B4-BE49-F238E27FC236}">
                <a16:creationId xmlns:a16="http://schemas.microsoft.com/office/drawing/2014/main" id="{FD651EBD-C5C3-42CE-A0FB-49F55572B3D2}"/>
              </a:ext>
            </a:extLst>
          </p:cNvPr>
          <p:cNvPicPr>
            <a:picLocks noChangeAspect="1"/>
          </p:cNvPicPr>
          <p:nvPr/>
        </p:nvPicPr>
        <p:blipFill>
          <a:blip r:embed="rId3"/>
          <a:stretch>
            <a:fillRect/>
          </a:stretch>
        </p:blipFill>
        <p:spPr>
          <a:xfrm>
            <a:off x="1778000" y="4107513"/>
            <a:ext cx="4597400" cy="960724"/>
          </a:xfrm>
          <a:prstGeom prst="rect">
            <a:avLst/>
          </a:prstGeom>
        </p:spPr>
      </p:pic>
      <p:pic>
        <p:nvPicPr>
          <p:cNvPr id="12" name="Picture 12">
            <a:extLst>
              <a:ext uri="{FF2B5EF4-FFF2-40B4-BE49-F238E27FC236}">
                <a16:creationId xmlns:a16="http://schemas.microsoft.com/office/drawing/2014/main" id="{747361B4-917D-404A-80C5-FB9A5F5F6915}"/>
              </a:ext>
            </a:extLst>
          </p:cNvPr>
          <p:cNvPicPr>
            <a:picLocks noChangeAspect="1"/>
          </p:cNvPicPr>
          <p:nvPr/>
        </p:nvPicPr>
        <p:blipFill>
          <a:blip r:embed="rId4"/>
          <a:stretch>
            <a:fillRect/>
          </a:stretch>
        </p:blipFill>
        <p:spPr>
          <a:xfrm>
            <a:off x="6108700" y="5536411"/>
            <a:ext cx="5886450" cy="1322378"/>
          </a:xfrm>
          <a:prstGeom prst="rect">
            <a:avLst/>
          </a:prstGeom>
        </p:spPr>
      </p:pic>
      <p:sp>
        <p:nvSpPr>
          <p:cNvPr id="14" name="TextBox 13">
            <a:extLst>
              <a:ext uri="{FF2B5EF4-FFF2-40B4-BE49-F238E27FC236}">
                <a16:creationId xmlns:a16="http://schemas.microsoft.com/office/drawing/2014/main" id="{C94DD78C-5D0B-402E-9658-301F722A2A39}"/>
              </a:ext>
            </a:extLst>
          </p:cNvPr>
          <p:cNvSpPr txBox="1"/>
          <p:nvPr/>
        </p:nvSpPr>
        <p:spPr>
          <a:xfrm>
            <a:off x="502341" y="220732"/>
            <a:ext cx="821800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Usable </a:t>
            </a:r>
            <a:r>
              <a:rPr lang="en-US" sz="4000"/>
              <a:t>Knowledge</a:t>
            </a:r>
            <a:r>
              <a:rPr lang="en-US" sz="4000" dirty="0"/>
              <a:t> – Knowledge Use</a:t>
            </a:r>
            <a:endParaRPr lang="en-US" sz="4000">
              <a:cs typeface="Calibri"/>
            </a:endParaRPr>
          </a:p>
        </p:txBody>
      </p:sp>
      <p:pic>
        <p:nvPicPr>
          <p:cNvPr id="21" name="Picture 21">
            <a:extLst>
              <a:ext uri="{FF2B5EF4-FFF2-40B4-BE49-F238E27FC236}">
                <a16:creationId xmlns:a16="http://schemas.microsoft.com/office/drawing/2014/main" id="{5B1C3B02-58FB-4E63-A348-0110AF954839}"/>
              </a:ext>
            </a:extLst>
          </p:cNvPr>
          <p:cNvPicPr>
            <a:picLocks noChangeAspect="1"/>
          </p:cNvPicPr>
          <p:nvPr/>
        </p:nvPicPr>
        <p:blipFill>
          <a:blip r:embed="rId5"/>
          <a:stretch>
            <a:fillRect/>
          </a:stretch>
        </p:blipFill>
        <p:spPr>
          <a:xfrm>
            <a:off x="742950" y="1646502"/>
            <a:ext cx="8185150" cy="980545"/>
          </a:xfrm>
          <a:prstGeom prst="rect">
            <a:avLst/>
          </a:prstGeom>
        </p:spPr>
      </p:pic>
    </p:spTree>
    <p:extLst>
      <p:ext uri="{BB962C8B-B14F-4D97-AF65-F5344CB8AC3E}">
        <p14:creationId xmlns:p14="http://schemas.microsoft.com/office/powerpoint/2010/main" val="34255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3F4E4798-CDBF-8240-B2F2-4409AC04EB0E}"/>
              </a:ext>
            </a:extLst>
          </p:cNvPr>
          <p:cNvSpPr>
            <a:spLocks noGrp="1"/>
          </p:cNvSpPr>
          <p:nvPr>
            <p:ph type="title"/>
          </p:nvPr>
        </p:nvSpPr>
        <p:spPr>
          <a:xfrm>
            <a:off x="232909" y="65182"/>
            <a:ext cx="11580612" cy="918474"/>
          </a:xfrm>
        </p:spPr>
        <p:txBody>
          <a:bodyPr>
            <a:normAutofit fontScale="90000"/>
          </a:bodyPr>
          <a:lstStyle/>
          <a:p>
            <a:pPr algn="ctr"/>
            <a:r>
              <a:rPr lang="en-US" sz="3600" b="1" dirty="0"/>
              <a:t>Usable Knowledge through a </a:t>
            </a:r>
            <a:r>
              <a:rPr lang="en-US" sz="3600" b="1"/>
              <a:t>Neuroscience and AI </a:t>
            </a:r>
            <a:r>
              <a:rPr lang="en-US" sz="3600" b="1" dirty="0"/>
              <a:t>Lens: </a:t>
            </a:r>
            <a:br>
              <a:rPr lang="en-US" sz="3600" b="1" dirty="0"/>
            </a:br>
            <a:r>
              <a:rPr lang="en-US" sz="3600" b="1" dirty="0"/>
              <a:t>Reinforcement Learning</a:t>
            </a:r>
            <a:endParaRPr lang="en-US"/>
          </a:p>
        </p:txBody>
      </p:sp>
      <p:grpSp>
        <p:nvGrpSpPr>
          <p:cNvPr id="22" name="Group 21">
            <a:extLst>
              <a:ext uri="{FF2B5EF4-FFF2-40B4-BE49-F238E27FC236}">
                <a16:creationId xmlns:a16="http://schemas.microsoft.com/office/drawing/2014/main" id="{991BFF53-B1F5-8F42-830F-629A5D7EC869}"/>
              </a:ext>
            </a:extLst>
          </p:cNvPr>
          <p:cNvGrpSpPr/>
          <p:nvPr/>
        </p:nvGrpSpPr>
        <p:grpSpPr>
          <a:xfrm>
            <a:off x="200452" y="3060270"/>
            <a:ext cx="1751279" cy="1913048"/>
            <a:chOff x="1874880" y="1130382"/>
            <a:chExt cx="2467342" cy="1913048"/>
          </a:xfrm>
        </p:grpSpPr>
        <p:sp>
          <p:nvSpPr>
            <p:cNvPr id="23" name="Rounded Rectangle 22">
              <a:extLst>
                <a:ext uri="{FF2B5EF4-FFF2-40B4-BE49-F238E27FC236}">
                  <a16:creationId xmlns:a16="http://schemas.microsoft.com/office/drawing/2014/main" id="{544A3208-DAD9-1741-84C4-972F74C99864}"/>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6305359-10CE-8B41-B7D4-2DC69B268ADE}"/>
                </a:ext>
              </a:extLst>
            </p:cNvPr>
            <p:cNvSpPr txBox="1"/>
            <p:nvPr/>
          </p:nvSpPr>
          <p:spPr>
            <a:xfrm>
              <a:off x="1874880" y="1130382"/>
              <a:ext cx="246734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environment</a:t>
              </a:r>
            </a:p>
            <a:p>
              <a:pPr algn="ctr"/>
              <a:r>
                <a:rPr lang="en-US" i="1" dirty="0">
                  <a:latin typeface="Arial" panose="020B0604020202020204" pitchFamily="34" charset="0"/>
                  <a:cs typeface="Arial" panose="020B0604020202020204" pitchFamily="34" charset="0"/>
                </a:rPr>
                <a:t>sensory inputs</a:t>
              </a:r>
            </a:p>
          </p:txBody>
        </p:sp>
      </p:grpSp>
      <p:grpSp>
        <p:nvGrpSpPr>
          <p:cNvPr id="56" name="Group 55">
            <a:extLst>
              <a:ext uri="{FF2B5EF4-FFF2-40B4-BE49-F238E27FC236}">
                <a16:creationId xmlns:a16="http://schemas.microsoft.com/office/drawing/2014/main" id="{5097E350-CCC1-9747-BA7F-1A35A8A1BE03}"/>
              </a:ext>
            </a:extLst>
          </p:cNvPr>
          <p:cNvGrpSpPr/>
          <p:nvPr/>
        </p:nvGrpSpPr>
        <p:grpSpPr>
          <a:xfrm>
            <a:off x="1913581" y="2816463"/>
            <a:ext cx="3847385" cy="2893099"/>
            <a:chOff x="1901228" y="3070250"/>
            <a:chExt cx="2898700" cy="2243169"/>
          </a:xfrm>
        </p:grpSpPr>
        <p:grpSp>
          <p:nvGrpSpPr>
            <p:cNvPr id="18" name="Group 17">
              <a:extLst>
                <a:ext uri="{FF2B5EF4-FFF2-40B4-BE49-F238E27FC236}">
                  <a16:creationId xmlns:a16="http://schemas.microsoft.com/office/drawing/2014/main" id="{928DAEBA-CE19-D842-8CDA-EAE9BFD181A0}"/>
                </a:ext>
              </a:extLst>
            </p:cNvPr>
            <p:cNvGrpSpPr/>
            <p:nvPr/>
          </p:nvGrpSpPr>
          <p:grpSpPr>
            <a:xfrm>
              <a:off x="2332586" y="3070250"/>
              <a:ext cx="2467342" cy="2243169"/>
              <a:chOff x="1874880" y="1130382"/>
              <a:chExt cx="2467342" cy="2243169"/>
            </a:xfrm>
          </p:grpSpPr>
          <p:sp>
            <p:nvSpPr>
              <p:cNvPr id="19" name="Rounded Rectangle 18">
                <a:extLst>
                  <a:ext uri="{FF2B5EF4-FFF2-40B4-BE49-F238E27FC236}">
                    <a16:creationId xmlns:a16="http://schemas.microsoft.com/office/drawing/2014/main" id="{5EDBE729-C64B-2744-8D73-14767C9758CF}"/>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08CA904-084A-3348-BEA3-138D0591F83A}"/>
                  </a:ext>
                </a:extLst>
              </p:cNvPr>
              <p:cNvSpPr txBox="1"/>
              <p:nvPr/>
            </p:nvSpPr>
            <p:spPr>
              <a:xfrm>
                <a:off x="1874880" y="1130382"/>
                <a:ext cx="2467342" cy="2243169"/>
              </a:xfrm>
              <a:prstGeom prst="rect">
                <a:avLst/>
              </a:prstGeom>
              <a:noFill/>
            </p:spPr>
            <p:txBody>
              <a:bodyPr wrap="square" lIns="91440" tIns="45720" rIns="91440" bIns="45720" rtlCol="0" anchor="t">
                <a:spAutoFit/>
              </a:bodyPr>
              <a:lstStyle/>
              <a:p>
                <a:pPr algn="ctr"/>
                <a:r>
                  <a:rPr lang="en-US" b="1" dirty="0">
                    <a:latin typeface="Arial" panose="020B0604020202020204" pitchFamily="34" charset="0"/>
                    <a:cs typeface="Arial" panose="020B0604020202020204" pitchFamily="34" charset="0"/>
                  </a:rPr>
                  <a:t>state representation</a:t>
                </a:r>
              </a:p>
              <a:p>
                <a:pPr algn="ctr"/>
                <a:r>
                  <a:rPr lang="en-US" i="1" dirty="0">
                    <a:latin typeface="Arial" panose="020B0604020202020204" pitchFamily="34" charset="0"/>
                    <a:cs typeface="Arial" panose="020B0604020202020204" pitchFamily="34" charset="0"/>
                  </a:rPr>
                  <a:t>internal model</a:t>
                </a:r>
              </a:p>
              <a:p>
                <a:r>
                  <a:rPr lang="en-US" sz="1600" u="sng" dirty="0">
                    <a:latin typeface="Arial"/>
                    <a:cs typeface="Arial"/>
                  </a:rPr>
                  <a:t>Relevance</a:t>
                </a:r>
                <a:r>
                  <a:rPr lang="en-US" sz="1600" dirty="0">
                    <a:latin typeface="Arial"/>
                    <a:cs typeface="Arial"/>
                  </a:rPr>
                  <a:t>: Simplifies a situation to </a:t>
                </a:r>
                <a:r>
                  <a:rPr lang="en-US" sz="1600">
                    <a:latin typeface="Arial"/>
                    <a:cs typeface="Arial"/>
                  </a:rPr>
                  <a:t>essential features (abstraction)</a:t>
                </a:r>
              </a:p>
              <a:p>
                <a:r>
                  <a:rPr lang="en-US" sz="1600" u="sng" dirty="0">
                    <a:latin typeface="Arial"/>
                    <a:cs typeface="Arial"/>
                  </a:rPr>
                  <a:t>Affordances</a:t>
                </a:r>
                <a:r>
                  <a:rPr lang="en-US" sz="1600" dirty="0">
                    <a:latin typeface="Arial"/>
                    <a:cs typeface="Arial"/>
                  </a:rPr>
                  <a:t>: Abstraction </a:t>
                </a:r>
                <a:r>
                  <a:rPr lang="en-US" sz="1600">
                    <a:latin typeface="Arial"/>
                    <a:cs typeface="Arial"/>
                  </a:rPr>
                  <a:t>determines set of possible actions </a:t>
                </a:r>
                <a:r>
                  <a:rPr lang="en-US" sz="1600" u="sng">
                    <a:latin typeface="Arial"/>
                    <a:cs typeface="Arial"/>
                  </a:rPr>
                  <a:t>Prediction</a:t>
                </a:r>
                <a:r>
                  <a:rPr lang="en-US" sz="1600">
                    <a:latin typeface="Arial"/>
                    <a:cs typeface="Arial"/>
                  </a:rPr>
                  <a:t>: Consequences of </a:t>
                </a:r>
                <a:r>
                  <a:rPr lang="en-US" sz="1600" dirty="0">
                    <a:latin typeface="Arial"/>
                    <a:cs typeface="Arial"/>
                  </a:rPr>
                  <a:t>actions</a:t>
                </a:r>
              </a:p>
              <a:p>
                <a:pPr algn="ctr"/>
                <a:r>
                  <a:rPr lang="en-US" sz="1600" b="1" dirty="0">
                    <a:latin typeface="Arial" panose="020B0604020202020204" pitchFamily="34" charset="0"/>
                    <a:cs typeface="Arial" panose="020B0604020202020204" pitchFamily="34" charset="0"/>
                    <a:sym typeface="Wingdings" pitchFamily="2" charset="2"/>
                  </a:rPr>
                  <a:t>Engages Usable Knowledge</a:t>
                </a:r>
              </a:p>
              <a:p>
                <a:endParaRPr lang="en-US" sz="1600" b="1" dirty="0">
                  <a:latin typeface="Arial" panose="020B0604020202020204" pitchFamily="34" charset="0"/>
                  <a:cs typeface="Arial" panose="020B0604020202020204" pitchFamily="34" charset="0"/>
                </a:endParaRPr>
              </a:p>
              <a:p>
                <a:pPr algn="ctr"/>
                <a:endParaRPr lang="en-US" i="1" dirty="0">
                  <a:latin typeface="Arial" panose="020B0604020202020204" pitchFamily="34" charset="0"/>
                  <a:cs typeface="Arial" panose="020B0604020202020204" pitchFamily="34" charset="0"/>
                </a:endParaRPr>
              </a:p>
            </p:txBody>
          </p:sp>
        </p:grpSp>
        <p:cxnSp>
          <p:nvCxnSpPr>
            <p:cNvPr id="29" name="Straight Arrow Connector 28">
              <a:extLst>
                <a:ext uri="{FF2B5EF4-FFF2-40B4-BE49-F238E27FC236}">
                  <a16:creationId xmlns:a16="http://schemas.microsoft.com/office/drawing/2014/main" id="{07E4BD57-39D8-3242-ACD5-5F11F55CC141}"/>
                </a:ext>
              </a:extLst>
            </p:cNvPr>
            <p:cNvCxnSpPr>
              <a:cxnSpLocks/>
              <a:stCxn id="23" idx="3"/>
              <a:endCxn id="19" idx="1"/>
            </p:cNvCxnSpPr>
            <p:nvPr/>
          </p:nvCxnSpPr>
          <p:spPr>
            <a:xfrm>
              <a:off x="1901228" y="3976728"/>
              <a:ext cx="172188" cy="70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D907254-5F75-D44F-8DC6-A8F1128F559E}"/>
              </a:ext>
            </a:extLst>
          </p:cNvPr>
          <p:cNvGrpSpPr/>
          <p:nvPr/>
        </p:nvGrpSpPr>
        <p:grpSpPr>
          <a:xfrm>
            <a:off x="5732083" y="2390898"/>
            <a:ext cx="4771650" cy="2968218"/>
            <a:chOff x="5732083" y="2400879"/>
            <a:chExt cx="4771650" cy="2747810"/>
          </a:xfrm>
        </p:grpSpPr>
        <p:grpSp>
          <p:nvGrpSpPr>
            <p:cNvPr id="8" name="Group 7">
              <a:extLst>
                <a:ext uri="{FF2B5EF4-FFF2-40B4-BE49-F238E27FC236}">
                  <a16:creationId xmlns:a16="http://schemas.microsoft.com/office/drawing/2014/main" id="{4FC1C8A5-A53B-8745-BC9A-F0E7E25DCA92}"/>
                </a:ext>
              </a:extLst>
            </p:cNvPr>
            <p:cNvGrpSpPr/>
            <p:nvPr/>
          </p:nvGrpSpPr>
          <p:grpSpPr>
            <a:xfrm>
              <a:off x="6190735" y="2400879"/>
              <a:ext cx="4312998" cy="2747810"/>
              <a:chOff x="3516638" y="2149311"/>
              <a:chExt cx="4067854" cy="1867756"/>
            </a:xfrm>
          </p:grpSpPr>
          <p:sp>
            <p:nvSpPr>
              <p:cNvPr id="7" name="Rounded Rectangle 6">
                <a:extLst>
                  <a:ext uri="{FF2B5EF4-FFF2-40B4-BE49-F238E27FC236}">
                    <a16:creationId xmlns:a16="http://schemas.microsoft.com/office/drawing/2014/main" id="{F1BA6BBF-A433-6B47-B347-F3C3383D1430}"/>
                  </a:ext>
                </a:extLst>
              </p:cNvPr>
              <p:cNvSpPr/>
              <p:nvPr/>
            </p:nvSpPr>
            <p:spPr>
              <a:xfrm>
                <a:off x="3516638" y="2155280"/>
                <a:ext cx="4067854" cy="1861787"/>
              </a:xfrm>
              <a:prstGeom prst="roundRect">
                <a:avLst>
                  <a:gd name="adj" fmla="val 661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500F8D5-F603-B347-944D-5AF9A7E8D2AC}"/>
                  </a:ext>
                </a:extLst>
              </p:cNvPr>
              <p:cNvSpPr txBox="1"/>
              <p:nvPr/>
            </p:nvSpPr>
            <p:spPr>
              <a:xfrm>
                <a:off x="3615301" y="2149311"/>
                <a:ext cx="3963427" cy="162681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decision process</a:t>
                </a:r>
              </a:p>
              <a:p>
                <a:pPr algn="ctr"/>
                <a:r>
                  <a:rPr lang="en-US" i="1" dirty="0">
                    <a:latin typeface="Arial" panose="020B0604020202020204" pitchFamily="34" charset="0"/>
                    <a:cs typeface="Arial" panose="020B0604020202020204" pitchFamily="34" charset="0"/>
                  </a:rPr>
                  <a:t>two systems to compute the </a:t>
                </a:r>
                <a:r>
                  <a:rPr lang="en-US" b="1" i="1" u="sng" dirty="0">
                    <a:latin typeface="Arial" panose="020B0604020202020204" pitchFamily="34" charset="0"/>
                    <a:cs typeface="Arial" panose="020B0604020202020204" pitchFamily="34" charset="0"/>
                  </a:rPr>
                  <a:t>value of actions</a:t>
                </a:r>
              </a:p>
              <a:p>
                <a:r>
                  <a:rPr lang="en-US" b="1" dirty="0">
                    <a:latin typeface="Arial" panose="020B0604020202020204" pitchFamily="34" charset="0"/>
                    <a:cs typeface="Arial" panose="020B0604020202020204" pitchFamily="34" charset="0"/>
                  </a:rPr>
                  <a:t>Model Free</a:t>
                </a:r>
                <a:r>
                  <a:rPr lang="en-US" dirty="0">
                    <a:latin typeface="Arial" panose="020B0604020202020204" pitchFamily="34" charset="0"/>
                    <a:cs typeface="Arial" panose="020B0604020202020204" pitchFamily="34" charset="0"/>
                  </a:rPr>
                  <a:t>: fast, relies on prior experience “cached values” to determine next actions</a:t>
                </a:r>
              </a:p>
              <a:p>
                <a:r>
                  <a:rPr lang="en-US" b="1" dirty="0">
                    <a:latin typeface="Arial" panose="020B0604020202020204" pitchFamily="34" charset="0"/>
                    <a:cs typeface="Arial" panose="020B0604020202020204" pitchFamily="34" charset="0"/>
                  </a:rPr>
                  <a:t>Model Based</a:t>
                </a:r>
                <a:r>
                  <a:rPr lang="en-US" dirty="0">
                    <a:latin typeface="Arial" panose="020B0604020202020204" pitchFamily="34" charset="0"/>
                    <a:cs typeface="Arial" panose="020B0604020202020204" pitchFamily="34" charset="0"/>
                  </a:rPr>
                  <a:t>: slower, engages in forward simulation, contemplates choices</a:t>
                </a:r>
              </a:p>
            </p:txBody>
          </p:sp>
        </p:grpSp>
        <p:cxnSp>
          <p:nvCxnSpPr>
            <p:cNvPr id="30" name="Straight Arrow Connector 29">
              <a:extLst>
                <a:ext uri="{FF2B5EF4-FFF2-40B4-BE49-F238E27FC236}">
                  <a16:creationId xmlns:a16="http://schemas.microsoft.com/office/drawing/2014/main" id="{DD293D0F-BEB8-A148-A48F-E34703E772DE}"/>
                </a:ext>
              </a:extLst>
            </p:cNvPr>
            <p:cNvCxnSpPr>
              <a:cxnSpLocks/>
            </p:cNvCxnSpPr>
            <p:nvPr/>
          </p:nvCxnSpPr>
          <p:spPr>
            <a:xfrm>
              <a:off x="5732083" y="3685896"/>
              <a:ext cx="3713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36E3F47-A8AD-6148-979A-7225B2AEEB70}"/>
              </a:ext>
            </a:extLst>
          </p:cNvPr>
          <p:cNvGrpSpPr/>
          <p:nvPr/>
        </p:nvGrpSpPr>
        <p:grpSpPr>
          <a:xfrm>
            <a:off x="10497622" y="3060270"/>
            <a:ext cx="1589463" cy="1913048"/>
            <a:chOff x="10497622" y="3070250"/>
            <a:chExt cx="1589463" cy="1913048"/>
          </a:xfrm>
        </p:grpSpPr>
        <p:grpSp>
          <p:nvGrpSpPr>
            <p:cNvPr id="25" name="Group 24">
              <a:extLst>
                <a:ext uri="{FF2B5EF4-FFF2-40B4-BE49-F238E27FC236}">
                  <a16:creationId xmlns:a16="http://schemas.microsoft.com/office/drawing/2014/main" id="{B1C5D45A-426A-7747-88D1-303B857A0299}"/>
                </a:ext>
              </a:extLst>
            </p:cNvPr>
            <p:cNvGrpSpPr/>
            <p:nvPr/>
          </p:nvGrpSpPr>
          <p:grpSpPr>
            <a:xfrm>
              <a:off x="10868928" y="3070250"/>
              <a:ext cx="1218157" cy="1913048"/>
              <a:chOff x="1874878" y="1130382"/>
              <a:chExt cx="2677322" cy="1913048"/>
            </a:xfrm>
          </p:grpSpPr>
          <p:sp>
            <p:nvSpPr>
              <p:cNvPr id="26" name="Rounded Rectangle 25">
                <a:extLst>
                  <a:ext uri="{FF2B5EF4-FFF2-40B4-BE49-F238E27FC236}">
                    <a16:creationId xmlns:a16="http://schemas.microsoft.com/office/drawing/2014/main" id="{DA21A2B8-D7C7-8B42-AE3B-6883E178BD7A}"/>
                  </a:ext>
                </a:extLst>
              </p:cNvPr>
              <p:cNvSpPr/>
              <p:nvPr/>
            </p:nvSpPr>
            <p:spPr>
              <a:xfrm>
                <a:off x="1874880" y="1130382"/>
                <a:ext cx="2467342" cy="1913048"/>
              </a:xfrm>
              <a:prstGeom prst="roundRect">
                <a:avLst>
                  <a:gd name="adj" fmla="val 976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0903AB-A4E6-E541-8EA4-3ABAF2774D4D}"/>
                  </a:ext>
                </a:extLst>
              </p:cNvPr>
              <p:cNvSpPr txBox="1"/>
              <p:nvPr/>
            </p:nvSpPr>
            <p:spPr>
              <a:xfrm>
                <a:off x="1874878" y="1130382"/>
                <a:ext cx="2677322" cy="129266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Action</a:t>
                </a:r>
              </a:p>
              <a:p>
                <a:pPr algn="ctr"/>
                <a:endParaRPr lang="en-US"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Enacted Usable Knowledge</a:t>
                </a:r>
              </a:p>
            </p:txBody>
          </p:sp>
        </p:grpSp>
        <p:cxnSp>
          <p:nvCxnSpPr>
            <p:cNvPr id="31" name="Straight Arrow Connector 30">
              <a:extLst>
                <a:ext uri="{FF2B5EF4-FFF2-40B4-BE49-F238E27FC236}">
                  <a16:creationId xmlns:a16="http://schemas.microsoft.com/office/drawing/2014/main" id="{E3F7A824-BFE8-804C-9F99-AD60382CEE05}"/>
                </a:ext>
              </a:extLst>
            </p:cNvPr>
            <p:cNvCxnSpPr>
              <a:cxnSpLocks/>
              <a:endCxn id="26" idx="1"/>
            </p:cNvCxnSpPr>
            <p:nvPr/>
          </p:nvCxnSpPr>
          <p:spPr>
            <a:xfrm>
              <a:off x="10497622" y="4026774"/>
              <a:ext cx="3713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Elbow Connector 33">
            <a:extLst>
              <a:ext uri="{FF2B5EF4-FFF2-40B4-BE49-F238E27FC236}">
                <a16:creationId xmlns:a16="http://schemas.microsoft.com/office/drawing/2014/main" id="{959D6E72-0B95-6940-A27F-D1A71EB37767}"/>
              </a:ext>
            </a:extLst>
          </p:cNvPr>
          <p:cNvCxnSpPr>
            <a:cxnSpLocks/>
            <a:stCxn id="26" idx="2"/>
            <a:endCxn id="23" idx="2"/>
          </p:cNvCxnSpPr>
          <p:nvPr/>
        </p:nvCxnSpPr>
        <p:spPr>
          <a:xfrm rot="5400000">
            <a:off x="6253165" y="-203755"/>
            <a:ext cx="12700" cy="10354146"/>
          </a:xfrm>
          <a:prstGeom prst="bentConnector3">
            <a:avLst>
              <a:gd name="adj1" fmla="val 909474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F20B25F-00EE-C945-8A81-389A662D33D4}"/>
              </a:ext>
            </a:extLst>
          </p:cNvPr>
          <p:cNvPicPr>
            <a:picLocks noChangeAspect="1"/>
          </p:cNvPicPr>
          <p:nvPr/>
        </p:nvPicPr>
        <p:blipFill rotWithShape="1">
          <a:blip r:embed="rId2"/>
          <a:srcRect t="-1" b="15625"/>
          <a:stretch/>
        </p:blipFill>
        <p:spPr>
          <a:xfrm>
            <a:off x="232909" y="3767587"/>
            <a:ext cx="1659962" cy="923513"/>
          </a:xfrm>
          <a:prstGeom prst="rect">
            <a:avLst/>
          </a:prstGeom>
        </p:spPr>
      </p:pic>
      <p:pic>
        <p:nvPicPr>
          <p:cNvPr id="36" name="Picture 35">
            <a:extLst>
              <a:ext uri="{FF2B5EF4-FFF2-40B4-BE49-F238E27FC236}">
                <a16:creationId xmlns:a16="http://schemas.microsoft.com/office/drawing/2014/main" id="{B2E84C74-3418-4D1C-A18C-6D8DDB2B86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198979"/>
            <a:ext cx="3468914" cy="681037"/>
          </a:xfrm>
          <a:prstGeom prst="rect">
            <a:avLst/>
          </a:prstGeom>
          <a:noFill/>
          <a:ln>
            <a:noFill/>
          </a:ln>
        </p:spPr>
      </p:pic>
      <p:sp>
        <p:nvSpPr>
          <p:cNvPr id="37" name="TextBox 36">
            <a:extLst>
              <a:ext uri="{FF2B5EF4-FFF2-40B4-BE49-F238E27FC236}">
                <a16:creationId xmlns:a16="http://schemas.microsoft.com/office/drawing/2014/main" id="{86FE6C4C-352E-42FD-84DF-EBBB14E04D74}"/>
              </a:ext>
            </a:extLst>
          </p:cNvPr>
          <p:cNvSpPr txBox="1"/>
          <p:nvPr/>
        </p:nvSpPr>
        <p:spPr>
          <a:xfrm>
            <a:off x="400050" y="1195607"/>
            <a:ext cx="10622347" cy="923330"/>
          </a:xfrm>
          <a:prstGeom prst="rect">
            <a:avLst/>
          </a:prstGeom>
          <a:noFill/>
        </p:spPr>
        <p:txBody>
          <a:bodyPr wrap="square" lIns="91440" tIns="45720" rIns="91440" bIns="45720" anchor="t">
            <a:spAutoFit/>
          </a:bodyPr>
          <a:lstStyle/>
          <a:p>
            <a:r>
              <a:rPr lang="en-US" dirty="0"/>
              <a:t>Reinforcement learning offers a way to understand knowledge in complex decision making (e.g. Teaching)</a:t>
            </a:r>
          </a:p>
          <a:p>
            <a:r>
              <a:rPr lang="en-US" dirty="0">
                <a:cs typeface="Calibri"/>
              </a:rPr>
              <a:t>Sensory input leads to a state presentation (current situation), based on which possible actions are generated and outcomes of these actions can be predicted (value of actions)), leading to decision making</a:t>
            </a:r>
          </a:p>
        </p:txBody>
      </p:sp>
      <p:sp>
        <p:nvSpPr>
          <p:cNvPr id="4" name="TextBox 3">
            <a:extLst>
              <a:ext uri="{FF2B5EF4-FFF2-40B4-BE49-F238E27FC236}">
                <a16:creationId xmlns:a16="http://schemas.microsoft.com/office/drawing/2014/main" id="{1DB7C3B4-AE12-41F5-94C9-1075C4A5B2E6}"/>
              </a:ext>
            </a:extLst>
          </p:cNvPr>
          <p:cNvSpPr txBox="1"/>
          <p:nvPr/>
        </p:nvSpPr>
        <p:spPr>
          <a:xfrm>
            <a:off x="1692787" y="5338915"/>
            <a:ext cx="4881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Calibri"/>
              </a:rPr>
              <a:t>Measuring</a:t>
            </a:r>
            <a:r>
              <a:rPr lang="en-US">
                <a:solidFill>
                  <a:srgbClr val="FF0000"/>
                </a:solidFill>
                <a:cs typeface="Calibri"/>
              </a:rPr>
              <a:t> usable knowledge reflects</a:t>
            </a:r>
            <a:r>
              <a:rPr lang="en-US" dirty="0">
                <a:solidFill>
                  <a:srgbClr val="FF0000"/>
                </a:solidFill>
                <a:cs typeface="Calibri"/>
              </a:rPr>
              <a:t> </a:t>
            </a:r>
            <a:r>
              <a:rPr lang="en-US">
                <a:solidFill>
                  <a:srgbClr val="FF0000"/>
                </a:solidFill>
                <a:cs typeface="Calibri"/>
              </a:rPr>
              <a:t>state space</a:t>
            </a:r>
            <a:endParaRPr lang="en-US" dirty="0">
              <a:solidFill>
                <a:srgbClr val="FF0000"/>
              </a:solidFill>
              <a:cs typeface="Calibri"/>
            </a:endParaRPr>
          </a:p>
        </p:txBody>
      </p:sp>
    </p:spTree>
    <p:extLst>
      <p:ext uri="{BB962C8B-B14F-4D97-AF65-F5344CB8AC3E}">
        <p14:creationId xmlns:p14="http://schemas.microsoft.com/office/powerpoint/2010/main" val="293491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29DE-A4B6-4B4C-84E0-CEE8C5C56889}"/>
              </a:ext>
            </a:extLst>
          </p:cNvPr>
          <p:cNvSpPr>
            <a:spLocks noGrp="1"/>
          </p:cNvSpPr>
          <p:nvPr>
            <p:ph type="title"/>
          </p:nvPr>
        </p:nvSpPr>
        <p:spPr/>
        <p:txBody>
          <a:bodyPr/>
          <a:lstStyle/>
          <a:p>
            <a:r>
              <a:rPr lang="en-US" b="1" dirty="0">
                <a:ea typeface="+mj-lt"/>
                <a:cs typeface="+mj-lt"/>
              </a:rPr>
              <a:t>Research Questions</a:t>
            </a:r>
            <a:endParaRPr lang="en-US" dirty="0"/>
          </a:p>
        </p:txBody>
      </p:sp>
      <p:sp>
        <p:nvSpPr>
          <p:cNvPr id="3" name="Content Placeholder 2">
            <a:extLst>
              <a:ext uri="{FF2B5EF4-FFF2-40B4-BE49-F238E27FC236}">
                <a16:creationId xmlns:a16="http://schemas.microsoft.com/office/drawing/2014/main" id="{0645AD57-2A95-456C-9FFF-9B06A4361C31}"/>
              </a:ext>
            </a:extLst>
          </p:cNvPr>
          <p:cNvSpPr>
            <a:spLocks noGrp="1"/>
          </p:cNvSpPr>
          <p:nvPr>
            <p:ph idx="1"/>
          </p:nvPr>
        </p:nvSpPr>
        <p:spPr/>
        <p:txBody>
          <a:bodyPr vert="horz" lIns="91440" tIns="45720" rIns="91440" bIns="45720" rtlCol="0" anchor="t">
            <a:normAutofit/>
          </a:bodyPr>
          <a:lstStyle/>
          <a:p>
            <a:pPr marL="0" indent="0">
              <a:buNone/>
            </a:pPr>
            <a:endParaRPr lang="en-US" b="1" dirty="0">
              <a:cs typeface="Calibri" panose="020F0502020204030204"/>
            </a:endParaRPr>
          </a:p>
          <a:p>
            <a:pPr marL="514350" indent="-514350">
              <a:buAutoNum type="arabicPeriod"/>
            </a:pPr>
            <a:r>
              <a:rPr lang="en-US" dirty="0">
                <a:ea typeface="+mn-lt"/>
                <a:cs typeface="+mn-lt"/>
              </a:rPr>
              <a:t>Can we develop reliable measures of Usable, Common Core-aligned Knowledge for Teaching (CVA-M) </a:t>
            </a:r>
            <a:r>
              <a:rPr lang="en-US" u="sng" dirty="0">
                <a:ea typeface="+mn-lt"/>
                <a:cs typeface="+mn-lt"/>
              </a:rPr>
              <a:t>Fractions</a:t>
            </a:r>
            <a:r>
              <a:rPr lang="en-US" dirty="0">
                <a:ea typeface="+mn-lt"/>
                <a:cs typeface="+mn-lt"/>
              </a:rPr>
              <a:t>, </a:t>
            </a:r>
            <a:r>
              <a:rPr lang="en-US" u="sng" dirty="0">
                <a:ea typeface="+mn-lt"/>
                <a:cs typeface="+mn-lt"/>
              </a:rPr>
              <a:t>Ratios and Proportions</a:t>
            </a:r>
            <a:r>
              <a:rPr lang="en-US" dirty="0">
                <a:ea typeface="+mn-lt"/>
                <a:cs typeface="+mn-lt"/>
              </a:rPr>
              <a:t>, and </a:t>
            </a:r>
            <a:r>
              <a:rPr lang="en-US" u="sng" dirty="0">
                <a:ea typeface="+mn-lt"/>
                <a:cs typeface="+mn-lt"/>
              </a:rPr>
              <a:t>Variables, Expressions, and Equations</a:t>
            </a:r>
            <a:r>
              <a:rPr lang="en-US" dirty="0">
                <a:ea typeface="+mn-lt"/>
                <a:cs typeface="+mn-lt"/>
              </a:rPr>
              <a:t>?</a:t>
            </a:r>
            <a:endParaRPr lang="en-US" dirty="0">
              <a:cs typeface="Calibri" panose="020F0502020204030204"/>
            </a:endParaRPr>
          </a:p>
          <a:p>
            <a:pPr marL="514350" indent="-514350">
              <a:buAutoNum type="arabicPeriod"/>
            </a:pPr>
            <a:endParaRPr lang="en-US" dirty="0">
              <a:ea typeface="+mn-lt"/>
              <a:cs typeface="+mn-lt"/>
            </a:endParaRPr>
          </a:p>
          <a:p>
            <a:pPr marL="514350" indent="-514350">
              <a:buAutoNum type="arabicPeriod"/>
            </a:pPr>
            <a:r>
              <a:rPr lang="en-US" dirty="0">
                <a:ea typeface="+mn-lt"/>
                <a:cs typeface="+mn-lt"/>
              </a:rPr>
              <a:t>How do teacher’s scores on the three CVA-M scales relate to MKT, teaching practice, and student learning?</a:t>
            </a:r>
          </a:p>
          <a:p>
            <a:pPr marL="514350" indent="-514350">
              <a:buAutoNum type="arabicPeriod"/>
            </a:pPr>
            <a:endParaRPr lang="en-US" dirty="0">
              <a:ea typeface="+mn-lt"/>
              <a:cs typeface="+mn-lt"/>
            </a:endParaRPr>
          </a:p>
          <a:p>
            <a:pPr marL="0" indent="0">
              <a:buNone/>
            </a:pPr>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4086904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239A-EF4B-496B-84DD-E912995606AF}"/>
              </a:ext>
            </a:extLst>
          </p:cNvPr>
          <p:cNvSpPr>
            <a:spLocks noGrp="1"/>
          </p:cNvSpPr>
          <p:nvPr>
            <p:ph type="title"/>
          </p:nvPr>
        </p:nvSpPr>
        <p:spPr>
          <a:xfrm>
            <a:off x="838200" y="100012"/>
            <a:ext cx="10515600" cy="1325563"/>
          </a:xfrm>
        </p:spPr>
        <p:txBody>
          <a:bodyPr/>
          <a:lstStyle/>
          <a:p>
            <a:r>
              <a:rPr lang="en-US" b="1" dirty="0"/>
              <a:t>Three </a:t>
            </a:r>
            <a:r>
              <a:rPr lang="en-US" b="1"/>
              <a:t>CVA-M Scales</a:t>
            </a:r>
            <a:endParaRPr lang="en-US" b="1" dirty="0"/>
          </a:p>
        </p:txBody>
      </p:sp>
      <p:sp>
        <p:nvSpPr>
          <p:cNvPr id="3" name="Content Placeholder 2">
            <a:extLst>
              <a:ext uri="{FF2B5EF4-FFF2-40B4-BE49-F238E27FC236}">
                <a16:creationId xmlns:a16="http://schemas.microsoft.com/office/drawing/2014/main" id="{153721A0-2886-41B8-81B1-27CA690F2FB5}"/>
              </a:ext>
            </a:extLst>
          </p:cNvPr>
          <p:cNvSpPr>
            <a:spLocks noGrp="1"/>
          </p:cNvSpPr>
          <p:nvPr>
            <p:ph idx="1"/>
          </p:nvPr>
        </p:nvSpPr>
        <p:spPr>
          <a:xfrm>
            <a:off x="838200" y="1253331"/>
            <a:ext cx="10515600" cy="4351338"/>
          </a:xfrm>
        </p:spPr>
        <p:txBody>
          <a:bodyPr>
            <a:normAutofit fontScale="92500" lnSpcReduction="10000"/>
          </a:bodyPr>
          <a:lstStyle/>
          <a:p>
            <a:pPr marL="0" indent="0">
              <a:buNone/>
            </a:pPr>
            <a:r>
              <a:rPr lang="en-US" b="1" dirty="0"/>
              <a:t>Fractions (completed 2019)</a:t>
            </a:r>
          </a:p>
          <a:p>
            <a:pPr lvl="1"/>
            <a:r>
              <a:rPr lang="en-US" dirty="0"/>
              <a:t>Focuses on CCSS-M standards covered in grades 4 and 5</a:t>
            </a:r>
          </a:p>
          <a:p>
            <a:pPr lvl="1"/>
            <a:r>
              <a:rPr lang="en-US" dirty="0"/>
              <a:t>14 clips</a:t>
            </a:r>
          </a:p>
          <a:p>
            <a:pPr lvl="1"/>
            <a:r>
              <a:rPr lang="en-US" dirty="0"/>
              <a:t>23 items</a:t>
            </a:r>
          </a:p>
          <a:p>
            <a:pPr marL="0" indent="0">
              <a:buNone/>
            </a:pPr>
            <a:r>
              <a:rPr lang="en-US" b="1" dirty="0"/>
              <a:t>Ratio and Proportions (on – going)</a:t>
            </a:r>
          </a:p>
          <a:p>
            <a:pPr lvl="1"/>
            <a:r>
              <a:rPr lang="en-US" dirty="0"/>
              <a:t>Focuses on CCSS-M standards covered in grades 6 and 7</a:t>
            </a:r>
          </a:p>
          <a:p>
            <a:pPr lvl="1"/>
            <a:r>
              <a:rPr lang="en-US" dirty="0"/>
              <a:t>13 clips</a:t>
            </a:r>
          </a:p>
          <a:p>
            <a:pPr lvl="1"/>
            <a:r>
              <a:rPr lang="en-US" dirty="0"/>
              <a:t>14 items</a:t>
            </a:r>
          </a:p>
          <a:p>
            <a:pPr marL="0" indent="0">
              <a:buNone/>
            </a:pPr>
            <a:r>
              <a:rPr lang="en-US" b="1" dirty="0"/>
              <a:t>Variables, Expressions, and Equations (on-going)</a:t>
            </a:r>
          </a:p>
          <a:p>
            <a:pPr lvl="1"/>
            <a:r>
              <a:rPr lang="en-US" dirty="0"/>
              <a:t>Focuses on CCSS-M standards covered in grades 6 and 7	</a:t>
            </a:r>
          </a:p>
          <a:p>
            <a:pPr lvl="1"/>
            <a:r>
              <a:rPr lang="en-US" dirty="0"/>
              <a:t>10 clips</a:t>
            </a:r>
          </a:p>
          <a:p>
            <a:pPr lvl="1"/>
            <a:r>
              <a:rPr lang="en-US" dirty="0"/>
              <a:t>20 items</a:t>
            </a:r>
          </a:p>
        </p:txBody>
      </p:sp>
      <p:pic>
        <p:nvPicPr>
          <p:cNvPr id="5" name="Picture 4">
            <a:extLst>
              <a:ext uri="{FF2B5EF4-FFF2-40B4-BE49-F238E27FC236}">
                <a16:creationId xmlns:a16="http://schemas.microsoft.com/office/drawing/2014/main" id="{7ED7BFBD-3676-4867-83FA-6EED755893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126683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1A24-ECD9-4DC1-97AF-72A5999D4578}"/>
              </a:ext>
            </a:extLst>
          </p:cNvPr>
          <p:cNvSpPr>
            <a:spLocks noGrp="1"/>
          </p:cNvSpPr>
          <p:nvPr>
            <p:ph type="title"/>
          </p:nvPr>
        </p:nvSpPr>
        <p:spPr>
          <a:xfrm>
            <a:off x="143102" y="105164"/>
            <a:ext cx="10945812" cy="792111"/>
          </a:xfrm>
        </p:spPr>
        <p:txBody>
          <a:bodyPr>
            <a:normAutofit/>
          </a:bodyPr>
          <a:lstStyle/>
          <a:p>
            <a:r>
              <a:rPr lang="en-US" sz="4400" b="1" dirty="0"/>
              <a:t>Example CVA-M Item from Online Interface</a:t>
            </a:r>
          </a:p>
        </p:txBody>
      </p:sp>
      <p:sp>
        <p:nvSpPr>
          <p:cNvPr id="6" name="Text Placeholder 5">
            <a:extLst>
              <a:ext uri="{FF2B5EF4-FFF2-40B4-BE49-F238E27FC236}">
                <a16:creationId xmlns:a16="http://schemas.microsoft.com/office/drawing/2014/main" id="{34DCF60F-ED4B-4948-B636-8EF0C67FAC2A}"/>
              </a:ext>
            </a:extLst>
          </p:cNvPr>
          <p:cNvSpPr>
            <a:spLocks noGrp="1"/>
          </p:cNvSpPr>
          <p:nvPr>
            <p:ph type="body" sz="half" idx="2"/>
          </p:nvPr>
        </p:nvSpPr>
        <p:spPr>
          <a:xfrm>
            <a:off x="8246312" y="3899783"/>
            <a:ext cx="3945691" cy="2958217"/>
          </a:xfrm>
          <a:ln w="28575">
            <a:solidFill>
              <a:schemeClr val="tx1"/>
            </a:solidFill>
          </a:ln>
        </p:spPr>
        <p:txBody>
          <a:bodyPr>
            <a:normAutofit/>
          </a:bodyPr>
          <a:lstStyle/>
          <a:p>
            <a:pPr algn="ctr"/>
            <a:r>
              <a:rPr lang="en-US" sz="2800" dirty="0"/>
              <a:t>Prompt types</a:t>
            </a:r>
          </a:p>
          <a:p>
            <a:pPr marL="228600" indent="-228600">
              <a:buFont typeface="Arial" panose="020B0604020202020204" pitchFamily="34" charset="0"/>
              <a:buChar char="•"/>
            </a:pPr>
            <a:r>
              <a:rPr lang="en-US" sz="2000" dirty="0"/>
              <a:t>Teacher Question (TQ)</a:t>
            </a:r>
          </a:p>
          <a:p>
            <a:pPr marL="228600" indent="-228600">
              <a:buFont typeface="Arial" panose="020B0604020202020204" pitchFamily="34" charset="0"/>
              <a:buChar char="•"/>
            </a:pPr>
            <a:r>
              <a:rPr lang="en-US" sz="2000" dirty="0"/>
              <a:t>Student thinking (ST)</a:t>
            </a:r>
          </a:p>
          <a:p>
            <a:pPr marL="228600" indent="-228600">
              <a:buFont typeface="Arial" panose="020B0604020202020204" pitchFamily="34" charset="0"/>
              <a:buChar char="•"/>
            </a:pPr>
            <a:r>
              <a:rPr lang="en-US" sz="2000" dirty="0"/>
              <a:t>Suggestions for Improvement (SI)</a:t>
            </a:r>
          </a:p>
          <a:p>
            <a:pPr marL="228600" indent="-228600">
              <a:buFont typeface="Arial" panose="020B0604020202020204" pitchFamily="34" charset="0"/>
              <a:buChar char="•"/>
            </a:pPr>
            <a:r>
              <a:rPr lang="en-US" sz="2000" dirty="0"/>
              <a:t>Relate to Standard (</a:t>
            </a:r>
            <a:r>
              <a:rPr lang="en-US" sz="2000" dirty="0" err="1"/>
              <a:t>RtS</a:t>
            </a:r>
            <a:r>
              <a:rPr lang="en-US" sz="2000" dirty="0"/>
              <a:t>)</a:t>
            </a:r>
          </a:p>
          <a:p>
            <a:pPr marL="228600" indent="-228600">
              <a:buFont typeface="Arial" panose="020B0604020202020204" pitchFamily="34" charset="0"/>
              <a:buChar char="•"/>
            </a:pPr>
            <a:r>
              <a:rPr lang="en-US" sz="2000" dirty="0"/>
              <a:t>Extension Question (EQ)</a:t>
            </a:r>
          </a:p>
          <a:p>
            <a:pPr marL="685800" lvl="1" indent="-228600">
              <a:buFont typeface="Arial" panose="020B0604020202020204" pitchFamily="34" charset="0"/>
              <a:buChar char="•"/>
            </a:pPr>
            <a:r>
              <a:rPr lang="en-US" sz="1800" dirty="0"/>
              <a:t>Not included in Fractions</a:t>
            </a:r>
          </a:p>
        </p:txBody>
      </p:sp>
      <p:grpSp>
        <p:nvGrpSpPr>
          <p:cNvPr id="15" name="Group 14">
            <a:extLst>
              <a:ext uri="{FF2B5EF4-FFF2-40B4-BE49-F238E27FC236}">
                <a16:creationId xmlns:a16="http://schemas.microsoft.com/office/drawing/2014/main" id="{6249298D-29A8-40C4-A40E-96DD05DBF1B2}"/>
              </a:ext>
            </a:extLst>
          </p:cNvPr>
          <p:cNvGrpSpPr/>
          <p:nvPr/>
        </p:nvGrpSpPr>
        <p:grpSpPr>
          <a:xfrm>
            <a:off x="2253713" y="1028580"/>
            <a:ext cx="5885784" cy="4610769"/>
            <a:chOff x="6297590" y="1688432"/>
            <a:chExt cx="4928715" cy="3481135"/>
          </a:xfrm>
        </p:grpSpPr>
        <p:pic>
          <p:nvPicPr>
            <p:cNvPr id="14" name="Picture 13">
              <a:extLst>
                <a:ext uri="{FF2B5EF4-FFF2-40B4-BE49-F238E27FC236}">
                  <a16:creationId xmlns:a16="http://schemas.microsoft.com/office/drawing/2014/main" id="{FAC27A46-B6CA-488E-94A9-9C4EEAD74A46}"/>
                </a:ext>
              </a:extLst>
            </p:cNvPr>
            <p:cNvPicPr>
              <a:picLocks noChangeAspect="1"/>
            </p:cNvPicPr>
            <p:nvPr/>
          </p:nvPicPr>
          <p:blipFill rotWithShape="1">
            <a:blip r:embed="rId2"/>
            <a:srcRect l="55451" t="6618" r="14288" b="28351"/>
            <a:stretch/>
          </p:blipFill>
          <p:spPr>
            <a:xfrm>
              <a:off x="6297590" y="1688432"/>
              <a:ext cx="4928715" cy="3481135"/>
            </a:xfrm>
            <a:prstGeom prst="rect">
              <a:avLst/>
            </a:prstGeom>
          </p:spPr>
        </p:pic>
        <p:sp>
          <p:nvSpPr>
            <p:cNvPr id="10" name="Rectangle 9">
              <a:extLst>
                <a:ext uri="{FF2B5EF4-FFF2-40B4-BE49-F238E27FC236}">
                  <a16:creationId xmlns:a16="http://schemas.microsoft.com/office/drawing/2014/main" id="{13C12B43-F050-4263-8EEA-3F922454D524}"/>
                </a:ext>
              </a:extLst>
            </p:cNvPr>
            <p:cNvSpPr/>
            <p:nvPr/>
          </p:nvSpPr>
          <p:spPr>
            <a:xfrm>
              <a:off x="8901100" y="1694782"/>
              <a:ext cx="1287780" cy="115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grpSp>
      <p:cxnSp>
        <p:nvCxnSpPr>
          <p:cNvPr id="19" name="Straight Arrow Connector 18">
            <a:extLst>
              <a:ext uri="{FF2B5EF4-FFF2-40B4-BE49-F238E27FC236}">
                <a16:creationId xmlns:a16="http://schemas.microsoft.com/office/drawing/2014/main" id="{CD1539D2-C1D6-4A57-98C9-E6EB95402448}"/>
              </a:ext>
            </a:extLst>
          </p:cNvPr>
          <p:cNvCxnSpPr>
            <a:cxnSpLocks/>
            <a:stCxn id="25" idx="1"/>
          </p:cNvCxnSpPr>
          <p:nvPr/>
        </p:nvCxnSpPr>
        <p:spPr>
          <a:xfrm flipH="1">
            <a:off x="8216063" y="2489645"/>
            <a:ext cx="759960" cy="2961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6B8D8D-9121-460B-8B02-443E48F09098}"/>
              </a:ext>
            </a:extLst>
          </p:cNvPr>
          <p:cNvSpPr txBox="1"/>
          <p:nvPr/>
        </p:nvSpPr>
        <p:spPr>
          <a:xfrm>
            <a:off x="231011" y="1647552"/>
            <a:ext cx="1428681" cy="646331"/>
          </a:xfrm>
          <a:prstGeom prst="rect">
            <a:avLst/>
          </a:prstGeom>
          <a:noFill/>
          <a:ln>
            <a:solidFill>
              <a:schemeClr val="tx1"/>
            </a:solidFill>
          </a:ln>
        </p:spPr>
        <p:txBody>
          <a:bodyPr wrap="square" rtlCol="0">
            <a:spAutoFit/>
          </a:bodyPr>
          <a:lstStyle/>
          <a:p>
            <a:pPr algn="ctr"/>
            <a:r>
              <a:rPr lang="en-US" dirty="0"/>
              <a:t>Short video description  </a:t>
            </a:r>
          </a:p>
        </p:txBody>
      </p:sp>
      <p:sp>
        <p:nvSpPr>
          <p:cNvPr id="25" name="TextBox 24">
            <a:extLst>
              <a:ext uri="{FF2B5EF4-FFF2-40B4-BE49-F238E27FC236}">
                <a16:creationId xmlns:a16="http://schemas.microsoft.com/office/drawing/2014/main" id="{5F0A88FE-3BEA-4933-BB93-A0987BF7EF78}"/>
              </a:ext>
            </a:extLst>
          </p:cNvPr>
          <p:cNvSpPr txBox="1"/>
          <p:nvPr/>
        </p:nvSpPr>
        <p:spPr>
          <a:xfrm>
            <a:off x="8976023" y="2304979"/>
            <a:ext cx="1555069" cy="369332"/>
          </a:xfrm>
          <a:prstGeom prst="rect">
            <a:avLst/>
          </a:prstGeom>
          <a:noFill/>
          <a:ln>
            <a:solidFill>
              <a:schemeClr val="tx1"/>
            </a:solidFill>
          </a:ln>
        </p:spPr>
        <p:txBody>
          <a:bodyPr wrap="square" rtlCol="0">
            <a:spAutoFit/>
          </a:bodyPr>
          <a:lstStyle/>
          <a:p>
            <a:pPr algn="ctr"/>
            <a:r>
              <a:rPr lang="en-US" dirty="0"/>
              <a:t>Prompt</a:t>
            </a:r>
          </a:p>
        </p:txBody>
      </p:sp>
      <p:sp>
        <p:nvSpPr>
          <p:cNvPr id="28" name="TextBox 27">
            <a:extLst>
              <a:ext uri="{FF2B5EF4-FFF2-40B4-BE49-F238E27FC236}">
                <a16:creationId xmlns:a16="http://schemas.microsoft.com/office/drawing/2014/main" id="{07DA4EEF-5E71-4119-B843-DA65FEC8B4FD}"/>
              </a:ext>
            </a:extLst>
          </p:cNvPr>
          <p:cNvSpPr txBox="1"/>
          <p:nvPr/>
        </p:nvSpPr>
        <p:spPr>
          <a:xfrm>
            <a:off x="8897171" y="3059668"/>
            <a:ext cx="1555069" cy="369332"/>
          </a:xfrm>
          <a:prstGeom prst="rect">
            <a:avLst/>
          </a:prstGeom>
          <a:noFill/>
          <a:ln>
            <a:solidFill>
              <a:schemeClr val="tx1"/>
            </a:solidFill>
          </a:ln>
        </p:spPr>
        <p:txBody>
          <a:bodyPr wrap="square" rtlCol="0">
            <a:spAutoFit/>
          </a:bodyPr>
          <a:lstStyle/>
          <a:p>
            <a:pPr algn="ctr"/>
            <a:r>
              <a:rPr lang="en-US" dirty="0"/>
              <a:t>Response field</a:t>
            </a:r>
          </a:p>
        </p:txBody>
      </p:sp>
      <p:cxnSp>
        <p:nvCxnSpPr>
          <p:cNvPr id="29" name="Straight Arrow Connector 28">
            <a:extLst>
              <a:ext uri="{FF2B5EF4-FFF2-40B4-BE49-F238E27FC236}">
                <a16:creationId xmlns:a16="http://schemas.microsoft.com/office/drawing/2014/main" id="{23814F29-03AB-401B-A1A1-62724CFA5724}"/>
              </a:ext>
            </a:extLst>
          </p:cNvPr>
          <p:cNvCxnSpPr>
            <a:cxnSpLocks/>
            <a:stCxn id="28" idx="1"/>
          </p:cNvCxnSpPr>
          <p:nvPr/>
        </p:nvCxnSpPr>
        <p:spPr>
          <a:xfrm flipH="1">
            <a:off x="8102438" y="3244334"/>
            <a:ext cx="794733" cy="3241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37F24D-00CC-405C-B17E-7DC800B4D267}"/>
              </a:ext>
            </a:extLst>
          </p:cNvPr>
          <p:cNvCxnSpPr>
            <a:cxnSpLocks/>
            <a:stCxn id="22" idx="3"/>
          </p:cNvCxnSpPr>
          <p:nvPr/>
        </p:nvCxnSpPr>
        <p:spPr>
          <a:xfrm>
            <a:off x="1659692" y="1970718"/>
            <a:ext cx="749679" cy="1615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E8774F-01BD-477E-A8EF-B5C956434DBF}"/>
              </a:ext>
            </a:extLst>
          </p:cNvPr>
          <p:cNvSpPr txBox="1"/>
          <p:nvPr/>
        </p:nvSpPr>
        <p:spPr>
          <a:xfrm>
            <a:off x="49824" y="2934494"/>
            <a:ext cx="2046514" cy="1200329"/>
          </a:xfrm>
          <a:prstGeom prst="rect">
            <a:avLst/>
          </a:prstGeom>
          <a:noFill/>
          <a:ln>
            <a:solidFill>
              <a:schemeClr val="tx1"/>
            </a:solidFill>
          </a:ln>
        </p:spPr>
        <p:txBody>
          <a:bodyPr wrap="square" rtlCol="0">
            <a:spAutoFit/>
          </a:bodyPr>
          <a:lstStyle/>
          <a:p>
            <a:pPr algn="ctr"/>
            <a:r>
              <a:rPr lang="en-US" dirty="0"/>
              <a:t>Video of authentic classroom instruction (~2-3 minutes)</a:t>
            </a:r>
          </a:p>
        </p:txBody>
      </p:sp>
      <p:cxnSp>
        <p:nvCxnSpPr>
          <p:cNvPr id="37" name="Straight Arrow Connector 36">
            <a:extLst>
              <a:ext uri="{FF2B5EF4-FFF2-40B4-BE49-F238E27FC236}">
                <a16:creationId xmlns:a16="http://schemas.microsoft.com/office/drawing/2014/main" id="{30817807-0035-498C-B8B8-EEBDD64031B8}"/>
              </a:ext>
            </a:extLst>
          </p:cNvPr>
          <p:cNvCxnSpPr>
            <a:cxnSpLocks/>
            <a:stCxn id="36" idx="3"/>
          </p:cNvCxnSpPr>
          <p:nvPr/>
        </p:nvCxnSpPr>
        <p:spPr>
          <a:xfrm>
            <a:off x="2096338" y="3534659"/>
            <a:ext cx="1030417" cy="2430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6F0B4959-086C-436F-811C-48E321B48B5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93647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6707-124A-CC4C-BE74-C14F7C7A3177}"/>
              </a:ext>
            </a:extLst>
          </p:cNvPr>
          <p:cNvSpPr>
            <a:spLocks noGrp="1"/>
          </p:cNvSpPr>
          <p:nvPr>
            <p:ph type="title"/>
          </p:nvPr>
        </p:nvSpPr>
        <p:spPr/>
        <p:txBody>
          <a:bodyPr>
            <a:normAutofit/>
          </a:bodyPr>
          <a:lstStyle/>
          <a:p>
            <a:r>
              <a:rPr lang="en-US" b="1" dirty="0"/>
              <a:t>Scoring approach</a:t>
            </a:r>
          </a:p>
        </p:txBody>
      </p:sp>
      <p:sp>
        <p:nvSpPr>
          <p:cNvPr id="3" name="Content Placeholder 2">
            <a:extLst>
              <a:ext uri="{FF2B5EF4-FFF2-40B4-BE49-F238E27FC236}">
                <a16:creationId xmlns:a16="http://schemas.microsoft.com/office/drawing/2014/main" id="{3C7DFA52-501C-0E4D-AC54-5D523051931B}"/>
              </a:ext>
            </a:extLst>
          </p:cNvPr>
          <p:cNvSpPr>
            <a:spLocks noGrp="1"/>
          </p:cNvSpPr>
          <p:nvPr>
            <p:ph idx="1"/>
          </p:nvPr>
        </p:nvSpPr>
        <p:spPr/>
        <p:txBody>
          <a:bodyPr>
            <a:normAutofit lnSpcReduction="10000"/>
          </a:bodyPr>
          <a:lstStyle/>
          <a:p>
            <a:r>
              <a:rPr lang="en-US" dirty="0"/>
              <a:t>Written responses scored according to rubrics (4-point scale)</a:t>
            </a:r>
          </a:p>
          <a:p>
            <a:r>
              <a:rPr lang="en-US" dirty="0"/>
              <a:t>Identify relevant (primary and secondary) math ideas reflected in CCSS-M in responses for each clip</a:t>
            </a:r>
          </a:p>
          <a:p>
            <a:r>
              <a:rPr lang="en-US" dirty="0"/>
              <a:t>Evaluate quality of math ideas in responses</a:t>
            </a:r>
          </a:p>
          <a:p>
            <a:pPr marL="457200" lvl="1" indent="0">
              <a:buNone/>
            </a:pPr>
            <a:r>
              <a:rPr lang="en-US" dirty="0"/>
              <a:t>0 = not responsive to prompt; pedagogical; mathematical but too general</a:t>
            </a:r>
          </a:p>
          <a:p>
            <a:pPr marL="457200" lvl="1" indent="0">
              <a:buNone/>
            </a:pPr>
            <a:r>
              <a:rPr lang="en-US" dirty="0"/>
              <a:t>1 = responsive to the prompt, contained some math idea but either not primary to the clip or too vague (not sure where it goes)</a:t>
            </a:r>
          </a:p>
          <a:p>
            <a:pPr marL="457200" lvl="1" indent="0">
              <a:buNone/>
            </a:pPr>
            <a:r>
              <a:rPr lang="en-US" dirty="0"/>
              <a:t>2 = responsive to the prompt, response contained primary math idea that is aligned with the Common Core but little or no elaboration (math rationale/evidence)</a:t>
            </a:r>
          </a:p>
          <a:p>
            <a:pPr marL="457200" lvl="1" indent="0">
              <a:buNone/>
            </a:pPr>
            <a:r>
              <a:rPr lang="en-US" dirty="0"/>
              <a:t>3 = responsive to the prompt, response contained primary math idea that is aligned with the Common Core with elaboration (math rationale/evidence)</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3B0AE233-2CE6-418C-A7B6-18B8DDD83A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6176962"/>
            <a:ext cx="3468914" cy="681037"/>
          </a:xfrm>
          <a:prstGeom prst="rect">
            <a:avLst/>
          </a:prstGeom>
          <a:noFill/>
          <a:ln>
            <a:noFill/>
          </a:ln>
        </p:spPr>
      </p:pic>
    </p:spTree>
    <p:extLst>
      <p:ext uri="{BB962C8B-B14F-4D97-AF65-F5344CB8AC3E}">
        <p14:creationId xmlns:p14="http://schemas.microsoft.com/office/powerpoint/2010/main" val="284157664"/>
      </p:ext>
    </p:extLst>
  </p:cSld>
  <p:clrMapOvr>
    <a:masterClrMapping/>
  </p:clrMapOvr>
</p:sld>
</file>

<file path=ppt/theme/theme1.xml><?xml version="1.0" encoding="utf-8"?>
<a:theme xmlns:a="http://schemas.openxmlformats.org/drawingml/2006/main" name="COE branded ppt FINAL ">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COE branded ppt FINAL </Template>
  <TotalTime>1602</TotalTime>
  <Words>1349</Words>
  <Application>Microsoft Office PowerPoint</Application>
  <PresentationFormat>Widescreen</PresentationFormat>
  <Paragraphs>197</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COE branded ppt FINAL </vt:lpstr>
      <vt:lpstr>Capturing Teachers’ Usable, Common Core-aligned Knowledge of Teaching: Classroom Video Analysis-Modified (CVA-M)</vt:lpstr>
      <vt:lpstr>Who are we?</vt:lpstr>
      <vt:lpstr>Background and Context</vt:lpstr>
      <vt:lpstr>PowerPoint Presentation</vt:lpstr>
      <vt:lpstr>Usable Knowledge through a Neuroscience and AI Lens:  Reinforcement Learning</vt:lpstr>
      <vt:lpstr>Research Questions</vt:lpstr>
      <vt:lpstr>Three CVA-M Scales</vt:lpstr>
      <vt:lpstr>Example CVA-M Item from Online Interface</vt:lpstr>
      <vt:lpstr>Scoring approach</vt:lpstr>
      <vt:lpstr>Example video</vt:lpstr>
      <vt:lpstr>Two Example Responses to Sample Video</vt:lpstr>
      <vt:lpstr>Additional Measures</vt:lpstr>
      <vt:lpstr>Sample </vt:lpstr>
      <vt:lpstr>Results</vt:lpstr>
      <vt:lpstr>Psychometric Properties of CVA-M Scales</vt:lpstr>
      <vt:lpstr>Relationships to MKT, Original CVA, and Self-reported Teaching Practice</vt:lpstr>
      <vt:lpstr>Predicting Student Learning: Fractions study</vt:lpstr>
      <vt:lpstr>Predicting Student Learning: RP Study</vt:lpstr>
      <vt:lpstr>Summary</vt:lpstr>
      <vt:lpstr>Persistent Questions: Moving into new areas</vt:lpstr>
      <vt:lpstr>Persistent Questions: Moving into new areas</vt:lpstr>
      <vt:lpstr>Representing Usable Knowledge Through Bayesian Networks</vt:lpstr>
      <vt:lpstr>Changes in Usable Knowledge through a Neuroscience and AI Lens:  Reinforcement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Usable, Common Core-aligned Fraction Teaching Knowledge Predicts Student Learning on Fraction Quiz and Standardized Test</dc:title>
  <dc:creator>Kersting, Nicole B - (nickik)</dc:creator>
  <cp:lastModifiedBy>Smith, James Edward - (jsmith62)</cp:lastModifiedBy>
  <cp:revision>537</cp:revision>
  <dcterms:created xsi:type="dcterms:W3CDTF">2021-04-10T01:31:07Z</dcterms:created>
  <dcterms:modified xsi:type="dcterms:W3CDTF">2021-06-11T21:28:08Z</dcterms:modified>
</cp:coreProperties>
</file>