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43891200" cy="32918400"/>
  <p:notesSz cx="6858000" cy="9144000"/>
  <p:defaultTextStyle>
    <a:defPPr>
      <a:defRPr lang="en-US"/>
    </a:defPPr>
    <a:lvl1pPr marL="0" algn="l" defTabSz="2168408" rtl="0" eaLnBrk="1" latinLnBrk="0" hangingPunct="1">
      <a:defRPr sz="8500" kern="1200">
        <a:solidFill>
          <a:schemeClr val="tx1"/>
        </a:solidFill>
        <a:latin typeface="+mn-lt"/>
        <a:ea typeface="+mn-ea"/>
        <a:cs typeface="+mn-cs"/>
      </a:defRPr>
    </a:lvl1pPr>
    <a:lvl2pPr marL="2168408" algn="l" defTabSz="2168408" rtl="0" eaLnBrk="1" latinLnBrk="0" hangingPunct="1">
      <a:defRPr sz="8500" kern="1200">
        <a:solidFill>
          <a:schemeClr val="tx1"/>
        </a:solidFill>
        <a:latin typeface="+mn-lt"/>
        <a:ea typeface="+mn-ea"/>
        <a:cs typeface="+mn-cs"/>
      </a:defRPr>
    </a:lvl2pPr>
    <a:lvl3pPr marL="4336816" algn="l" defTabSz="2168408" rtl="0" eaLnBrk="1" latinLnBrk="0" hangingPunct="1">
      <a:defRPr sz="8500" kern="1200">
        <a:solidFill>
          <a:schemeClr val="tx1"/>
        </a:solidFill>
        <a:latin typeface="+mn-lt"/>
        <a:ea typeface="+mn-ea"/>
        <a:cs typeface="+mn-cs"/>
      </a:defRPr>
    </a:lvl3pPr>
    <a:lvl4pPr marL="6505224" algn="l" defTabSz="2168408" rtl="0" eaLnBrk="1" latinLnBrk="0" hangingPunct="1">
      <a:defRPr sz="8500" kern="1200">
        <a:solidFill>
          <a:schemeClr val="tx1"/>
        </a:solidFill>
        <a:latin typeface="+mn-lt"/>
        <a:ea typeface="+mn-ea"/>
        <a:cs typeface="+mn-cs"/>
      </a:defRPr>
    </a:lvl4pPr>
    <a:lvl5pPr marL="8673633" algn="l" defTabSz="2168408" rtl="0" eaLnBrk="1" latinLnBrk="0" hangingPunct="1">
      <a:defRPr sz="8500" kern="1200">
        <a:solidFill>
          <a:schemeClr val="tx1"/>
        </a:solidFill>
        <a:latin typeface="+mn-lt"/>
        <a:ea typeface="+mn-ea"/>
        <a:cs typeface="+mn-cs"/>
      </a:defRPr>
    </a:lvl5pPr>
    <a:lvl6pPr marL="10842041" algn="l" defTabSz="2168408" rtl="0" eaLnBrk="1" latinLnBrk="0" hangingPunct="1">
      <a:defRPr sz="8500" kern="1200">
        <a:solidFill>
          <a:schemeClr val="tx1"/>
        </a:solidFill>
        <a:latin typeface="+mn-lt"/>
        <a:ea typeface="+mn-ea"/>
        <a:cs typeface="+mn-cs"/>
      </a:defRPr>
    </a:lvl6pPr>
    <a:lvl7pPr marL="13010449" algn="l" defTabSz="2168408" rtl="0" eaLnBrk="1" latinLnBrk="0" hangingPunct="1">
      <a:defRPr sz="8500" kern="1200">
        <a:solidFill>
          <a:schemeClr val="tx1"/>
        </a:solidFill>
        <a:latin typeface="+mn-lt"/>
        <a:ea typeface="+mn-ea"/>
        <a:cs typeface="+mn-cs"/>
      </a:defRPr>
    </a:lvl7pPr>
    <a:lvl8pPr marL="15178857" algn="l" defTabSz="2168408" rtl="0" eaLnBrk="1" latinLnBrk="0" hangingPunct="1">
      <a:defRPr sz="8500" kern="1200">
        <a:solidFill>
          <a:schemeClr val="tx1"/>
        </a:solidFill>
        <a:latin typeface="+mn-lt"/>
        <a:ea typeface="+mn-ea"/>
        <a:cs typeface="+mn-cs"/>
      </a:defRPr>
    </a:lvl8pPr>
    <a:lvl9pPr marL="17347265" algn="l" defTabSz="2168408"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A87B"/>
    <a:srgbClr val="2055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803" autoAdjust="0"/>
    <p:restoredTop sz="99362" autoAdjust="0"/>
  </p:normalViewPr>
  <p:slideViewPr>
    <p:cSldViewPr snapToGrid="0" snapToObjects="1">
      <p:cViewPr>
        <p:scale>
          <a:sx n="70" d="100"/>
          <a:sy n="70" d="100"/>
        </p:scale>
        <p:origin x="168" y="-90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68408" indent="0" algn="ctr">
              <a:buNone/>
              <a:defRPr>
                <a:solidFill>
                  <a:schemeClr val="tx1">
                    <a:tint val="75000"/>
                  </a:schemeClr>
                </a:solidFill>
              </a:defRPr>
            </a:lvl2pPr>
            <a:lvl3pPr marL="4336816" indent="0" algn="ctr">
              <a:buNone/>
              <a:defRPr>
                <a:solidFill>
                  <a:schemeClr val="tx1">
                    <a:tint val="75000"/>
                  </a:schemeClr>
                </a:solidFill>
              </a:defRPr>
            </a:lvl3pPr>
            <a:lvl4pPr marL="6505224" indent="0" algn="ctr">
              <a:buNone/>
              <a:defRPr>
                <a:solidFill>
                  <a:schemeClr val="tx1">
                    <a:tint val="75000"/>
                  </a:schemeClr>
                </a:solidFill>
              </a:defRPr>
            </a:lvl4pPr>
            <a:lvl5pPr marL="8673633" indent="0" algn="ctr">
              <a:buNone/>
              <a:defRPr>
                <a:solidFill>
                  <a:schemeClr val="tx1">
                    <a:tint val="75000"/>
                  </a:schemeClr>
                </a:solidFill>
              </a:defRPr>
            </a:lvl5pPr>
            <a:lvl6pPr marL="10842041" indent="0" algn="ctr">
              <a:buNone/>
              <a:defRPr>
                <a:solidFill>
                  <a:schemeClr val="tx1">
                    <a:tint val="75000"/>
                  </a:schemeClr>
                </a:solidFill>
              </a:defRPr>
            </a:lvl6pPr>
            <a:lvl7pPr marL="13010449" indent="0" algn="ctr">
              <a:buNone/>
              <a:defRPr>
                <a:solidFill>
                  <a:schemeClr val="tx1">
                    <a:tint val="75000"/>
                  </a:schemeClr>
                </a:solidFill>
              </a:defRPr>
            </a:lvl7pPr>
            <a:lvl8pPr marL="15178857" indent="0" algn="ctr">
              <a:buNone/>
              <a:defRPr>
                <a:solidFill>
                  <a:schemeClr val="tx1">
                    <a:tint val="75000"/>
                  </a:schemeClr>
                </a:solidFill>
              </a:defRPr>
            </a:lvl8pPr>
            <a:lvl9pPr marL="173472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2E0052-22D8-C24A-A44F-ECADE107EF1B}"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211941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0052-22D8-C24A-A44F-ECADE107EF1B}"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352918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149345"/>
            <a:ext cx="47404018" cy="13107924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149345"/>
            <a:ext cx="141480542" cy="1310792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0052-22D8-C24A-A44F-ECADE107EF1B}"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42729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2E0052-22D8-C24A-A44F-ECADE107EF1B}"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366450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190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500">
                <a:solidFill>
                  <a:schemeClr val="tx1">
                    <a:tint val="75000"/>
                  </a:schemeClr>
                </a:solidFill>
              </a:defRPr>
            </a:lvl1pPr>
            <a:lvl2pPr marL="2168408" indent="0">
              <a:buNone/>
              <a:defRPr sz="8500">
                <a:solidFill>
                  <a:schemeClr val="tx1">
                    <a:tint val="75000"/>
                  </a:schemeClr>
                </a:solidFill>
              </a:defRPr>
            </a:lvl2pPr>
            <a:lvl3pPr marL="4336816" indent="0">
              <a:buNone/>
              <a:defRPr sz="7600">
                <a:solidFill>
                  <a:schemeClr val="tx1">
                    <a:tint val="75000"/>
                  </a:schemeClr>
                </a:solidFill>
              </a:defRPr>
            </a:lvl3pPr>
            <a:lvl4pPr marL="6505224" indent="0">
              <a:buNone/>
              <a:defRPr sz="6600">
                <a:solidFill>
                  <a:schemeClr val="tx1">
                    <a:tint val="75000"/>
                  </a:schemeClr>
                </a:solidFill>
              </a:defRPr>
            </a:lvl4pPr>
            <a:lvl5pPr marL="8673633" indent="0">
              <a:buNone/>
              <a:defRPr sz="6600">
                <a:solidFill>
                  <a:schemeClr val="tx1">
                    <a:tint val="75000"/>
                  </a:schemeClr>
                </a:solidFill>
              </a:defRPr>
            </a:lvl5pPr>
            <a:lvl6pPr marL="10842041" indent="0">
              <a:buNone/>
              <a:defRPr sz="6600">
                <a:solidFill>
                  <a:schemeClr val="tx1">
                    <a:tint val="75000"/>
                  </a:schemeClr>
                </a:solidFill>
              </a:defRPr>
            </a:lvl6pPr>
            <a:lvl7pPr marL="13010449" indent="0">
              <a:buNone/>
              <a:defRPr sz="6600">
                <a:solidFill>
                  <a:schemeClr val="tx1">
                    <a:tint val="75000"/>
                  </a:schemeClr>
                </a:solidFill>
              </a:defRPr>
            </a:lvl7pPr>
            <a:lvl8pPr marL="15178857" indent="0">
              <a:buNone/>
              <a:defRPr sz="6600">
                <a:solidFill>
                  <a:schemeClr val="tx1">
                    <a:tint val="75000"/>
                  </a:schemeClr>
                </a:solidFill>
              </a:defRPr>
            </a:lvl8pPr>
            <a:lvl9pPr marL="17347265"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2E0052-22D8-C24A-A44F-ECADE107EF1B}" type="datetimeFigureOut">
              <a:rPr lang="en-US" smtClean="0"/>
              <a:t>5/30/21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153503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5844481"/>
            <a:ext cx="94442280" cy="101384102"/>
          </a:xfrm>
        </p:spPr>
        <p:txBody>
          <a:bodyPr/>
          <a:lstStyle>
            <a:lvl1pPr>
              <a:defRPr sz="133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5844481"/>
            <a:ext cx="94442280" cy="101384102"/>
          </a:xfrm>
        </p:spPr>
        <p:txBody>
          <a:bodyPr/>
          <a:lstStyle>
            <a:lvl1pPr>
              <a:defRPr sz="13300"/>
            </a:lvl1pPr>
            <a:lvl2pPr>
              <a:defRPr sz="114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2E0052-22D8-C24A-A44F-ECADE107EF1B}"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286527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8"/>
          </a:xfrm>
        </p:spPr>
        <p:txBody>
          <a:bodyPr anchor="b"/>
          <a:lstStyle>
            <a:lvl1pPr marL="0" indent="0">
              <a:buNone/>
              <a:defRPr sz="11400" b="1"/>
            </a:lvl1pPr>
            <a:lvl2pPr marL="2168408" indent="0">
              <a:buNone/>
              <a:defRPr sz="9500" b="1"/>
            </a:lvl2pPr>
            <a:lvl3pPr marL="4336816" indent="0">
              <a:buNone/>
              <a:defRPr sz="8500" b="1"/>
            </a:lvl3pPr>
            <a:lvl4pPr marL="6505224" indent="0">
              <a:buNone/>
              <a:defRPr sz="7600" b="1"/>
            </a:lvl4pPr>
            <a:lvl5pPr marL="8673633" indent="0">
              <a:buNone/>
              <a:defRPr sz="7600" b="1"/>
            </a:lvl5pPr>
            <a:lvl6pPr marL="10842041" indent="0">
              <a:buNone/>
              <a:defRPr sz="7600" b="1"/>
            </a:lvl6pPr>
            <a:lvl7pPr marL="13010449" indent="0">
              <a:buNone/>
              <a:defRPr sz="7600" b="1"/>
            </a:lvl7pPr>
            <a:lvl8pPr marL="15178857" indent="0">
              <a:buNone/>
              <a:defRPr sz="7600" b="1"/>
            </a:lvl8pPr>
            <a:lvl9pPr marL="1734726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0" y="10439401"/>
            <a:ext cx="19392902" cy="18966182"/>
          </a:xfrm>
        </p:spPr>
        <p:txBody>
          <a:bodyPr/>
          <a:lstStyle>
            <a:lvl1pPr>
              <a:defRPr sz="114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400" b="1"/>
            </a:lvl1pPr>
            <a:lvl2pPr marL="2168408" indent="0">
              <a:buNone/>
              <a:defRPr sz="9500" b="1"/>
            </a:lvl2pPr>
            <a:lvl3pPr marL="4336816" indent="0">
              <a:buNone/>
              <a:defRPr sz="8500" b="1"/>
            </a:lvl3pPr>
            <a:lvl4pPr marL="6505224" indent="0">
              <a:buNone/>
              <a:defRPr sz="7600" b="1"/>
            </a:lvl4pPr>
            <a:lvl5pPr marL="8673633" indent="0">
              <a:buNone/>
              <a:defRPr sz="7600" b="1"/>
            </a:lvl5pPr>
            <a:lvl6pPr marL="10842041" indent="0">
              <a:buNone/>
              <a:defRPr sz="7600" b="1"/>
            </a:lvl6pPr>
            <a:lvl7pPr marL="13010449" indent="0">
              <a:buNone/>
              <a:defRPr sz="7600" b="1"/>
            </a:lvl7pPr>
            <a:lvl8pPr marL="15178857" indent="0">
              <a:buNone/>
              <a:defRPr sz="7600" b="1"/>
            </a:lvl8pPr>
            <a:lvl9pPr marL="1734726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4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2E0052-22D8-C24A-A44F-ECADE107EF1B}" type="datetimeFigureOut">
              <a:rPr lang="en-US" smtClean="0"/>
              <a:t>5/30/21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377844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E0052-22D8-C24A-A44F-ECADE107EF1B}" type="datetimeFigureOut">
              <a:rPr lang="en-US" smtClean="0"/>
              <a:t>5/30/21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408666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E0052-22D8-C24A-A44F-ECADE107EF1B}" type="datetimeFigureOut">
              <a:rPr lang="en-US" smtClean="0"/>
              <a:t>5/30/21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226359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5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200"/>
            </a:lvl1pPr>
            <a:lvl2pPr>
              <a:defRPr sz="13300"/>
            </a:lvl2pPr>
            <a:lvl3pPr>
              <a:defRPr sz="114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600"/>
            </a:lvl1pPr>
            <a:lvl2pPr marL="2168408" indent="0">
              <a:buNone/>
              <a:defRPr sz="5700"/>
            </a:lvl2pPr>
            <a:lvl3pPr marL="4336816" indent="0">
              <a:buNone/>
              <a:defRPr sz="4700"/>
            </a:lvl3pPr>
            <a:lvl4pPr marL="6505224" indent="0">
              <a:buNone/>
              <a:defRPr sz="4300"/>
            </a:lvl4pPr>
            <a:lvl5pPr marL="8673633" indent="0">
              <a:buNone/>
              <a:defRPr sz="4300"/>
            </a:lvl5pPr>
            <a:lvl6pPr marL="10842041" indent="0">
              <a:buNone/>
              <a:defRPr sz="4300"/>
            </a:lvl6pPr>
            <a:lvl7pPr marL="13010449" indent="0">
              <a:buNone/>
              <a:defRPr sz="4300"/>
            </a:lvl7pPr>
            <a:lvl8pPr marL="15178857" indent="0">
              <a:buNone/>
              <a:defRPr sz="4300"/>
            </a:lvl8pPr>
            <a:lvl9pPr marL="1734726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372E0052-22D8-C24A-A44F-ECADE107EF1B}"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21451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5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200"/>
            </a:lvl1pPr>
            <a:lvl2pPr marL="2168408" indent="0">
              <a:buNone/>
              <a:defRPr sz="13300"/>
            </a:lvl2pPr>
            <a:lvl3pPr marL="4336816" indent="0">
              <a:buNone/>
              <a:defRPr sz="11400"/>
            </a:lvl3pPr>
            <a:lvl4pPr marL="6505224" indent="0">
              <a:buNone/>
              <a:defRPr sz="9500"/>
            </a:lvl4pPr>
            <a:lvl5pPr marL="8673633" indent="0">
              <a:buNone/>
              <a:defRPr sz="9500"/>
            </a:lvl5pPr>
            <a:lvl6pPr marL="10842041" indent="0">
              <a:buNone/>
              <a:defRPr sz="9500"/>
            </a:lvl6pPr>
            <a:lvl7pPr marL="13010449" indent="0">
              <a:buNone/>
              <a:defRPr sz="9500"/>
            </a:lvl7pPr>
            <a:lvl8pPr marL="15178857" indent="0">
              <a:buNone/>
              <a:defRPr sz="9500"/>
            </a:lvl8pPr>
            <a:lvl9pPr marL="17347265" indent="0">
              <a:buNone/>
              <a:defRPr sz="95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600"/>
            </a:lvl1pPr>
            <a:lvl2pPr marL="2168408" indent="0">
              <a:buNone/>
              <a:defRPr sz="5700"/>
            </a:lvl2pPr>
            <a:lvl3pPr marL="4336816" indent="0">
              <a:buNone/>
              <a:defRPr sz="4700"/>
            </a:lvl3pPr>
            <a:lvl4pPr marL="6505224" indent="0">
              <a:buNone/>
              <a:defRPr sz="4300"/>
            </a:lvl4pPr>
            <a:lvl5pPr marL="8673633" indent="0">
              <a:buNone/>
              <a:defRPr sz="4300"/>
            </a:lvl5pPr>
            <a:lvl6pPr marL="10842041" indent="0">
              <a:buNone/>
              <a:defRPr sz="4300"/>
            </a:lvl6pPr>
            <a:lvl7pPr marL="13010449" indent="0">
              <a:buNone/>
              <a:defRPr sz="4300"/>
            </a:lvl7pPr>
            <a:lvl8pPr marL="15178857" indent="0">
              <a:buNone/>
              <a:defRPr sz="4300"/>
            </a:lvl8pPr>
            <a:lvl9pPr marL="1734726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372E0052-22D8-C24A-A44F-ECADE107EF1B}" type="datetimeFigureOut">
              <a:rPr lang="en-US" smtClean="0"/>
              <a:t>5/30/21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4792B-2000-3444-B144-7489F0CACB26}" type="slidenum">
              <a:rPr lang="en-US" smtClean="0"/>
              <a:t>‹#›</a:t>
            </a:fld>
            <a:endParaRPr lang="en-US"/>
          </a:p>
        </p:txBody>
      </p:sp>
    </p:spTree>
    <p:extLst>
      <p:ext uri="{BB962C8B-B14F-4D97-AF65-F5344CB8AC3E}">
        <p14:creationId xmlns:p14="http://schemas.microsoft.com/office/powerpoint/2010/main" val="333615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3682" tIns="216841" rIns="433682" bIns="216841" rtlCol="0" anchor="ctr">
            <a:normAutofit/>
          </a:bodyPr>
          <a:lstStyle/>
          <a:p>
            <a:r>
              <a:rPr lang="en-US"/>
              <a:t>Click to edit Master title style</a:t>
            </a:r>
          </a:p>
        </p:txBody>
      </p:sp>
      <p:sp>
        <p:nvSpPr>
          <p:cNvPr id="3" name="Text Placeholder 2"/>
          <p:cNvSpPr>
            <a:spLocks noGrp="1"/>
          </p:cNvSpPr>
          <p:nvPr>
            <p:ph type="body" idx="1"/>
          </p:nvPr>
        </p:nvSpPr>
        <p:spPr>
          <a:xfrm>
            <a:off x="2194560" y="7680962"/>
            <a:ext cx="39502080" cy="21724623"/>
          </a:xfrm>
          <a:prstGeom prst="rect">
            <a:avLst/>
          </a:prstGeom>
        </p:spPr>
        <p:txBody>
          <a:bodyPr vert="horz" lIns="433682" tIns="216841" rIns="433682" bIns="2168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3682" tIns="216841" rIns="433682" bIns="216841" rtlCol="0" anchor="ctr"/>
          <a:lstStyle>
            <a:lvl1pPr algn="l">
              <a:defRPr sz="5700">
                <a:solidFill>
                  <a:schemeClr val="tx1">
                    <a:tint val="75000"/>
                  </a:schemeClr>
                </a:solidFill>
              </a:defRPr>
            </a:lvl1pPr>
          </a:lstStyle>
          <a:p>
            <a:fld id="{372E0052-22D8-C24A-A44F-ECADE107EF1B}" type="datetimeFigureOut">
              <a:rPr lang="en-US" smtClean="0"/>
              <a:t>5/30/21</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3682" tIns="216841" rIns="433682" bIns="2168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3682" tIns="216841" rIns="433682" bIns="216841" rtlCol="0" anchor="ctr"/>
          <a:lstStyle>
            <a:lvl1pPr algn="r">
              <a:defRPr sz="5700">
                <a:solidFill>
                  <a:schemeClr val="tx1">
                    <a:tint val="75000"/>
                  </a:schemeClr>
                </a:solidFill>
              </a:defRPr>
            </a:lvl1pPr>
          </a:lstStyle>
          <a:p>
            <a:fld id="{4FF4792B-2000-3444-B144-7489F0CACB26}" type="slidenum">
              <a:rPr lang="en-US" smtClean="0"/>
              <a:t>‹#›</a:t>
            </a:fld>
            <a:endParaRPr lang="en-US"/>
          </a:p>
        </p:txBody>
      </p:sp>
    </p:spTree>
    <p:extLst>
      <p:ext uri="{BB962C8B-B14F-4D97-AF65-F5344CB8AC3E}">
        <p14:creationId xmlns:p14="http://schemas.microsoft.com/office/powerpoint/2010/main" val="197953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68408" rtl="0" eaLnBrk="1" latinLnBrk="0" hangingPunct="1">
        <a:spcBef>
          <a:spcPct val="0"/>
        </a:spcBef>
        <a:buNone/>
        <a:defRPr sz="20900" kern="1200">
          <a:solidFill>
            <a:schemeClr val="tx1"/>
          </a:solidFill>
          <a:latin typeface="+mj-lt"/>
          <a:ea typeface="+mj-ea"/>
          <a:cs typeface="+mj-cs"/>
        </a:defRPr>
      </a:lvl1pPr>
    </p:titleStyle>
    <p:bodyStyle>
      <a:lvl1pPr marL="1626306" indent="-1626306" algn="l" defTabSz="2168408" rtl="0" eaLnBrk="1" latinLnBrk="0" hangingPunct="1">
        <a:spcBef>
          <a:spcPct val="20000"/>
        </a:spcBef>
        <a:buFont typeface="Arial"/>
        <a:buChar char="•"/>
        <a:defRPr sz="15200" kern="1200">
          <a:solidFill>
            <a:schemeClr val="tx1"/>
          </a:solidFill>
          <a:latin typeface="+mn-lt"/>
          <a:ea typeface="+mn-ea"/>
          <a:cs typeface="+mn-cs"/>
        </a:defRPr>
      </a:lvl1pPr>
      <a:lvl2pPr marL="3523663" indent="-1355255" algn="l" defTabSz="2168408" rtl="0" eaLnBrk="1" latinLnBrk="0" hangingPunct="1">
        <a:spcBef>
          <a:spcPct val="20000"/>
        </a:spcBef>
        <a:buFont typeface="Arial"/>
        <a:buChar char="–"/>
        <a:defRPr sz="13300" kern="1200">
          <a:solidFill>
            <a:schemeClr val="tx1"/>
          </a:solidFill>
          <a:latin typeface="+mn-lt"/>
          <a:ea typeface="+mn-ea"/>
          <a:cs typeface="+mn-cs"/>
        </a:defRPr>
      </a:lvl2pPr>
      <a:lvl3pPr marL="5421020" indent="-1084204" algn="l" defTabSz="2168408" rtl="0" eaLnBrk="1" latinLnBrk="0" hangingPunct="1">
        <a:spcBef>
          <a:spcPct val="20000"/>
        </a:spcBef>
        <a:buFont typeface="Arial"/>
        <a:buChar char="•"/>
        <a:defRPr sz="11400" kern="1200">
          <a:solidFill>
            <a:schemeClr val="tx1"/>
          </a:solidFill>
          <a:latin typeface="+mn-lt"/>
          <a:ea typeface="+mn-ea"/>
          <a:cs typeface="+mn-cs"/>
        </a:defRPr>
      </a:lvl3pPr>
      <a:lvl4pPr marL="7589429" indent="-1084204" algn="l" defTabSz="2168408" rtl="0" eaLnBrk="1" latinLnBrk="0" hangingPunct="1">
        <a:spcBef>
          <a:spcPct val="20000"/>
        </a:spcBef>
        <a:buFont typeface="Arial"/>
        <a:buChar char="–"/>
        <a:defRPr sz="9500" kern="1200">
          <a:solidFill>
            <a:schemeClr val="tx1"/>
          </a:solidFill>
          <a:latin typeface="+mn-lt"/>
          <a:ea typeface="+mn-ea"/>
          <a:cs typeface="+mn-cs"/>
        </a:defRPr>
      </a:lvl4pPr>
      <a:lvl5pPr marL="9757837" indent="-1084204" algn="l" defTabSz="2168408" rtl="0" eaLnBrk="1" latinLnBrk="0" hangingPunct="1">
        <a:spcBef>
          <a:spcPct val="20000"/>
        </a:spcBef>
        <a:buFont typeface="Arial"/>
        <a:buChar char="»"/>
        <a:defRPr sz="9500" kern="1200">
          <a:solidFill>
            <a:schemeClr val="tx1"/>
          </a:solidFill>
          <a:latin typeface="+mn-lt"/>
          <a:ea typeface="+mn-ea"/>
          <a:cs typeface="+mn-cs"/>
        </a:defRPr>
      </a:lvl5pPr>
      <a:lvl6pPr marL="11926245" indent="-1084204" algn="l" defTabSz="2168408" rtl="0" eaLnBrk="1" latinLnBrk="0" hangingPunct="1">
        <a:spcBef>
          <a:spcPct val="20000"/>
        </a:spcBef>
        <a:buFont typeface="Arial"/>
        <a:buChar char="•"/>
        <a:defRPr sz="9500" kern="1200">
          <a:solidFill>
            <a:schemeClr val="tx1"/>
          </a:solidFill>
          <a:latin typeface="+mn-lt"/>
          <a:ea typeface="+mn-ea"/>
          <a:cs typeface="+mn-cs"/>
        </a:defRPr>
      </a:lvl6pPr>
      <a:lvl7pPr marL="14094653" indent="-1084204" algn="l" defTabSz="2168408" rtl="0" eaLnBrk="1" latinLnBrk="0" hangingPunct="1">
        <a:spcBef>
          <a:spcPct val="20000"/>
        </a:spcBef>
        <a:buFont typeface="Arial"/>
        <a:buChar char="•"/>
        <a:defRPr sz="9500" kern="1200">
          <a:solidFill>
            <a:schemeClr val="tx1"/>
          </a:solidFill>
          <a:latin typeface="+mn-lt"/>
          <a:ea typeface="+mn-ea"/>
          <a:cs typeface="+mn-cs"/>
        </a:defRPr>
      </a:lvl7pPr>
      <a:lvl8pPr marL="16263061" indent="-1084204" algn="l" defTabSz="2168408" rtl="0" eaLnBrk="1" latinLnBrk="0" hangingPunct="1">
        <a:spcBef>
          <a:spcPct val="20000"/>
        </a:spcBef>
        <a:buFont typeface="Arial"/>
        <a:buChar char="•"/>
        <a:defRPr sz="9500" kern="1200">
          <a:solidFill>
            <a:schemeClr val="tx1"/>
          </a:solidFill>
          <a:latin typeface="+mn-lt"/>
          <a:ea typeface="+mn-ea"/>
          <a:cs typeface="+mn-cs"/>
        </a:defRPr>
      </a:lvl8pPr>
      <a:lvl9pPr marL="18431469" indent="-1084204" algn="l" defTabSz="2168408" rtl="0" eaLnBrk="1" latinLnBrk="0" hangingPunct="1">
        <a:spcBef>
          <a:spcPct val="20000"/>
        </a:spcBef>
        <a:buFont typeface="Arial"/>
        <a:buChar char="•"/>
        <a:defRPr sz="9500" kern="1200">
          <a:solidFill>
            <a:schemeClr val="tx1"/>
          </a:solidFill>
          <a:latin typeface="+mn-lt"/>
          <a:ea typeface="+mn-ea"/>
          <a:cs typeface="+mn-cs"/>
        </a:defRPr>
      </a:lvl9pPr>
    </p:bodyStyle>
    <p:otherStyle>
      <a:defPPr>
        <a:defRPr lang="en-US"/>
      </a:defPPr>
      <a:lvl1pPr marL="0" algn="l" defTabSz="2168408" rtl="0" eaLnBrk="1" latinLnBrk="0" hangingPunct="1">
        <a:defRPr sz="8500" kern="1200">
          <a:solidFill>
            <a:schemeClr val="tx1"/>
          </a:solidFill>
          <a:latin typeface="+mn-lt"/>
          <a:ea typeface="+mn-ea"/>
          <a:cs typeface="+mn-cs"/>
        </a:defRPr>
      </a:lvl1pPr>
      <a:lvl2pPr marL="2168408" algn="l" defTabSz="2168408" rtl="0" eaLnBrk="1" latinLnBrk="0" hangingPunct="1">
        <a:defRPr sz="8500" kern="1200">
          <a:solidFill>
            <a:schemeClr val="tx1"/>
          </a:solidFill>
          <a:latin typeface="+mn-lt"/>
          <a:ea typeface="+mn-ea"/>
          <a:cs typeface="+mn-cs"/>
        </a:defRPr>
      </a:lvl2pPr>
      <a:lvl3pPr marL="4336816" algn="l" defTabSz="2168408" rtl="0" eaLnBrk="1" latinLnBrk="0" hangingPunct="1">
        <a:defRPr sz="8500" kern="1200">
          <a:solidFill>
            <a:schemeClr val="tx1"/>
          </a:solidFill>
          <a:latin typeface="+mn-lt"/>
          <a:ea typeface="+mn-ea"/>
          <a:cs typeface="+mn-cs"/>
        </a:defRPr>
      </a:lvl3pPr>
      <a:lvl4pPr marL="6505224" algn="l" defTabSz="2168408" rtl="0" eaLnBrk="1" latinLnBrk="0" hangingPunct="1">
        <a:defRPr sz="8500" kern="1200">
          <a:solidFill>
            <a:schemeClr val="tx1"/>
          </a:solidFill>
          <a:latin typeface="+mn-lt"/>
          <a:ea typeface="+mn-ea"/>
          <a:cs typeface="+mn-cs"/>
        </a:defRPr>
      </a:lvl4pPr>
      <a:lvl5pPr marL="8673633" algn="l" defTabSz="2168408" rtl="0" eaLnBrk="1" latinLnBrk="0" hangingPunct="1">
        <a:defRPr sz="8500" kern="1200">
          <a:solidFill>
            <a:schemeClr val="tx1"/>
          </a:solidFill>
          <a:latin typeface="+mn-lt"/>
          <a:ea typeface="+mn-ea"/>
          <a:cs typeface="+mn-cs"/>
        </a:defRPr>
      </a:lvl5pPr>
      <a:lvl6pPr marL="10842041" algn="l" defTabSz="2168408" rtl="0" eaLnBrk="1" latinLnBrk="0" hangingPunct="1">
        <a:defRPr sz="8500" kern="1200">
          <a:solidFill>
            <a:schemeClr val="tx1"/>
          </a:solidFill>
          <a:latin typeface="+mn-lt"/>
          <a:ea typeface="+mn-ea"/>
          <a:cs typeface="+mn-cs"/>
        </a:defRPr>
      </a:lvl6pPr>
      <a:lvl7pPr marL="13010449" algn="l" defTabSz="2168408" rtl="0" eaLnBrk="1" latinLnBrk="0" hangingPunct="1">
        <a:defRPr sz="8500" kern="1200">
          <a:solidFill>
            <a:schemeClr val="tx1"/>
          </a:solidFill>
          <a:latin typeface="+mn-lt"/>
          <a:ea typeface="+mn-ea"/>
          <a:cs typeface="+mn-cs"/>
        </a:defRPr>
      </a:lvl7pPr>
      <a:lvl8pPr marL="15178857" algn="l" defTabSz="2168408" rtl="0" eaLnBrk="1" latinLnBrk="0" hangingPunct="1">
        <a:defRPr sz="8500" kern="1200">
          <a:solidFill>
            <a:schemeClr val="tx1"/>
          </a:solidFill>
          <a:latin typeface="+mn-lt"/>
          <a:ea typeface="+mn-ea"/>
          <a:cs typeface="+mn-cs"/>
        </a:defRPr>
      </a:lvl8pPr>
      <a:lvl9pPr marL="17347265" algn="l" defTabSz="2168408"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29394356" y="3204029"/>
            <a:ext cx="13722514"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p>
            <a:pPr algn="ctr"/>
            <a:r>
              <a:rPr lang="en-US" sz="4800" b="1" dirty="0">
                <a:latin typeface="Myriad Roman"/>
                <a:cs typeface="Myriad Roman"/>
              </a:rPr>
              <a:t>Findings</a:t>
            </a:r>
          </a:p>
        </p:txBody>
      </p:sp>
      <p:pic>
        <p:nvPicPr>
          <p:cNvPr id="10" name="Picture 9" descr="Diagram&#10;&#10;Description automatically generated">
            <a:extLst>
              <a:ext uri="{FF2B5EF4-FFF2-40B4-BE49-F238E27FC236}">
                <a16:creationId xmlns:a16="http://schemas.microsoft.com/office/drawing/2014/main" id="{80B9EB70-E9BA-6846-894D-C35580DF2BC6}"/>
              </a:ext>
            </a:extLst>
          </p:cNvPr>
          <p:cNvPicPr>
            <a:picLocks noChangeAspect="1"/>
          </p:cNvPicPr>
          <p:nvPr/>
        </p:nvPicPr>
        <p:blipFill>
          <a:blip r:embed="rId2"/>
          <a:stretch>
            <a:fillRect/>
          </a:stretch>
        </p:blipFill>
        <p:spPr>
          <a:xfrm>
            <a:off x="879619" y="10180157"/>
            <a:ext cx="3407598" cy="3470702"/>
          </a:xfrm>
          <a:prstGeom prst="rect">
            <a:avLst/>
          </a:prstGeom>
        </p:spPr>
      </p:pic>
      <p:sp>
        <p:nvSpPr>
          <p:cNvPr id="14" name="TextBox 13">
            <a:extLst>
              <a:ext uri="{FF2B5EF4-FFF2-40B4-BE49-F238E27FC236}">
                <a16:creationId xmlns:a16="http://schemas.microsoft.com/office/drawing/2014/main" id="{4548AC02-650B-144F-8562-8F8E057C07AC}"/>
              </a:ext>
            </a:extLst>
          </p:cNvPr>
          <p:cNvSpPr txBox="1"/>
          <p:nvPr/>
        </p:nvSpPr>
        <p:spPr>
          <a:xfrm>
            <a:off x="4287217" y="10453233"/>
            <a:ext cx="10209627" cy="3200876"/>
          </a:xfrm>
          <a:prstGeom prst="rect">
            <a:avLst/>
          </a:prstGeom>
          <a:noFill/>
        </p:spPr>
        <p:txBody>
          <a:bodyPr wrap="square" rtlCol="0">
            <a:spAutoFit/>
          </a:bodyPr>
          <a:lstStyle/>
          <a:p>
            <a:pPr>
              <a:spcAft>
                <a:spcPts val="600"/>
              </a:spcAft>
            </a:pPr>
            <a:r>
              <a:rPr lang="en-US" sz="3200" dirty="0"/>
              <a:t>Specific research questions included:</a:t>
            </a:r>
          </a:p>
          <a:p>
            <a:pPr marL="514350" indent="-514350">
              <a:spcAft>
                <a:spcPts val="600"/>
              </a:spcAft>
              <a:buAutoNum type="arabicParenR"/>
            </a:pPr>
            <a:r>
              <a:rPr lang="en-US" sz="3200" dirty="0"/>
              <a:t>To what extent did professional development outcomes persist or decline after programs ended?</a:t>
            </a:r>
          </a:p>
          <a:p>
            <a:pPr marL="514350" indent="-514350">
              <a:spcAft>
                <a:spcPts val="600"/>
              </a:spcAft>
              <a:buAutoNum type="arabicParenR"/>
            </a:pPr>
            <a:r>
              <a:rPr lang="en-US" sz="3200" dirty="0"/>
              <a:t>To what extent did an intervention of modest supports foster the sustainability of professional development, received modest follow-up supports. </a:t>
            </a:r>
          </a:p>
        </p:txBody>
      </p:sp>
      <p:cxnSp>
        <p:nvCxnSpPr>
          <p:cNvPr id="59" name="Straight Connector 58">
            <a:extLst>
              <a:ext uri="{FF2B5EF4-FFF2-40B4-BE49-F238E27FC236}">
                <a16:creationId xmlns:a16="http://schemas.microsoft.com/office/drawing/2014/main" id="{DB78AAC3-2BBC-4B42-B64D-FE40B28BC37F}"/>
              </a:ext>
            </a:extLst>
          </p:cNvPr>
          <p:cNvCxnSpPr>
            <a:cxnSpLocks/>
          </p:cNvCxnSpPr>
          <p:nvPr/>
        </p:nvCxnSpPr>
        <p:spPr>
          <a:xfrm>
            <a:off x="774330" y="30720875"/>
            <a:ext cx="42496555" cy="15754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354" y="-33359"/>
            <a:ext cx="43982640" cy="2126625"/>
          </a:xfrm>
          <a:noFill/>
        </p:spPr>
        <p:txBody>
          <a:bodyPr anchor="b" anchorCtr="0">
            <a:normAutofit/>
          </a:bodyPr>
          <a:lstStyle/>
          <a:p>
            <a:pPr>
              <a:spcBef>
                <a:spcPts val="1200"/>
              </a:spcBef>
            </a:pPr>
            <a:r>
              <a:rPr lang="en-US" sz="8000" b="1" dirty="0">
                <a:solidFill>
                  <a:srgbClr val="6DA87B"/>
                </a:solidFill>
              </a:rPr>
              <a:t>Providing Modest, Blended Professional Development to Improve Elementary Science Instruction</a:t>
            </a:r>
            <a:endParaRPr lang="en-US" sz="8000" dirty="0">
              <a:solidFill>
                <a:srgbClr val="6DA87B"/>
              </a:solidFill>
              <a:latin typeface="Myriad Roman"/>
              <a:cs typeface="Myriad Roman"/>
            </a:endParaRPr>
          </a:p>
        </p:txBody>
      </p:sp>
      <p:sp>
        <p:nvSpPr>
          <p:cNvPr id="23" name="TextBox 22"/>
          <p:cNvSpPr txBox="1"/>
          <p:nvPr/>
        </p:nvSpPr>
        <p:spPr>
          <a:xfrm>
            <a:off x="34293793" y="31155411"/>
            <a:ext cx="8823077" cy="1323439"/>
          </a:xfrm>
          <a:prstGeom prst="rect">
            <a:avLst/>
          </a:prstGeom>
          <a:noFill/>
        </p:spPr>
        <p:txBody>
          <a:bodyPr wrap="square" rtlCol="0" anchor="b" anchorCtr="0">
            <a:spAutoFit/>
          </a:bodyPr>
          <a:lstStyle/>
          <a:p>
            <a:r>
              <a:rPr lang="en-US" sz="2000" dirty="0">
                <a:solidFill>
                  <a:schemeClr val="tx2">
                    <a:lumMod val="75000"/>
                  </a:schemeClr>
                </a:solidFill>
              </a:rPr>
              <a:t>This material is based on work supported by the National Science Foundation under Grant #1620979. Any opinions, findings, and conclusions or recommendations in the material are those of the authors and do not necessarily reflect the views of the National Science Foundation.</a:t>
            </a:r>
            <a:endParaRPr lang="en-US" sz="2000" baseline="30000" dirty="0">
              <a:solidFill>
                <a:schemeClr val="tx2">
                  <a:lumMod val="75000"/>
                </a:schemeClr>
              </a:solidFill>
              <a:latin typeface="Myriad Roman"/>
              <a:cs typeface="Myriad Roman"/>
            </a:endParaRPr>
          </a:p>
        </p:txBody>
      </p:sp>
      <p:pic>
        <p:nvPicPr>
          <p:cNvPr id="3" name="Picture 2"/>
          <p:cNvPicPr>
            <a:picLocks noChangeAspect="1"/>
          </p:cNvPicPr>
          <p:nvPr/>
        </p:nvPicPr>
        <p:blipFill>
          <a:blip r:embed="rId3"/>
          <a:srcRect/>
          <a:stretch/>
        </p:blipFill>
        <p:spPr>
          <a:xfrm>
            <a:off x="32165364" y="30838540"/>
            <a:ext cx="1948128" cy="1957180"/>
          </a:xfrm>
          <a:prstGeom prst="rect">
            <a:avLst/>
          </a:prstGeom>
        </p:spPr>
      </p:pic>
      <p:pic>
        <p:nvPicPr>
          <p:cNvPr id="16" name="Picture 15">
            <a:extLst>
              <a:ext uri="{FF2B5EF4-FFF2-40B4-BE49-F238E27FC236}">
                <a16:creationId xmlns:a16="http://schemas.microsoft.com/office/drawing/2014/main" id="{BB866F2D-6FC9-5547-BCEF-631C3BC7E7FD}"/>
              </a:ext>
            </a:extLst>
          </p:cNvPr>
          <p:cNvPicPr>
            <a:picLocks noChangeAspect="1"/>
          </p:cNvPicPr>
          <p:nvPr/>
        </p:nvPicPr>
        <p:blipFill>
          <a:blip r:embed="rId4"/>
          <a:srcRect/>
          <a:stretch/>
        </p:blipFill>
        <p:spPr>
          <a:xfrm>
            <a:off x="1081436" y="23208224"/>
            <a:ext cx="12984480" cy="5694701"/>
          </a:xfrm>
          <a:prstGeom prst="rect">
            <a:avLst/>
          </a:prstGeom>
        </p:spPr>
      </p:pic>
      <p:sp>
        <p:nvSpPr>
          <p:cNvPr id="44" name="Content Placeholder 2"/>
          <p:cNvSpPr txBox="1">
            <a:spLocks/>
          </p:cNvSpPr>
          <p:nvPr/>
        </p:nvSpPr>
        <p:spPr>
          <a:xfrm>
            <a:off x="6471308" y="6680632"/>
            <a:ext cx="8463806" cy="871564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400" dirty="0"/>
          </a:p>
        </p:txBody>
      </p:sp>
      <p:sp>
        <p:nvSpPr>
          <p:cNvPr id="5" name="TextBox 4"/>
          <p:cNvSpPr txBox="1"/>
          <p:nvPr/>
        </p:nvSpPr>
        <p:spPr>
          <a:xfrm>
            <a:off x="7850771" y="8508422"/>
            <a:ext cx="184666" cy="1400383"/>
          </a:xfrm>
          <a:prstGeom prst="rect">
            <a:avLst/>
          </a:prstGeom>
          <a:noFill/>
        </p:spPr>
        <p:txBody>
          <a:bodyPr wrap="none" rtlCol="0">
            <a:spAutoFit/>
          </a:bodyPr>
          <a:lstStyle/>
          <a:p>
            <a:endParaRPr lang="en-US" dirty="0"/>
          </a:p>
        </p:txBody>
      </p:sp>
      <p:sp>
        <p:nvSpPr>
          <p:cNvPr id="6" name="Rectangle 5"/>
          <p:cNvSpPr/>
          <p:nvPr/>
        </p:nvSpPr>
        <p:spPr>
          <a:xfrm>
            <a:off x="712420" y="4319221"/>
            <a:ext cx="13640758" cy="6078587"/>
          </a:xfrm>
          <a:prstGeom prst="rect">
            <a:avLst/>
          </a:prstGeom>
        </p:spPr>
        <p:txBody>
          <a:bodyPr wrap="square">
            <a:spAutoFit/>
          </a:bodyPr>
          <a:lstStyle/>
          <a:p>
            <a:pPr>
              <a:spcAft>
                <a:spcPts val="600"/>
              </a:spcAft>
            </a:pPr>
            <a:r>
              <a:rPr lang="en-US" sz="3200" dirty="0"/>
              <a:t>Professional development is a key strategy for improving science education in elementary schools and has been linked to teachers’ growth in self-efficacy and pedagogy. Researchers document short-term changes in science instruction after teachers participate in professional development, but the extent to which professional development can prompt long-term changes is not yet established.  This research addresses the need for more studies that investigate the longevity of professional development outcomes.  This longitudinal study examined the sustainability of outcomes for elementary teachers who participated in four professional development programs designed to improve science education and, after a period of no professional development, received modest follow-up supports.     </a:t>
            </a:r>
          </a:p>
          <a:p>
            <a:pPr>
              <a:spcAft>
                <a:spcPts val="600"/>
              </a:spcAft>
            </a:pPr>
            <a:endParaRPr lang="en-US" sz="3200" dirty="0"/>
          </a:p>
        </p:txBody>
      </p:sp>
      <p:cxnSp>
        <p:nvCxnSpPr>
          <p:cNvPr id="19" name="Straight Connector 18">
            <a:extLst>
              <a:ext uri="{FF2B5EF4-FFF2-40B4-BE49-F238E27FC236}">
                <a16:creationId xmlns:a16="http://schemas.microsoft.com/office/drawing/2014/main" id="{0CE06F8E-49FA-CA48-8D61-933187838A48}"/>
              </a:ext>
            </a:extLst>
          </p:cNvPr>
          <p:cNvCxnSpPr>
            <a:cxnSpLocks/>
          </p:cNvCxnSpPr>
          <p:nvPr/>
        </p:nvCxnSpPr>
        <p:spPr>
          <a:xfrm>
            <a:off x="875931" y="2006180"/>
            <a:ext cx="42240939" cy="87086"/>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68960F4-90BD-4B4F-B8C3-62FCE5A950FB}"/>
              </a:ext>
            </a:extLst>
          </p:cNvPr>
          <p:cNvSpPr txBox="1"/>
          <p:nvPr/>
        </p:nvSpPr>
        <p:spPr>
          <a:xfrm>
            <a:off x="15060811" y="3222957"/>
            <a:ext cx="13722515"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defPPr>
              <a:defRPr lang="en-US"/>
            </a:defPPr>
            <a:lvl1pPr algn="ctr">
              <a:defRPr sz="4800">
                <a:latin typeface="Myriad Roman"/>
                <a:cs typeface="Myriad Roman"/>
              </a:defRPr>
            </a:lvl1pPr>
          </a:lstStyle>
          <a:p>
            <a:r>
              <a:rPr lang="en-US" b="1" dirty="0"/>
              <a:t>Study Intervention</a:t>
            </a:r>
          </a:p>
        </p:txBody>
      </p:sp>
      <p:sp>
        <p:nvSpPr>
          <p:cNvPr id="40" name="TextBox 39">
            <a:extLst>
              <a:ext uri="{FF2B5EF4-FFF2-40B4-BE49-F238E27FC236}">
                <a16:creationId xmlns:a16="http://schemas.microsoft.com/office/drawing/2014/main" id="{71973552-63E8-FB4B-A449-70D39A1140D4}"/>
              </a:ext>
            </a:extLst>
          </p:cNvPr>
          <p:cNvSpPr txBox="1"/>
          <p:nvPr/>
        </p:nvSpPr>
        <p:spPr>
          <a:xfrm>
            <a:off x="774330" y="14137299"/>
            <a:ext cx="13722514"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defPPr>
              <a:defRPr lang="en-US"/>
            </a:defPPr>
            <a:lvl1pPr algn="ctr">
              <a:defRPr sz="4800">
                <a:latin typeface="Myriad Roman"/>
                <a:cs typeface="Myriad Roman"/>
              </a:defRPr>
            </a:lvl1pPr>
          </a:lstStyle>
          <a:p>
            <a:r>
              <a:rPr lang="en-US" b="1" dirty="0"/>
              <a:t>Theory of Action</a:t>
            </a:r>
          </a:p>
        </p:txBody>
      </p:sp>
      <p:graphicFrame>
        <p:nvGraphicFramePr>
          <p:cNvPr id="17" name="Table 17">
            <a:extLst>
              <a:ext uri="{FF2B5EF4-FFF2-40B4-BE49-F238E27FC236}">
                <a16:creationId xmlns:a16="http://schemas.microsoft.com/office/drawing/2014/main" id="{CF707378-5D75-4D43-9B19-60B7668BC277}"/>
              </a:ext>
            </a:extLst>
          </p:cNvPr>
          <p:cNvGraphicFramePr>
            <a:graphicFrameLocks noGrp="1"/>
          </p:cNvGraphicFramePr>
          <p:nvPr>
            <p:extLst>
              <p:ext uri="{D42A27DB-BD31-4B8C-83A1-F6EECF244321}">
                <p14:modId xmlns:p14="http://schemas.microsoft.com/office/powerpoint/2010/main" val="2597125255"/>
              </p:ext>
            </p:extLst>
          </p:nvPr>
        </p:nvGraphicFramePr>
        <p:xfrm>
          <a:off x="15060813" y="4640581"/>
          <a:ext cx="13722515" cy="9169073"/>
        </p:xfrm>
        <a:graphic>
          <a:graphicData uri="http://schemas.openxmlformats.org/drawingml/2006/table">
            <a:tbl>
              <a:tblPr firstRow="1" bandRow="1">
                <a:tableStyleId>{5C22544A-7EE6-4342-B048-85BDC9FD1C3A}</a:tableStyleId>
              </a:tblPr>
              <a:tblGrid>
                <a:gridCol w="2744503">
                  <a:extLst>
                    <a:ext uri="{9D8B030D-6E8A-4147-A177-3AD203B41FA5}">
                      <a16:colId xmlns:a16="http://schemas.microsoft.com/office/drawing/2014/main" val="3791984132"/>
                    </a:ext>
                  </a:extLst>
                </a:gridCol>
                <a:gridCol w="2744503">
                  <a:extLst>
                    <a:ext uri="{9D8B030D-6E8A-4147-A177-3AD203B41FA5}">
                      <a16:colId xmlns:a16="http://schemas.microsoft.com/office/drawing/2014/main" val="4162356942"/>
                    </a:ext>
                  </a:extLst>
                </a:gridCol>
                <a:gridCol w="2744503">
                  <a:extLst>
                    <a:ext uri="{9D8B030D-6E8A-4147-A177-3AD203B41FA5}">
                      <a16:colId xmlns:a16="http://schemas.microsoft.com/office/drawing/2014/main" val="3831734312"/>
                    </a:ext>
                  </a:extLst>
                </a:gridCol>
                <a:gridCol w="2744503">
                  <a:extLst>
                    <a:ext uri="{9D8B030D-6E8A-4147-A177-3AD203B41FA5}">
                      <a16:colId xmlns:a16="http://schemas.microsoft.com/office/drawing/2014/main" val="3860280700"/>
                    </a:ext>
                  </a:extLst>
                </a:gridCol>
                <a:gridCol w="2744503">
                  <a:extLst>
                    <a:ext uri="{9D8B030D-6E8A-4147-A177-3AD203B41FA5}">
                      <a16:colId xmlns:a16="http://schemas.microsoft.com/office/drawing/2014/main" val="388801975"/>
                    </a:ext>
                  </a:extLst>
                </a:gridCol>
              </a:tblGrid>
              <a:tr h="1396673">
                <a:tc>
                  <a:txBody>
                    <a:bodyPr/>
                    <a:lstStyle/>
                    <a:p>
                      <a:pPr algn="ctr"/>
                      <a:r>
                        <a:rPr lang="en-US" sz="2800" b="0" dirty="0">
                          <a:ln w="3175">
                            <a:noFill/>
                          </a:ln>
                          <a:solidFill>
                            <a:schemeClr val="tx1"/>
                          </a:solidFill>
                        </a:rPr>
                        <a:t>Refresher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Teacher Meetings</a:t>
                      </a:r>
                    </a:p>
                    <a:p>
                      <a:pPr algn="ctr"/>
                      <a:endParaRPr lang="en-US" sz="2800" dirty="0">
                        <a:ln>
                          <a:no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Virtual Collaborations &amp; Webinars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Electronic Supports</a:t>
                      </a:r>
                    </a:p>
                    <a:p>
                      <a:pPr algn="ctr"/>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lvl="0" indent="0" algn="ctr"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Science Material Reimbursements</a:t>
                      </a:r>
                    </a:p>
                    <a:p>
                      <a:pPr algn="ctr"/>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43714541"/>
                  </a:ext>
                </a:extLst>
              </a:tr>
              <a:tr h="7356802">
                <a:tc>
                  <a:txBody>
                    <a:bodyPr/>
                    <a:lstStyle/>
                    <a:p>
                      <a:pPr marL="0" marR="0" lvl="0" indent="0" algn="l"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Two-day face-to-face refresher sessions that were scheduled in the summer and included opportunities for teachers to collaborate on lessons, share strategies, make connections with new colleagues, and reconnect with participants from their original programs </a:t>
                      </a:r>
                    </a:p>
                    <a:p>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After-school face-to-face meetings held twice during each academic year with teachers grouped by geographic proximity</a:t>
                      </a:r>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Synchronous webinars or virtual collaborations facilitated by a science expert or PD leader, focused on topics requested by teachers, and offered approximately once a month</a:t>
                      </a:r>
                    </a:p>
                    <a:p>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Four forms of electronic support including a dedicated email address, a closed Facebook group page, an electronic newsletter sent via email, and an online repository of materials</a:t>
                      </a:r>
                    </a:p>
                    <a:p>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168408" rtl="0" eaLnBrk="1" fontAlgn="auto" latinLnBrk="0" hangingPunct="1">
                        <a:lnSpc>
                          <a:spcPct val="100000"/>
                        </a:lnSpc>
                        <a:spcBef>
                          <a:spcPts val="0"/>
                        </a:spcBef>
                        <a:spcAft>
                          <a:spcPts val="0"/>
                        </a:spcAft>
                        <a:buClrTx/>
                        <a:buSzTx/>
                        <a:buFontTx/>
                        <a:buNone/>
                        <a:tabLst/>
                        <a:defRPr/>
                      </a:pPr>
                      <a:r>
                        <a:rPr lang="en-US" sz="2800" b="0" dirty="0">
                          <a:ln w="3175">
                            <a:noFill/>
                          </a:ln>
                          <a:solidFill>
                            <a:schemeClr val="tx1"/>
                          </a:solidFill>
                        </a:rPr>
                        <a:t>$150 per teacher each year to directly purchase needed science materials and supplies </a:t>
                      </a:r>
                    </a:p>
                    <a:p>
                      <a:endParaRPr lang="en-US" sz="2800" dirty="0">
                        <a:ln>
                          <a:solidFill>
                            <a:schemeClr val="tx1"/>
                          </a:solidFill>
                        </a:ln>
                        <a:no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7218267"/>
                  </a:ext>
                </a:extLst>
              </a:tr>
            </a:tbl>
          </a:graphicData>
        </a:graphic>
      </p:graphicFrame>
      <p:sp>
        <p:nvSpPr>
          <p:cNvPr id="41" name="TextBox 40">
            <a:extLst>
              <a:ext uri="{FF2B5EF4-FFF2-40B4-BE49-F238E27FC236}">
                <a16:creationId xmlns:a16="http://schemas.microsoft.com/office/drawing/2014/main" id="{AFFD71B3-5B0F-D54C-91B1-C322815CC59D}"/>
              </a:ext>
            </a:extLst>
          </p:cNvPr>
          <p:cNvSpPr txBox="1"/>
          <p:nvPr/>
        </p:nvSpPr>
        <p:spPr>
          <a:xfrm>
            <a:off x="29394356" y="24148154"/>
            <a:ext cx="13722514"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defPPr>
              <a:defRPr lang="en-US"/>
            </a:defPPr>
            <a:lvl1pPr algn="ctr">
              <a:defRPr sz="4800">
                <a:latin typeface="Myriad Roman"/>
                <a:cs typeface="Myriad Roman"/>
              </a:defRPr>
            </a:lvl1pPr>
          </a:lstStyle>
          <a:p>
            <a:r>
              <a:rPr lang="en-US" b="1" dirty="0"/>
              <a:t>Conclusion</a:t>
            </a:r>
          </a:p>
        </p:txBody>
      </p:sp>
      <p:sp>
        <p:nvSpPr>
          <p:cNvPr id="57" name="Rectangle 56"/>
          <p:cNvSpPr/>
          <p:nvPr/>
        </p:nvSpPr>
        <p:spPr>
          <a:xfrm>
            <a:off x="875931" y="15336282"/>
            <a:ext cx="13739602" cy="7971413"/>
          </a:xfrm>
          <a:prstGeom prst="rect">
            <a:avLst/>
          </a:prstGeom>
        </p:spPr>
        <p:txBody>
          <a:bodyPr wrap="square">
            <a:spAutoFit/>
          </a:bodyPr>
          <a:lstStyle/>
          <a:p>
            <a:r>
              <a:rPr lang="en-US" sz="3200" dirty="0"/>
              <a:t>Our operational theory of how professional development influences teachers, their instructional practice, and student learning (Desimone, 2009) includes four steps:</a:t>
            </a:r>
          </a:p>
          <a:p>
            <a:pPr marL="457200" indent="-457200">
              <a:buFont typeface="Arial" panose="020B0604020202020204" pitchFamily="34" charset="0"/>
              <a:buChar char="•"/>
            </a:pPr>
            <a:r>
              <a:rPr lang="en-US" sz="3200" dirty="0"/>
              <a:t>Teachers participate in effective professional development</a:t>
            </a:r>
          </a:p>
          <a:p>
            <a:pPr marL="457200" indent="-457200">
              <a:buFont typeface="Arial" panose="020B0604020202020204" pitchFamily="34" charset="0"/>
              <a:buChar char="•"/>
            </a:pPr>
            <a:r>
              <a:rPr lang="en-US" sz="3200" dirty="0"/>
              <a:t>Participation increases teachers’ knowledge and skills or changes their attitudes and beliefs</a:t>
            </a:r>
          </a:p>
          <a:p>
            <a:pPr marL="457200" indent="-457200">
              <a:buFont typeface="Arial" panose="020B0604020202020204" pitchFamily="34" charset="0"/>
              <a:buChar char="•"/>
            </a:pPr>
            <a:r>
              <a:rPr lang="en-US" sz="3200" dirty="0"/>
              <a:t>Teachers use new knowledge and skills to improve their instruction through changes in content, pedagogy, or both</a:t>
            </a:r>
          </a:p>
          <a:p>
            <a:pPr marL="457200" indent="-457200">
              <a:buFont typeface="Arial" panose="020B0604020202020204" pitchFamily="34" charset="0"/>
              <a:buChar char="•"/>
            </a:pPr>
            <a:r>
              <a:rPr lang="en-US" sz="3200" dirty="0"/>
              <a:t> Instructional changes promote increased student learning</a:t>
            </a:r>
          </a:p>
          <a:p>
            <a:r>
              <a:rPr lang="en-US" sz="3200" dirty="0"/>
              <a:t>Our theory of action:</a:t>
            </a:r>
          </a:p>
          <a:p>
            <a:pPr marL="457200" indent="-457200">
              <a:buFont typeface="Arial" panose="020B0604020202020204" pitchFamily="34" charset="0"/>
              <a:buChar char="•"/>
            </a:pPr>
            <a:r>
              <a:rPr lang="en-US" sz="3200" dirty="0"/>
              <a:t>Builds on evidence from our prior research </a:t>
            </a:r>
          </a:p>
          <a:p>
            <a:pPr marL="457200" indent="-457200">
              <a:buFont typeface="Arial" panose="020B0604020202020204" pitchFamily="34" charset="0"/>
              <a:buChar char="•"/>
            </a:pPr>
            <a:r>
              <a:rPr lang="en-US" sz="3200" dirty="0"/>
              <a:t>Adds follow-up support as a key variable that influences teachers’ attitudes and skills as well as their instructional practices</a:t>
            </a:r>
          </a:p>
          <a:p>
            <a:pPr marL="457200" indent="-457200">
              <a:buFont typeface="Arial" panose="020B0604020202020204" pitchFamily="34" charset="0"/>
              <a:buChar char="•"/>
            </a:pPr>
            <a:r>
              <a:rPr lang="en-US" sz="3200" dirty="0"/>
              <a:t>Places greater recognition of contextual influence on entire process and includes both external and internal contextual factors.</a:t>
            </a:r>
          </a:p>
          <a:p>
            <a:endParaRPr lang="en-US" sz="3200" dirty="0"/>
          </a:p>
        </p:txBody>
      </p:sp>
      <p:pic>
        <p:nvPicPr>
          <p:cNvPr id="1026" name="Picture 2">
            <a:extLst>
              <a:ext uri="{FF2B5EF4-FFF2-40B4-BE49-F238E27FC236}">
                <a16:creationId xmlns:a16="http://schemas.microsoft.com/office/drawing/2014/main" id="{2DFA769A-C2DB-D443-8EEC-27E2C39BE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6906" y="30910150"/>
            <a:ext cx="7926424" cy="174420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3ACD902-03F4-9C48-991C-458C59D99218}"/>
              </a:ext>
            </a:extLst>
          </p:cNvPr>
          <p:cNvSpPr txBox="1"/>
          <p:nvPr/>
        </p:nvSpPr>
        <p:spPr>
          <a:xfrm>
            <a:off x="15060812" y="14137299"/>
            <a:ext cx="13722515"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nchor="ctr" anchorCtr="1">
            <a:spAutoFit/>
          </a:bodyPr>
          <a:lstStyle>
            <a:defPPr>
              <a:defRPr lang="en-US"/>
            </a:defPPr>
            <a:lvl1pPr algn="ctr">
              <a:defRPr sz="4800">
                <a:latin typeface="Myriad Roman"/>
                <a:cs typeface="Myriad Roman"/>
              </a:defRPr>
            </a:lvl1pPr>
          </a:lstStyle>
          <a:p>
            <a:r>
              <a:rPr lang="en-US" b="1" dirty="0"/>
              <a:t>Methods and Data Sources</a:t>
            </a:r>
          </a:p>
        </p:txBody>
      </p:sp>
      <p:pic>
        <p:nvPicPr>
          <p:cNvPr id="62" name="Picture 61"/>
          <p:cNvPicPr>
            <a:picLocks noChangeAspect="1"/>
          </p:cNvPicPr>
          <p:nvPr/>
        </p:nvPicPr>
        <p:blipFill>
          <a:blip r:embed="rId6"/>
          <a:stretch>
            <a:fillRect/>
          </a:stretch>
        </p:blipFill>
        <p:spPr>
          <a:xfrm>
            <a:off x="998723" y="31246403"/>
            <a:ext cx="6277075" cy="1071696"/>
          </a:xfrm>
          <a:prstGeom prst="rect">
            <a:avLst/>
          </a:prstGeom>
        </p:spPr>
      </p:pic>
      <p:sp>
        <p:nvSpPr>
          <p:cNvPr id="69" name="Rectangle 68"/>
          <p:cNvSpPr/>
          <p:nvPr/>
        </p:nvSpPr>
        <p:spPr>
          <a:xfrm>
            <a:off x="15065743" y="15340911"/>
            <a:ext cx="13717584" cy="16342935"/>
          </a:xfrm>
          <a:prstGeom prst="rect">
            <a:avLst/>
          </a:prstGeom>
        </p:spPr>
        <p:txBody>
          <a:bodyPr wrap="square">
            <a:spAutoFit/>
          </a:bodyPr>
          <a:lstStyle/>
          <a:p>
            <a:r>
              <a:rPr lang="en-US" sz="3200" dirty="0"/>
              <a:t>Sample</a:t>
            </a:r>
          </a:p>
          <a:p>
            <a:pPr marL="457200" indent="-457200">
              <a:buFont typeface="Arial"/>
              <a:buChar char="•"/>
            </a:pPr>
            <a:r>
              <a:rPr lang="en-US" sz="3200" dirty="0"/>
              <a:t>This longitudinal study took place in rural communities across California</a:t>
            </a:r>
          </a:p>
          <a:p>
            <a:pPr marL="457200" indent="-457200">
              <a:buFont typeface="Arial"/>
              <a:buChar char="•"/>
            </a:pPr>
            <a:r>
              <a:rPr lang="en-US" sz="3200" dirty="0"/>
              <a:t>Final sample included 37 K-6 teachers who previously completed one of four science-focused PD programs</a:t>
            </a:r>
          </a:p>
          <a:p>
            <a:pPr marL="457200" indent="-457200">
              <a:buFont typeface="Arial"/>
              <a:buChar char="•"/>
            </a:pPr>
            <a:r>
              <a:rPr lang="en-US" sz="3200" dirty="0"/>
              <a:t>Teachers in this study came from 30 schools located in 19 different districts</a:t>
            </a:r>
          </a:p>
          <a:p>
            <a:pPr marL="457200" indent="-457200">
              <a:buFont typeface="Arial"/>
              <a:buChar char="•"/>
            </a:pPr>
            <a:r>
              <a:rPr lang="en-US" sz="3200" dirty="0"/>
              <a:t>Most teachers were either the only participant or one of two participants from a given school </a:t>
            </a:r>
          </a:p>
          <a:p>
            <a:pPr marL="457200" indent="-457200">
              <a:buFont typeface="Arial"/>
              <a:buChar char="•"/>
            </a:pPr>
            <a:endParaRPr lang="en-US" sz="3200" dirty="0"/>
          </a:p>
          <a:p>
            <a:r>
              <a:rPr lang="en-US" sz="3200" dirty="0"/>
              <a:t>Data Sources</a:t>
            </a:r>
          </a:p>
          <a:p>
            <a:pPr marL="457200" indent="-457200">
              <a:buFont typeface="Arial" panose="020B0604020202020204" pitchFamily="34" charset="0"/>
              <a:buChar char="•"/>
            </a:pPr>
            <a:r>
              <a:rPr lang="en-US" sz="3200" dirty="0"/>
              <a:t>Teachers completed a number of instruments throughout the entirety of the study including The Science Teaching Efficacy Beliefs Instrument (STEBI, developed by Riggs and </a:t>
            </a:r>
            <a:r>
              <a:rPr lang="en-US" sz="3200" dirty="0" err="1"/>
              <a:t>Enochs</a:t>
            </a:r>
            <a:r>
              <a:rPr lang="en-US" sz="3200" dirty="0"/>
              <a:t>, 1990) and the Horizon survey (Horizon Research, Inc., 2000).</a:t>
            </a:r>
          </a:p>
          <a:p>
            <a:pPr marL="457200" indent="-457200">
              <a:buFont typeface="Arial" panose="020B0604020202020204" pitchFamily="34" charset="0"/>
              <a:buChar char="•"/>
            </a:pPr>
            <a:r>
              <a:rPr lang="en-US" sz="3200" dirty="0"/>
              <a:t>Both instruments have been used widely and were administered at five timepoints during the study:</a:t>
            </a:r>
          </a:p>
          <a:p>
            <a:pPr marL="2625608" lvl="1" indent="-457200">
              <a:buFont typeface="Arial" panose="020B0604020202020204" pitchFamily="34" charset="0"/>
              <a:buChar char="•"/>
            </a:pPr>
            <a:r>
              <a:rPr lang="en-US" sz="3200" dirty="0"/>
              <a:t>The end of the previous PD program (2011 -2014)</a:t>
            </a:r>
          </a:p>
          <a:p>
            <a:pPr marL="2625608" lvl="1" indent="-457200">
              <a:buFont typeface="Arial" panose="020B0604020202020204" pitchFamily="34" charset="0"/>
              <a:buChar char="•"/>
            </a:pPr>
            <a:r>
              <a:rPr lang="en-US" sz="3200" dirty="0"/>
              <a:t>Pre-intervention (2017)</a:t>
            </a:r>
          </a:p>
          <a:p>
            <a:pPr marL="2625608" lvl="1" indent="-457200">
              <a:buFont typeface="Arial" panose="020B0604020202020204" pitchFamily="34" charset="0"/>
              <a:buChar char="•"/>
            </a:pPr>
            <a:r>
              <a:rPr lang="en-US" sz="3200" dirty="0"/>
              <a:t>Year 1 of the intervention (2018)</a:t>
            </a:r>
          </a:p>
          <a:p>
            <a:pPr marL="2625608" lvl="1" indent="-457200">
              <a:buFont typeface="Arial" panose="020B0604020202020204" pitchFamily="34" charset="0"/>
              <a:buChar char="•"/>
            </a:pPr>
            <a:r>
              <a:rPr lang="en-US" sz="3200" dirty="0"/>
              <a:t>Year 2 of the intervention (2019)</a:t>
            </a:r>
          </a:p>
          <a:p>
            <a:pPr marL="2625608" lvl="1" indent="-457200">
              <a:buFont typeface="Arial" panose="020B0604020202020204" pitchFamily="34" charset="0"/>
              <a:buChar char="•"/>
            </a:pPr>
            <a:r>
              <a:rPr lang="en-US" sz="3200" dirty="0"/>
              <a:t>Year 3 of the intervention (2020)</a:t>
            </a:r>
          </a:p>
          <a:p>
            <a:pPr marL="0" lvl="1"/>
            <a:r>
              <a:rPr lang="en-US" sz="3200" dirty="0"/>
              <a:t>Methods</a:t>
            </a:r>
          </a:p>
          <a:p>
            <a:pPr marL="457200" lvl="1" indent="-457200">
              <a:buFont typeface="Arial" panose="020B0604020202020204" pitchFamily="34" charset="0"/>
              <a:buChar char="•"/>
            </a:pPr>
            <a:r>
              <a:rPr lang="en-US" sz="3200" dirty="0"/>
              <a:t>Teacher responses were coded and averaged across the various survey subscales for each teacher and timepoint</a:t>
            </a:r>
          </a:p>
          <a:p>
            <a:pPr marL="457200" lvl="1" indent="-457200">
              <a:buFont typeface="Arial" panose="020B0604020202020204" pitchFamily="34" charset="0"/>
              <a:buChar char="•"/>
            </a:pPr>
            <a:r>
              <a:rPr lang="en-US" sz="3200" dirty="0"/>
              <a:t>Primary analyses for the subscales at each timepoint involved fitting mixed effects hierarchical models in order to account for the nested structure of the data – timepoints within teachers</a:t>
            </a:r>
          </a:p>
          <a:p>
            <a:pPr marL="457200" lvl="1" indent="-457200">
              <a:buFont typeface="Arial" panose="020B0604020202020204" pitchFamily="34" charset="0"/>
              <a:buChar char="•"/>
            </a:pPr>
            <a:r>
              <a:rPr lang="en-US" sz="3200" dirty="0"/>
              <a:t>Our aim was to compare growth rates at two time points – the growth rate after the original PD (No Support Phase) as well as the change in growth after the provision of modest supports (Support Phase)</a:t>
            </a:r>
          </a:p>
          <a:p>
            <a:pPr marL="457200" lvl="1" indent="-457200">
              <a:buFont typeface="Arial" panose="020B0604020202020204" pitchFamily="34" charset="0"/>
              <a:buChar char="•"/>
            </a:pPr>
            <a:r>
              <a:rPr lang="en-US" sz="3200" dirty="0"/>
              <a:t>We analyzed data using a piecewise growth model, directly assessing both growth rates by allowing the slopes to vary between these two time periods </a:t>
            </a:r>
          </a:p>
          <a:p>
            <a:pPr marL="0" lvl="1"/>
            <a:endParaRPr lang="en-US" sz="3200" dirty="0"/>
          </a:p>
        </p:txBody>
      </p:sp>
      <p:sp>
        <p:nvSpPr>
          <p:cNvPr id="20" name="TextBox 19">
            <a:extLst>
              <a:ext uri="{FF2B5EF4-FFF2-40B4-BE49-F238E27FC236}">
                <a16:creationId xmlns:a16="http://schemas.microsoft.com/office/drawing/2014/main" id="{0419210B-D4A5-494D-AFEE-4141A8705CDB}"/>
              </a:ext>
            </a:extLst>
          </p:cNvPr>
          <p:cNvSpPr txBox="1"/>
          <p:nvPr/>
        </p:nvSpPr>
        <p:spPr>
          <a:xfrm>
            <a:off x="29394356" y="4640581"/>
            <a:ext cx="13717584" cy="4031873"/>
          </a:xfrm>
          <a:prstGeom prst="rect">
            <a:avLst/>
          </a:prstGeom>
          <a:noFill/>
        </p:spPr>
        <p:txBody>
          <a:bodyPr wrap="square" rtlCol="0">
            <a:spAutoFit/>
          </a:bodyPr>
          <a:lstStyle/>
          <a:p>
            <a:r>
              <a:rPr lang="en-US" sz="3200" dirty="0"/>
              <a:t>The results of the piecewise model identified similar patterns on all subscales analyzed. Figure 1 provides a visual representation of both the model predictions and the plotted data of three subscales (self-efficacy belief, outcome expectancy, and instructional strategies subscales).  Other subscales analyzed included: sense of preparedness, student activities, principal support, and general support. Instructional time spent teaching lessons was analyzed separately. </a:t>
            </a:r>
          </a:p>
          <a:p>
            <a:endParaRPr lang="en-US" sz="3200" dirty="0"/>
          </a:p>
          <a:p>
            <a:r>
              <a:rPr lang="en-US" sz="3200" dirty="0"/>
              <a:t>Figure 1. Models Compared to Data</a:t>
            </a:r>
          </a:p>
        </p:txBody>
      </p:sp>
      <p:pic>
        <p:nvPicPr>
          <p:cNvPr id="52" name="image1.png" descr="Chart&#10;&#10;Description automatically generated">
            <a:extLst>
              <a:ext uri="{FF2B5EF4-FFF2-40B4-BE49-F238E27FC236}">
                <a16:creationId xmlns:a16="http://schemas.microsoft.com/office/drawing/2014/main" id="{E647A065-16F3-314B-9E47-E1A5C99093F2}"/>
              </a:ext>
            </a:extLst>
          </p:cNvPr>
          <p:cNvPicPr>
            <a:picLocks noChangeAspect="1"/>
          </p:cNvPicPr>
          <p:nvPr/>
        </p:nvPicPr>
        <p:blipFill>
          <a:blip r:embed="rId7"/>
          <a:srcRect/>
          <a:stretch>
            <a:fillRect/>
          </a:stretch>
        </p:blipFill>
        <p:spPr>
          <a:xfrm>
            <a:off x="31817354" y="8872313"/>
            <a:ext cx="8871586" cy="5486400"/>
          </a:xfrm>
          <a:prstGeom prst="rect">
            <a:avLst/>
          </a:prstGeom>
          <a:ln w="12700">
            <a:solidFill>
              <a:srgbClr val="000000"/>
            </a:solidFill>
            <a:prstDash val="solid"/>
          </a:ln>
        </p:spPr>
      </p:pic>
      <p:pic>
        <p:nvPicPr>
          <p:cNvPr id="53" name="Picture 52" descr="Chart&#10;&#10;Description automatically generated">
            <a:extLst>
              <a:ext uri="{FF2B5EF4-FFF2-40B4-BE49-F238E27FC236}">
                <a16:creationId xmlns:a16="http://schemas.microsoft.com/office/drawing/2014/main" id="{5236A1EB-9D98-6F4E-8716-710686824D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54996" y="14845330"/>
            <a:ext cx="6796302" cy="5486400"/>
          </a:xfrm>
          <a:prstGeom prst="rect">
            <a:avLst/>
          </a:prstGeom>
          <a:ln>
            <a:solidFill>
              <a:schemeClr val="tx1"/>
            </a:solidFill>
          </a:ln>
        </p:spPr>
      </p:pic>
      <p:sp>
        <p:nvSpPr>
          <p:cNvPr id="25" name="TextBox 24">
            <a:extLst>
              <a:ext uri="{FF2B5EF4-FFF2-40B4-BE49-F238E27FC236}">
                <a16:creationId xmlns:a16="http://schemas.microsoft.com/office/drawing/2014/main" id="{051AD01B-34CE-1D47-8553-C289E1F84193}"/>
              </a:ext>
            </a:extLst>
          </p:cNvPr>
          <p:cNvSpPr txBox="1"/>
          <p:nvPr/>
        </p:nvSpPr>
        <p:spPr>
          <a:xfrm>
            <a:off x="29394356" y="20470227"/>
            <a:ext cx="13717584" cy="3539430"/>
          </a:xfrm>
          <a:prstGeom prst="rect">
            <a:avLst/>
          </a:prstGeom>
          <a:noFill/>
        </p:spPr>
        <p:txBody>
          <a:bodyPr wrap="square" rtlCol="0">
            <a:spAutoFit/>
          </a:bodyPr>
          <a:lstStyle/>
          <a:p>
            <a:r>
              <a:rPr lang="en-US" sz="3200" dirty="0"/>
              <a:t>As evident from the visuals above, teachers scored positively at the end of the initial PD. The models predicted that during the period of “No support,” teacher ratings decreased at statistically significant levels. These negative trends reversed during the “Support” period, with positive gains on all subscales for every year of the project. The models suggest that the significant gains observed during the support period can reverse the significant decrements observed during the “No Support” period. </a:t>
            </a:r>
          </a:p>
        </p:txBody>
      </p:sp>
      <p:sp>
        <p:nvSpPr>
          <p:cNvPr id="80" name="Rectangle 79"/>
          <p:cNvSpPr/>
          <p:nvPr/>
        </p:nvSpPr>
        <p:spPr>
          <a:xfrm>
            <a:off x="29394356" y="25348875"/>
            <a:ext cx="13717584" cy="5016758"/>
          </a:xfrm>
          <a:prstGeom prst="rect">
            <a:avLst/>
          </a:prstGeom>
        </p:spPr>
        <p:txBody>
          <a:bodyPr wrap="square">
            <a:spAutoFit/>
          </a:bodyPr>
          <a:lstStyle/>
          <a:p>
            <a:r>
              <a:rPr lang="en-US" sz="3200" dirty="0"/>
              <a:t>This longitudinal study found that the modest supports offered to teachers in the years after participation in three-year, science-based professional development programs to helped to sustain long-term impacts on teachers’ sense of preparedness to teach science, self-efficacy, instructional time in science, and use of targeted instructional strategies and inquiry-based student activities in science. The provision of modest supports significantly improved teachers’ ratings, reversing the initial decline that potentially could undo the positive effects of those programs. Additional research should be conducted on the sustainability of professional development outcomes and the associated impact </a:t>
            </a:r>
            <a:r>
              <a:rPr lang="en-US" sz="3200"/>
              <a:t>on instruction, </a:t>
            </a:r>
            <a:r>
              <a:rPr lang="en-US" sz="3200" dirty="0"/>
              <a:t>including a cost-analysis of supports offered (which is currently underway). </a:t>
            </a:r>
          </a:p>
        </p:txBody>
      </p:sp>
      <p:sp>
        <p:nvSpPr>
          <p:cNvPr id="81" name="TextBox 80"/>
          <p:cNvSpPr txBox="1"/>
          <p:nvPr/>
        </p:nvSpPr>
        <p:spPr>
          <a:xfrm>
            <a:off x="712419" y="3224263"/>
            <a:ext cx="13722514" cy="830997"/>
          </a:xfrm>
          <a:prstGeom prst="rect">
            <a:avLst/>
          </a:prstGeom>
          <a:solidFill>
            <a:srgbClr val="6DA87B"/>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spcBef>
                <a:spcPts val="600"/>
              </a:spcBef>
            </a:pPr>
            <a:r>
              <a:rPr lang="en-US" sz="4800" b="1" dirty="0">
                <a:latin typeface="Myriad Roman"/>
                <a:cs typeface="Myriad Roman"/>
              </a:rPr>
              <a:t>Background and Research Questions</a:t>
            </a:r>
          </a:p>
        </p:txBody>
      </p:sp>
      <p:sp>
        <p:nvSpPr>
          <p:cNvPr id="39" name="Title 1">
            <a:extLst>
              <a:ext uri="{FF2B5EF4-FFF2-40B4-BE49-F238E27FC236}">
                <a16:creationId xmlns:a16="http://schemas.microsoft.com/office/drawing/2014/main" id="{27ABD9AD-125C-8B42-B7E2-2C45D47FB994}"/>
              </a:ext>
            </a:extLst>
          </p:cNvPr>
          <p:cNvSpPr txBox="1">
            <a:spLocks/>
          </p:cNvSpPr>
          <p:nvPr/>
        </p:nvSpPr>
        <p:spPr>
          <a:xfrm>
            <a:off x="-43543" y="1968791"/>
            <a:ext cx="43982640" cy="988900"/>
          </a:xfrm>
          <a:prstGeom prst="rect">
            <a:avLst/>
          </a:prstGeom>
          <a:noFill/>
        </p:spPr>
        <p:txBody>
          <a:bodyPr vert="horz" lIns="433682" tIns="216841" rIns="433682" bIns="216841" rtlCol="0" anchor="t" anchorCtr="0">
            <a:noAutofit/>
          </a:bodyPr>
          <a:lstStyle>
            <a:lvl1pPr algn="ctr" defTabSz="2168408" rtl="0" eaLnBrk="1" latinLnBrk="0" hangingPunct="1">
              <a:spcBef>
                <a:spcPct val="0"/>
              </a:spcBef>
              <a:buNone/>
              <a:defRPr sz="20900" kern="1200">
                <a:solidFill>
                  <a:schemeClr val="tx1"/>
                </a:solidFill>
                <a:latin typeface="+mj-lt"/>
                <a:ea typeface="+mj-ea"/>
                <a:cs typeface="+mj-cs"/>
              </a:defRPr>
            </a:lvl1pPr>
          </a:lstStyle>
          <a:p>
            <a:pPr>
              <a:spcBef>
                <a:spcPts val="1200"/>
              </a:spcBef>
            </a:pPr>
            <a:r>
              <a:rPr lang="en-US" sz="4400" b="1" dirty="0"/>
              <a:t>Cathy </a:t>
            </a:r>
            <a:r>
              <a:rPr lang="en-US" sz="4400" b="1" dirty="0" err="1"/>
              <a:t>Ringstaff</a:t>
            </a:r>
            <a:r>
              <a:rPr lang="en-US" sz="4400" b="1" dirty="0"/>
              <a:t> (</a:t>
            </a:r>
            <a:r>
              <a:rPr lang="en-US" sz="4400" b="1" dirty="0" err="1"/>
              <a:t>WestEd</a:t>
            </a:r>
            <a:r>
              <a:rPr lang="en-US" sz="4400" b="1" dirty="0"/>
              <a:t>) •  Judith </a:t>
            </a:r>
            <a:r>
              <a:rPr lang="en-US" sz="4400" b="1" dirty="0" err="1"/>
              <a:t>Haymore</a:t>
            </a:r>
            <a:r>
              <a:rPr lang="en-US" sz="4400" b="1" dirty="0"/>
              <a:t> </a:t>
            </a:r>
            <a:r>
              <a:rPr lang="en-US" sz="4400" b="1" dirty="0" err="1"/>
              <a:t>Sandholtz</a:t>
            </a:r>
            <a:r>
              <a:rPr lang="en-US" sz="4400" b="1" dirty="0"/>
              <a:t> (UC Irvine) • Jessica </a:t>
            </a:r>
            <a:r>
              <a:rPr lang="en-US" sz="4400" b="1" dirty="0" err="1"/>
              <a:t>Triant</a:t>
            </a:r>
            <a:r>
              <a:rPr lang="en-US" sz="4400" b="1" dirty="0"/>
              <a:t> (</a:t>
            </a:r>
            <a:r>
              <a:rPr lang="en-US" sz="4400" b="1" dirty="0" err="1"/>
              <a:t>WestEd</a:t>
            </a:r>
            <a:r>
              <a:rPr lang="en-US" sz="4400" b="1" dirty="0"/>
              <a:t>)</a:t>
            </a:r>
            <a:endParaRPr lang="en-US" sz="4400" b="1" dirty="0">
              <a:solidFill>
                <a:srgbClr val="FFFFFF"/>
              </a:solidFill>
              <a:latin typeface="Myriad Roman"/>
              <a:cs typeface="Myriad Roman"/>
            </a:endParaRPr>
          </a:p>
        </p:txBody>
      </p:sp>
    </p:spTree>
    <p:extLst>
      <p:ext uri="{BB962C8B-B14F-4D97-AF65-F5344CB8AC3E}">
        <p14:creationId xmlns:p14="http://schemas.microsoft.com/office/powerpoint/2010/main" val="685019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22242</TotalTime>
  <Words>1050</Words>
  <Application>Microsoft Macintosh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Myriad Roman</vt:lpstr>
      <vt:lpstr>Office Theme</vt:lpstr>
      <vt:lpstr>Providing Modest, Blended Professional Development to Improve Elementary Science Instruction</vt:lpstr>
    </vt:vector>
  </TitlesOfParts>
  <Company>SRI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Policy Division</dc:creator>
  <cp:lastModifiedBy>Jessica Triant</cp:lastModifiedBy>
  <cp:revision>174</cp:revision>
  <cp:lastPrinted>2018-12-20T23:34:36Z</cp:lastPrinted>
  <dcterms:created xsi:type="dcterms:W3CDTF">2014-06-18T21:32:04Z</dcterms:created>
  <dcterms:modified xsi:type="dcterms:W3CDTF">2021-05-30T18:26:00Z</dcterms:modified>
</cp:coreProperties>
</file>