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notesSlides/notesSlide3.xml" ContentType="application/vnd.openxmlformats-officedocument.presentationml.notesSlide+xml"/>
  <Override PartName="/ppt/charts/chart4.xml" ContentType="application/vnd.openxmlformats-officedocument.drawingml.chart+xml"/>
  <Override PartName="/ppt/drawings/drawing4.xml" ContentType="application/vnd.openxmlformats-officedocument.drawingml.chartshapes+xml"/>
  <Override PartName="/ppt/notesSlides/notesSlide4.xml" ContentType="application/vnd.openxmlformats-officedocument.presentationml.notesSlide+xml"/>
  <Override PartName="/ppt/charts/chart5.xml" ContentType="application/vnd.openxmlformats-officedocument.drawingml.chart+xml"/>
  <Override PartName="/ppt/drawings/drawing5.xml" ContentType="application/vnd.openxmlformats-officedocument.drawingml.chartshapes+xml"/>
  <Override PartName="/ppt/charts/chart6.xml" ContentType="application/vnd.openxmlformats-officedocument.drawingml.chart+xml"/>
  <Override PartName="/ppt/drawings/drawing6.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5"/>
  </p:sldMasterIdLst>
  <p:notesMasterIdLst>
    <p:notesMasterId r:id="rId35"/>
  </p:notesMasterIdLst>
  <p:handoutMasterIdLst>
    <p:handoutMasterId r:id="rId36"/>
  </p:handoutMasterIdLst>
  <p:sldIdLst>
    <p:sldId id="258" r:id="rId6"/>
    <p:sldId id="403" r:id="rId7"/>
    <p:sldId id="384" r:id="rId8"/>
    <p:sldId id="398" r:id="rId9"/>
    <p:sldId id="404" r:id="rId10"/>
    <p:sldId id="356" r:id="rId11"/>
    <p:sldId id="408" r:id="rId12"/>
    <p:sldId id="409" r:id="rId13"/>
    <p:sldId id="410" r:id="rId14"/>
    <p:sldId id="413" r:id="rId15"/>
    <p:sldId id="414" r:id="rId16"/>
    <p:sldId id="412" r:id="rId17"/>
    <p:sldId id="415" r:id="rId18"/>
    <p:sldId id="416" r:id="rId19"/>
    <p:sldId id="417" r:id="rId20"/>
    <p:sldId id="418" r:id="rId21"/>
    <p:sldId id="419" r:id="rId22"/>
    <p:sldId id="420" r:id="rId23"/>
    <p:sldId id="421" r:id="rId24"/>
    <p:sldId id="422" r:id="rId25"/>
    <p:sldId id="424" r:id="rId26"/>
    <p:sldId id="423" r:id="rId27"/>
    <p:sldId id="425" r:id="rId28"/>
    <p:sldId id="428" r:id="rId29"/>
    <p:sldId id="429" r:id="rId30"/>
    <p:sldId id="426" r:id="rId31"/>
    <p:sldId id="427" r:id="rId32"/>
    <p:sldId id="430" r:id="rId33"/>
    <p:sldId id="411" r:id="rId3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E48F"/>
    <a:srgbClr val="FFD653"/>
    <a:srgbClr val="008000"/>
    <a:srgbClr val="009900"/>
    <a:srgbClr val="33CC33"/>
    <a:srgbClr val="A465D3"/>
    <a:srgbClr val="FFFFFF"/>
    <a:srgbClr val="FFFF99"/>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88" autoAdjust="0"/>
    <p:restoredTop sz="72772" autoAdjust="0"/>
  </p:normalViewPr>
  <p:slideViewPr>
    <p:cSldViewPr>
      <p:cViewPr>
        <p:scale>
          <a:sx n="70" d="100"/>
          <a:sy n="70" d="100"/>
        </p:scale>
        <p:origin x="-1356" y="-198"/>
      </p:cViewPr>
      <p:guideLst>
        <p:guide orient="horz" pos="2160"/>
        <p:guide pos="2880"/>
      </p:guideLst>
    </p:cSldViewPr>
  </p:slideViewPr>
  <p:notesTextViewPr>
    <p:cViewPr>
      <p:scale>
        <a:sx n="100" d="100"/>
        <a:sy n="100" d="100"/>
      </p:scale>
      <p:origin x="0" y="0"/>
    </p:cViewPr>
  </p:notesTextViewPr>
  <p:sorterViewPr>
    <p:cViewPr>
      <p:scale>
        <a:sx n="80" d="100"/>
        <a:sy n="80" d="100"/>
      </p:scale>
      <p:origin x="0" y="5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Number of Projects</c:v>
                </c:pt>
              </c:strCache>
            </c:strRef>
          </c:tx>
          <c:dPt>
            <c:idx val="1"/>
            <c:bubble3D val="0"/>
            <c:spPr>
              <a:solidFill>
                <a:schemeClr val="bg1">
                  <a:lumMod val="65000"/>
                </a:schemeClr>
              </a:solidFill>
            </c:spPr>
          </c:dPt>
          <c:cat>
            <c:strRef>
              <c:f>Sheet1!$A$2:$A$5</c:f>
              <c:strCache>
                <c:ptCount val="4"/>
                <c:pt idx="0">
                  <c:v>Cohort 1</c:v>
                </c:pt>
                <c:pt idx="1">
                  <c:v>Cohort 2</c:v>
                </c:pt>
                <c:pt idx="2">
                  <c:v>Cohort 3</c:v>
                </c:pt>
                <c:pt idx="3">
                  <c:v>Cohort 4</c:v>
                </c:pt>
              </c:strCache>
            </c:strRef>
          </c:cat>
          <c:val>
            <c:numRef>
              <c:f>Sheet1!$B$2:$B$5</c:f>
              <c:numCache>
                <c:formatCode>General</c:formatCode>
                <c:ptCount val="4"/>
                <c:pt idx="0">
                  <c:v>75</c:v>
                </c:pt>
                <c:pt idx="1">
                  <c:v>51</c:v>
                </c:pt>
                <c:pt idx="2">
                  <c:v>51</c:v>
                </c:pt>
                <c:pt idx="3">
                  <c:v>71</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912835114360703"/>
          <c:y val="0"/>
          <c:w val="0.66108630952380965"/>
          <c:h val="1"/>
        </c:manualLayout>
      </c:layout>
      <c:pieChart>
        <c:varyColors val="1"/>
        <c:ser>
          <c:idx val="0"/>
          <c:order val="0"/>
          <c:tx>
            <c:strRef>
              <c:f>Sheet1!$B$1</c:f>
              <c:strCache>
                <c:ptCount val="1"/>
                <c:pt idx="0">
                  <c:v>Cohorts 1-3</c:v>
                </c:pt>
              </c:strCache>
            </c:strRef>
          </c:tx>
          <c:spPr>
            <a:ln>
              <a:noFill/>
            </a:ln>
            <a:effectLst/>
            <a:scene3d>
              <a:camera prst="orthographicFront"/>
              <a:lightRig rig="threePt" dir="t"/>
            </a:scene3d>
            <a:sp3d>
              <a:bevelB w="114300" prst="artDeco"/>
            </a:sp3d>
          </c:spPr>
          <c:dPt>
            <c:idx val="0"/>
            <c:bubble3D val="0"/>
            <c:spPr>
              <a:solidFill>
                <a:schemeClr val="accent1">
                  <a:lumMod val="60000"/>
                  <a:lumOff val="40000"/>
                </a:schemeClr>
              </a:solidFill>
              <a:ln>
                <a:noFill/>
              </a:ln>
              <a:effectLst>
                <a:innerShdw blurRad="723900" dist="1333500" dir="12900000">
                  <a:prstClr val="black">
                    <a:alpha val="50000"/>
                  </a:prstClr>
                </a:innerShdw>
              </a:effectLst>
              <a:scene3d>
                <a:camera prst="orthographicFront"/>
                <a:lightRig rig="threePt" dir="t"/>
              </a:scene3d>
              <a:sp3d>
                <a:bevelB w="114300" prst="artDeco"/>
              </a:sp3d>
            </c:spPr>
          </c:dPt>
          <c:dPt>
            <c:idx val="1"/>
            <c:bubble3D val="0"/>
            <c:spPr>
              <a:solidFill>
                <a:schemeClr val="accent4">
                  <a:lumMod val="60000"/>
                  <a:lumOff val="40000"/>
                </a:schemeClr>
              </a:solidFill>
              <a:ln>
                <a:noFill/>
              </a:ln>
              <a:effectLst>
                <a:innerShdw blurRad="723900" dist="1333500" dir="12900000">
                  <a:prstClr val="black">
                    <a:alpha val="50000"/>
                  </a:prstClr>
                </a:innerShdw>
              </a:effectLst>
              <a:scene3d>
                <a:camera prst="orthographicFront"/>
                <a:lightRig rig="threePt" dir="t"/>
              </a:scene3d>
              <a:sp3d>
                <a:bevelB w="114300" prst="artDeco"/>
              </a:sp3d>
            </c:spPr>
          </c:dPt>
          <c:dPt>
            <c:idx val="2"/>
            <c:bubble3D val="0"/>
            <c:spPr>
              <a:solidFill>
                <a:schemeClr val="accent3">
                  <a:lumMod val="60000"/>
                  <a:lumOff val="40000"/>
                </a:schemeClr>
              </a:solidFill>
              <a:ln>
                <a:noFill/>
              </a:ln>
              <a:effectLst/>
              <a:scene3d>
                <a:camera prst="orthographicFront"/>
                <a:lightRig rig="threePt" dir="t"/>
              </a:scene3d>
              <a:sp3d>
                <a:bevelB w="114300" prst="artDeco"/>
              </a:sp3d>
            </c:spPr>
          </c:dPt>
          <c:dPt>
            <c:idx val="3"/>
            <c:bubble3D val="0"/>
            <c:spPr>
              <a:solidFill>
                <a:schemeClr val="accent2">
                  <a:lumMod val="40000"/>
                  <a:lumOff val="60000"/>
                </a:schemeClr>
              </a:solidFill>
              <a:ln>
                <a:noFill/>
              </a:ln>
              <a:effectLst>
                <a:innerShdw blurRad="723900" dist="1333500" dir="12900000">
                  <a:prstClr val="black">
                    <a:alpha val="50000"/>
                  </a:prstClr>
                </a:innerShdw>
              </a:effectLst>
              <a:scene3d>
                <a:camera prst="orthographicFront"/>
                <a:lightRig rig="threePt" dir="t"/>
              </a:scene3d>
              <a:sp3d>
                <a:bevelB w="114300" prst="artDeco"/>
              </a:sp3d>
            </c:spPr>
          </c:dPt>
          <c:dPt>
            <c:idx val="4"/>
            <c:bubble3D val="0"/>
            <c:spPr>
              <a:solidFill>
                <a:schemeClr val="bg1">
                  <a:lumMod val="75000"/>
                </a:schemeClr>
              </a:solidFill>
              <a:ln>
                <a:noFill/>
              </a:ln>
              <a:effectLst>
                <a:innerShdw blurRad="723900" dist="1333500" dir="12900000">
                  <a:prstClr val="black">
                    <a:alpha val="50000"/>
                  </a:prstClr>
                </a:innerShdw>
              </a:effectLst>
              <a:scene3d>
                <a:camera prst="orthographicFront"/>
                <a:lightRig rig="threePt" dir="t"/>
              </a:scene3d>
              <a:sp3d>
                <a:bevelB w="114300" prst="artDeco"/>
              </a:sp3d>
            </c:spPr>
          </c:dPt>
          <c:dPt>
            <c:idx val="5"/>
            <c:bubble3D val="0"/>
            <c:spPr>
              <a:solidFill>
                <a:schemeClr val="accent6">
                  <a:lumMod val="60000"/>
                  <a:lumOff val="40000"/>
                </a:schemeClr>
              </a:solidFill>
              <a:ln>
                <a:noFill/>
              </a:ln>
              <a:effectLst/>
              <a:scene3d>
                <a:camera prst="orthographicFront"/>
                <a:lightRig rig="threePt" dir="t"/>
              </a:scene3d>
              <a:sp3d>
                <a:bevelB w="114300" prst="artDeco"/>
              </a:sp3d>
            </c:spPr>
          </c:dPt>
          <c:dLbls>
            <c:dLbl>
              <c:idx val="0"/>
              <c:layout>
                <c:manualLayout>
                  <c:x val="6.993442273029124E-2"/>
                  <c:y val="-0.21990207442343818"/>
                </c:manualLayout>
              </c:layout>
              <c:tx>
                <c:rich>
                  <a:bodyPr/>
                  <a:lstStyle/>
                  <a:p>
                    <a:r>
                      <a:rPr lang="en-US" dirty="0">
                        <a:solidFill>
                          <a:schemeClr val="tx1"/>
                        </a:solidFill>
                      </a:rPr>
                      <a:t>34%</a:t>
                    </a:r>
                    <a:endParaRPr lang="en-US" dirty="0">
                      <a:solidFill>
                        <a:schemeClr val="bg1"/>
                      </a:solidFill>
                    </a:endParaRPr>
                  </a:p>
                </c:rich>
              </c:tx>
              <c:dLblPos val="bestFit"/>
              <c:showLegendKey val="0"/>
              <c:showVal val="0"/>
              <c:showCatName val="0"/>
              <c:showSerName val="0"/>
              <c:showPercent val="0"/>
              <c:showBubbleSize val="0"/>
            </c:dLbl>
            <c:dLbl>
              <c:idx val="1"/>
              <c:layout>
                <c:manualLayout>
                  <c:x val="0.10734323119248648"/>
                  <c:y val="0.27265797993524921"/>
                </c:manualLayout>
              </c:layout>
              <c:tx>
                <c:rich>
                  <a:bodyPr/>
                  <a:lstStyle/>
                  <a:p>
                    <a:r>
                      <a:rPr lang="en-US" dirty="0" smtClean="0">
                        <a:solidFill>
                          <a:schemeClr val="tx1"/>
                        </a:solidFill>
                      </a:rPr>
                      <a:t>41%</a:t>
                    </a:r>
                    <a:endParaRPr lang="en-US" dirty="0"/>
                  </a:p>
                </c:rich>
              </c:tx>
              <c:dLblPos val="bestFit"/>
              <c:showLegendKey val="0"/>
              <c:showVal val="1"/>
              <c:showCatName val="0"/>
              <c:showSerName val="0"/>
              <c:showPercent val="0"/>
              <c:showBubbleSize val="0"/>
            </c:dLbl>
            <c:dLbl>
              <c:idx val="2"/>
              <c:layout>
                <c:manualLayout>
                  <c:x val="-0.13471682003604971"/>
                  <c:y val="0.18203225548583077"/>
                </c:manualLayout>
              </c:layout>
              <c:tx>
                <c:rich>
                  <a:bodyPr/>
                  <a:lstStyle/>
                  <a:p>
                    <a:r>
                      <a:rPr lang="en-US" dirty="0" smtClean="0">
                        <a:solidFill>
                          <a:schemeClr val="tx1"/>
                        </a:solidFill>
                      </a:rPr>
                      <a:t>19%</a:t>
                    </a:r>
                    <a:endParaRPr lang="en-US" dirty="0">
                      <a:solidFill>
                        <a:schemeClr val="bg1"/>
                      </a:solidFill>
                    </a:endParaRPr>
                  </a:p>
                </c:rich>
              </c:tx>
              <c:dLblPos val="bestFit"/>
              <c:showLegendKey val="0"/>
              <c:showVal val="0"/>
              <c:showCatName val="0"/>
              <c:showSerName val="0"/>
              <c:showPercent val="0"/>
              <c:showBubbleSize val="0"/>
            </c:dLbl>
            <c:dLbl>
              <c:idx val="3"/>
              <c:layout>
                <c:manualLayout>
                  <c:x val="-2.8257518262023371E-3"/>
                  <c:y val="-1.7952356209280946E-2"/>
                </c:manualLayout>
              </c:layout>
              <c:tx>
                <c:rich>
                  <a:bodyPr/>
                  <a:lstStyle/>
                  <a:p>
                    <a:r>
                      <a:rPr lang="en-US" dirty="0" smtClean="0">
                        <a:solidFill>
                          <a:schemeClr val="tx1"/>
                        </a:solidFill>
                      </a:rPr>
                      <a:t>3%</a:t>
                    </a:r>
                    <a:endParaRPr lang="en-US" dirty="0"/>
                  </a:p>
                </c:rich>
              </c:tx>
              <c:dLblPos val="bestFit"/>
              <c:showLegendKey val="0"/>
              <c:showVal val="1"/>
              <c:showCatName val="0"/>
              <c:showSerName val="0"/>
              <c:showPercent val="0"/>
              <c:showBubbleSize val="0"/>
            </c:dLbl>
            <c:dLbl>
              <c:idx val="4"/>
              <c:layout>
                <c:manualLayout>
                  <c:x val="-2.9138601650697277E-3"/>
                  <c:y val="-1.0990247411966999E-2"/>
                </c:manualLayout>
              </c:layout>
              <c:tx>
                <c:rich>
                  <a:bodyPr/>
                  <a:lstStyle/>
                  <a:p>
                    <a:r>
                      <a:rPr lang="en-US" dirty="0" smtClean="0">
                        <a:solidFill>
                          <a:schemeClr val="tx1"/>
                        </a:solidFill>
                      </a:rPr>
                      <a:t>2%</a:t>
                    </a:r>
                    <a:endParaRPr lang="en-US" dirty="0">
                      <a:solidFill>
                        <a:schemeClr val="tx1"/>
                      </a:solidFill>
                    </a:endParaRPr>
                  </a:p>
                </c:rich>
              </c:tx>
              <c:dLblPos val="bestFit"/>
              <c:showLegendKey val="0"/>
              <c:showVal val="0"/>
              <c:showCatName val="0"/>
              <c:showSerName val="0"/>
              <c:showPercent val="0"/>
              <c:showBubbleSize val="0"/>
            </c:dLbl>
            <c:dLbl>
              <c:idx val="5"/>
              <c:layout>
                <c:manualLayout>
                  <c:x val="-6.6036192012143063E-3"/>
                  <c:y val="1.8756545025780409E-2"/>
                </c:manualLayout>
              </c:layout>
              <c:showLegendKey val="0"/>
              <c:showVal val="1"/>
              <c:showCatName val="0"/>
              <c:showSerName val="0"/>
              <c:showPercent val="0"/>
              <c:showBubbleSize val="0"/>
            </c:dLbl>
            <c:dLbl>
              <c:idx val="6"/>
              <c:layout>
                <c:manualLayout>
                  <c:x val="-8.6453313253012046E-2"/>
                  <c:y val="3.655581757864023E-2"/>
                </c:manualLayout>
              </c:layout>
              <c:showLegendKey val="0"/>
              <c:showVal val="1"/>
              <c:showCatName val="0"/>
              <c:showSerName val="0"/>
              <c:showPercent val="0"/>
              <c:showBubbleSize val="0"/>
            </c:dLbl>
            <c:txPr>
              <a:bodyPr/>
              <a:lstStyle/>
              <a:p>
                <a:pPr>
                  <a:defRPr b="1">
                    <a:solidFill>
                      <a:schemeClr val="tx1"/>
                    </a:solidFill>
                  </a:defRPr>
                </a:pPr>
                <a:endParaRPr lang="en-US"/>
              </a:p>
            </c:txPr>
            <c:showLegendKey val="0"/>
            <c:showVal val="1"/>
            <c:showCatName val="0"/>
            <c:showSerName val="0"/>
            <c:showPercent val="0"/>
            <c:showBubbleSize val="0"/>
            <c:showLeaderLines val="0"/>
          </c:dLbls>
          <c:cat>
            <c:strRef>
              <c:f>Sheet1!$A$2:$A$7</c:f>
              <c:strCache>
                <c:ptCount val="6"/>
                <c:pt idx="0">
                  <c:v>Science</c:v>
                </c:pt>
                <c:pt idx="1">
                  <c:v>Mathematics</c:v>
                </c:pt>
                <c:pt idx="2">
                  <c:v>Multi-discipline</c:v>
                </c:pt>
                <c:pt idx="3">
                  <c:v>Other</c:v>
                </c:pt>
                <c:pt idx="4">
                  <c:v>Engineering</c:v>
                </c:pt>
                <c:pt idx="5">
                  <c:v>Computer and information science</c:v>
                </c:pt>
              </c:strCache>
            </c:strRef>
          </c:cat>
          <c:val>
            <c:numRef>
              <c:f>Sheet1!$B$2:$B$7</c:f>
              <c:numCache>
                <c:formatCode>0%</c:formatCode>
                <c:ptCount val="6"/>
                <c:pt idx="0">
                  <c:v>0.41</c:v>
                </c:pt>
                <c:pt idx="1">
                  <c:v>0.34</c:v>
                </c:pt>
                <c:pt idx="2">
                  <c:v>0.19</c:v>
                </c:pt>
                <c:pt idx="3">
                  <c:v>0.03</c:v>
                </c:pt>
                <c:pt idx="4">
                  <c:v>0.02</c:v>
                </c:pt>
                <c:pt idx="5">
                  <c:v>0.01</c:v>
                </c:pt>
              </c:numCache>
            </c:numRef>
          </c:val>
        </c:ser>
        <c:dLbls>
          <c:showLegendKey val="0"/>
          <c:showVal val="0"/>
          <c:showCatName val="0"/>
          <c:showSerName val="0"/>
          <c:showPercent val="0"/>
          <c:showBubbleSize val="0"/>
          <c:showLeaderLines val="0"/>
        </c:dLbls>
        <c:firstSliceAng val="122"/>
      </c:pieChart>
      <c:spPr>
        <a:noFill/>
        <a:ln w="25398">
          <a:noFill/>
        </a:ln>
      </c:spPr>
    </c:plotArea>
    <c:plotVisOnly val="1"/>
    <c:dispBlanksAs val="zero"/>
    <c:showDLblsOverMax val="0"/>
  </c:chart>
  <c:txPr>
    <a:bodyPr/>
    <a:lstStyle/>
    <a:p>
      <a:pPr>
        <a:defRPr sz="18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8471594542247534E-2"/>
          <c:y val="3.7446099813062933E-2"/>
          <c:w val="0.88862837045720999"/>
          <c:h val="0.91416309012875541"/>
        </c:manualLayout>
      </c:layout>
      <c:barChart>
        <c:barDir val="col"/>
        <c:grouping val="clustered"/>
        <c:varyColors val="0"/>
        <c:ser>
          <c:idx val="0"/>
          <c:order val="0"/>
          <c:tx>
            <c:strRef>
              <c:f>Sheet1!$A$1</c:f>
              <c:strCache>
                <c:ptCount val="1"/>
                <c:pt idx="0">
                  <c:v>Teachers </c:v>
                </c:pt>
              </c:strCache>
            </c:strRef>
          </c:tx>
          <c:spPr>
            <a:solidFill>
              <a:schemeClr val="accent1">
                <a:lumMod val="60000"/>
                <a:lumOff val="40000"/>
              </a:schemeClr>
            </a:solidFill>
            <a:ln>
              <a:solidFill>
                <a:schemeClr val="tx1"/>
              </a:solidFill>
            </a:ln>
          </c:spPr>
          <c:invertIfNegative val="0"/>
          <c:dLbls>
            <c:txPr>
              <a:bodyPr/>
              <a:lstStyle/>
              <a:p>
                <a:pPr>
                  <a:defRPr sz="1800">
                    <a:latin typeface="+mj-lt"/>
                  </a:defRPr>
                </a:pPr>
                <a:endParaRPr lang="en-US"/>
              </a:p>
            </c:txPr>
            <c:showLegendKey val="0"/>
            <c:showVal val="1"/>
            <c:showCatName val="0"/>
            <c:showSerName val="0"/>
            <c:showPercent val="0"/>
            <c:showBubbleSize val="0"/>
            <c:showLeaderLines val="0"/>
          </c:dLbls>
          <c:val>
            <c:numRef>
              <c:f>Sheet1!$B$1:$B$1</c:f>
              <c:numCache>
                <c:formatCode>0%</c:formatCode>
                <c:ptCount val="1"/>
                <c:pt idx="0">
                  <c:v>0.8</c:v>
                </c:pt>
              </c:numCache>
            </c:numRef>
          </c:val>
        </c:ser>
        <c:ser>
          <c:idx val="1"/>
          <c:order val="1"/>
          <c:tx>
            <c:strRef>
              <c:f>Sheet1!$A$2</c:f>
              <c:strCache>
                <c:ptCount val="1"/>
                <c:pt idx="0">
                  <c:v>Students </c:v>
                </c:pt>
              </c:strCache>
            </c:strRef>
          </c:tx>
          <c:spPr>
            <a:solidFill>
              <a:schemeClr val="accent4">
                <a:lumMod val="60000"/>
                <a:lumOff val="40000"/>
              </a:schemeClr>
            </a:solidFill>
            <a:ln>
              <a:solidFill>
                <a:schemeClr val="tx1"/>
              </a:solidFill>
            </a:ln>
          </c:spPr>
          <c:invertIfNegative val="0"/>
          <c:dLbls>
            <c:txPr>
              <a:bodyPr/>
              <a:lstStyle/>
              <a:p>
                <a:pPr>
                  <a:defRPr sz="1800">
                    <a:latin typeface="+mj-lt"/>
                  </a:defRPr>
                </a:pPr>
                <a:endParaRPr lang="en-US"/>
              </a:p>
            </c:txPr>
            <c:showLegendKey val="0"/>
            <c:showVal val="1"/>
            <c:showCatName val="0"/>
            <c:showSerName val="0"/>
            <c:showPercent val="0"/>
            <c:showBubbleSize val="0"/>
            <c:showLeaderLines val="0"/>
          </c:dLbls>
          <c:val>
            <c:numRef>
              <c:f>Sheet1!$B$2:$B$2</c:f>
              <c:numCache>
                <c:formatCode>0%</c:formatCode>
                <c:ptCount val="1"/>
                <c:pt idx="0">
                  <c:v>0.75</c:v>
                </c:pt>
              </c:numCache>
            </c:numRef>
          </c:val>
        </c:ser>
        <c:ser>
          <c:idx val="2"/>
          <c:order val="2"/>
          <c:tx>
            <c:strRef>
              <c:f>Sheet1!$A$3</c:f>
              <c:strCache>
                <c:ptCount val="1"/>
                <c:pt idx="0">
                  <c:v>Other</c:v>
                </c:pt>
              </c:strCache>
            </c:strRef>
          </c:tx>
          <c:spPr>
            <a:solidFill>
              <a:schemeClr val="accent3">
                <a:lumMod val="60000"/>
                <a:lumOff val="40000"/>
              </a:schemeClr>
            </a:solidFill>
            <a:ln w="12648">
              <a:solidFill>
                <a:schemeClr val="tx1"/>
              </a:solidFill>
              <a:prstDash val="solid"/>
            </a:ln>
          </c:spPr>
          <c:invertIfNegative val="0"/>
          <c:dLbls>
            <c:txPr>
              <a:bodyPr/>
              <a:lstStyle/>
              <a:p>
                <a:pPr>
                  <a:defRPr sz="1800">
                    <a:latin typeface="+mj-lt"/>
                  </a:defRPr>
                </a:pPr>
                <a:endParaRPr lang="en-US"/>
              </a:p>
            </c:txPr>
            <c:showLegendKey val="0"/>
            <c:showVal val="1"/>
            <c:showCatName val="0"/>
            <c:showSerName val="0"/>
            <c:showPercent val="0"/>
            <c:showBubbleSize val="0"/>
            <c:showLeaderLines val="0"/>
          </c:dLbls>
          <c:val>
            <c:numRef>
              <c:f>Sheet1!$B$3:$B$3</c:f>
              <c:numCache>
                <c:formatCode>0%</c:formatCode>
                <c:ptCount val="1"/>
                <c:pt idx="0">
                  <c:v>0.13</c:v>
                </c:pt>
              </c:numCache>
            </c:numRef>
          </c:val>
        </c:ser>
        <c:ser>
          <c:idx val="3"/>
          <c:order val="3"/>
          <c:tx>
            <c:strRef>
              <c:f>Sheet1!$A$4</c:f>
              <c:strCache>
                <c:ptCount val="1"/>
                <c:pt idx="0">
                  <c:v>Higher Education Faculty </c:v>
                </c:pt>
              </c:strCache>
            </c:strRef>
          </c:tx>
          <c:spPr>
            <a:solidFill>
              <a:schemeClr val="accent2">
                <a:lumMod val="40000"/>
                <a:lumOff val="60000"/>
              </a:schemeClr>
            </a:solidFill>
            <a:ln w="12648">
              <a:solidFill>
                <a:schemeClr val="tx1"/>
              </a:solidFill>
              <a:prstDash val="solid"/>
            </a:ln>
          </c:spPr>
          <c:invertIfNegative val="0"/>
          <c:dLbls>
            <c:txPr>
              <a:bodyPr/>
              <a:lstStyle/>
              <a:p>
                <a:pPr>
                  <a:defRPr sz="1800">
                    <a:latin typeface="+mj-lt"/>
                  </a:defRPr>
                </a:pPr>
                <a:endParaRPr lang="en-US"/>
              </a:p>
            </c:txPr>
            <c:showLegendKey val="0"/>
            <c:showVal val="1"/>
            <c:showCatName val="0"/>
            <c:showSerName val="0"/>
            <c:showPercent val="0"/>
            <c:showBubbleSize val="0"/>
            <c:showLeaderLines val="0"/>
          </c:dLbls>
          <c:val>
            <c:numRef>
              <c:f>Sheet1!$B$4:$B$4</c:f>
              <c:numCache>
                <c:formatCode>0%</c:formatCode>
                <c:ptCount val="1"/>
                <c:pt idx="0">
                  <c:v>0.05</c:v>
                </c:pt>
              </c:numCache>
            </c:numRef>
          </c:val>
        </c:ser>
        <c:ser>
          <c:idx val="4"/>
          <c:order val="4"/>
          <c:tx>
            <c:strRef>
              <c:f>Sheet1!$A$5</c:f>
              <c:strCache>
                <c:ptCount val="1"/>
                <c:pt idx="0">
                  <c:v>School Administrators </c:v>
                </c:pt>
              </c:strCache>
            </c:strRef>
          </c:tx>
          <c:spPr>
            <a:solidFill>
              <a:schemeClr val="bg1">
                <a:lumMod val="75000"/>
              </a:schemeClr>
            </a:solidFill>
            <a:ln w="12648">
              <a:solidFill>
                <a:schemeClr val="tx1"/>
              </a:solidFill>
              <a:prstDash val="solid"/>
            </a:ln>
          </c:spPr>
          <c:invertIfNegative val="0"/>
          <c:dLbls>
            <c:txPr>
              <a:bodyPr/>
              <a:lstStyle/>
              <a:p>
                <a:pPr>
                  <a:defRPr sz="1800">
                    <a:latin typeface="+mj-lt"/>
                  </a:defRPr>
                </a:pPr>
                <a:endParaRPr lang="en-US"/>
              </a:p>
            </c:txPr>
            <c:showLegendKey val="0"/>
            <c:showVal val="1"/>
            <c:showCatName val="0"/>
            <c:showSerName val="0"/>
            <c:showPercent val="0"/>
            <c:showBubbleSize val="0"/>
            <c:showLeaderLines val="0"/>
          </c:dLbls>
          <c:val>
            <c:numRef>
              <c:f>Sheet1!$B$5:$B$5</c:f>
              <c:numCache>
                <c:formatCode>0%</c:formatCode>
                <c:ptCount val="1"/>
                <c:pt idx="0">
                  <c:v>0.04</c:v>
                </c:pt>
              </c:numCache>
            </c:numRef>
          </c:val>
        </c:ser>
        <c:ser>
          <c:idx val="5"/>
          <c:order val="5"/>
          <c:tx>
            <c:strRef>
              <c:f>Sheet1!$A$6</c:f>
              <c:strCache>
                <c:ptCount val="1"/>
              </c:strCache>
            </c:strRef>
          </c:tx>
          <c:spPr>
            <a:solidFill>
              <a:srgbClr val="FF9900"/>
            </a:solidFill>
            <a:ln w="12648">
              <a:solidFill>
                <a:schemeClr val="tx1"/>
              </a:solidFill>
              <a:prstDash val="solid"/>
            </a:ln>
          </c:spPr>
          <c:invertIfNegative val="0"/>
          <c:val>
            <c:numRef>
              <c:f>Sheet1!$B$6:$B$6</c:f>
              <c:numCache>
                <c:formatCode>0%</c:formatCode>
                <c:ptCount val="1"/>
              </c:numCache>
            </c:numRef>
          </c:val>
        </c:ser>
        <c:dLbls>
          <c:showLegendKey val="0"/>
          <c:showVal val="0"/>
          <c:showCatName val="0"/>
          <c:showSerName val="0"/>
          <c:showPercent val="0"/>
          <c:showBubbleSize val="0"/>
        </c:dLbls>
        <c:gapWidth val="34"/>
        <c:overlap val="-11"/>
        <c:axId val="23248256"/>
        <c:axId val="23254144"/>
      </c:barChart>
      <c:catAx>
        <c:axId val="23248256"/>
        <c:scaling>
          <c:orientation val="minMax"/>
        </c:scaling>
        <c:delete val="1"/>
        <c:axPos val="b"/>
        <c:majorTickMark val="out"/>
        <c:minorTickMark val="none"/>
        <c:tickLblPos val="nextTo"/>
        <c:crossAx val="23254144"/>
        <c:crossesAt val="0"/>
        <c:auto val="1"/>
        <c:lblAlgn val="ctr"/>
        <c:lblOffset val="100"/>
        <c:noMultiLvlLbl val="0"/>
      </c:catAx>
      <c:valAx>
        <c:axId val="23254144"/>
        <c:scaling>
          <c:orientation val="minMax"/>
          <c:max val="1"/>
          <c:min val="0"/>
        </c:scaling>
        <c:delete val="0"/>
        <c:axPos val="l"/>
        <c:numFmt formatCode="0%" sourceLinked="1"/>
        <c:majorTickMark val="out"/>
        <c:minorTickMark val="none"/>
        <c:tickLblPos val="nextTo"/>
        <c:spPr>
          <a:ln w="3162">
            <a:solidFill>
              <a:schemeClr val="tx1"/>
            </a:solidFill>
            <a:prstDash val="solid"/>
          </a:ln>
        </c:spPr>
        <c:txPr>
          <a:bodyPr rot="0" vert="horz"/>
          <a:lstStyle/>
          <a:p>
            <a:pPr>
              <a:defRPr sz="1792" b="1" i="0" u="none" strike="noStrike" baseline="0">
                <a:solidFill>
                  <a:schemeClr val="tx1"/>
                </a:solidFill>
                <a:latin typeface="Arial"/>
                <a:ea typeface="Arial"/>
                <a:cs typeface="Arial"/>
              </a:defRPr>
            </a:pPr>
            <a:endParaRPr lang="en-US"/>
          </a:p>
        </c:txPr>
        <c:crossAx val="23248256"/>
        <c:crosses val="autoZero"/>
        <c:crossBetween val="between"/>
        <c:majorUnit val="0.2"/>
      </c:valAx>
      <c:spPr>
        <a:noFill/>
        <a:ln w="19050">
          <a:solidFill>
            <a:schemeClr val="tx1"/>
          </a:solidFill>
        </a:ln>
      </c:spPr>
    </c:plotArea>
    <c:plotVisOnly val="1"/>
    <c:dispBlanksAs val="gap"/>
    <c:showDLblsOverMax val="0"/>
  </c:chart>
  <c:spPr>
    <a:noFill/>
    <a:ln>
      <a:noFill/>
    </a:ln>
  </c:spPr>
  <c:txPr>
    <a:bodyPr/>
    <a:lstStyle/>
    <a:p>
      <a:pPr>
        <a:defRPr sz="1792" b="1" i="0" u="none" strike="noStrike" baseline="0">
          <a:solidFill>
            <a:schemeClr val="tx1"/>
          </a:solidFill>
          <a:latin typeface="Arial"/>
          <a:ea typeface="Arial"/>
          <a:cs typeface="Arial"/>
        </a:defRPr>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3273063089336056E-2"/>
          <c:y val="5.0473457250976204E-2"/>
          <c:w val="0.88512199863905905"/>
          <c:h val="0.9102772161416256"/>
        </c:manualLayout>
      </c:layout>
      <c:barChart>
        <c:barDir val="col"/>
        <c:grouping val="clustered"/>
        <c:varyColors val="0"/>
        <c:ser>
          <c:idx val="0"/>
          <c:order val="0"/>
          <c:tx>
            <c:strRef>
              <c:f>Sheet1!$B$1</c:f>
              <c:strCache>
                <c:ptCount val="1"/>
                <c:pt idx="0">
                  <c:v>Percentage</c:v>
                </c:pt>
              </c:strCache>
            </c:strRef>
          </c:tx>
          <c:invertIfNegative val="0"/>
          <c:dPt>
            <c:idx val="0"/>
            <c:invertIfNegative val="0"/>
            <c:bubble3D val="0"/>
            <c:spPr>
              <a:solidFill>
                <a:schemeClr val="accent1">
                  <a:lumMod val="60000"/>
                  <a:lumOff val="40000"/>
                </a:schemeClr>
              </a:solidFill>
            </c:spPr>
          </c:dPt>
          <c:dPt>
            <c:idx val="1"/>
            <c:invertIfNegative val="0"/>
            <c:bubble3D val="0"/>
            <c:spPr>
              <a:solidFill>
                <a:schemeClr val="accent4">
                  <a:lumMod val="60000"/>
                  <a:lumOff val="40000"/>
                </a:schemeClr>
              </a:solidFill>
            </c:spPr>
          </c:dPt>
          <c:dPt>
            <c:idx val="2"/>
            <c:invertIfNegative val="0"/>
            <c:bubble3D val="0"/>
            <c:spPr>
              <a:solidFill>
                <a:schemeClr val="accent3">
                  <a:lumMod val="60000"/>
                  <a:lumOff val="40000"/>
                </a:schemeClr>
              </a:solidFill>
            </c:spPr>
          </c:dPt>
          <c:dPt>
            <c:idx val="3"/>
            <c:invertIfNegative val="0"/>
            <c:bubble3D val="0"/>
            <c:spPr>
              <a:solidFill>
                <a:schemeClr val="accent2">
                  <a:lumMod val="60000"/>
                  <a:lumOff val="40000"/>
                </a:schemeClr>
              </a:solidFill>
            </c:spPr>
          </c:dPt>
          <c:dPt>
            <c:idx val="4"/>
            <c:invertIfNegative val="0"/>
            <c:bubble3D val="0"/>
            <c:spPr>
              <a:solidFill>
                <a:schemeClr val="bg1">
                  <a:lumMod val="75000"/>
                </a:schemeClr>
              </a:solidFill>
            </c:spPr>
          </c:dPt>
          <c:dPt>
            <c:idx val="5"/>
            <c:invertIfNegative val="0"/>
            <c:bubble3D val="0"/>
            <c:spPr>
              <a:solidFill>
                <a:schemeClr val="accent6">
                  <a:lumMod val="60000"/>
                  <a:lumOff val="40000"/>
                </a:schemeClr>
              </a:solidFill>
            </c:spPr>
          </c:dPt>
          <c:dLbls>
            <c:txPr>
              <a:bodyPr/>
              <a:lstStyle/>
              <a:p>
                <a:pPr>
                  <a:defRPr>
                    <a:latin typeface="+mj-lt"/>
                  </a:defRPr>
                </a:pPr>
                <a:endParaRPr lang="en-US"/>
              </a:p>
            </c:txPr>
            <c:showLegendKey val="0"/>
            <c:showVal val="1"/>
            <c:showCatName val="0"/>
            <c:showSerName val="0"/>
            <c:showPercent val="0"/>
            <c:showBubbleSize val="0"/>
            <c:showLeaderLines val="0"/>
          </c:dLbls>
          <c:cat>
            <c:strRef>
              <c:f>Sheet1!$A$2:$A$7</c:f>
              <c:strCache>
                <c:ptCount val="6"/>
                <c:pt idx="0">
                  <c:v>Students</c:v>
                </c:pt>
                <c:pt idx="1">
                  <c:v>Teachers</c:v>
                </c:pt>
                <c:pt idx="2">
                  <c:v>Fidelity of implementation</c:v>
                </c:pt>
                <c:pt idx="3">
                  <c:v>Other and Unknown</c:v>
                </c:pt>
                <c:pt idx="4">
                  <c:v>Quality/progress of research</c:v>
                </c:pt>
                <c:pt idx="5">
                  <c:v>Administrators</c:v>
                </c:pt>
              </c:strCache>
            </c:strRef>
          </c:cat>
          <c:val>
            <c:numRef>
              <c:f>Sheet1!$B$2:$B$7</c:f>
              <c:numCache>
                <c:formatCode>0%</c:formatCode>
                <c:ptCount val="6"/>
                <c:pt idx="0">
                  <c:v>0.66100000000000003</c:v>
                </c:pt>
                <c:pt idx="1">
                  <c:v>0.64900000000000002</c:v>
                </c:pt>
                <c:pt idx="2">
                  <c:v>0.13700000000000001</c:v>
                </c:pt>
                <c:pt idx="3">
                  <c:v>0.1</c:v>
                </c:pt>
                <c:pt idx="4">
                  <c:v>0.06</c:v>
                </c:pt>
                <c:pt idx="5">
                  <c:v>5.1999999999999998E-2</c:v>
                </c:pt>
              </c:numCache>
            </c:numRef>
          </c:val>
        </c:ser>
        <c:dLbls>
          <c:showLegendKey val="0"/>
          <c:showVal val="0"/>
          <c:showCatName val="0"/>
          <c:showSerName val="0"/>
          <c:showPercent val="0"/>
          <c:showBubbleSize val="0"/>
        </c:dLbls>
        <c:gapWidth val="33"/>
        <c:overlap val="-11"/>
        <c:axId val="20671104"/>
        <c:axId val="20681088"/>
      </c:barChart>
      <c:catAx>
        <c:axId val="20671104"/>
        <c:scaling>
          <c:orientation val="minMax"/>
        </c:scaling>
        <c:delete val="0"/>
        <c:axPos val="b"/>
        <c:majorTickMark val="out"/>
        <c:minorTickMark val="none"/>
        <c:tickLblPos val="none"/>
        <c:crossAx val="20681088"/>
        <c:crosses val="autoZero"/>
        <c:auto val="1"/>
        <c:lblAlgn val="ctr"/>
        <c:lblOffset val="100"/>
        <c:noMultiLvlLbl val="0"/>
      </c:catAx>
      <c:valAx>
        <c:axId val="20681088"/>
        <c:scaling>
          <c:orientation val="minMax"/>
          <c:max val="1"/>
        </c:scaling>
        <c:delete val="0"/>
        <c:axPos val="l"/>
        <c:majorGridlines>
          <c:spPr>
            <a:ln>
              <a:noFill/>
            </a:ln>
          </c:spPr>
        </c:majorGridlines>
        <c:numFmt formatCode="0%" sourceLinked="1"/>
        <c:majorTickMark val="out"/>
        <c:minorTickMark val="none"/>
        <c:tickLblPos val="nextTo"/>
        <c:crossAx val="20671104"/>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570824922008579"/>
          <c:y val="4.8171887242843346E-2"/>
          <c:w val="0.76600098807283223"/>
          <c:h val="0.89722794187616794"/>
        </c:manualLayout>
      </c:layout>
      <c:barChart>
        <c:barDir val="col"/>
        <c:grouping val="clustered"/>
        <c:varyColors val="0"/>
        <c:ser>
          <c:idx val="0"/>
          <c:order val="0"/>
          <c:tx>
            <c:strRef>
              <c:f>Sheet1!$B$1</c:f>
              <c:strCache>
                <c:ptCount val="1"/>
                <c:pt idx="0">
                  <c:v>Series 1</c:v>
                </c:pt>
              </c:strCache>
            </c:strRef>
          </c:tx>
          <c:spPr>
            <a:solidFill>
              <a:schemeClr val="accent1">
                <a:lumMod val="60000"/>
                <a:lumOff val="40000"/>
              </a:schemeClr>
            </a:solidFill>
          </c:spPr>
          <c:invertIfNegative val="0"/>
          <c:dPt>
            <c:idx val="1"/>
            <c:invertIfNegative val="0"/>
            <c:bubble3D val="0"/>
            <c:spPr>
              <a:solidFill>
                <a:schemeClr val="accent4">
                  <a:lumMod val="60000"/>
                  <a:lumOff val="40000"/>
                </a:schemeClr>
              </a:solidFill>
            </c:spPr>
          </c:dPt>
          <c:dPt>
            <c:idx val="2"/>
            <c:invertIfNegative val="0"/>
            <c:bubble3D val="0"/>
            <c:spPr>
              <a:solidFill>
                <a:schemeClr val="accent3">
                  <a:lumMod val="60000"/>
                  <a:lumOff val="40000"/>
                </a:schemeClr>
              </a:solidFill>
            </c:spPr>
          </c:dPt>
          <c:dLbls>
            <c:dLbl>
              <c:idx val="0"/>
              <c:spPr/>
              <c:txPr>
                <a:bodyPr/>
                <a:lstStyle/>
                <a:p>
                  <a:pPr>
                    <a:defRPr sz="1600">
                      <a:latin typeface="+mj-lt"/>
                    </a:defRPr>
                  </a:pPr>
                  <a:endParaRPr lang="en-US"/>
                </a:p>
              </c:txPr>
              <c:showLegendKey val="0"/>
              <c:showVal val="1"/>
              <c:showCatName val="0"/>
              <c:showSerName val="0"/>
              <c:showPercent val="0"/>
              <c:showBubbleSize val="0"/>
            </c:dLbl>
            <c:dLbl>
              <c:idx val="1"/>
              <c:spPr/>
              <c:txPr>
                <a:bodyPr/>
                <a:lstStyle/>
                <a:p>
                  <a:pPr>
                    <a:defRPr sz="1600">
                      <a:latin typeface="+mj-lt"/>
                    </a:defRPr>
                  </a:pPr>
                  <a:endParaRPr lang="en-US"/>
                </a:p>
              </c:txPr>
              <c:showLegendKey val="0"/>
              <c:showVal val="1"/>
              <c:showCatName val="0"/>
              <c:showSerName val="0"/>
              <c:showPercent val="0"/>
              <c:showBubbleSize val="0"/>
            </c:dLbl>
            <c:dLbl>
              <c:idx val="2"/>
              <c:spPr/>
              <c:txPr>
                <a:bodyPr/>
                <a:lstStyle/>
                <a:p>
                  <a:pPr>
                    <a:defRPr sz="1600">
                      <a:latin typeface="+mj-lt"/>
                    </a:defRPr>
                  </a:pPr>
                  <a:endParaRPr lang="en-US"/>
                </a:p>
              </c:txPr>
              <c:showLegendKey val="0"/>
              <c:showVal val="1"/>
              <c:showCatName val="0"/>
              <c:showSerName val="0"/>
              <c:showPercent val="0"/>
              <c:showBubbleSize val="0"/>
            </c:dLbl>
            <c:txPr>
              <a:bodyPr/>
              <a:lstStyle/>
              <a:p>
                <a:pPr>
                  <a:defRPr sz="1600"/>
                </a:pPr>
                <a:endParaRPr lang="en-US"/>
              </a:p>
            </c:txPr>
            <c:showLegendKey val="0"/>
            <c:showVal val="1"/>
            <c:showCatName val="0"/>
            <c:showSerName val="0"/>
            <c:showPercent val="0"/>
            <c:showBubbleSize val="0"/>
            <c:showLeaderLines val="0"/>
          </c:dLbls>
          <c:cat>
            <c:strRef>
              <c:f>Sheet1!$A$2:$A$4</c:f>
              <c:strCache>
                <c:ptCount val="3"/>
                <c:pt idx="0">
                  <c:v>Achievement/performance</c:v>
                </c:pt>
                <c:pt idx="1">
                  <c:v>Attitudes/beliefs</c:v>
                </c:pt>
                <c:pt idx="2">
                  <c:v>Behavior</c:v>
                </c:pt>
              </c:strCache>
            </c:strRef>
          </c:cat>
          <c:val>
            <c:numRef>
              <c:f>Sheet1!$B$2:$B$4</c:f>
              <c:numCache>
                <c:formatCode>0%</c:formatCode>
                <c:ptCount val="3"/>
                <c:pt idx="0">
                  <c:v>0.61699999999999999</c:v>
                </c:pt>
                <c:pt idx="1">
                  <c:v>0.32300000000000001</c:v>
                </c:pt>
                <c:pt idx="2">
                  <c:v>0.182</c:v>
                </c:pt>
              </c:numCache>
            </c:numRef>
          </c:val>
        </c:ser>
        <c:dLbls>
          <c:showLegendKey val="0"/>
          <c:showVal val="0"/>
          <c:showCatName val="0"/>
          <c:showSerName val="0"/>
          <c:showPercent val="0"/>
          <c:showBubbleSize val="0"/>
        </c:dLbls>
        <c:gapWidth val="30"/>
        <c:overlap val="-24"/>
        <c:axId val="23329792"/>
        <c:axId val="23929600"/>
      </c:barChart>
      <c:catAx>
        <c:axId val="23329792"/>
        <c:scaling>
          <c:orientation val="minMax"/>
        </c:scaling>
        <c:delete val="0"/>
        <c:axPos val="b"/>
        <c:majorTickMark val="out"/>
        <c:minorTickMark val="none"/>
        <c:tickLblPos val="none"/>
        <c:crossAx val="23929600"/>
        <c:crosses val="autoZero"/>
        <c:auto val="1"/>
        <c:lblAlgn val="ctr"/>
        <c:lblOffset val="100"/>
        <c:noMultiLvlLbl val="0"/>
      </c:catAx>
      <c:valAx>
        <c:axId val="23929600"/>
        <c:scaling>
          <c:orientation val="minMax"/>
          <c:max val="1"/>
        </c:scaling>
        <c:delete val="0"/>
        <c:axPos val="l"/>
        <c:majorGridlines>
          <c:spPr>
            <a:ln>
              <a:noFill/>
            </a:ln>
          </c:spPr>
        </c:majorGridlines>
        <c:numFmt formatCode="0%" sourceLinked="1"/>
        <c:majorTickMark val="out"/>
        <c:minorTickMark val="none"/>
        <c:tickLblPos val="nextTo"/>
        <c:crossAx val="23329792"/>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2">
                <a:lumMod val="60000"/>
                <a:lumOff val="40000"/>
              </a:schemeClr>
            </a:solidFill>
          </c:spPr>
          <c:invertIfNegative val="0"/>
          <c:dPt>
            <c:idx val="1"/>
            <c:invertIfNegative val="0"/>
            <c:bubble3D val="0"/>
            <c:spPr>
              <a:solidFill>
                <a:schemeClr val="bg1">
                  <a:lumMod val="75000"/>
                </a:schemeClr>
              </a:solidFill>
            </c:spPr>
          </c:dPt>
          <c:dPt>
            <c:idx val="2"/>
            <c:invertIfNegative val="0"/>
            <c:bubble3D val="0"/>
            <c:spPr>
              <a:solidFill>
                <a:schemeClr val="accent4">
                  <a:lumMod val="60000"/>
                  <a:lumOff val="40000"/>
                </a:schemeClr>
              </a:solidFill>
            </c:spPr>
          </c:dPt>
          <c:dPt>
            <c:idx val="3"/>
            <c:invertIfNegative val="0"/>
            <c:bubble3D val="0"/>
            <c:spPr>
              <a:solidFill>
                <a:schemeClr val="accent6">
                  <a:lumMod val="60000"/>
                  <a:lumOff val="40000"/>
                </a:schemeClr>
              </a:solidFill>
            </c:spPr>
          </c:dPt>
          <c:dLbls>
            <c:txPr>
              <a:bodyPr/>
              <a:lstStyle/>
              <a:p>
                <a:pPr>
                  <a:defRPr sz="1600" b="0">
                    <a:latin typeface="+mj-lt"/>
                  </a:defRPr>
                </a:pPr>
                <a:endParaRPr lang="en-US"/>
              </a:p>
            </c:txPr>
            <c:showLegendKey val="0"/>
            <c:showVal val="1"/>
            <c:showCatName val="0"/>
            <c:showSerName val="0"/>
            <c:showPercent val="0"/>
            <c:showBubbleSize val="0"/>
            <c:showLeaderLines val="0"/>
          </c:dLbls>
          <c:cat>
            <c:strRef>
              <c:f>Sheet1!$A$2:$A$5</c:f>
              <c:strCache>
                <c:ptCount val="4"/>
                <c:pt idx="0">
                  <c:v>Classroom practices</c:v>
                </c:pt>
                <c:pt idx="1">
                  <c:v>Pedagogical content knowledge</c:v>
                </c:pt>
                <c:pt idx="2">
                  <c:v>Attitudes and beliefs</c:v>
                </c:pt>
                <c:pt idx="3">
                  <c:v>Content knowledge</c:v>
                </c:pt>
              </c:strCache>
            </c:strRef>
          </c:cat>
          <c:val>
            <c:numRef>
              <c:f>Sheet1!$B$2:$B$5</c:f>
              <c:numCache>
                <c:formatCode>0%</c:formatCode>
                <c:ptCount val="4"/>
                <c:pt idx="0">
                  <c:v>0.48799999999999999</c:v>
                </c:pt>
                <c:pt idx="1">
                  <c:v>0.35099999999999998</c:v>
                </c:pt>
                <c:pt idx="2">
                  <c:v>0.34300000000000003</c:v>
                </c:pt>
                <c:pt idx="3">
                  <c:v>0.23400000000000001</c:v>
                </c:pt>
              </c:numCache>
            </c:numRef>
          </c:val>
        </c:ser>
        <c:dLbls>
          <c:showLegendKey val="0"/>
          <c:showVal val="0"/>
          <c:showCatName val="0"/>
          <c:showSerName val="0"/>
          <c:showPercent val="0"/>
          <c:showBubbleSize val="0"/>
        </c:dLbls>
        <c:gapWidth val="32"/>
        <c:overlap val="-11"/>
        <c:axId val="23972096"/>
        <c:axId val="23982080"/>
      </c:barChart>
      <c:catAx>
        <c:axId val="23972096"/>
        <c:scaling>
          <c:orientation val="minMax"/>
        </c:scaling>
        <c:delete val="0"/>
        <c:axPos val="b"/>
        <c:majorTickMark val="out"/>
        <c:minorTickMark val="none"/>
        <c:tickLblPos val="none"/>
        <c:crossAx val="23982080"/>
        <c:crosses val="autoZero"/>
        <c:auto val="1"/>
        <c:lblAlgn val="ctr"/>
        <c:lblOffset val="100"/>
        <c:noMultiLvlLbl val="0"/>
      </c:catAx>
      <c:valAx>
        <c:axId val="23982080"/>
        <c:scaling>
          <c:orientation val="minMax"/>
          <c:max val="1"/>
        </c:scaling>
        <c:delete val="0"/>
        <c:axPos val="l"/>
        <c:majorGridlines>
          <c:spPr>
            <a:ln>
              <a:noFill/>
            </a:ln>
          </c:spPr>
        </c:majorGridlines>
        <c:numFmt formatCode="0%" sourceLinked="1"/>
        <c:majorTickMark val="out"/>
        <c:minorTickMark val="none"/>
        <c:tickLblPos val="nextTo"/>
        <c:crossAx val="23972096"/>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diagrams/_rels/data4.xml.rels><?xml version="1.0" encoding="UTF-8" standalone="yes"?>
<Relationships xmlns="http://schemas.openxmlformats.org/package/2006/relationships"><Relationship Id="rId2" Type="http://schemas.openxmlformats.org/officeDocument/2006/relationships/hyperlink" Target="mailto:Alina_Martinez@abtassoc.com" TargetMode="External"/><Relationship Id="rId1" Type="http://schemas.openxmlformats.org/officeDocument/2006/relationships/hyperlink" Target="mailto:Daphne_Minner@abtassoc.com" TargetMode="External"/></Relationships>
</file>

<file path=ppt/diagrams/_rels/drawing4.xml.rels><?xml version="1.0" encoding="UTF-8" standalone="yes"?>
<Relationships xmlns="http://schemas.openxmlformats.org/package/2006/relationships"><Relationship Id="rId2" Type="http://schemas.openxmlformats.org/officeDocument/2006/relationships/hyperlink" Target="mailto:Alina_Martinez@abtassoc.com" TargetMode="External"/><Relationship Id="rId1" Type="http://schemas.openxmlformats.org/officeDocument/2006/relationships/hyperlink" Target="mailto:Daphne_Minner@abtassoc.com"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BA285A-5FE9-4792-88EF-1D447048A3A4}"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90B8B0F9-CA94-4955-B85E-2679CA1C7DA9}">
      <dgm:prSet/>
      <dgm:spPr/>
      <dgm:t>
        <a:bodyPr/>
        <a:lstStyle/>
        <a:p>
          <a:pPr rtl="0"/>
          <a:r>
            <a:rPr lang="en-US" dirty="0" smtClean="0"/>
            <a:t>Purpose</a:t>
          </a:r>
          <a:endParaRPr lang="en-US" dirty="0"/>
        </a:p>
      </dgm:t>
    </dgm:pt>
    <dgm:pt modelId="{C0072050-8EDD-4B9F-B355-9A861815F905}" type="parTrans" cxnId="{D353D5C6-B638-403A-B36B-C64BEB236619}">
      <dgm:prSet/>
      <dgm:spPr/>
      <dgm:t>
        <a:bodyPr/>
        <a:lstStyle/>
        <a:p>
          <a:endParaRPr lang="en-US"/>
        </a:p>
      </dgm:t>
    </dgm:pt>
    <dgm:pt modelId="{437B80DF-F7BE-4647-9D3E-C08832EECBE3}" type="sibTrans" cxnId="{D353D5C6-B638-403A-B36B-C64BEB236619}">
      <dgm:prSet/>
      <dgm:spPr/>
      <dgm:t>
        <a:bodyPr/>
        <a:lstStyle/>
        <a:p>
          <a:endParaRPr lang="en-US"/>
        </a:p>
      </dgm:t>
    </dgm:pt>
    <dgm:pt modelId="{8BCF8176-68BF-4726-AF3E-489787391230}">
      <dgm:prSet/>
      <dgm:spPr/>
      <dgm:t>
        <a:bodyPr/>
        <a:lstStyle/>
        <a:p>
          <a:pPr rtl="0"/>
          <a:r>
            <a:rPr lang="en-US" dirty="0" smtClean="0"/>
            <a:t>Describe important characteristics</a:t>
          </a:r>
          <a:endParaRPr lang="en-US" dirty="0"/>
        </a:p>
      </dgm:t>
    </dgm:pt>
    <dgm:pt modelId="{845F581B-3E58-4F4E-8BDF-2A02BEC6439F}" type="parTrans" cxnId="{7ECF3117-3AC5-404F-8018-80CCD670A0DE}">
      <dgm:prSet/>
      <dgm:spPr/>
      <dgm:t>
        <a:bodyPr/>
        <a:lstStyle/>
        <a:p>
          <a:endParaRPr lang="en-US"/>
        </a:p>
      </dgm:t>
    </dgm:pt>
    <dgm:pt modelId="{E8D497DD-B7FF-46F1-90F0-C379AB84B35F}" type="sibTrans" cxnId="{7ECF3117-3AC5-404F-8018-80CCD670A0DE}">
      <dgm:prSet/>
      <dgm:spPr/>
      <dgm:t>
        <a:bodyPr/>
        <a:lstStyle/>
        <a:p>
          <a:endParaRPr lang="en-US"/>
        </a:p>
      </dgm:t>
    </dgm:pt>
    <dgm:pt modelId="{35B73659-2316-439D-91C5-F701AEB633F1}">
      <dgm:prSet/>
      <dgm:spPr/>
      <dgm:t>
        <a:bodyPr/>
        <a:lstStyle/>
        <a:p>
          <a:pPr rtl="0"/>
          <a:r>
            <a:rPr lang="en-US" dirty="0" smtClean="0"/>
            <a:t>Provide evidence of progress toward goals</a:t>
          </a:r>
          <a:endParaRPr lang="en-US" dirty="0"/>
        </a:p>
      </dgm:t>
    </dgm:pt>
    <dgm:pt modelId="{6B28E472-2A2C-40B1-B902-C31D573CEBC9}" type="parTrans" cxnId="{69E9B2BA-8896-4D97-8962-61461D98CB20}">
      <dgm:prSet/>
      <dgm:spPr/>
      <dgm:t>
        <a:bodyPr/>
        <a:lstStyle/>
        <a:p>
          <a:endParaRPr lang="en-US"/>
        </a:p>
      </dgm:t>
    </dgm:pt>
    <dgm:pt modelId="{999AAB05-9862-4781-90CC-4CD0EE73211B}" type="sibTrans" cxnId="{69E9B2BA-8896-4D97-8962-61461D98CB20}">
      <dgm:prSet/>
      <dgm:spPr/>
      <dgm:t>
        <a:bodyPr/>
        <a:lstStyle/>
        <a:p>
          <a:endParaRPr lang="en-US"/>
        </a:p>
      </dgm:t>
    </dgm:pt>
    <dgm:pt modelId="{10900F36-9CF8-42BB-9036-7784BEB7053A}">
      <dgm:prSet/>
      <dgm:spPr/>
      <dgm:t>
        <a:bodyPr/>
        <a:lstStyle/>
        <a:p>
          <a:pPr rtl="0"/>
          <a:r>
            <a:rPr lang="en-US" dirty="0" smtClean="0"/>
            <a:t>Identify areas for targeted studies</a:t>
          </a:r>
          <a:endParaRPr lang="en-US" dirty="0"/>
        </a:p>
      </dgm:t>
    </dgm:pt>
    <dgm:pt modelId="{EC52E98D-6652-4E2D-8179-870BC605F749}" type="parTrans" cxnId="{D370E973-9FEE-4D6C-89DA-952C5DEA547B}">
      <dgm:prSet/>
      <dgm:spPr/>
      <dgm:t>
        <a:bodyPr/>
        <a:lstStyle/>
        <a:p>
          <a:endParaRPr lang="en-US"/>
        </a:p>
      </dgm:t>
    </dgm:pt>
    <dgm:pt modelId="{D6383912-3403-4622-9494-9F6F1731E3AE}" type="sibTrans" cxnId="{D370E973-9FEE-4D6C-89DA-952C5DEA547B}">
      <dgm:prSet/>
      <dgm:spPr/>
      <dgm:t>
        <a:bodyPr/>
        <a:lstStyle/>
        <a:p>
          <a:endParaRPr lang="en-US"/>
        </a:p>
      </dgm:t>
    </dgm:pt>
    <dgm:pt modelId="{B5E8E73C-1A8C-427D-B21A-9BFF1F9F72D3}">
      <dgm:prSet/>
      <dgm:spPr/>
      <dgm:t>
        <a:bodyPr/>
        <a:lstStyle/>
        <a:p>
          <a:pPr rtl="0"/>
          <a:r>
            <a:rPr lang="en-US" dirty="0" smtClean="0"/>
            <a:t>Inform CADRE’s support activities</a:t>
          </a:r>
          <a:endParaRPr lang="en-US" dirty="0"/>
        </a:p>
      </dgm:t>
    </dgm:pt>
    <dgm:pt modelId="{E83E77CE-FFD5-46D1-9691-B432DEC90678}" type="parTrans" cxnId="{EB297E8A-2A82-4AC8-B245-84BA344FA06E}">
      <dgm:prSet/>
      <dgm:spPr/>
      <dgm:t>
        <a:bodyPr/>
        <a:lstStyle/>
        <a:p>
          <a:endParaRPr lang="en-US"/>
        </a:p>
      </dgm:t>
    </dgm:pt>
    <dgm:pt modelId="{8EB77D90-0159-42B1-87E5-C8473CBE09E6}" type="sibTrans" cxnId="{EB297E8A-2A82-4AC8-B245-84BA344FA06E}">
      <dgm:prSet/>
      <dgm:spPr/>
      <dgm:t>
        <a:bodyPr/>
        <a:lstStyle/>
        <a:p>
          <a:endParaRPr lang="en-US"/>
        </a:p>
      </dgm:t>
    </dgm:pt>
    <dgm:pt modelId="{EA61A72A-38D5-44C3-B0AD-E311089888DF}">
      <dgm:prSet/>
      <dgm:spPr/>
      <dgm:t>
        <a:bodyPr/>
        <a:lstStyle/>
        <a:p>
          <a:pPr rtl="0"/>
          <a:r>
            <a:rPr lang="en-US" dirty="0" smtClean="0"/>
            <a:t>Questions</a:t>
          </a:r>
          <a:endParaRPr lang="en-US" dirty="0"/>
        </a:p>
      </dgm:t>
    </dgm:pt>
    <dgm:pt modelId="{42A05D2A-204E-4A31-9A4F-A2490B0045EC}" type="parTrans" cxnId="{5B68068C-C8CB-45E7-BFAC-14FF3A0DD09E}">
      <dgm:prSet/>
      <dgm:spPr/>
      <dgm:t>
        <a:bodyPr/>
        <a:lstStyle/>
        <a:p>
          <a:endParaRPr lang="en-US"/>
        </a:p>
      </dgm:t>
    </dgm:pt>
    <dgm:pt modelId="{7DA4524D-0EFD-40E7-9432-3F4E06F4E022}" type="sibTrans" cxnId="{5B68068C-C8CB-45E7-BFAC-14FF3A0DD09E}">
      <dgm:prSet/>
      <dgm:spPr/>
      <dgm:t>
        <a:bodyPr/>
        <a:lstStyle/>
        <a:p>
          <a:endParaRPr lang="en-US"/>
        </a:p>
      </dgm:t>
    </dgm:pt>
    <dgm:pt modelId="{393E0298-E86C-4647-AE9E-557AB277FB48}">
      <dgm:prSet/>
      <dgm:spPr/>
      <dgm:t>
        <a:bodyPr/>
        <a:lstStyle/>
        <a:p>
          <a:pPr rtl="0"/>
          <a:r>
            <a:rPr lang="en-US" dirty="0" smtClean="0"/>
            <a:t>What are the characteristics of projects? </a:t>
          </a:r>
          <a:endParaRPr lang="en-US" dirty="0"/>
        </a:p>
      </dgm:t>
    </dgm:pt>
    <dgm:pt modelId="{F8EA5B75-A001-43F5-A7FD-792303134D2A}" type="parTrans" cxnId="{A143010D-9891-42F0-BF8D-8150321C8C96}">
      <dgm:prSet/>
      <dgm:spPr/>
      <dgm:t>
        <a:bodyPr/>
        <a:lstStyle/>
        <a:p>
          <a:endParaRPr lang="en-US"/>
        </a:p>
      </dgm:t>
    </dgm:pt>
    <dgm:pt modelId="{F5D22CEC-CA91-4093-AE4D-57A8627841E3}" type="sibTrans" cxnId="{A143010D-9891-42F0-BF8D-8150321C8C96}">
      <dgm:prSet/>
      <dgm:spPr/>
      <dgm:t>
        <a:bodyPr/>
        <a:lstStyle/>
        <a:p>
          <a:endParaRPr lang="en-US"/>
        </a:p>
      </dgm:t>
    </dgm:pt>
    <dgm:pt modelId="{B64630F2-6EF3-4238-8D41-E3D74021A45A}">
      <dgm:prSet/>
      <dgm:spPr/>
      <dgm:t>
        <a:bodyPr/>
        <a:lstStyle/>
        <a:p>
          <a:pPr rtl="0"/>
          <a:r>
            <a:rPr lang="en-US" dirty="0" smtClean="0"/>
            <a:t>What types of projects are being funded?</a:t>
          </a:r>
          <a:endParaRPr lang="en-US" dirty="0"/>
        </a:p>
      </dgm:t>
    </dgm:pt>
    <dgm:pt modelId="{ECF09162-D869-4404-993C-2469AF94DD59}" type="parTrans" cxnId="{A1B35ED7-58FF-48FB-A213-66453EA919A3}">
      <dgm:prSet/>
      <dgm:spPr/>
      <dgm:t>
        <a:bodyPr/>
        <a:lstStyle/>
        <a:p>
          <a:endParaRPr lang="en-US"/>
        </a:p>
      </dgm:t>
    </dgm:pt>
    <dgm:pt modelId="{1F36EDE5-950B-4126-9BAD-90CB96979088}" type="sibTrans" cxnId="{A1B35ED7-58FF-48FB-A213-66453EA919A3}">
      <dgm:prSet/>
      <dgm:spPr/>
      <dgm:t>
        <a:bodyPr/>
        <a:lstStyle/>
        <a:p>
          <a:endParaRPr lang="en-US"/>
        </a:p>
      </dgm:t>
    </dgm:pt>
    <dgm:pt modelId="{BCFA046C-5704-45EB-98AB-5B5A9C9260F4}">
      <dgm:prSet/>
      <dgm:spPr/>
      <dgm:t>
        <a:bodyPr/>
        <a:lstStyle/>
        <a:p>
          <a:pPr rtl="0"/>
          <a:r>
            <a:rPr lang="en-US" dirty="0" smtClean="0"/>
            <a:t>What research is being conducted?</a:t>
          </a:r>
          <a:endParaRPr lang="en-US" dirty="0"/>
        </a:p>
      </dgm:t>
    </dgm:pt>
    <dgm:pt modelId="{78B3238E-CF24-4E27-A2A4-F8B5FABCF72D}" type="parTrans" cxnId="{B6225743-32A4-47E4-9A00-C3104575AFD7}">
      <dgm:prSet/>
      <dgm:spPr/>
      <dgm:t>
        <a:bodyPr/>
        <a:lstStyle/>
        <a:p>
          <a:endParaRPr lang="en-US"/>
        </a:p>
      </dgm:t>
    </dgm:pt>
    <dgm:pt modelId="{89053153-5E06-4ADB-B0BD-20760CD1E9D6}" type="sibTrans" cxnId="{B6225743-32A4-47E4-9A00-C3104575AFD7}">
      <dgm:prSet/>
      <dgm:spPr/>
      <dgm:t>
        <a:bodyPr/>
        <a:lstStyle/>
        <a:p>
          <a:endParaRPr lang="en-US"/>
        </a:p>
      </dgm:t>
    </dgm:pt>
    <dgm:pt modelId="{6966B4F9-74AE-4FE8-914B-F4B4F93CA1A0}">
      <dgm:prSet/>
      <dgm:spPr/>
      <dgm:t>
        <a:bodyPr/>
        <a:lstStyle/>
        <a:p>
          <a:pPr rtl="0"/>
          <a:r>
            <a:rPr lang="en-US" dirty="0" smtClean="0"/>
            <a:t>Are projects evaluating their work?</a:t>
          </a:r>
          <a:endParaRPr lang="en-US" dirty="0"/>
        </a:p>
      </dgm:t>
    </dgm:pt>
    <dgm:pt modelId="{4855B135-9E8D-4A7D-A6E9-2957F3DE199D}" type="parTrans" cxnId="{7261AF61-7B5A-4B94-8252-3D0200E563A7}">
      <dgm:prSet/>
      <dgm:spPr/>
      <dgm:t>
        <a:bodyPr/>
        <a:lstStyle/>
        <a:p>
          <a:endParaRPr lang="en-US"/>
        </a:p>
      </dgm:t>
    </dgm:pt>
    <dgm:pt modelId="{FD582034-43A9-4690-B90F-EFBF3C8A501B}" type="sibTrans" cxnId="{7261AF61-7B5A-4B94-8252-3D0200E563A7}">
      <dgm:prSet/>
      <dgm:spPr/>
      <dgm:t>
        <a:bodyPr/>
        <a:lstStyle/>
        <a:p>
          <a:endParaRPr lang="en-US"/>
        </a:p>
      </dgm:t>
    </dgm:pt>
    <dgm:pt modelId="{975DD6D7-52C4-4F81-BBAF-A1871721E7D3}">
      <dgm:prSet/>
      <dgm:spPr/>
      <dgm:t>
        <a:bodyPr/>
        <a:lstStyle/>
        <a:p>
          <a:pPr rtl="0"/>
          <a:r>
            <a:rPr lang="en-US" dirty="0" smtClean="0"/>
            <a:t>How are projects going to disseminate their work?</a:t>
          </a:r>
          <a:endParaRPr lang="en-US" dirty="0"/>
        </a:p>
      </dgm:t>
    </dgm:pt>
    <dgm:pt modelId="{EF8F152D-2BCD-42E1-BD38-0744607B1D96}" type="parTrans" cxnId="{338EBE21-3790-4816-BED1-489500F39270}">
      <dgm:prSet/>
      <dgm:spPr/>
      <dgm:t>
        <a:bodyPr/>
        <a:lstStyle/>
        <a:p>
          <a:endParaRPr lang="en-US"/>
        </a:p>
      </dgm:t>
    </dgm:pt>
    <dgm:pt modelId="{3DF73408-6ABD-4662-91ED-C776D2F08178}" type="sibTrans" cxnId="{338EBE21-3790-4816-BED1-489500F39270}">
      <dgm:prSet/>
      <dgm:spPr/>
      <dgm:t>
        <a:bodyPr/>
        <a:lstStyle/>
        <a:p>
          <a:endParaRPr lang="en-US"/>
        </a:p>
      </dgm:t>
    </dgm:pt>
    <dgm:pt modelId="{F8B38631-CF84-4122-A3D1-4A88648477C5}" type="pres">
      <dgm:prSet presAssocID="{6CBA285A-5FE9-4792-88EF-1D447048A3A4}" presName="linear" presStyleCnt="0">
        <dgm:presLayoutVars>
          <dgm:animLvl val="lvl"/>
          <dgm:resizeHandles val="exact"/>
        </dgm:presLayoutVars>
      </dgm:prSet>
      <dgm:spPr/>
      <dgm:t>
        <a:bodyPr/>
        <a:lstStyle/>
        <a:p>
          <a:endParaRPr lang="en-US"/>
        </a:p>
      </dgm:t>
    </dgm:pt>
    <dgm:pt modelId="{F2856F21-BB6B-45F8-AD1E-98B0D5CB514F}" type="pres">
      <dgm:prSet presAssocID="{90B8B0F9-CA94-4955-B85E-2679CA1C7DA9}" presName="parentText" presStyleLbl="node1" presStyleIdx="0" presStyleCnt="2">
        <dgm:presLayoutVars>
          <dgm:chMax val="0"/>
          <dgm:bulletEnabled val="1"/>
        </dgm:presLayoutVars>
      </dgm:prSet>
      <dgm:spPr/>
      <dgm:t>
        <a:bodyPr/>
        <a:lstStyle/>
        <a:p>
          <a:endParaRPr lang="en-US"/>
        </a:p>
      </dgm:t>
    </dgm:pt>
    <dgm:pt modelId="{BBDDE614-9C15-4870-92A5-2C0758C2ECF8}" type="pres">
      <dgm:prSet presAssocID="{90B8B0F9-CA94-4955-B85E-2679CA1C7DA9}" presName="childText" presStyleLbl="revTx" presStyleIdx="0" presStyleCnt="2">
        <dgm:presLayoutVars>
          <dgm:bulletEnabled val="1"/>
        </dgm:presLayoutVars>
      </dgm:prSet>
      <dgm:spPr/>
      <dgm:t>
        <a:bodyPr/>
        <a:lstStyle/>
        <a:p>
          <a:endParaRPr lang="en-US"/>
        </a:p>
      </dgm:t>
    </dgm:pt>
    <dgm:pt modelId="{58FEF86F-4108-4717-9D77-63AD4887CE98}" type="pres">
      <dgm:prSet presAssocID="{EA61A72A-38D5-44C3-B0AD-E311089888DF}" presName="parentText" presStyleLbl="node1" presStyleIdx="1" presStyleCnt="2">
        <dgm:presLayoutVars>
          <dgm:chMax val="0"/>
          <dgm:bulletEnabled val="1"/>
        </dgm:presLayoutVars>
      </dgm:prSet>
      <dgm:spPr/>
      <dgm:t>
        <a:bodyPr/>
        <a:lstStyle/>
        <a:p>
          <a:endParaRPr lang="en-US"/>
        </a:p>
      </dgm:t>
    </dgm:pt>
    <dgm:pt modelId="{16A429F2-0802-4A34-8291-F5C785B73064}" type="pres">
      <dgm:prSet presAssocID="{EA61A72A-38D5-44C3-B0AD-E311089888DF}" presName="childText" presStyleLbl="revTx" presStyleIdx="1" presStyleCnt="2">
        <dgm:presLayoutVars>
          <dgm:bulletEnabled val="1"/>
        </dgm:presLayoutVars>
      </dgm:prSet>
      <dgm:spPr/>
      <dgm:t>
        <a:bodyPr/>
        <a:lstStyle/>
        <a:p>
          <a:endParaRPr lang="en-US"/>
        </a:p>
      </dgm:t>
    </dgm:pt>
  </dgm:ptLst>
  <dgm:cxnLst>
    <dgm:cxn modelId="{549C4916-A342-4045-B485-0DFDC537A77F}" type="presOf" srcId="{10900F36-9CF8-42BB-9036-7784BEB7053A}" destId="{BBDDE614-9C15-4870-92A5-2C0758C2ECF8}" srcOrd="0" destOrd="2" presId="urn:microsoft.com/office/officeart/2005/8/layout/vList2"/>
    <dgm:cxn modelId="{D370E973-9FEE-4D6C-89DA-952C5DEA547B}" srcId="{90B8B0F9-CA94-4955-B85E-2679CA1C7DA9}" destId="{10900F36-9CF8-42BB-9036-7784BEB7053A}" srcOrd="2" destOrd="0" parTransId="{EC52E98D-6652-4E2D-8179-870BC605F749}" sibTransId="{D6383912-3403-4622-9494-9F6F1731E3AE}"/>
    <dgm:cxn modelId="{7ECF3117-3AC5-404F-8018-80CCD670A0DE}" srcId="{90B8B0F9-CA94-4955-B85E-2679CA1C7DA9}" destId="{8BCF8176-68BF-4726-AF3E-489787391230}" srcOrd="0" destOrd="0" parTransId="{845F581B-3E58-4F4E-8BDF-2A02BEC6439F}" sibTransId="{E8D497DD-B7FF-46F1-90F0-C379AB84B35F}"/>
    <dgm:cxn modelId="{D832839F-56F8-4F34-8C84-5C428D8F98F1}" type="presOf" srcId="{6CBA285A-5FE9-4792-88EF-1D447048A3A4}" destId="{F8B38631-CF84-4122-A3D1-4A88648477C5}" srcOrd="0" destOrd="0" presId="urn:microsoft.com/office/officeart/2005/8/layout/vList2"/>
    <dgm:cxn modelId="{D353D5C6-B638-403A-B36B-C64BEB236619}" srcId="{6CBA285A-5FE9-4792-88EF-1D447048A3A4}" destId="{90B8B0F9-CA94-4955-B85E-2679CA1C7DA9}" srcOrd="0" destOrd="0" parTransId="{C0072050-8EDD-4B9F-B355-9A861815F905}" sibTransId="{437B80DF-F7BE-4647-9D3E-C08832EECBE3}"/>
    <dgm:cxn modelId="{69E9B2BA-8896-4D97-8962-61461D98CB20}" srcId="{90B8B0F9-CA94-4955-B85E-2679CA1C7DA9}" destId="{35B73659-2316-439D-91C5-F701AEB633F1}" srcOrd="1" destOrd="0" parTransId="{6B28E472-2A2C-40B1-B902-C31D573CEBC9}" sibTransId="{999AAB05-9862-4781-90CC-4CD0EE73211B}"/>
    <dgm:cxn modelId="{53547868-7821-4266-8A53-EE59277FF987}" type="presOf" srcId="{975DD6D7-52C4-4F81-BBAF-A1871721E7D3}" destId="{16A429F2-0802-4A34-8291-F5C785B73064}" srcOrd="0" destOrd="4" presId="urn:microsoft.com/office/officeart/2005/8/layout/vList2"/>
    <dgm:cxn modelId="{A1B35ED7-58FF-48FB-A213-66453EA919A3}" srcId="{EA61A72A-38D5-44C3-B0AD-E311089888DF}" destId="{B64630F2-6EF3-4238-8D41-E3D74021A45A}" srcOrd="1" destOrd="0" parTransId="{ECF09162-D869-4404-993C-2469AF94DD59}" sibTransId="{1F36EDE5-950B-4126-9BAD-90CB96979088}"/>
    <dgm:cxn modelId="{EB297E8A-2A82-4AC8-B245-84BA344FA06E}" srcId="{90B8B0F9-CA94-4955-B85E-2679CA1C7DA9}" destId="{B5E8E73C-1A8C-427D-B21A-9BFF1F9F72D3}" srcOrd="3" destOrd="0" parTransId="{E83E77CE-FFD5-46D1-9691-B432DEC90678}" sibTransId="{8EB77D90-0159-42B1-87E5-C8473CBE09E6}"/>
    <dgm:cxn modelId="{A143010D-9891-42F0-BF8D-8150321C8C96}" srcId="{EA61A72A-38D5-44C3-B0AD-E311089888DF}" destId="{393E0298-E86C-4647-AE9E-557AB277FB48}" srcOrd="0" destOrd="0" parTransId="{F8EA5B75-A001-43F5-A7FD-792303134D2A}" sibTransId="{F5D22CEC-CA91-4093-AE4D-57A8627841E3}"/>
    <dgm:cxn modelId="{2F8594CE-84A7-4471-A349-23317ED55763}" type="presOf" srcId="{6966B4F9-74AE-4FE8-914B-F4B4F93CA1A0}" destId="{16A429F2-0802-4A34-8291-F5C785B73064}" srcOrd="0" destOrd="3" presId="urn:microsoft.com/office/officeart/2005/8/layout/vList2"/>
    <dgm:cxn modelId="{840FB660-4C33-4B48-93EB-6870326394E8}" type="presOf" srcId="{B64630F2-6EF3-4238-8D41-E3D74021A45A}" destId="{16A429F2-0802-4A34-8291-F5C785B73064}" srcOrd="0" destOrd="1" presId="urn:microsoft.com/office/officeart/2005/8/layout/vList2"/>
    <dgm:cxn modelId="{49F42CF0-9B83-47C2-BA2B-C8182D6D50FE}" type="presOf" srcId="{90B8B0F9-CA94-4955-B85E-2679CA1C7DA9}" destId="{F2856F21-BB6B-45F8-AD1E-98B0D5CB514F}" srcOrd="0" destOrd="0" presId="urn:microsoft.com/office/officeart/2005/8/layout/vList2"/>
    <dgm:cxn modelId="{338EBE21-3790-4816-BED1-489500F39270}" srcId="{EA61A72A-38D5-44C3-B0AD-E311089888DF}" destId="{975DD6D7-52C4-4F81-BBAF-A1871721E7D3}" srcOrd="4" destOrd="0" parTransId="{EF8F152D-2BCD-42E1-BD38-0744607B1D96}" sibTransId="{3DF73408-6ABD-4662-91ED-C776D2F08178}"/>
    <dgm:cxn modelId="{673BA8DE-A81F-43DD-8574-A7C052546AF2}" type="presOf" srcId="{BCFA046C-5704-45EB-98AB-5B5A9C9260F4}" destId="{16A429F2-0802-4A34-8291-F5C785B73064}" srcOrd="0" destOrd="2" presId="urn:microsoft.com/office/officeart/2005/8/layout/vList2"/>
    <dgm:cxn modelId="{93130291-3B2F-4B8E-8470-B488BB2D3ECD}" type="presOf" srcId="{393E0298-E86C-4647-AE9E-557AB277FB48}" destId="{16A429F2-0802-4A34-8291-F5C785B73064}" srcOrd="0" destOrd="0" presId="urn:microsoft.com/office/officeart/2005/8/layout/vList2"/>
    <dgm:cxn modelId="{5B68068C-C8CB-45E7-BFAC-14FF3A0DD09E}" srcId="{6CBA285A-5FE9-4792-88EF-1D447048A3A4}" destId="{EA61A72A-38D5-44C3-B0AD-E311089888DF}" srcOrd="1" destOrd="0" parTransId="{42A05D2A-204E-4A31-9A4F-A2490B0045EC}" sibTransId="{7DA4524D-0EFD-40E7-9432-3F4E06F4E022}"/>
    <dgm:cxn modelId="{D8DC75D2-8569-403B-A54E-19FE5430C847}" type="presOf" srcId="{B5E8E73C-1A8C-427D-B21A-9BFF1F9F72D3}" destId="{BBDDE614-9C15-4870-92A5-2C0758C2ECF8}" srcOrd="0" destOrd="3" presId="urn:microsoft.com/office/officeart/2005/8/layout/vList2"/>
    <dgm:cxn modelId="{4AB747F9-EB15-4084-B3D4-9FC28677A962}" type="presOf" srcId="{35B73659-2316-439D-91C5-F701AEB633F1}" destId="{BBDDE614-9C15-4870-92A5-2C0758C2ECF8}" srcOrd="0" destOrd="1" presId="urn:microsoft.com/office/officeart/2005/8/layout/vList2"/>
    <dgm:cxn modelId="{B6225743-32A4-47E4-9A00-C3104575AFD7}" srcId="{EA61A72A-38D5-44C3-B0AD-E311089888DF}" destId="{BCFA046C-5704-45EB-98AB-5B5A9C9260F4}" srcOrd="2" destOrd="0" parTransId="{78B3238E-CF24-4E27-A2A4-F8B5FABCF72D}" sibTransId="{89053153-5E06-4ADB-B0BD-20760CD1E9D6}"/>
    <dgm:cxn modelId="{E8560DF0-6361-4306-97EC-46713B2C45D9}" type="presOf" srcId="{8BCF8176-68BF-4726-AF3E-489787391230}" destId="{BBDDE614-9C15-4870-92A5-2C0758C2ECF8}" srcOrd="0" destOrd="0" presId="urn:microsoft.com/office/officeart/2005/8/layout/vList2"/>
    <dgm:cxn modelId="{6D1EFFDE-3F59-4BF1-B7EF-C346C37CE202}" type="presOf" srcId="{EA61A72A-38D5-44C3-B0AD-E311089888DF}" destId="{58FEF86F-4108-4717-9D77-63AD4887CE98}" srcOrd="0" destOrd="0" presId="urn:microsoft.com/office/officeart/2005/8/layout/vList2"/>
    <dgm:cxn modelId="{7261AF61-7B5A-4B94-8252-3D0200E563A7}" srcId="{EA61A72A-38D5-44C3-B0AD-E311089888DF}" destId="{6966B4F9-74AE-4FE8-914B-F4B4F93CA1A0}" srcOrd="3" destOrd="0" parTransId="{4855B135-9E8D-4A7D-A6E9-2957F3DE199D}" sibTransId="{FD582034-43A9-4690-B90F-EFBF3C8A501B}"/>
    <dgm:cxn modelId="{3702092F-A36C-461B-9BD3-F63D5FA7AA55}" type="presParOf" srcId="{F8B38631-CF84-4122-A3D1-4A88648477C5}" destId="{F2856F21-BB6B-45F8-AD1E-98B0D5CB514F}" srcOrd="0" destOrd="0" presId="urn:microsoft.com/office/officeart/2005/8/layout/vList2"/>
    <dgm:cxn modelId="{F590F9C9-DC41-4995-A01E-22111BD37896}" type="presParOf" srcId="{F8B38631-CF84-4122-A3D1-4A88648477C5}" destId="{BBDDE614-9C15-4870-92A5-2C0758C2ECF8}" srcOrd="1" destOrd="0" presId="urn:microsoft.com/office/officeart/2005/8/layout/vList2"/>
    <dgm:cxn modelId="{B154149B-37F1-452C-A69B-FA419F70F4EF}" type="presParOf" srcId="{F8B38631-CF84-4122-A3D1-4A88648477C5}" destId="{58FEF86F-4108-4717-9D77-63AD4887CE98}" srcOrd="2" destOrd="0" presId="urn:microsoft.com/office/officeart/2005/8/layout/vList2"/>
    <dgm:cxn modelId="{6D5CD13D-4C91-4A3C-98F7-DBCA1ADB7748}" type="presParOf" srcId="{F8B38631-CF84-4122-A3D1-4A88648477C5}" destId="{16A429F2-0802-4A34-8291-F5C785B7306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7E88AF7-ACDC-459A-8979-6127BD6B5EDC}"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n-US"/>
        </a:p>
      </dgm:t>
    </dgm:pt>
    <dgm:pt modelId="{E7CC6DE1-A0B6-40D3-BB30-24983E65148D}">
      <dgm:prSet/>
      <dgm:spPr/>
      <dgm:t>
        <a:bodyPr/>
        <a:lstStyle/>
        <a:p>
          <a:pPr rtl="0"/>
          <a:r>
            <a:rPr lang="en-US" dirty="0" smtClean="0">
              <a:latin typeface="+mj-lt"/>
            </a:rPr>
            <a:t>Project materials were reviewed and coded</a:t>
          </a:r>
          <a:endParaRPr lang="en-US" dirty="0">
            <a:latin typeface="+mj-lt"/>
          </a:endParaRPr>
        </a:p>
      </dgm:t>
    </dgm:pt>
    <dgm:pt modelId="{F0E7507A-FA71-4252-931D-639EE166F705}" type="parTrans" cxnId="{0F51E0C6-302F-442D-9D96-DF536E8CAD36}">
      <dgm:prSet/>
      <dgm:spPr/>
      <dgm:t>
        <a:bodyPr/>
        <a:lstStyle/>
        <a:p>
          <a:endParaRPr lang="en-US"/>
        </a:p>
      </dgm:t>
    </dgm:pt>
    <dgm:pt modelId="{C61480F9-C6C6-4C4D-B2AF-D10B64A6306C}" type="sibTrans" cxnId="{0F51E0C6-302F-442D-9D96-DF536E8CAD36}">
      <dgm:prSet/>
      <dgm:spPr/>
      <dgm:t>
        <a:bodyPr/>
        <a:lstStyle/>
        <a:p>
          <a:endParaRPr lang="en-US"/>
        </a:p>
      </dgm:t>
    </dgm:pt>
    <dgm:pt modelId="{E8EA1F64-8F17-4E57-9C34-996E3237A5BF}">
      <dgm:prSet/>
      <dgm:spPr/>
      <dgm:t>
        <a:bodyPr/>
        <a:lstStyle/>
        <a:p>
          <a:pPr rtl="0"/>
          <a:r>
            <a:rPr lang="en-US" dirty="0" smtClean="0">
              <a:latin typeface="+mj-lt"/>
            </a:rPr>
            <a:t>Coded information was recorded in a database</a:t>
          </a:r>
          <a:endParaRPr lang="en-US" dirty="0">
            <a:latin typeface="+mj-lt"/>
          </a:endParaRPr>
        </a:p>
      </dgm:t>
    </dgm:pt>
    <dgm:pt modelId="{41B4377C-BECB-4F9E-A06A-6ED0EB737785}" type="parTrans" cxnId="{BECF5CB0-648A-423A-A871-9F1C3E32ADBE}">
      <dgm:prSet/>
      <dgm:spPr/>
      <dgm:t>
        <a:bodyPr/>
        <a:lstStyle/>
        <a:p>
          <a:endParaRPr lang="en-US"/>
        </a:p>
      </dgm:t>
    </dgm:pt>
    <dgm:pt modelId="{E81004DD-D6BD-4C80-A429-A1661D78F88F}" type="sibTrans" cxnId="{BECF5CB0-648A-423A-A871-9F1C3E32ADBE}">
      <dgm:prSet/>
      <dgm:spPr/>
      <dgm:t>
        <a:bodyPr/>
        <a:lstStyle/>
        <a:p>
          <a:endParaRPr lang="en-US"/>
        </a:p>
      </dgm:t>
    </dgm:pt>
    <dgm:pt modelId="{FDF8690C-DD13-4804-98D4-9B5ED4B8C92C}">
      <dgm:prSet/>
      <dgm:spPr/>
      <dgm:t>
        <a:bodyPr/>
        <a:lstStyle/>
        <a:p>
          <a:pPr rtl="0"/>
          <a:r>
            <a:rPr lang="en-US" dirty="0" smtClean="0">
              <a:latin typeface="+mj-lt"/>
            </a:rPr>
            <a:t>Descriptions of DR K-12 portfolio characteristics were compiled for the annual report </a:t>
          </a:r>
          <a:endParaRPr lang="en-US" dirty="0">
            <a:latin typeface="+mj-lt"/>
          </a:endParaRPr>
        </a:p>
      </dgm:t>
    </dgm:pt>
    <dgm:pt modelId="{93AD9195-3836-4EF3-867E-ED8328C20837}" type="parTrans" cxnId="{22F77DE1-C821-417D-B4D1-66E2E073E53A}">
      <dgm:prSet/>
      <dgm:spPr/>
      <dgm:t>
        <a:bodyPr/>
        <a:lstStyle/>
        <a:p>
          <a:endParaRPr lang="en-US"/>
        </a:p>
      </dgm:t>
    </dgm:pt>
    <dgm:pt modelId="{EEFCAFCE-7C73-4E83-BE1A-325A097E7205}" type="sibTrans" cxnId="{22F77DE1-C821-417D-B4D1-66E2E073E53A}">
      <dgm:prSet/>
      <dgm:spPr/>
      <dgm:t>
        <a:bodyPr/>
        <a:lstStyle/>
        <a:p>
          <a:endParaRPr lang="en-US"/>
        </a:p>
      </dgm:t>
    </dgm:pt>
    <dgm:pt modelId="{0FF5D07B-7625-4FEE-B3AD-92D860341F8C}" type="pres">
      <dgm:prSet presAssocID="{F7E88AF7-ACDC-459A-8979-6127BD6B5EDC}" presName="Name0" presStyleCnt="0">
        <dgm:presLayoutVars>
          <dgm:dir/>
          <dgm:resizeHandles val="exact"/>
        </dgm:presLayoutVars>
      </dgm:prSet>
      <dgm:spPr/>
      <dgm:t>
        <a:bodyPr/>
        <a:lstStyle/>
        <a:p>
          <a:endParaRPr lang="en-US"/>
        </a:p>
      </dgm:t>
    </dgm:pt>
    <dgm:pt modelId="{66E4733E-282B-4B71-939E-EAA8CC68DB8F}" type="pres">
      <dgm:prSet presAssocID="{F7E88AF7-ACDC-459A-8979-6127BD6B5EDC}" presName="arrow" presStyleLbl="bgShp" presStyleIdx="0" presStyleCnt="1"/>
      <dgm:spPr>
        <a:solidFill>
          <a:schemeClr val="accent5">
            <a:lumMod val="75000"/>
          </a:schemeClr>
        </a:solidFill>
      </dgm:spPr>
    </dgm:pt>
    <dgm:pt modelId="{46980D2A-41D1-4F1D-B276-5BED99DAC528}" type="pres">
      <dgm:prSet presAssocID="{F7E88AF7-ACDC-459A-8979-6127BD6B5EDC}" presName="points" presStyleCnt="0"/>
      <dgm:spPr/>
    </dgm:pt>
    <dgm:pt modelId="{3727F09E-4099-45FB-AD58-A6C9BC48D0F9}" type="pres">
      <dgm:prSet presAssocID="{E7CC6DE1-A0B6-40D3-BB30-24983E65148D}" presName="compositeA" presStyleCnt="0"/>
      <dgm:spPr/>
    </dgm:pt>
    <dgm:pt modelId="{74E758CA-8449-4D34-AE08-120416FDE607}" type="pres">
      <dgm:prSet presAssocID="{E7CC6DE1-A0B6-40D3-BB30-24983E65148D}" presName="textA" presStyleLbl="revTx" presStyleIdx="0" presStyleCnt="3">
        <dgm:presLayoutVars>
          <dgm:bulletEnabled val="1"/>
        </dgm:presLayoutVars>
      </dgm:prSet>
      <dgm:spPr/>
      <dgm:t>
        <a:bodyPr/>
        <a:lstStyle/>
        <a:p>
          <a:endParaRPr lang="en-US"/>
        </a:p>
      </dgm:t>
    </dgm:pt>
    <dgm:pt modelId="{DFC1A78A-2044-4FF6-ACFE-8A6D320EC14F}" type="pres">
      <dgm:prSet presAssocID="{E7CC6DE1-A0B6-40D3-BB30-24983E65148D}" presName="circleA" presStyleLbl="node1" presStyleIdx="0" presStyleCnt="3"/>
      <dgm:spPr>
        <a:solidFill>
          <a:schemeClr val="accent4">
            <a:lumMod val="60000"/>
            <a:lumOff val="40000"/>
          </a:schemeClr>
        </a:solidFill>
      </dgm:spPr>
    </dgm:pt>
    <dgm:pt modelId="{15D4BECA-3D53-4DA1-BB90-78700857E017}" type="pres">
      <dgm:prSet presAssocID="{E7CC6DE1-A0B6-40D3-BB30-24983E65148D}" presName="spaceA" presStyleCnt="0"/>
      <dgm:spPr/>
    </dgm:pt>
    <dgm:pt modelId="{88AE5791-B2A9-4623-9F59-9BFAF2C3ED44}" type="pres">
      <dgm:prSet presAssocID="{C61480F9-C6C6-4C4D-B2AF-D10B64A6306C}" presName="space" presStyleCnt="0"/>
      <dgm:spPr/>
    </dgm:pt>
    <dgm:pt modelId="{76304609-E354-4205-88EB-F71FDB9DC91C}" type="pres">
      <dgm:prSet presAssocID="{E8EA1F64-8F17-4E57-9C34-996E3237A5BF}" presName="compositeB" presStyleCnt="0"/>
      <dgm:spPr/>
    </dgm:pt>
    <dgm:pt modelId="{00935590-6C76-42DF-960B-4A1E81FF6EDD}" type="pres">
      <dgm:prSet presAssocID="{E8EA1F64-8F17-4E57-9C34-996E3237A5BF}" presName="textB" presStyleLbl="revTx" presStyleIdx="1" presStyleCnt="3">
        <dgm:presLayoutVars>
          <dgm:bulletEnabled val="1"/>
        </dgm:presLayoutVars>
      </dgm:prSet>
      <dgm:spPr/>
      <dgm:t>
        <a:bodyPr/>
        <a:lstStyle/>
        <a:p>
          <a:endParaRPr lang="en-US"/>
        </a:p>
      </dgm:t>
    </dgm:pt>
    <dgm:pt modelId="{160F38FB-ACA1-4587-9EE8-C1999D149259}" type="pres">
      <dgm:prSet presAssocID="{E8EA1F64-8F17-4E57-9C34-996E3237A5BF}" presName="circleB" presStyleLbl="node1" presStyleIdx="1" presStyleCnt="3"/>
      <dgm:spPr>
        <a:solidFill>
          <a:schemeClr val="accent4">
            <a:lumMod val="60000"/>
            <a:lumOff val="40000"/>
          </a:schemeClr>
        </a:solidFill>
      </dgm:spPr>
    </dgm:pt>
    <dgm:pt modelId="{A2A7723D-C8D4-463A-B956-58B192523DAB}" type="pres">
      <dgm:prSet presAssocID="{E8EA1F64-8F17-4E57-9C34-996E3237A5BF}" presName="spaceB" presStyleCnt="0"/>
      <dgm:spPr/>
    </dgm:pt>
    <dgm:pt modelId="{3A2C8411-71E6-42B8-A612-92A8DBF5B5CD}" type="pres">
      <dgm:prSet presAssocID="{E81004DD-D6BD-4C80-A429-A1661D78F88F}" presName="space" presStyleCnt="0"/>
      <dgm:spPr/>
    </dgm:pt>
    <dgm:pt modelId="{CF21C4BB-4561-42E8-8EB3-CA84DED0F903}" type="pres">
      <dgm:prSet presAssocID="{FDF8690C-DD13-4804-98D4-9B5ED4B8C92C}" presName="compositeA" presStyleCnt="0"/>
      <dgm:spPr/>
    </dgm:pt>
    <dgm:pt modelId="{A832244D-CADA-4183-8B0A-1F6DC1DE4B8D}" type="pres">
      <dgm:prSet presAssocID="{FDF8690C-DD13-4804-98D4-9B5ED4B8C92C}" presName="textA" presStyleLbl="revTx" presStyleIdx="2" presStyleCnt="3">
        <dgm:presLayoutVars>
          <dgm:bulletEnabled val="1"/>
        </dgm:presLayoutVars>
      </dgm:prSet>
      <dgm:spPr/>
      <dgm:t>
        <a:bodyPr/>
        <a:lstStyle/>
        <a:p>
          <a:endParaRPr lang="en-US"/>
        </a:p>
      </dgm:t>
    </dgm:pt>
    <dgm:pt modelId="{DC872885-084C-47FD-B902-14AE32D58F93}" type="pres">
      <dgm:prSet presAssocID="{FDF8690C-DD13-4804-98D4-9B5ED4B8C92C}" presName="circleA" presStyleLbl="node1" presStyleIdx="2" presStyleCnt="3"/>
      <dgm:spPr>
        <a:solidFill>
          <a:schemeClr val="accent4">
            <a:lumMod val="60000"/>
            <a:lumOff val="40000"/>
          </a:schemeClr>
        </a:solidFill>
      </dgm:spPr>
    </dgm:pt>
    <dgm:pt modelId="{E80FF0E1-9E3D-4F19-B8CB-23C2F3AB4858}" type="pres">
      <dgm:prSet presAssocID="{FDF8690C-DD13-4804-98D4-9B5ED4B8C92C}" presName="spaceA" presStyleCnt="0"/>
      <dgm:spPr/>
    </dgm:pt>
  </dgm:ptLst>
  <dgm:cxnLst>
    <dgm:cxn modelId="{C00EF071-10E3-46C0-877D-6AE9D668E573}" type="presOf" srcId="{E8EA1F64-8F17-4E57-9C34-996E3237A5BF}" destId="{00935590-6C76-42DF-960B-4A1E81FF6EDD}" srcOrd="0" destOrd="0" presId="urn:microsoft.com/office/officeart/2005/8/layout/hProcess11"/>
    <dgm:cxn modelId="{22F77DE1-C821-417D-B4D1-66E2E073E53A}" srcId="{F7E88AF7-ACDC-459A-8979-6127BD6B5EDC}" destId="{FDF8690C-DD13-4804-98D4-9B5ED4B8C92C}" srcOrd="2" destOrd="0" parTransId="{93AD9195-3836-4EF3-867E-ED8328C20837}" sibTransId="{EEFCAFCE-7C73-4E83-BE1A-325A097E7205}"/>
    <dgm:cxn modelId="{8010FC96-FCA4-4AC9-98EF-EF15FBBC536E}" type="presOf" srcId="{FDF8690C-DD13-4804-98D4-9B5ED4B8C92C}" destId="{A832244D-CADA-4183-8B0A-1F6DC1DE4B8D}" srcOrd="0" destOrd="0" presId="urn:microsoft.com/office/officeart/2005/8/layout/hProcess11"/>
    <dgm:cxn modelId="{5FB1C1F4-74B2-4416-ADD3-2C0777781DD8}" type="presOf" srcId="{F7E88AF7-ACDC-459A-8979-6127BD6B5EDC}" destId="{0FF5D07B-7625-4FEE-B3AD-92D860341F8C}" srcOrd="0" destOrd="0" presId="urn:microsoft.com/office/officeart/2005/8/layout/hProcess11"/>
    <dgm:cxn modelId="{BECF5CB0-648A-423A-A871-9F1C3E32ADBE}" srcId="{F7E88AF7-ACDC-459A-8979-6127BD6B5EDC}" destId="{E8EA1F64-8F17-4E57-9C34-996E3237A5BF}" srcOrd="1" destOrd="0" parTransId="{41B4377C-BECB-4F9E-A06A-6ED0EB737785}" sibTransId="{E81004DD-D6BD-4C80-A429-A1661D78F88F}"/>
    <dgm:cxn modelId="{1342AA85-8B57-498F-A0D5-F758D075FB20}" type="presOf" srcId="{E7CC6DE1-A0B6-40D3-BB30-24983E65148D}" destId="{74E758CA-8449-4D34-AE08-120416FDE607}" srcOrd="0" destOrd="0" presId="urn:microsoft.com/office/officeart/2005/8/layout/hProcess11"/>
    <dgm:cxn modelId="{0F51E0C6-302F-442D-9D96-DF536E8CAD36}" srcId="{F7E88AF7-ACDC-459A-8979-6127BD6B5EDC}" destId="{E7CC6DE1-A0B6-40D3-BB30-24983E65148D}" srcOrd="0" destOrd="0" parTransId="{F0E7507A-FA71-4252-931D-639EE166F705}" sibTransId="{C61480F9-C6C6-4C4D-B2AF-D10B64A6306C}"/>
    <dgm:cxn modelId="{9FFC8E55-85C5-4F88-B6DB-5A3E3346DECA}" type="presParOf" srcId="{0FF5D07B-7625-4FEE-B3AD-92D860341F8C}" destId="{66E4733E-282B-4B71-939E-EAA8CC68DB8F}" srcOrd="0" destOrd="0" presId="urn:microsoft.com/office/officeart/2005/8/layout/hProcess11"/>
    <dgm:cxn modelId="{70332AEB-F3A4-48DD-8755-595876C8E065}" type="presParOf" srcId="{0FF5D07B-7625-4FEE-B3AD-92D860341F8C}" destId="{46980D2A-41D1-4F1D-B276-5BED99DAC528}" srcOrd="1" destOrd="0" presId="urn:microsoft.com/office/officeart/2005/8/layout/hProcess11"/>
    <dgm:cxn modelId="{904321B2-C8E2-4CEC-B784-30AA9CD7F4F9}" type="presParOf" srcId="{46980D2A-41D1-4F1D-B276-5BED99DAC528}" destId="{3727F09E-4099-45FB-AD58-A6C9BC48D0F9}" srcOrd="0" destOrd="0" presId="urn:microsoft.com/office/officeart/2005/8/layout/hProcess11"/>
    <dgm:cxn modelId="{7FE0477D-0156-4193-A171-D9FCDD59130F}" type="presParOf" srcId="{3727F09E-4099-45FB-AD58-A6C9BC48D0F9}" destId="{74E758CA-8449-4D34-AE08-120416FDE607}" srcOrd="0" destOrd="0" presId="urn:microsoft.com/office/officeart/2005/8/layout/hProcess11"/>
    <dgm:cxn modelId="{582256AD-986C-4015-84B8-5C49AC9FF72E}" type="presParOf" srcId="{3727F09E-4099-45FB-AD58-A6C9BC48D0F9}" destId="{DFC1A78A-2044-4FF6-ACFE-8A6D320EC14F}" srcOrd="1" destOrd="0" presId="urn:microsoft.com/office/officeart/2005/8/layout/hProcess11"/>
    <dgm:cxn modelId="{AC76D07D-81C9-4D52-88E0-F1CDC648BD31}" type="presParOf" srcId="{3727F09E-4099-45FB-AD58-A6C9BC48D0F9}" destId="{15D4BECA-3D53-4DA1-BB90-78700857E017}" srcOrd="2" destOrd="0" presId="urn:microsoft.com/office/officeart/2005/8/layout/hProcess11"/>
    <dgm:cxn modelId="{2F6818FC-88F9-47B1-8358-A41B92C7B630}" type="presParOf" srcId="{46980D2A-41D1-4F1D-B276-5BED99DAC528}" destId="{88AE5791-B2A9-4623-9F59-9BFAF2C3ED44}" srcOrd="1" destOrd="0" presId="urn:microsoft.com/office/officeart/2005/8/layout/hProcess11"/>
    <dgm:cxn modelId="{07AF4DD9-F59A-49F2-A4E7-3ECE2A6C88CD}" type="presParOf" srcId="{46980D2A-41D1-4F1D-B276-5BED99DAC528}" destId="{76304609-E354-4205-88EB-F71FDB9DC91C}" srcOrd="2" destOrd="0" presId="urn:microsoft.com/office/officeart/2005/8/layout/hProcess11"/>
    <dgm:cxn modelId="{F413C2AC-630E-4B8C-923A-B3B546429269}" type="presParOf" srcId="{76304609-E354-4205-88EB-F71FDB9DC91C}" destId="{00935590-6C76-42DF-960B-4A1E81FF6EDD}" srcOrd="0" destOrd="0" presId="urn:microsoft.com/office/officeart/2005/8/layout/hProcess11"/>
    <dgm:cxn modelId="{A85A0492-FFDC-4145-92B1-1D8B2EBAF912}" type="presParOf" srcId="{76304609-E354-4205-88EB-F71FDB9DC91C}" destId="{160F38FB-ACA1-4587-9EE8-C1999D149259}" srcOrd="1" destOrd="0" presId="urn:microsoft.com/office/officeart/2005/8/layout/hProcess11"/>
    <dgm:cxn modelId="{23D1FD82-8A1C-4497-A743-711684658EB9}" type="presParOf" srcId="{76304609-E354-4205-88EB-F71FDB9DC91C}" destId="{A2A7723D-C8D4-463A-B956-58B192523DAB}" srcOrd="2" destOrd="0" presId="urn:microsoft.com/office/officeart/2005/8/layout/hProcess11"/>
    <dgm:cxn modelId="{FA14ACD5-6238-47C3-AD47-D9F3093555BD}" type="presParOf" srcId="{46980D2A-41D1-4F1D-B276-5BED99DAC528}" destId="{3A2C8411-71E6-42B8-A612-92A8DBF5B5CD}" srcOrd="3" destOrd="0" presId="urn:microsoft.com/office/officeart/2005/8/layout/hProcess11"/>
    <dgm:cxn modelId="{BABFEBA8-D81D-48FF-8C3D-110035643D00}" type="presParOf" srcId="{46980D2A-41D1-4F1D-B276-5BED99DAC528}" destId="{CF21C4BB-4561-42E8-8EB3-CA84DED0F903}" srcOrd="4" destOrd="0" presId="urn:microsoft.com/office/officeart/2005/8/layout/hProcess11"/>
    <dgm:cxn modelId="{4213F377-2102-41D1-8959-368DACC4A8B4}" type="presParOf" srcId="{CF21C4BB-4561-42E8-8EB3-CA84DED0F903}" destId="{A832244D-CADA-4183-8B0A-1F6DC1DE4B8D}" srcOrd="0" destOrd="0" presId="urn:microsoft.com/office/officeart/2005/8/layout/hProcess11"/>
    <dgm:cxn modelId="{4EC2D382-ECE8-4656-AA27-332024C37D0F}" type="presParOf" srcId="{CF21C4BB-4561-42E8-8EB3-CA84DED0F903}" destId="{DC872885-084C-47FD-B902-14AE32D58F93}" srcOrd="1" destOrd="0" presId="urn:microsoft.com/office/officeart/2005/8/layout/hProcess11"/>
    <dgm:cxn modelId="{630D343A-A313-489E-8800-C49C38F33B81}" type="presParOf" srcId="{CF21C4BB-4561-42E8-8EB3-CA84DED0F903}" destId="{E80FF0E1-9E3D-4F19-B8CB-23C2F3AB4858}"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45432AA-A643-4841-A34C-33D5E73E5772}" type="doc">
      <dgm:prSet loTypeId="urn:diagrams.loki3.com/BracketList+Icon" loCatId="list" qsTypeId="urn:microsoft.com/office/officeart/2005/8/quickstyle/simple3" qsCatId="simple" csTypeId="urn:microsoft.com/office/officeart/2005/8/colors/accent1_2" csCatId="accent1"/>
      <dgm:spPr/>
      <dgm:t>
        <a:bodyPr/>
        <a:lstStyle/>
        <a:p>
          <a:endParaRPr lang="en-US"/>
        </a:p>
      </dgm:t>
    </dgm:pt>
    <dgm:pt modelId="{4DCDBD85-1997-4876-9EA4-45FD2B11E3F4}">
      <dgm:prSet/>
      <dgm:spPr/>
      <dgm:t>
        <a:bodyPr/>
        <a:lstStyle/>
        <a:p>
          <a:pPr rtl="0"/>
          <a:r>
            <a:rPr lang="en-US" dirty="0" smtClean="0"/>
            <a:t>Grand Challenges (2006)</a:t>
          </a:r>
          <a:endParaRPr lang="en-US" dirty="0"/>
        </a:p>
      </dgm:t>
    </dgm:pt>
    <dgm:pt modelId="{AB8ED5AF-0AD0-4FFD-A3A5-A265C8012B6C}" type="parTrans" cxnId="{6149890D-02F1-4EDC-B264-122A7A326BF3}">
      <dgm:prSet/>
      <dgm:spPr/>
      <dgm:t>
        <a:bodyPr/>
        <a:lstStyle/>
        <a:p>
          <a:endParaRPr lang="en-US"/>
        </a:p>
      </dgm:t>
    </dgm:pt>
    <dgm:pt modelId="{38C7BA14-2A52-4A44-A1AD-8C4B13923CFC}" type="sibTrans" cxnId="{6149890D-02F1-4EDC-B264-122A7A326BF3}">
      <dgm:prSet/>
      <dgm:spPr/>
      <dgm:t>
        <a:bodyPr/>
        <a:lstStyle/>
        <a:p>
          <a:endParaRPr lang="en-US"/>
        </a:p>
      </dgm:t>
    </dgm:pt>
    <dgm:pt modelId="{2971D13F-367A-4A70-8FBE-3C14F12867FF}">
      <dgm:prSet/>
      <dgm:spPr/>
      <dgm:t>
        <a:bodyPr/>
        <a:lstStyle/>
        <a:p>
          <a:pPr rtl="0"/>
          <a:r>
            <a:rPr lang="en-US" dirty="0" smtClean="0"/>
            <a:t>K-12 math and science assessments</a:t>
          </a:r>
          <a:endParaRPr lang="en-US" dirty="0"/>
        </a:p>
      </dgm:t>
    </dgm:pt>
    <dgm:pt modelId="{CBE235F4-2FB1-4619-BF69-E18FE30FB5DB}" type="parTrans" cxnId="{6D31D019-F05F-4DF8-98FB-8E82002BB492}">
      <dgm:prSet/>
      <dgm:spPr/>
      <dgm:t>
        <a:bodyPr/>
        <a:lstStyle/>
        <a:p>
          <a:endParaRPr lang="en-US"/>
        </a:p>
      </dgm:t>
    </dgm:pt>
    <dgm:pt modelId="{4FE1A4EE-965E-4432-9655-63898150686B}" type="sibTrans" cxnId="{6D31D019-F05F-4DF8-98FB-8E82002BB492}">
      <dgm:prSet/>
      <dgm:spPr/>
      <dgm:t>
        <a:bodyPr/>
        <a:lstStyle/>
        <a:p>
          <a:endParaRPr lang="en-US"/>
        </a:p>
      </dgm:t>
    </dgm:pt>
    <dgm:pt modelId="{5B83C240-EA54-4F12-B6CE-2DA372F47C51}">
      <dgm:prSet/>
      <dgm:spPr/>
      <dgm:t>
        <a:bodyPr/>
        <a:lstStyle/>
        <a:p>
          <a:pPr rtl="0"/>
          <a:r>
            <a:rPr lang="en-US" dirty="0" smtClean="0"/>
            <a:t>Elementary grade science</a:t>
          </a:r>
          <a:endParaRPr lang="en-US" dirty="0"/>
        </a:p>
      </dgm:t>
    </dgm:pt>
    <dgm:pt modelId="{16D6A15B-FC48-42F4-84E5-865A613858C8}" type="parTrans" cxnId="{9FE36DDB-A7F3-464A-B5D6-322D0A56BD7E}">
      <dgm:prSet/>
      <dgm:spPr/>
      <dgm:t>
        <a:bodyPr/>
        <a:lstStyle/>
        <a:p>
          <a:endParaRPr lang="en-US"/>
        </a:p>
      </dgm:t>
    </dgm:pt>
    <dgm:pt modelId="{A94BC368-CDAC-4A4D-A9B3-A880BDB9DBDA}" type="sibTrans" cxnId="{9FE36DDB-A7F3-464A-B5D6-322D0A56BD7E}">
      <dgm:prSet/>
      <dgm:spPr/>
      <dgm:t>
        <a:bodyPr/>
        <a:lstStyle/>
        <a:p>
          <a:endParaRPr lang="en-US"/>
        </a:p>
      </dgm:t>
    </dgm:pt>
    <dgm:pt modelId="{1FE5D54C-85EF-423B-BE11-11CD064933E5}">
      <dgm:prSet/>
      <dgm:spPr/>
      <dgm:t>
        <a:bodyPr/>
        <a:lstStyle/>
        <a:p>
          <a:pPr rtl="0"/>
          <a:r>
            <a:rPr lang="en-US" dirty="0" smtClean="0"/>
            <a:t>Cutting-edge STEM content in K-12</a:t>
          </a:r>
          <a:endParaRPr lang="en-US" dirty="0"/>
        </a:p>
      </dgm:t>
    </dgm:pt>
    <dgm:pt modelId="{89CE108A-CC56-412B-895F-632BF7DE5A99}" type="parTrans" cxnId="{3204740D-8BD1-4B2A-9230-7B453E04644A}">
      <dgm:prSet/>
      <dgm:spPr/>
      <dgm:t>
        <a:bodyPr/>
        <a:lstStyle/>
        <a:p>
          <a:endParaRPr lang="en-US"/>
        </a:p>
      </dgm:t>
    </dgm:pt>
    <dgm:pt modelId="{8BA229E3-20D7-45AC-8CF0-0C36BE4B3137}" type="sibTrans" cxnId="{3204740D-8BD1-4B2A-9230-7B453E04644A}">
      <dgm:prSet/>
      <dgm:spPr/>
      <dgm:t>
        <a:bodyPr/>
        <a:lstStyle/>
        <a:p>
          <a:endParaRPr lang="en-US"/>
        </a:p>
      </dgm:t>
    </dgm:pt>
    <dgm:pt modelId="{3B5B8DA7-A730-45C6-9CC7-2B895340B64E}">
      <dgm:prSet/>
      <dgm:spPr/>
      <dgm:t>
        <a:bodyPr/>
        <a:lstStyle/>
        <a:p>
          <a:pPr rtl="0"/>
          <a:r>
            <a:rPr lang="en-US" dirty="0" smtClean="0"/>
            <a:t>Challenge Strands (2008)</a:t>
          </a:r>
          <a:endParaRPr lang="en-US" dirty="0"/>
        </a:p>
      </dgm:t>
    </dgm:pt>
    <dgm:pt modelId="{BE64334A-CB26-46BE-A75D-CB2755978D29}" type="parTrans" cxnId="{D9A142B9-E294-4AB2-8F22-A285F5633FC8}">
      <dgm:prSet/>
      <dgm:spPr/>
      <dgm:t>
        <a:bodyPr/>
        <a:lstStyle/>
        <a:p>
          <a:endParaRPr lang="en-US"/>
        </a:p>
      </dgm:t>
    </dgm:pt>
    <dgm:pt modelId="{5AFD27DB-66E2-4377-A0F8-D59988F288B0}" type="sibTrans" cxnId="{D9A142B9-E294-4AB2-8F22-A285F5633FC8}">
      <dgm:prSet/>
      <dgm:spPr/>
      <dgm:t>
        <a:bodyPr/>
        <a:lstStyle/>
        <a:p>
          <a:endParaRPr lang="en-US"/>
        </a:p>
      </dgm:t>
    </dgm:pt>
    <dgm:pt modelId="{18440474-062E-420E-BF97-E2C7D475B9FF}">
      <dgm:prSet/>
      <dgm:spPr/>
      <dgm:t>
        <a:bodyPr/>
        <a:lstStyle/>
        <a:p>
          <a:pPr rtl="0"/>
          <a:r>
            <a:rPr lang="en-US" dirty="0" smtClean="0"/>
            <a:t>Contextual challenges</a:t>
          </a:r>
          <a:endParaRPr lang="en-US" dirty="0"/>
        </a:p>
      </dgm:t>
    </dgm:pt>
    <dgm:pt modelId="{783FBA17-9779-4806-9428-02449FC49A19}" type="parTrans" cxnId="{AA2F8501-95AB-4A57-93F0-18A94372A8D7}">
      <dgm:prSet/>
      <dgm:spPr/>
      <dgm:t>
        <a:bodyPr/>
        <a:lstStyle/>
        <a:p>
          <a:endParaRPr lang="en-US"/>
        </a:p>
      </dgm:t>
    </dgm:pt>
    <dgm:pt modelId="{1485EB7A-D01D-4438-AEED-D9DE930B2916}" type="sibTrans" cxnId="{AA2F8501-95AB-4A57-93F0-18A94372A8D7}">
      <dgm:prSet/>
      <dgm:spPr/>
      <dgm:t>
        <a:bodyPr/>
        <a:lstStyle/>
        <a:p>
          <a:endParaRPr lang="en-US"/>
        </a:p>
      </dgm:t>
    </dgm:pt>
    <dgm:pt modelId="{F990D678-52C2-45C6-AC0A-268238C8756A}">
      <dgm:prSet/>
      <dgm:spPr/>
      <dgm:t>
        <a:bodyPr/>
        <a:lstStyle/>
        <a:p>
          <a:pPr rtl="0"/>
          <a:r>
            <a:rPr lang="en-US" dirty="0" smtClean="0"/>
            <a:t>Frontier challenges</a:t>
          </a:r>
          <a:endParaRPr lang="en-US" dirty="0"/>
        </a:p>
      </dgm:t>
    </dgm:pt>
    <dgm:pt modelId="{E8C19C63-D3F2-4EF6-8E7E-E164BB51FF49}" type="parTrans" cxnId="{E3FEF89F-C01C-420C-A768-BD32741D3FDA}">
      <dgm:prSet/>
      <dgm:spPr/>
      <dgm:t>
        <a:bodyPr/>
        <a:lstStyle/>
        <a:p>
          <a:endParaRPr lang="en-US"/>
        </a:p>
      </dgm:t>
    </dgm:pt>
    <dgm:pt modelId="{1AD2AE72-4A13-4141-A0ED-587FEF52908D}" type="sibTrans" cxnId="{E3FEF89F-C01C-420C-A768-BD32741D3FDA}">
      <dgm:prSet/>
      <dgm:spPr/>
      <dgm:t>
        <a:bodyPr/>
        <a:lstStyle/>
        <a:p>
          <a:endParaRPr lang="en-US"/>
        </a:p>
      </dgm:t>
    </dgm:pt>
    <dgm:pt modelId="{400B55CD-C308-4895-8696-AD8ED1206C05}">
      <dgm:prSet/>
      <dgm:spPr/>
      <dgm:t>
        <a:bodyPr/>
        <a:lstStyle/>
        <a:p>
          <a:pPr rtl="0"/>
          <a:r>
            <a:rPr lang="en-US" dirty="0" smtClean="0"/>
            <a:t>Challenge Areas (2009, 2010, 2011) </a:t>
          </a:r>
          <a:endParaRPr lang="en-US" dirty="0"/>
        </a:p>
      </dgm:t>
    </dgm:pt>
    <dgm:pt modelId="{92AA6FF5-3161-44B3-85CA-EF6AFDCCE6A1}" type="parTrans" cxnId="{ADF484E2-FAD3-4CAF-B744-197375688B8E}">
      <dgm:prSet/>
      <dgm:spPr/>
      <dgm:t>
        <a:bodyPr/>
        <a:lstStyle/>
        <a:p>
          <a:endParaRPr lang="en-US"/>
        </a:p>
      </dgm:t>
    </dgm:pt>
    <dgm:pt modelId="{C44800AE-1362-43AA-AAB9-206949C652DB}" type="sibTrans" cxnId="{ADF484E2-FAD3-4CAF-B744-197375688B8E}">
      <dgm:prSet/>
      <dgm:spPr/>
      <dgm:t>
        <a:bodyPr/>
        <a:lstStyle/>
        <a:p>
          <a:endParaRPr lang="en-US"/>
        </a:p>
      </dgm:t>
    </dgm:pt>
    <dgm:pt modelId="{01986C16-082C-431B-A527-627AB82E2C6E}">
      <dgm:prSet/>
      <dgm:spPr/>
      <dgm:t>
        <a:bodyPr/>
        <a:lstStyle/>
        <a:p>
          <a:pPr rtl="0"/>
          <a:r>
            <a:rPr lang="en-US" dirty="0" smtClean="0"/>
            <a:t>Assessments</a:t>
          </a:r>
          <a:endParaRPr lang="en-US" dirty="0"/>
        </a:p>
      </dgm:t>
    </dgm:pt>
    <dgm:pt modelId="{A19C59EC-EC83-4352-8C5C-8E22D4A08E99}" type="parTrans" cxnId="{49B3155E-BE9E-42B1-986D-1962DF9CE4A9}">
      <dgm:prSet/>
      <dgm:spPr/>
      <dgm:t>
        <a:bodyPr/>
        <a:lstStyle/>
        <a:p>
          <a:endParaRPr lang="en-US"/>
        </a:p>
      </dgm:t>
    </dgm:pt>
    <dgm:pt modelId="{49D44B0B-EAB3-436E-9040-0CA5BEA5C2C4}" type="sibTrans" cxnId="{49B3155E-BE9E-42B1-986D-1962DF9CE4A9}">
      <dgm:prSet/>
      <dgm:spPr/>
      <dgm:t>
        <a:bodyPr/>
        <a:lstStyle/>
        <a:p>
          <a:endParaRPr lang="en-US"/>
        </a:p>
      </dgm:t>
    </dgm:pt>
    <dgm:pt modelId="{A66F669B-E508-46DE-9C43-84EE33FEDC73}">
      <dgm:prSet/>
      <dgm:spPr/>
      <dgm:t>
        <a:bodyPr/>
        <a:lstStyle/>
        <a:p>
          <a:pPr rtl="0"/>
          <a:r>
            <a:rPr lang="en-US" dirty="0" smtClean="0"/>
            <a:t>Opportunity to learn for all students</a:t>
          </a:r>
          <a:endParaRPr lang="en-US" dirty="0"/>
        </a:p>
      </dgm:t>
    </dgm:pt>
    <dgm:pt modelId="{EF26A106-A25A-4ADF-AC3E-433825D5A097}" type="parTrans" cxnId="{7299BCD3-EAF5-48CD-B335-1AA919E5683A}">
      <dgm:prSet/>
      <dgm:spPr/>
      <dgm:t>
        <a:bodyPr/>
        <a:lstStyle/>
        <a:p>
          <a:endParaRPr lang="en-US"/>
        </a:p>
      </dgm:t>
    </dgm:pt>
    <dgm:pt modelId="{1C5520B6-B926-4E7F-9A33-787C831B22C6}" type="sibTrans" cxnId="{7299BCD3-EAF5-48CD-B335-1AA919E5683A}">
      <dgm:prSet/>
      <dgm:spPr/>
      <dgm:t>
        <a:bodyPr/>
        <a:lstStyle/>
        <a:p>
          <a:endParaRPr lang="en-US"/>
        </a:p>
      </dgm:t>
    </dgm:pt>
    <dgm:pt modelId="{2C1B7BA4-0180-4D55-BCAA-69E7C61DD230}">
      <dgm:prSet/>
      <dgm:spPr/>
      <dgm:t>
        <a:bodyPr/>
        <a:lstStyle/>
        <a:p>
          <a:pPr rtl="0"/>
          <a:r>
            <a:rPr lang="en-US" dirty="0" smtClean="0"/>
            <a:t>Ability of teachers</a:t>
          </a:r>
          <a:endParaRPr lang="en-US" dirty="0"/>
        </a:p>
      </dgm:t>
    </dgm:pt>
    <dgm:pt modelId="{88FEAEF6-075A-4F9A-8656-7DBD97CE6026}" type="parTrans" cxnId="{3506EE9E-B87C-4F24-8757-C833710C69FE}">
      <dgm:prSet/>
      <dgm:spPr/>
      <dgm:t>
        <a:bodyPr/>
        <a:lstStyle/>
        <a:p>
          <a:endParaRPr lang="en-US"/>
        </a:p>
      </dgm:t>
    </dgm:pt>
    <dgm:pt modelId="{D6DFF29F-C2A0-4E49-BACD-A2760EDF4C18}" type="sibTrans" cxnId="{3506EE9E-B87C-4F24-8757-C833710C69FE}">
      <dgm:prSet/>
      <dgm:spPr/>
      <dgm:t>
        <a:bodyPr/>
        <a:lstStyle/>
        <a:p>
          <a:endParaRPr lang="en-US"/>
        </a:p>
      </dgm:t>
    </dgm:pt>
    <dgm:pt modelId="{5EE957C0-D5EB-4F2F-B301-2ADE1A777F83}">
      <dgm:prSet/>
      <dgm:spPr/>
      <dgm:t>
        <a:bodyPr/>
        <a:lstStyle/>
        <a:p>
          <a:pPr rtl="0"/>
          <a:r>
            <a:rPr lang="en-US" dirty="0" smtClean="0"/>
            <a:t>Promising innovations</a:t>
          </a:r>
          <a:endParaRPr lang="en-US" dirty="0"/>
        </a:p>
      </dgm:t>
    </dgm:pt>
    <dgm:pt modelId="{1FB58284-C0FE-43EE-B02C-4FD21120BB73}" type="parTrans" cxnId="{31438347-669E-4731-8AAC-6770740A4D26}">
      <dgm:prSet/>
      <dgm:spPr/>
      <dgm:t>
        <a:bodyPr/>
        <a:lstStyle/>
        <a:p>
          <a:endParaRPr lang="en-US"/>
        </a:p>
      </dgm:t>
    </dgm:pt>
    <dgm:pt modelId="{8CDEBBD3-9879-463B-B1FE-CAA29B0150DC}" type="sibTrans" cxnId="{31438347-669E-4731-8AAC-6770740A4D26}">
      <dgm:prSet/>
      <dgm:spPr/>
      <dgm:t>
        <a:bodyPr/>
        <a:lstStyle/>
        <a:p>
          <a:endParaRPr lang="en-US"/>
        </a:p>
      </dgm:t>
    </dgm:pt>
    <dgm:pt modelId="{6DDACFF6-2721-464E-8637-AC5B71D8DD25}">
      <dgm:prSet/>
      <dgm:spPr/>
      <dgm:t>
        <a:bodyPr/>
        <a:lstStyle/>
        <a:p>
          <a:pPr rtl="0"/>
          <a:r>
            <a:rPr lang="en-US" dirty="0" smtClean="0"/>
            <a:t>Cyber-enables learning (2011 only)</a:t>
          </a:r>
          <a:endParaRPr lang="en-US" dirty="0"/>
        </a:p>
      </dgm:t>
    </dgm:pt>
    <dgm:pt modelId="{D7922939-0794-4598-9EE6-3F9107BB2CAD}" type="parTrans" cxnId="{58028384-BA50-4E72-896F-2E2CBCB4978F}">
      <dgm:prSet/>
      <dgm:spPr/>
      <dgm:t>
        <a:bodyPr/>
        <a:lstStyle/>
        <a:p>
          <a:endParaRPr lang="en-US"/>
        </a:p>
      </dgm:t>
    </dgm:pt>
    <dgm:pt modelId="{7B3A4F29-710A-40F8-9100-B56665CFD0F8}" type="sibTrans" cxnId="{58028384-BA50-4E72-896F-2E2CBCB4978F}">
      <dgm:prSet/>
      <dgm:spPr/>
      <dgm:t>
        <a:bodyPr/>
        <a:lstStyle/>
        <a:p>
          <a:endParaRPr lang="en-US"/>
        </a:p>
      </dgm:t>
    </dgm:pt>
    <dgm:pt modelId="{738B0CA9-17F4-4E08-86C7-56AE6F90B74F}">
      <dgm:prSet/>
      <dgm:spPr/>
      <dgm:t>
        <a:bodyPr/>
        <a:lstStyle/>
        <a:p>
          <a:pPr rtl="0"/>
          <a:r>
            <a:rPr lang="en-US" dirty="0" smtClean="0"/>
            <a:t>Strands (2012)</a:t>
          </a:r>
          <a:endParaRPr lang="en-US" dirty="0"/>
        </a:p>
      </dgm:t>
    </dgm:pt>
    <dgm:pt modelId="{C589C93C-DB45-479A-9DD4-6D56E2D62A55}" type="parTrans" cxnId="{C702C6DB-3016-4CDB-87D5-258898482F4D}">
      <dgm:prSet/>
      <dgm:spPr/>
      <dgm:t>
        <a:bodyPr/>
        <a:lstStyle/>
        <a:p>
          <a:endParaRPr lang="en-US"/>
        </a:p>
      </dgm:t>
    </dgm:pt>
    <dgm:pt modelId="{BA6EE598-575F-4837-B58D-E124369BAFEB}" type="sibTrans" cxnId="{C702C6DB-3016-4CDB-87D5-258898482F4D}">
      <dgm:prSet/>
      <dgm:spPr/>
      <dgm:t>
        <a:bodyPr/>
        <a:lstStyle/>
        <a:p>
          <a:endParaRPr lang="en-US"/>
        </a:p>
      </dgm:t>
    </dgm:pt>
    <dgm:pt modelId="{321DC3ED-38F7-476E-A7A0-70A8DDC48A34}">
      <dgm:prSet/>
      <dgm:spPr/>
      <dgm:t>
        <a:bodyPr/>
        <a:lstStyle/>
        <a:p>
          <a:pPr rtl="0"/>
          <a:r>
            <a:rPr lang="en-US" dirty="0" smtClean="0"/>
            <a:t>Assessment</a:t>
          </a:r>
          <a:endParaRPr lang="en-US" dirty="0"/>
        </a:p>
      </dgm:t>
    </dgm:pt>
    <dgm:pt modelId="{03C38C0F-2FFF-49CB-9E58-A24267B7ED76}" type="parTrans" cxnId="{E75DCECB-877C-48EC-AA60-2607520B0214}">
      <dgm:prSet/>
      <dgm:spPr/>
      <dgm:t>
        <a:bodyPr/>
        <a:lstStyle/>
        <a:p>
          <a:endParaRPr lang="en-US"/>
        </a:p>
      </dgm:t>
    </dgm:pt>
    <dgm:pt modelId="{FDA0CB24-2AA4-4A70-85C1-74C82A226CEA}" type="sibTrans" cxnId="{E75DCECB-877C-48EC-AA60-2607520B0214}">
      <dgm:prSet/>
      <dgm:spPr/>
      <dgm:t>
        <a:bodyPr/>
        <a:lstStyle/>
        <a:p>
          <a:endParaRPr lang="en-US"/>
        </a:p>
      </dgm:t>
    </dgm:pt>
    <dgm:pt modelId="{38A13C56-517B-4C74-A5A7-51F10B4DD22F}">
      <dgm:prSet/>
      <dgm:spPr/>
      <dgm:t>
        <a:bodyPr/>
        <a:lstStyle/>
        <a:p>
          <a:pPr rtl="0"/>
          <a:r>
            <a:rPr lang="en-US" dirty="0" smtClean="0"/>
            <a:t>Learning</a:t>
          </a:r>
          <a:endParaRPr lang="en-US" dirty="0"/>
        </a:p>
      </dgm:t>
    </dgm:pt>
    <dgm:pt modelId="{26809A4A-CCE6-42FA-B386-7D329BEED155}" type="parTrans" cxnId="{D3C35544-DA12-48DF-AC20-0123862D5965}">
      <dgm:prSet/>
      <dgm:spPr/>
      <dgm:t>
        <a:bodyPr/>
        <a:lstStyle/>
        <a:p>
          <a:endParaRPr lang="en-US"/>
        </a:p>
      </dgm:t>
    </dgm:pt>
    <dgm:pt modelId="{2B8D399D-627D-4C08-B8AF-E1645237BF21}" type="sibTrans" cxnId="{D3C35544-DA12-48DF-AC20-0123862D5965}">
      <dgm:prSet/>
      <dgm:spPr/>
      <dgm:t>
        <a:bodyPr/>
        <a:lstStyle/>
        <a:p>
          <a:endParaRPr lang="en-US"/>
        </a:p>
      </dgm:t>
    </dgm:pt>
    <dgm:pt modelId="{90403CF1-FBBC-4435-A7AE-AE1D64339079}">
      <dgm:prSet/>
      <dgm:spPr/>
      <dgm:t>
        <a:bodyPr/>
        <a:lstStyle/>
        <a:p>
          <a:pPr rtl="0"/>
          <a:r>
            <a:rPr lang="en-US" dirty="0" smtClean="0"/>
            <a:t>Teaching</a:t>
          </a:r>
          <a:endParaRPr lang="en-US" dirty="0"/>
        </a:p>
      </dgm:t>
    </dgm:pt>
    <dgm:pt modelId="{BD32C84D-E6B9-4889-AEC7-9F818E840150}" type="parTrans" cxnId="{CED05FA7-6E0A-4D7E-9037-DAEAD01BFDB5}">
      <dgm:prSet/>
      <dgm:spPr/>
      <dgm:t>
        <a:bodyPr/>
        <a:lstStyle/>
        <a:p>
          <a:endParaRPr lang="en-US"/>
        </a:p>
      </dgm:t>
    </dgm:pt>
    <dgm:pt modelId="{25B3F7CA-7C86-4EB5-9ABA-31DC6B4D565A}" type="sibTrans" cxnId="{CED05FA7-6E0A-4D7E-9037-DAEAD01BFDB5}">
      <dgm:prSet/>
      <dgm:spPr/>
      <dgm:t>
        <a:bodyPr/>
        <a:lstStyle/>
        <a:p>
          <a:endParaRPr lang="en-US"/>
        </a:p>
      </dgm:t>
    </dgm:pt>
    <dgm:pt modelId="{8D855400-6547-4648-B9F7-937B5FA6E999}">
      <dgm:prSet/>
      <dgm:spPr/>
      <dgm:t>
        <a:bodyPr/>
        <a:lstStyle/>
        <a:p>
          <a:pPr rtl="0"/>
          <a:r>
            <a:rPr lang="en-US" dirty="0" smtClean="0"/>
            <a:t>Scale-up and sustainability</a:t>
          </a:r>
          <a:endParaRPr lang="en-US" dirty="0"/>
        </a:p>
      </dgm:t>
    </dgm:pt>
    <dgm:pt modelId="{4A571FD3-32D1-445E-BAAF-C7935174C8E3}" type="parTrans" cxnId="{B198C8A2-D145-4658-8536-3CF93A7E06B0}">
      <dgm:prSet/>
      <dgm:spPr/>
      <dgm:t>
        <a:bodyPr/>
        <a:lstStyle/>
        <a:p>
          <a:endParaRPr lang="en-US"/>
        </a:p>
      </dgm:t>
    </dgm:pt>
    <dgm:pt modelId="{40E5AE2C-D90D-4AAB-9EA1-D4103ACD5762}" type="sibTrans" cxnId="{B198C8A2-D145-4658-8536-3CF93A7E06B0}">
      <dgm:prSet/>
      <dgm:spPr/>
      <dgm:t>
        <a:bodyPr/>
        <a:lstStyle/>
        <a:p>
          <a:endParaRPr lang="en-US"/>
        </a:p>
      </dgm:t>
    </dgm:pt>
    <dgm:pt modelId="{C3F5346D-6E99-4F0C-BDB4-5A3DFF2DCF87}" type="pres">
      <dgm:prSet presAssocID="{345432AA-A643-4841-A34C-33D5E73E5772}" presName="Name0" presStyleCnt="0">
        <dgm:presLayoutVars>
          <dgm:dir/>
          <dgm:animLvl val="lvl"/>
          <dgm:resizeHandles val="exact"/>
        </dgm:presLayoutVars>
      </dgm:prSet>
      <dgm:spPr/>
      <dgm:t>
        <a:bodyPr/>
        <a:lstStyle/>
        <a:p>
          <a:endParaRPr lang="en-US"/>
        </a:p>
      </dgm:t>
    </dgm:pt>
    <dgm:pt modelId="{690E1858-68EA-45DB-99FF-4238FAE361C7}" type="pres">
      <dgm:prSet presAssocID="{4DCDBD85-1997-4876-9EA4-45FD2B11E3F4}" presName="linNode" presStyleCnt="0"/>
      <dgm:spPr/>
    </dgm:pt>
    <dgm:pt modelId="{00BE805C-EDAF-4654-B7FB-10A72F6451F2}" type="pres">
      <dgm:prSet presAssocID="{4DCDBD85-1997-4876-9EA4-45FD2B11E3F4}" presName="parTx" presStyleLbl="revTx" presStyleIdx="0" presStyleCnt="4">
        <dgm:presLayoutVars>
          <dgm:chMax val="1"/>
          <dgm:bulletEnabled val="1"/>
        </dgm:presLayoutVars>
      </dgm:prSet>
      <dgm:spPr/>
      <dgm:t>
        <a:bodyPr/>
        <a:lstStyle/>
        <a:p>
          <a:endParaRPr lang="en-US"/>
        </a:p>
      </dgm:t>
    </dgm:pt>
    <dgm:pt modelId="{18A64C68-9ABC-48F9-AE12-ED036C011DAA}" type="pres">
      <dgm:prSet presAssocID="{4DCDBD85-1997-4876-9EA4-45FD2B11E3F4}" presName="bracket" presStyleLbl="parChTrans1D1" presStyleIdx="0" presStyleCnt="4"/>
      <dgm:spPr/>
    </dgm:pt>
    <dgm:pt modelId="{B5C0793B-FE4C-4C79-82CD-54F84D11897F}" type="pres">
      <dgm:prSet presAssocID="{4DCDBD85-1997-4876-9EA4-45FD2B11E3F4}" presName="spH" presStyleCnt="0"/>
      <dgm:spPr/>
    </dgm:pt>
    <dgm:pt modelId="{51791E25-1B59-41CA-8DA1-EFA174534012}" type="pres">
      <dgm:prSet presAssocID="{4DCDBD85-1997-4876-9EA4-45FD2B11E3F4}" presName="desTx" presStyleLbl="node1" presStyleIdx="0" presStyleCnt="4">
        <dgm:presLayoutVars>
          <dgm:bulletEnabled val="1"/>
        </dgm:presLayoutVars>
      </dgm:prSet>
      <dgm:spPr/>
      <dgm:t>
        <a:bodyPr/>
        <a:lstStyle/>
        <a:p>
          <a:endParaRPr lang="en-US"/>
        </a:p>
      </dgm:t>
    </dgm:pt>
    <dgm:pt modelId="{5FA4FE1B-DA5F-4E6E-AAEC-8DBB949C5BFD}" type="pres">
      <dgm:prSet presAssocID="{38C7BA14-2A52-4A44-A1AD-8C4B13923CFC}" presName="spV" presStyleCnt="0"/>
      <dgm:spPr/>
    </dgm:pt>
    <dgm:pt modelId="{3F352C1D-7161-4972-93DF-A04C84F1BA0A}" type="pres">
      <dgm:prSet presAssocID="{3B5B8DA7-A730-45C6-9CC7-2B895340B64E}" presName="linNode" presStyleCnt="0"/>
      <dgm:spPr/>
    </dgm:pt>
    <dgm:pt modelId="{C9B04519-0D29-4AD5-BA8F-9671F4FED7FF}" type="pres">
      <dgm:prSet presAssocID="{3B5B8DA7-A730-45C6-9CC7-2B895340B64E}" presName="parTx" presStyleLbl="revTx" presStyleIdx="1" presStyleCnt="4">
        <dgm:presLayoutVars>
          <dgm:chMax val="1"/>
          <dgm:bulletEnabled val="1"/>
        </dgm:presLayoutVars>
      </dgm:prSet>
      <dgm:spPr/>
      <dgm:t>
        <a:bodyPr/>
        <a:lstStyle/>
        <a:p>
          <a:endParaRPr lang="en-US"/>
        </a:p>
      </dgm:t>
    </dgm:pt>
    <dgm:pt modelId="{6271E8E1-F621-4A2D-8667-CB4B4CA7815E}" type="pres">
      <dgm:prSet presAssocID="{3B5B8DA7-A730-45C6-9CC7-2B895340B64E}" presName="bracket" presStyleLbl="parChTrans1D1" presStyleIdx="1" presStyleCnt="4"/>
      <dgm:spPr/>
    </dgm:pt>
    <dgm:pt modelId="{2056D830-EC0B-4BC5-A528-DEAB5439EF0D}" type="pres">
      <dgm:prSet presAssocID="{3B5B8DA7-A730-45C6-9CC7-2B895340B64E}" presName="spH" presStyleCnt="0"/>
      <dgm:spPr/>
    </dgm:pt>
    <dgm:pt modelId="{2A788B54-C42B-4A4F-BE3A-43AC78A3E4D6}" type="pres">
      <dgm:prSet presAssocID="{3B5B8DA7-A730-45C6-9CC7-2B895340B64E}" presName="desTx" presStyleLbl="node1" presStyleIdx="1" presStyleCnt="4">
        <dgm:presLayoutVars>
          <dgm:bulletEnabled val="1"/>
        </dgm:presLayoutVars>
      </dgm:prSet>
      <dgm:spPr/>
      <dgm:t>
        <a:bodyPr/>
        <a:lstStyle/>
        <a:p>
          <a:endParaRPr lang="en-US"/>
        </a:p>
      </dgm:t>
    </dgm:pt>
    <dgm:pt modelId="{2984C2C0-3049-4F73-84CC-1E72AD71A514}" type="pres">
      <dgm:prSet presAssocID="{5AFD27DB-66E2-4377-A0F8-D59988F288B0}" presName="spV" presStyleCnt="0"/>
      <dgm:spPr/>
    </dgm:pt>
    <dgm:pt modelId="{9E66575D-6464-4B0D-89BD-AA83917BB909}" type="pres">
      <dgm:prSet presAssocID="{400B55CD-C308-4895-8696-AD8ED1206C05}" presName="linNode" presStyleCnt="0"/>
      <dgm:spPr/>
    </dgm:pt>
    <dgm:pt modelId="{CA2D7A7D-53F2-4F8D-B662-FF1CEE2D59C3}" type="pres">
      <dgm:prSet presAssocID="{400B55CD-C308-4895-8696-AD8ED1206C05}" presName="parTx" presStyleLbl="revTx" presStyleIdx="2" presStyleCnt="4">
        <dgm:presLayoutVars>
          <dgm:chMax val="1"/>
          <dgm:bulletEnabled val="1"/>
        </dgm:presLayoutVars>
      </dgm:prSet>
      <dgm:spPr/>
      <dgm:t>
        <a:bodyPr/>
        <a:lstStyle/>
        <a:p>
          <a:endParaRPr lang="en-US"/>
        </a:p>
      </dgm:t>
    </dgm:pt>
    <dgm:pt modelId="{47CC4CE2-3F07-41D0-8756-0E5291C976B7}" type="pres">
      <dgm:prSet presAssocID="{400B55CD-C308-4895-8696-AD8ED1206C05}" presName="bracket" presStyleLbl="parChTrans1D1" presStyleIdx="2" presStyleCnt="4"/>
      <dgm:spPr/>
    </dgm:pt>
    <dgm:pt modelId="{00B9A067-6E6F-43F9-945B-19D8C5AA02DC}" type="pres">
      <dgm:prSet presAssocID="{400B55CD-C308-4895-8696-AD8ED1206C05}" presName="spH" presStyleCnt="0"/>
      <dgm:spPr/>
    </dgm:pt>
    <dgm:pt modelId="{EA7A2CA2-4F38-434A-AA36-AB07432661C7}" type="pres">
      <dgm:prSet presAssocID="{400B55CD-C308-4895-8696-AD8ED1206C05}" presName="desTx" presStyleLbl="node1" presStyleIdx="2" presStyleCnt="4">
        <dgm:presLayoutVars>
          <dgm:bulletEnabled val="1"/>
        </dgm:presLayoutVars>
      </dgm:prSet>
      <dgm:spPr/>
      <dgm:t>
        <a:bodyPr/>
        <a:lstStyle/>
        <a:p>
          <a:endParaRPr lang="en-US"/>
        </a:p>
      </dgm:t>
    </dgm:pt>
    <dgm:pt modelId="{91A638B9-EAD1-497D-97A4-6E7A43E7B868}" type="pres">
      <dgm:prSet presAssocID="{C44800AE-1362-43AA-AAB9-206949C652DB}" presName="spV" presStyleCnt="0"/>
      <dgm:spPr/>
    </dgm:pt>
    <dgm:pt modelId="{7E0E97CA-5A17-48D8-9146-6383C32839AE}" type="pres">
      <dgm:prSet presAssocID="{738B0CA9-17F4-4E08-86C7-56AE6F90B74F}" presName="linNode" presStyleCnt="0"/>
      <dgm:spPr/>
    </dgm:pt>
    <dgm:pt modelId="{36A92EBC-3776-4A82-9D84-11894522A64B}" type="pres">
      <dgm:prSet presAssocID="{738B0CA9-17F4-4E08-86C7-56AE6F90B74F}" presName="parTx" presStyleLbl="revTx" presStyleIdx="3" presStyleCnt="4">
        <dgm:presLayoutVars>
          <dgm:chMax val="1"/>
          <dgm:bulletEnabled val="1"/>
        </dgm:presLayoutVars>
      </dgm:prSet>
      <dgm:spPr/>
      <dgm:t>
        <a:bodyPr/>
        <a:lstStyle/>
        <a:p>
          <a:endParaRPr lang="en-US"/>
        </a:p>
      </dgm:t>
    </dgm:pt>
    <dgm:pt modelId="{99CA2FDA-79D5-4785-BF0A-CB628991DE5C}" type="pres">
      <dgm:prSet presAssocID="{738B0CA9-17F4-4E08-86C7-56AE6F90B74F}" presName="bracket" presStyleLbl="parChTrans1D1" presStyleIdx="3" presStyleCnt="4"/>
      <dgm:spPr/>
    </dgm:pt>
    <dgm:pt modelId="{14793172-7B73-4C47-8514-21D847DF1A26}" type="pres">
      <dgm:prSet presAssocID="{738B0CA9-17F4-4E08-86C7-56AE6F90B74F}" presName="spH" presStyleCnt="0"/>
      <dgm:spPr/>
    </dgm:pt>
    <dgm:pt modelId="{90A5F29C-352F-4C28-A451-CB9BC03037CC}" type="pres">
      <dgm:prSet presAssocID="{738B0CA9-17F4-4E08-86C7-56AE6F90B74F}" presName="desTx" presStyleLbl="node1" presStyleIdx="3" presStyleCnt="4">
        <dgm:presLayoutVars>
          <dgm:bulletEnabled val="1"/>
        </dgm:presLayoutVars>
      </dgm:prSet>
      <dgm:spPr/>
      <dgm:t>
        <a:bodyPr/>
        <a:lstStyle/>
        <a:p>
          <a:endParaRPr lang="en-US"/>
        </a:p>
      </dgm:t>
    </dgm:pt>
  </dgm:ptLst>
  <dgm:cxnLst>
    <dgm:cxn modelId="{D3C35544-DA12-48DF-AC20-0123862D5965}" srcId="{738B0CA9-17F4-4E08-86C7-56AE6F90B74F}" destId="{38A13C56-517B-4C74-A5A7-51F10B4DD22F}" srcOrd="1" destOrd="0" parTransId="{26809A4A-CCE6-42FA-B386-7D329BEED155}" sibTransId="{2B8D399D-627D-4C08-B8AF-E1645237BF21}"/>
    <dgm:cxn modelId="{A07A6050-FA85-4817-B7DA-1D1A71D0CFB2}" type="presOf" srcId="{738B0CA9-17F4-4E08-86C7-56AE6F90B74F}" destId="{36A92EBC-3776-4A82-9D84-11894522A64B}" srcOrd="0" destOrd="0" presId="urn:diagrams.loki3.com/BracketList+Icon"/>
    <dgm:cxn modelId="{47354BB1-EF1F-40AE-A218-2CE92B8A24AD}" type="presOf" srcId="{5B83C240-EA54-4F12-B6CE-2DA372F47C51}" destId="{51791E25-1B59-41CA-8DA1-EFA174534012}" srcOrd="0" destOrd="1" presId="urn:diagrams.loki3.com/BracketList+Icon"/>
    <dgm:cxn modelId="{58028384-BA50-4E72-896F-2E2CBCB4978F}" srcId="{400B55CD-C308-4895-8696-AD8ED1206C05}" destId="{6DDACFF6-2721-464E-8637-AC5B71D8DD25}" srcOrd="4" destOrd="0" parTransId="{D7922939-0794-4598-9EE6-3F9107BB2CAD}" sibTransId="{7B3A4F29-710A-40F8-9100-B56665CFD0F8}"/>
    <dgm:cxn modelId="{0E40B44A-0E85-497B-964B-CAAF1EF91A1E}" type="presOf" srcId="{38A13C56-517B-4C74-A5A7-51F10B4DD22F}" destId="{90A5F29C-352F-4C28-A451-CB9BC03037CC}" srcOrd="0" destOrd="1" presId="urn:diagrams.loki3.com/BracketList+Icon"/>
    <dgm:cxn modelId="{31438347-669E-4731-8AAC-6770740A4D26}" srcId="{400B55CD-C308-4895-8696-AD8ED1206C05}" destId="{5EE957C0-D5EB-4F2F-B301-2ADE1A777F83}" srcOrd="3" destOrd="0" parTransId="{1FB58284-C0FE-43EE-B02C-4FD21120BB73}" sibTransId="{8CDEBBD3-9879-463B-B1FE-CAA29B0150DC}"/>
    <dgm:cxn modelId="{49B3155E-BE9E-42B1-986D-1962DF9CE4A9}" srcId="{400B55CD-C308-4895-8696-AD8ED1206C05}" destId="{01986C16-082C-431B-A527-627AB82E2C6E}" srcOrd="0" destOrd="0" parTransId="{A19C59EC-EC83-4352-8C5C-8E22D4A08E99}" sibTransId="{49D44B0B-EAB3-436E-9040-0CA5BEA5C2C4}"/>
    <dgm:cxn modelId="{E75DCECB-877C-48EC-AA60-2607520B0214}" srcId="{738B0CA9-17F4-4E08-86C7-56AE6F90B74F}" destId="{321DC3ED-38F7-476E-A7A0-70A8DDC48A34}" srcOrd="0" destOrd="0" parTransId="{03C38C0F-2FFF-49CB-9E58-A24267B7ED76}" sibTransId="{FDA0CB24-2AA4-4A70-85C1-74C82A226CEA}"/>
    <dgm:cxn modelId="{5A1D5BAD-E49B-4E5A-9F1E-F045903CF322}" type="presOf" srcId="{321DC3ED-38F7-476E-A7A0-70A8DDC48A34}" destId="{90A5F29C-352F-4C28-A451-CB9BC03037CC}" srcOrd="0" destOrd="0" presId="urn:diagrams.loki3.com/BracketList+Icon"/>
    <dgm:cxn modelId="{0775500E-56BD-4AD3-8A8D-3C59CD5B6023}" type="presOf" srcId="{A66F669B-E508-46DE-9C43-84EE33FEDC73}" destId="{EA7A2CA2-4F38-434A-AA36-AB07432661C7}" srcOrd="0" destOrd="1" presId="urn:diagrams.loki3.com/BracketList+Icon"/>
    <dgm:cxn modelId="{EA137451-01AA-4828-B37E-2A998821BEBC}" type="presOf" srcId="{3B5B8DA7-A730-45C6-9CC7-2B895340B64E}" destId="{C9B04519-0D29-4AD5-BA8F-9671F4FED7FF}" srcOrd="0" destOrd="0" presId="urn:diagrams.loki3.com/BracketList+Icon"/>
    <dgm:cxn modelId="{5F41EB78-5F25-4C74-8235-490363E9331E}" type="presOf" srcId="{8D855400-6547-4648-B9F7-937B5FA6E999}" destId="{90A5F29C-352F-4C28-A451-CB9BC03037CC}" srcOrd="0" destOrd="3" presId="urn:diagrams.loki3.com/BracketList+Icon"/>
    <dgm:cxn modelId="{7299BCD3-EAF5-48CD-B335-1AA919E5683A}" srcId="{400B55CD-C308-4895-8696-AD8ED1206C05}" destId="{A66F669B-E508-46DE-9C43-84EE33FEDC73}" srcOrd="1" destOrd="0" parTransId="{EF26A106-A25A-4ADF-AC3E-433825D5A097}" sibTransId="{1C5520B6-B926-4E7F-9A33-787C831B22C6}"/>
    <dgm:cxn modelId="{B198C8A2-D145-4658-8536-3CF93A7E06B0}" srcId="{738B0CA9-17F4-4E08-86C7-56AE6F90B74F}" destId="{8D855400-6547-4648-B9F7-937B5FA6E999}" srcOrd="3" destOrd="0" parTransId="{4A571FD3-32D1-445E-BAAF-C7935174C8E3}" sibTransId="{40E5AE2C-D90D-4AAB-9EA1-D4103ACD5762}"/>
    <dgm:cxn modelId="{AA2F8501-95AB-4A57-93F0-18A94372A8D7}" srcId="{3B5B8DA7-A730-45C6-9CC7-2B895340B64E}" destId="{18440474-062E-420E-BF97-E2C7D475B9FF}" srcOrd="0" destOrd="0" parTransId="{783FBA17-9779-4806-9428-02449FC49A19}" sibTransId="{1485EB7A-D01D-4438-AEED-D9DE930B2916}"/>
    <dgm:cxn modelId="{6D31D019-F05F-4DF8-98FB-8E82002BB492}" srcId="{4DCDBD85-1997-4876-9EA4-45FD2B11E3F4}" destId="{2971D13F-367A-4A70-8FBE-3C14F12867FF}" srcOrd="0" destOrd="0" parTransId="{CBE235F4-2FB1-4619-BF69-E18FE30FB5DB}" sibTransId="{4FE1A4EE-965E-4432-9655-63898150686B}"/>
    <dgm:cxn modelId="{3204740D-8BD1-4B2A-9230-7B453E04644A}" srcId="{4DCDBD85-1997-4876-9EA4-45FD2B11E3F4}" destId="{1FE5D54C-85EF-423B-BE11-11CD064933E5}" srcOrd="2" destOrd="0" parTransId="{89CE108A-CC56-412B-895F-632BF7DE5A99}" sibTransId="{8BA229E3-20D7-45AC-8CF0-0C36BE4B3137}"/>
    <dgm:cxn modelId="{485E5B29-1092-49C9-BF0C-C738E27BFD57}" type="presOf" srcId="{90403CF1-FBBC-4435-A7AE-AE1D64339079}" destId="{90A5F29C-352F-4C28-A451-CB9BC03037CC}" srcOrd="0" destOrd="2" presId="urn:diagrams.loki3.com/BracketList+Icon"/>
    <dgm:cxn modelId="{6149890D-02F1-4EDC-B264-122A7A326BF3}" srcId="{345432AA-A643-4841-A34C-33D5E73E5772}" destId="{4DCDBD85-1997-4876-9EA4-45FD2B11E3F4}" srcOrd="0" destOrd="0" parTransId="{AB8ED5AF-0AD0-4FFD-A3A5-A265C8012B6C}" sibTransId="{38C7BA14-2A52-4A44-A1AD-8C4B13923CFC}"/>
    <dgm:cxn modelId="{03C6B8A0-84B9-407A-AEF6-F75AEBE1E326}" type="presOf" srcId="{18440474-062E-420E-BF97-E2C7D475B9FF}" destId="{2A788B54-C42B-4A4F-BE3A-43AC78A3E4D6}" srcOrd="0" destOrd="0" presId="urn:diagrams.loki3.com/BracketList+Icon"/>
    <dgm:cxn modelId="{9FE36DDB-A7F3-464A-B5D6-322D0A56BD7E}" srcId="{4DCDBD85-1997-4876-9EA4-45FD2B11E3F4}" destId="{5B83C240-EA54-4F12-B6CE-2DA372F47C51}" srcOrd="1" destOrd="0" parTransId="{16D6A15B-FC48-42F4-84E5-865A613858C8}" sibTransId="{A94BC368-CDAC-4A4D-A9B3-A880BDB9DBDA}"/>
    <dgm:cxn modelId="{E3FEF89F-C01C-420C-A768-BD32741D3FDA}" srcId="{3B5B8DA7-A730-45C6-9CC7-2B895340B64E}" destId="{F990D678-52C2-45C6-AC0A-268238C8756A}" srcOrd="1" destOrd="0" parTransId="{E8C19C63-D3F2-4EF6-8E7E-E164BB51FF49}" sibTransId="{1AD2AE72-4A13-4141-A0ED-587FEF52908D}"/>
    <dgm:cxn modelId="{A4385157-8860-4459-845E-E069F2F619C9}" type="presOf" srcId="{2C1B7BA4-0180-4D55-BCAA-69E7C61DD230}" destId="{EA7A2CA2-4F38-434A-AA36-AB07432661C7}" srcOrd="0" destOrd="2" presId="urn:diagrams.loki3.com/BracketList+Icon"/>
    <dgm:cxn modelId="{C702C6DB-3016-4CDB-87D5-258898482F4D}" srcId="{345432AA-A643-4841-A34C-33D5E73E5772}" destId="{738B0CA9-17F4-4E08-86C7-56AE6F90B74F}" srcOrd="3" destOrd="0" parTransId="{C589C93C-DB45-479A-9DD4-6D56E2D62A55}" sibTransId="{BA6EE598-575F-4837-B58D-E124369BAFEB}"/>
    <dgm:cxn modelId="{D9A142B9-E294-4AB2-8F22-A285F5633FC8}" srcId="{345432AA-A643-4841-A34C-33D5E73E5772}" destId="{3B5B8DA7-A730-45C6-9CC7-2B895340B64E}" srcOrd="1" destOrd="0" parTransId="{BE64334A-CB26-46BE-A75D-CB2755978D29}" sibTransId="{5AFD27DB-66E2-4377-A0F8-D59988F288B0}"/>
    <dgm:cxn modelId="{239BD25E-C325-4CF7-81D7-F782FEC7DCB9}" type="presOf" srcId="{2971D13F-367A-4A70-8FBE-3C14F12867FF}" destId="{51791E25-1B59-41CA-8DA1-EFA174534012}" srcOrd="0" destOrd="0" presId="urn:diagrams.loki3.com/BracketList+Icon"/>
    <dgm:cxn modelId="{1EAFBCCF-D26E-4370-A855-B0CC67C24FB0}" type="presOf" srcId="{345432AA-A643-4841-A34C-33D5E73E5772}" destId="{C3F5346D-6E99-4F0C-BDB4-5A3DFF2DCF87}" srcOrd="0" destOrd="0" presId="urn:diagrams.loki3.com/BracketList+Icon"/>
    <dgm:cxn modelId="{8BF09B09-E8A5-4556-992B-29D3FA371D79}" type="presOf" srcId="{F990D678-52C2-45C6-AC0A-268238C8756A}" destId="{2A788B54-C42B-4A4F-BE3A-43AC78A3E4D6}" srcOrd="0" destOrd="1" presId="urn:diagrams.loki3.com/BracketList+Icon"/>
    <dgm:cxn modelId="{FE292F48-D7CB-4F29-86EF-50384B0451F4}" type="presOf" srcId="{400B55CD-C308-4895-8696-AD8ED1206C05}" destId="{CA2D7A7D-53F2-4F8D-B662-FF1CEE2D59C3}" srcOrd="0" destOrd="0" presId="urn:diagrams.loki3.com/BracketList+Icon"/>
    <dgm:cxn modelId="{ADF484E2-FAD3-4CAF-B744-197375688B8E}" srcId="{345432AA-A643-4841-A34C-33D5E73E5772}" destId="{400B55CD-C308-4895-8696-AD8ED1206C05}" srcOrd="2" destOrd="0" parTransId="{92AA6FF5-3161-44B3-85CA-EF6AFDCCE6A1}" sibTransId="{C44800AE-1362-43AA-AAB9-206949C652DB}"/>
    <dgm:cxn modelId="{4F47B76A-2F75-4F23-8E82-60497C861AC5}" type="presOf" srcId="{6DDACFF6-2721-464E-8637-AC5B71D8DD25}" destId="{EA7A2CA2-4F38-434A-AA36-AB07432661C7}" srcOrd="0" destOrd="4" presId="urn:diagrams.loki3.com/BracketList+Icon"/>
    <dgm:cxn modelId="{085E8EF1-F878-4540-8F39-3E362FCA8ECB}" type="presOf" srcId="{4DCDBD85-1997-4876-9EA4-45FD2B11E3F4}" destId="{00BE805C-EDAF-4654-B7FB-10A72F6451F2}" srcOrd="0" destOrd="0" presId="urn:diagrams.loki3.com/BracketList+Icon"/>
    <dgm:cxn modelId="{3506EE9E-B87C-4F24-8757-C833710C69FE}" srcId="{400B55CD-C308-4895-8696-AD8ED1206C05}" destId="{2C1B7BA4-0180-4D55-BCAA-69E7C61DD230}" srcOrd="2" destOrd="0" parTransId="{88FEAEF6-075A-4F9A-8656-7DBD97CE6026}" sibTransId="{D6DFF29F-C2A0-4E49-BACD-A2760EDF4C18}"/>
    <dgm:cxn modelId="{2D2E8723-EF89-4F6B-8B14-FBA4B0AF201B}" type="presOf" srcId="{01986C16-082C-431B-A527-627AB82E2C6E}" destId="{EA7A2CA2-4F38-434A-AA36-AB07432661C7}" srcOrd="0" destOrd="0" presId="urn:diagrams.loki3.com/BracketList+Icon"/>
    <dgm:cxn modelId="{884C1044-50D5-4381-B36E-32CA6C4CE9B9}" type="presOf" srcId="{1FE5D54C-85EF-423B-BE11-11CD064933E5}" destId="{51791E25-1B59-41CA-8DA1-EFA174534012}" srcOrd="0" destOrd="2" presId="urn:diagrams.loki3.com/BracketList+Icon"/>
    <dgm:cxn modelId="{CED05FA7-6E0A-4D7E-9037-DAEAD01BFDB5}" srcId="{738B0CA9-17F4-4E08-86C7-56AE6F90B74F}" destId="{90403CF1-FBBC-4435-A7AE-AE1D64339079}" srcOrd="2" destOrd="0" parTransId="{BD32C84D-E6B9-4889-AEC7-9F818E840150}" sibTransId="{25B3F7CA-7C86-4EB5-9ABA-31DC6B4D565A}"/>
    <dgm:cxn modelId="{FB8FF06D-C0A5-4D40-B400-A64D4EFE2C22}" type="presOf" srcId="{5EE957C0-D5EB-4F2F-B301-2ADE1A777F83}" destId="{EA7A2CA2-4F38-434A-AA36-AB07432661C7}" srcOrd="0" destOrd="3" presId="urn:diagrams.loki3.com/BracketList+Icon"/>
    <dgm:cxn modelId="{8FACF034-8538-49C0-BC01-CFD4EE01B865}" type="presParOf" srcId="{C3F5346D-6E99-4F0C-BDB4-5A3DFF2DCF87}" destId="{690E1858-68EA-45DB-99FF-4238FAE361C7}" srcOrd="0" destOrd="0" presId="urn:diagrams.loki3.com/BracketList+Icon"/>
    <dgm:cxn modelId="{C97756F9-58DA-4063-BF7B-66607ED3F671}" type="presParOf" srcId="{690E1858-68EA-45DB-99FF-4238FAE361C7}" destId="{00BE805C-EDAF-4654-B7FB-10A72F6451F2}" srcOrd="0" destOrd="0" presId="urn:diagrams.loki3.com/BracketList+Icon"/>
    <dgm:cxn modelId="{9BBA4C5B-B9DB-4E4E-BE69-8C7B96176275}" type="presParOf" srcId="{690E1858-68EA-45DB-99FF-4238FAE361C7}" destId="{18A64C68-9ABC-48F9-AE12-ED036C011DAA}" srcOrd="1" destOrd="0" presId="urn:diagrams.loki3.com/BracketList+Icon"/>
    <dgm:cxn modelId="{D5B501A0-E0AF-4717-A5AA-EA313A72F3EB}" type="presParOf" srcId="{690E1858-68EA-45DB-99FF-4238FAE361C7}" destId="{B5C0793B-FE4C-4C79-82CD-54F84D11897F}" srcOrd="2" destOrd="0" presId="urn:diagrams.loki3.com/BracketList+Icon"/>
    <dgm:cxn modelId="{0B83D032-AE62-40C7-9749-62696CB75625}" type="presParOf" srcId="{690E1858-68EA-45DB-99FF-4238FAE361C7}" destId="{51791E25-1B59-41CA-8DA1-EFA174534012}" srcOrd="3" destOrd="0" presId="urn:diagrams.loki3.com/BracketList+Icon"/>
    <dgm:cxn modelId="{E25937D6-FF30-4001-872F-3E41F577213C}" type="presParOf" srcId="{C3F5346D-6E99-4F0C-BDB4-5A3DFF2DCF87}" destId="{5FA4FE1B-DA5F-4E6E-AAEC-8DBB949C5BFD}" srcOrd="1" destOrd="0" presId="urn:diagrams.loki3.com/BracketList+Icon"/>
    <dgm:cxn modelId="{32B5806A-181D-4D3F-B1A2-23A6ADD54ADE}" type="presParOf" srcId="{C3F5346D-6E99-4F0C-BDB4-5A3DFF2DCF87}" destId="{3F352C1D-7161-4972-93DF-A04C84F1BA0A}" srcOrd="2" destOrd="0" presId="urn:diagrams.loki3.com/BracketList+Icon"/>
    <dgm:cxn modelId="{35AD3311-3716-4C14-8581-95C95694321B}" type="presParOf" srcId="{3F352C1D-7161-4972-93DF-A04C84F1BA0A}" destId="{C9B04519-0D29-4AD5-BA8F-9671F4FED7FF}" srcOrd="0" destOrd="0" presId="urn:diagrams.loki3.com/BracketList+Icon"/>
    <dgm:cxn modelId="{124BAEFA-9CA6-4B2C-A4AC-E01566E13A3B}" type="presParOf" srcId="{3F352C1D-7161-4972-93DF-A04C84F1BA0A}" destId="{6271E8E1-F621-4A2D-8667-CB4B4CA7815E}" srcOrd="1" destOrd="0" presId="urn:diagrams.loki3.com/BracketList+Icon"/>
    <dgm:cxn modelId="{2B4924A7-55A6-4996-A794-B0B981E8C534}" type="presParOf" srcId="{3F352C1D-7161-4972-93DF-A04C84F1BA0A}" destId="{2056D830-EC0B-4BC5-A528-DEAB5439EF0D}" srcOrd="2" destOrd="0" presId="urn:diagrams.loki3.com/BracketList+Icon"/>
    <dgm:cxn modelId="{FDF46D39-A1EB-416A-829A-CBF6FE4D4FB8}" type="presParOf" srcId="{3F352C1D-7161-4972-93DF-A04C84F1BA0A}" destId="{2A788B54-C42B-4A4F-BE3A-43AC78A3E4D6}" srcOrd="3" destOrd="0" presId="urn:diagrams.loki3.com/BracketList+Icon"/>
    <dgm:cxn modelId="{79A36F2A-2D78-4169-8A54-984E6CEEADAF}" type="presParOf" srcId="{C3F5346D-6E99-4F0C-BDB4-5A3DFF2DCF87}" destId="{2984C2C0-3049-4F73-84CC-1E72AD71A514}" srcOrd="3" destOrd="0" presId="urn:diagrams.loki3.com/BracketList+Icon"/>
    <dgm:cxn modelId="{CB80D13B-7F5D-4AF5-855B-762B63A5CD20}" type="presParOf" srcId="{C3F5346D-6E99-4F0C-BDB4-5A3DFF2DCF87}" destId="{9E66575D-6464-4B0D-89BD-AA83917BB909}" srcOrd="4" destOrd="0" presId="urn:diagrams.loki3.com/BracketList+Icon"/>
    <dgm:cxn modelId="{23CCEFFB-B426-4C4A-B4A2-D1F65BF63A43}" type="presParOf" srcId="{9E66575D-6464-4B0D-89BD-AA83917BB909}" destId="{CA2D7A7D-53F2-4F8D-B662-FF1CEE2D59C3}" srcOrd="0" destOrd="0" presId="urn:diagrams.loki3.com/BracketList+Icon"/>
    <dgm:cxn modelId="{2913F218-01B7-4ADC-BAB5-4E64D60185ED}" type="presParOf" srcId="{9E66575D-6464-4B0D-89BD-AA83917BB909}" destId="{47CC4CE2-3F07-41D0-8756-0E5291C976B7}" srcOrd="1" destOrd="0" presId="urn:diagrams.loki3.com/BracketList+Icon"/>
    <dgm:cxn modelId="{C06CF537-B9AF-4E74-A94C-EC9439505B26}" type="presParOf" srcId="{9E66575D-6464-4B0D-89BD-AA83917BB909}" destId="{00B9A067-6E6F-43F9-945B-19D8C5AA02DC}" srcOrd="2" destOrd="0" presId="urn:diagrams.loki3.com/BracketList+Icon"/>
    <dgm:cxn modelId="{6C3E1E27-BE96-42E3-AE3C-B853F8DAD26C}" type="presParOf" srcId="{9E66575D-6464-4B0D-89BD-AA83917BB909}" destId="{EA7A2CA2-4F38-434A-AA36-AB07432661C7}" srcOrd="3" destOrd="0" presId="urn:diagrams.loki3.com/BracketList+Icon"/>
    <dgm:cxn modelId="{C8F5A83C-A42F-49FE-86FD-FA8C7C989153}" type="presParOf" srcId="{C3F5346D-6E99-4F0C-BDB4-5A3DFF2DCF87}" destId="{91A638B9-EAD1-497D-97A4-6E7A43E7B868}" srcOrd="5" destOrd="0" presId="urn:diagrams.loki3.com/BracketList+Icon"/>
    <dgm:cxn modelId="{6FC05385-D261-420A-B8FA-3F7333B129CE}" type="presParOf" srcId="{C3F5346D-6E99-4F0C-BDB4-5A3DFF2DCF87}" destId="{7E0E97CA-5A17-48D8-9146-6383C32839AE}" srcOrd="6" destOrd="0" presId="urn:diagrams.loki3.com/BracketList+Icon"/>
    <dgm:cxn modelId="{87069DD4-3F52-49E2-B7A5-43B5E4674ED9}" type="presParOf" srcId="{7E0E97CA-5A17-48D8-9146-6383C32839AE}" destId="{36A92EBC-3776-4A82-9D84-11894522A64B}" srcOrd="0" destOrd="0" presId="urn:diagrams.loki3.com/BracketList+Icon"/>
    <dgm:cxn modelId="{35C90D81-19B0-4361-AB15-FF570A1F9D13}" type="presParOf" srcId="{7E0E97CA-5A17-48D8-9146-6383C32839AE}" destId="{99CA2FDA-79D5-4785-BF0A-CB628991DE5C}" srcOrd="1" destOrd="0" presId="urn:diagrams.loki3.com/BracketList+Icon"/>
    <dgm:cxn modelId="{C5784B60-7772-44BB-8860-F86F270EAD32}" type="presParOf" srcId="{7E0E97CA-5A17-48D8-9146-6383C32839AE}" destId="{14793172-7B73-4C47-8514-21D847DF1A26}" srcOrd="2" destOrd="0" presId="urn:diagrams.loki3.com/BracketList+Icon"/>
    <dgm:cxn modelId="{42672DAD-2030-472B-8362-A8AC15777B2A}" type="presParOf" srcId="{7E0E97CA-5A17-48D8-9146-6383C32839AE}" destId="{90A5F29C-352F-4C28-A451-CB9BC03037CC}" srcOrd="3" destOrd="0" presId="urn:diagrams.loki3.com/BracketLis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B6A9D29-CB45-49DE-A166-FC808080285F}"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22F21003-1F1D-4E63-BBB8-AB4AEBEDD157}">
      <dgm:prSet>
        <dgm:style>
          <a:lnRef idx="2">
            <a:schemeClr val="accent1"/>
          </a:lnRef>
          <a:fillRef idx="1">
            <a:schemeClr val="lt1"/>
          </a:fillRef>
          <a:effectRef idx="0">
            <a:schemeClr val="accent1"/>
          </a:effectRef>
          <a:fontRef idx="minor">
            <a:schemeClr val="dk1"/>
          </a:fontRef>
        </dgm:style>
      </dgm:prSet>
      <dgm:spPr/>
      <dgm:t>
        <a:bodyPr/>
        <a:lstStyle/>
        <a:p>
          <a:pPr rtl="0"/>
          <a:r>
            <a:rPr lang="en-US" dirty="0" smtClean="0"/>
            <a:t>Daphne Minner</a:t>
          </a:r>
          <a:endParaRPr lang="en-US" dirty="0"/>
        </a:p>
      </dgm:t>
    </dgm:pt>
    <dgm:pt modelId="{DB112D8E-A0AC-4D91-9CB7-2CECB248CBDC}" type="parTrans" cxnId="{8D5FC72E-658A-4247-8079-B3F84ADE2A9A}">
      <dgm:prSet/>
      <dgm:spPr/>
      <dgm:t>
        <a:bodyPr/>
        <a:lstStyle/>
        <a:p>
          <a:endParaRPr lang="en-US"/>
        </a:p>
      </dgm:t>
    </dgm:pt>
    <dgm:pt modelId="{96BF2B9D-AEFD-4B7F-A9C5-D0AE1D9B4934}" type="sibTrans" cxnId="{8D5FC72E-658A-4247-8079-B3F84ADE2A9A}">
      <dgm:prSet/>
      <dgm:spPr/>
      <dgm:t>
        <a:bodyPr/>
        <a:lstStyle/>
        <a:p>
          <a:endParaRPr lang="en-US"/>
        </a:p>
      </dgm:t>
    </dgm:pt>
    <dgm:pt modelId="{B1F132A2-3D3D-403F-B8C2-86B3C16AD720}">
      <dgm:prSet custT="1"/>
      <dgm:spPr/>
      <dgm:t>
        <a:bodyPr/>
        <a:lstStyle/>
        <a:p>
          <a:pPr rtl="0"/>
          <a:r>
            <a:rPr lang="en-US" sz="2000" dirty="0" smtClean="0">
              <a:hlinkClick xmlns:r="http://schemas.openxmlformats.org/officeDocument/2006/relationships" r:id="rId1"/>
            </a:rPr>
            <a:t>Daphne_Minner@abtassoc.com</a:t>
          </a:r>
          <a:r>
            <a:rPr lang="en-US" sz="2000" dirty="0" smtClean="0"/>
            <a:t> </a:t>
          </a:r>
          <a:endParaRPr lang="en-US" sz="2000" dirty="0"/>
        </a:p>
      </dgm:t>
    </dgm:pt>
    <dgm:pt modelId="{EF5F47FF-A907-4429-B65A-D1B72C6F92BA}" type="parTrans" cxnId="{A71D8226-614E-4505-A86F-E714383A9DF9}">
      <dgm:prSet/>
      <dgm:spPr/>
      <dgm:t>
        <a:bodyPr/>
        <a:lstStyle/>
        <a:p>
          <a:endParaRPr lang="en-US"/>
        </a:p>
      </dgm:t>
    </dgm:pt>
    <dgm:pt modelId="{9698286D-BB84-4ECD-8E4A-D6C977F04854}" type="sibTrans" cxnId="{A71D8226-614E-4505-A86F-E714383A9DF9}">
      <dgm:prSet/>
      <dgm:spPr/>
      <dgm:t>
        <a:bodyPr/>
        <a:lstStyle/>
        <a:p>
          <a:endParaRPr lang="en-US"/>
        </a:p>
      </dgm:t>
    </dgm:pt>
    <dgm:pt modelId="{1DE30278-A699-4819-B952-5DD72B85FE85}">
      <dgm:prSet custT="1"/>
      <dgm:spPr/>
      <dgm:t>
        <a:bodyPr/>
        <a:lstStyle/>
        <a:p>
          <a:pPr rtl="0"/>
          <a:r>
            <a:rPr lang="en-US" sz="2000" dirty="0" smtClean="0"/>
            <a:t>(617) 520-2454</a:t>
          </a:r>
          <a:endParaRPr lang="en-US" sz="2000" dirty="0"/>
        </a:p>
      </dgm:t>
    </dgm:pt>
    <dgm:pt modelId="{38D94325-03AB-4B5D-BCC3-B7FC4E77F1AA}" type="parTrans" cxnId="{8FE7AA88-1EAD-41BD-95AA-C2BF69F8B273}">
      <dgm:prSet/>
      <dgm:spPr/>
      <dgm:t>
        <a:bodyPr/>
        <a:lstStyle/>
        <a:p>
          <a:endParaRPr lang="en-US"/>
        </a:p>
      </dgm:t>
    </dgm:pt>
    <dgm:pt modelId="{783A0CE8-BC44-44A0-AB61-3CA4965C1160}" type="sibTrans" cxnId="{8FE7AA88-1EAD-41BD-95AA-C2BF69F8B273}">
      <dgm:prSet/>
      <dgm:spPr/>
      <dgm:t>
        <a:bodyPr/>
        <a:lstStyle/>
        <a:p>
          <a:endParaRPr lang="en-US"/>
        </a:p>
      </dgm:t>
    </dgm:pt>
    <dgm:pt modelId="{323AE406-27CF-4600-8A78-24F468FDB212}">
      <dgm:prSet custT="1">
        <dgm:style>
          <a:lnRef idx="2">
            <a:schemeClr val="accent3"/>
          </a:lnRef>
          <a:fillRef idx="1">
            <a:schemeClr val="lt1"/>
          </a:fillRef>
          <a:effectRef idx="0">
            <a:schemeClr val="accent3"/>
          </a:effectRef>
          <a:fontRef idx="minor">
            <a:schemeClr val="dk1"/>
          </a:fontRef>
        </dgm:style>
      </dgm:prSet>
      <dgm:spPr/>
      <dgm:t>
        <a:bodyPr/>
        <a:lstStyle/>
        <a:p>
          <a:pPr rtl="0"/>
          <a:r>
            <a:rPr lang="en-US" sz="2000" dirty="0" smtClean="0">
              <a:hlinkClick xmlns:r="http://schemas.openxmlformats.org/officeDocument/2006/relationships" r:id="rId2"/>
            </a:rPr>
            <a:t>Alina_Martinez@abtassoc.com</a:t>
          </a:r>
          <a:r>
            <a:rPr lang="en-US" sz="2000" dirty="0" smtClean="0"/>
            <a:t> </a:t>
          </a:r>
          <a:endParaRPr lang="en-US" sz="2000" dirty="0"/>
        </a:p>
      </dgm:t>
    </dgm:pt>
    <dgm:pt modelId="{85B680D5-F4F0-4FF9-BEE8-9F4E1735DCBF}" type="parTrans" cxnId="{1C52D1FF-9A1B-490C-A105-59AD312ACB8D}">
      <dgm:prSet/>
      <dgm:spPr/>
      <dgm:t>
        <a:bodyPr/>
        <a:lstStyle/>
        <a:p>
          <a:endParaRPr lang="en-US"/>
        </a:p>
      </dgm:t>
    </dgm:pt>
    <dgm:pt modelId="{6F333263-431F-4E36-980F-0886F3FD6EDC}" type="sibTrans" cxnId="{1C52D1FF-9A1B-490C-A105-59AD312ACB8D}">
      <dgm:prSet/>
      <dgm:spPr/>
      <dgm:t>
        <a:bodyPr/>
        <a:lstStyle/>
        <a:p>
          <a:endParaRPr lang="en-US"/>
        </a:p>
      </dgm:t>
    </dgm:pt>
    <dgm:pt modelId="{C41F6B86-C883-4AC1-B297-DB468F63CC32}">
      <dgm:prSet custT="1">
        <dgm:style>
          <a:lnRef idx="2">
            <a:schemeClr val="accent3"/>
          </a:lnRef>
          <a:fillRef idx="1">
            <a:schemeClr val="lt1"/>
          </a:fillRef>
          <a:effectRef idx="0">
            <a:schemeClr val="accent3"/>
          </a:effectRef>
          <a:fontRef idx="minor">
            <a:schemeClr val="dk1"/>
          </a:fontRef>
        </dgm:style>
      </dgm:prSet>
      <dgm:spPr/>
      <dgm:t>
        <a:bodyPr/>
        <a:lstStyle/>
        <a:p>
          <a:pPr rtl="0"/>
          <a:r>
            <a:rPr lang="en-US" sz="2000" dirty="0" smtClean="0"/>
            <a:t>(617) 349-2312</a:t>
          </a:r>
          <a:endParaRPr lang="en-US" sz="2000" dirty="0"/>
        </a:p>
      </dgm:t>
    </dgm:pt>
    <dgm:pt modelId="{108EA9A8-741C-4252-8B0E-20B08E51FE60}" type="parTrans" cxnId="{4AA688D1-6DF5-4595-B27B-6789C0F07A82}">
      <dgm:prSet/>
      <dgm:spPr/>
      <dgm:t>
        <a:bodyPr/>
        <a:lstStyle/>
        <a:p>
          <a:endParaRPr lang="en-US"/>
        </a:p>
      </dgm:t>
    </dgm:pt>
    <dgm:pt modelId="{E431D294-12F6-4377-870D-A67F5F879A88}" type="sibTrans" cxnId="{4AA688D1-6DF5-4595-B27B-6789C0F07A82}">
      <dgm:prSet/>
      <dgm:spPr/>
      <dgm:t>
        <a:bodyPr/>
        <a:lstStyle/>
        <a:p>
          <a:endParaRPr lang="en-US"/>
        </a:p>
      </dgm:t>
    </dgm:pt>
    <dgm:pt modelId="{F89AAA5E-755E-4D45-8395-A7EF457822C9}">
      <dgm:prSet>
        <dgm:style>
          <a:lnRef idx="2">
            <a:schemeClr val="accent3"/>
          </a:lnRef>
          <a:fillRef idx="1">
            <a:schemeClr val="lt1"/>
          </a:fillRef>
          <a:effectRef idx="0">
            <a:schemeClr val="accent3"/>
          </a:effectRef>
          <a:fontRef idx="minor">
            <a:schemeClr val="dk1"/>
          </a:fontRef>
        </dgm:style>
      </dgm:prSet>
      <dgm:spPr/>
      <dgm:t>
        <a:bodyPr/>
        <a:lstStyle/>
        <a:p>
          <a:pPr rtl="0"/>
          <a:r>
            <a:rPr lang="en-US" dirty="0" smtClean="0"/>
            <a:t>Alina Martinez</a:t>
          </a:r>
          <a:endParaRPr lang="en-US" dirty="0"/>
        </a:p>
      </dgm:t>
    </dgm:pt>
    <dgm:pt modelId="{58F40673-E53A-41B8-A954-4F70386576FE}" type="sibTrans" cxnId="{86E86DA0-7F75-4C27-A5A5-15CC179EC93F}">
      <dgm:prSet/>
      <dgm:spPr/>
      <dgm:t>
        <a:bodyPr/>
        <a:lstStyle/>
        <a:p>
          <a:endParaRPr lang="en-US"/>
        </a:p>
      </dgm:t>
    </dgm:pt>
    <dgm:pt modelId="{D2EAFD9C-E6A4-44F1-8D84-F496EBD63717}" type="parTrans" cxnId="{86E86DA0-7F75-4C27-A5A5-15CC179EC93F}">
      <dgm:prSet/>
      <dgm:spPr/>
      <dgm:t>
        <a:bodyPr/>
        <a:lstStyle/>
        <a:p>
          <a:endParaRPr lang="en-US"/>
        </a:p>
      </dgm:t>
    </dgm:pt>
    <dgm:pt modelId="{8994BFCE-2DE8-4240-B90C-77417FE4ABF2}" type="pres">
      <dgm:prSet presAssocID="{DB6A9D29-CB45-49DE-A166-FC808080285F}" presName="diagram" presStyleCnt="0">
        <dgm:presLayoutVars>
          <dgm:chPref val="1"/>
          <dgm:dir/>
          <dgm:animOne val="branch"/>
          <dgm:animLvl val="lvl"/>
          <dgm:resizeHandles/>
        </dgm:presLayoutVars>
      </dgm:prSet>
      <dgm:spPr/>
      <dgm:t>
        <a:bodyPr/>
        <a:lstStyle/>
        <a:p>
          <a:endParaRPr lang="en-US"/>
        </a:p>
      </dgm:t>
    </dgm:pt>
    <dgm:pt modelId="{18858BEC-4AAC-4184-9BDE-3A9D1D7EBC87}" type="pres">
      <dgm:prSet presAssocID="{22F21003-1F1D-4E63-BBB8-AB4AEBEDD157}" presName="root" presStyleCnt="0"/>
      <dgm:spPr/>
    </dgm:pt>
    <dgm:pt modelId="{1C28199D-BAC9-44A8-B5D9-4BB4A86AD182}" type="pres">
      <dgm:prSet presAssocID="{22F21003-1F1D-4E63-BBB8-AB4AEBEDD157}" presName="rootComposite" presStyleCnt="0"/>
      <dgm:spPr/>
    </dgm:pt>
    <dgm:pt modelId="{5EC91F5E-085D-4DD8-84E8-E3D6F5413BE8}" type="pres">
      <dgm:prSet presAssocID="{22F21003-1F1D-4E63-BBB8-AB4AEBEDD157}" presName="rootText" presStyleLbl="node1" presStyleIdx="0" presStyleCnt="2" custScaleX="145480" custScaleY="89001"/>
      <dgm:spPr/>
      <dgm:t>
        <a:bodyPr/>
        <a:lstStyle/>
        <a:p>
          <a:endParaRPr lang="en-US"/>
        </a:p>
      </dgm:t>
    </dgm:pt>
    <dgm:pt modelId="{431067E1-4290-4742-B438-A68222840DCC}" type="pres">
      <dgm:prSet presAssocID="{22F21003-1F1D-4E63-BBB8-AB4AEBEDD157}" presName="rootConnector" presStyleLbl="node1" presStyleIdx="0" presStyleCnt="2"/>
      <dgm:spPr/>
      <dgm:t>
        <a:bodyPr/>
        <a:lstStyle/>
        <a:p>
          <a:endParaRPr lang="en-US"/>
        </a:p>
      </dgm:t>
    </dgm:pt>
    <dgm:pt modelId="{858230DB-2FFD-4209-A4CF-7DDD19981885}" type="pres">
      <dgm:prSet presAssocID="{22F21003-1F1D-4E63-BBB8-AB4AEBEDD157}" presName="childShape" presStyleCnt="0"/>
      <dgm:spPr/>
    </dgm:pt>
    <dgm:pt modelId="{15526620-646C-41FA-947B-41016374E9F6}" type="pres">
      <dgm:prSet presAssocID="{EF5F47FF-A907-4429-B65A-D1B72C6F92BA}" presName="Name13" presStyleLbl="parChTrans1D2" presStyleIdx="0" presStyleCnt="4"/>
      <dgm:spPr/>
      <dgm:t>
        <a:bodyPr/>
        <a:lstStyle/>
        <a:p>
          <a:endParaRPr lang="en-US"/>
        </a:p>
      </dgm:t>
    </dgm:pt>
    <dgm:pt modelId="{8C773CC3-E62E-40CD-AC2E-5525B537D965}" type="pres">
      <dgm:prSet presAssocID="{B1F132A2-3D3D-403F-B8C2-86B3C16AD720}" presName="childText" presStyleLbl="bgAcc1" presStyleIdx="0" presStyleCnt="4" custScaleX="182823" custScaleY="55824">
        <dgm:presLayoutVars>
          <dgm:bulletEnabled val="1"/>
        </dgm:presLayoutVars>
      </dgm:prSet>
      <dgm:spPr/>
      <dgm:t>
        <a:bodyPr/>
        <a:lstStyle/>
        <a:p>
          <a:endParaRPr lang="en-US"/>
        </a:p>
      </dgm:t>
    </dgm:pt>
    <dgm:pt modelId="{E5A8494A-66A0-46C0-B888-7A49D40AB5F1}" type="pres">
      <dgm:prSet presAssocID="{38D94325-03AB-4B5D-BCC3-B7FC4E77F1AA}" presName="Name13" presStyleLbl="parChTrans1D2" presStyleIdx="1" presStyleCnt="4"/>
      <dgm:spPr/>
      <dgm:t>
        <a:bodyPr/>
        <a:lstStyle/>
        <a:p>
          <a:endParaRPr lang="en-US"/>
        </a:p>
      </dgm:t>
    </dgm:pt>
    <dgm:pt modelId="{3505980F-4A0D-4C09-8320-6EDFB511DAB5}" type="pres">
      <dgm:prSet presAssocID="{1DE30278-A699-4819-B952-5DD72B85FE85}" presName="childText" presStyleLbl="bgAcc1" presStyleIdx="1" presStyleCnt="4" custScaleX="144814" custScaleY="40565">
        <dgm:presLayoutVars>
          <dgm:bulletEnabled val="1"/>
        </dgm:presLayoutVars>
      </dgm:prSet>
      <dgm:spPr/>
      <dgm:t>
        <a:bodyPr/>
        <a:lstStyle/>
        <a:p>
          <a:endParaRPr lang="en-US"/>
        </a:p>
      </dgm:t>
    </dgm:pt>
    <dgm:pt modelId="{2ECC966F-D853-49F0-AFE5-ECA63141A4E6}" type="pres">
      <dgm:prSet presAssocID="{F89AAA5E-755E-4D45-8395-A7EF457822C9}" presName="root" presStyleCnt="0"/>
      <dgm:spPr/>
    </dgm:pt>
    <dgm:pt modelId="{720C265A-77B2-41AA-A10A-94C617B12AD0}" type="pres">
      <dgm:prSet presAssocID="{F89AAA5E-755E-4D45-8395-A7EF457822C9}" presName="rootComposite" presStyleCnt="0"/>
      <dgm:spPr/>
    </dgm:pt>
    <dgm:pt modelId="{BB395E81-B3A1-40AB-87DB-672A7C3BFCE5}" type="pres">
      <dgm:prSet presAssocID="{F89AAA5E-755E-4D45-8395-A7EF457822C9}" presName="rootText" presStyleLbl="node1" presStyleIdx="1" presStyleCnt="2" custScaleX="146714" custScaleY="89051"/>
      <dgm:spPr/>
      <dgm:t>
        <a:bodyPr/>
        <a:lstStyle/>
        <a:p>
          <a:endParaRPr lang="en-US"/>
        </a:p>
      </dgm:t>
    </dgm:pt>
    <dgm:pt modelId="{D9AA6A72-245F-4C8C-A2E3-21F0F9C655BA}" type="pres">
      <dgm:prSet presAssocID="{F89AAA5E-755E-4D45-8395-A7EF457822C9}" presName="rootConnector" presStyleLbl="node1" presStyleIdx="1" presStyleCnt="2"/>
      <dgm:spPr/>
      <dgm:t>
        <a:bodyPr/>
        <a:lstStyle/>
        <a:p>
          <a:endParaRPr lang="en-US"/>
        </a:p>
      </dgm:t>
    </dgm:pt>
    <dgm:pt modelId="{B4218558-FB8C-4BA2-91AC-DCE7294A037F}" type="pres">
      <dgm:prSet presAssocID="{F89AAA5E-755E-4D45-8395-A7EF457822C9}" presName="childShape" presStyleCnt="0"/>
      <dgm:spPr/>
    </dgm:pt>
    <dgm:pt modelId="{C7B3F310-1FA9-46A3-BE44-2F5E2B0DAB86}" type="pres">
      <dgm:prSet presAssocID="{85B680D5-F4F0-4FF9-BEE8-9F4E1735DCBF}" presName="Name13" presStyleLbl="parChTrans1D2" presStyleIdx="2" presStyleCnt="4"/>
      <dgm:spPr/>
      <dgm:t>
        <a:bodyPr/>
        <a:lstStyle/>
        <a:p>
          <a:endParaRPr lang="en-US"/>
        </a:p>
      </dgm:t>
    </dgm:pt>
    <dgm:pt modelId="{77328458-95E4-43A3-BDEE-C53D436B9D8F}" type="pres">
      <dgm:prSet presAssocID="{323AE406-27CF-4600-8A78-24F468FDB212}" presName="childText" presStyleLbl="bgAcc1" presStyleIdx="2" presStyleCnt="4" custScaleX="172693" custScaleY="55581">
        <dgm:presLayoutVars>
          <dgm:bulletEnabled val="1"/>
        </dgm:presLayoutVars>
      </dgm:prSet>
      <dgm:spPr/>
      <dgm:t>
        <a:bodyPr/>
        <a:lstStyle/>
        <a:p>
          <a:endParaRPr lang="en-US"/>
        </a:p>
      </dgm:t>
    </dgm:pt>
    <dgm:pt modelId="{3F062B24-C172-4014-B176-CC041C453C71}" type="pres">
      <dgm:prSet presAssocID="{108EA9A8-741C-4252-8B0E-20B08E51FE60}" presName="Name13" presStyleLbl="parChTrans1D2" presStyleIdx="3" presStyleCnt="4"/>
      <dgm:spPr/>
      <dgm:t>
        <a:bodyPr/>
        <a:lstStyle/>
        <a:p>
          <a:endParaRPr lang="en-US"/>
        </a:p>
      </dgm:t>
    </dgm:pt>
    <dgm:pt modelId="{654F19D0-5662-4852-B47C-DD38D7248AB9}" type="pres">
      <dgm:prSet presAssocID="{C41F6B86-C883-4AC1-B297-DB468F63CC32}" presName="childText" presStyleLbl="bgAcc1" presStyleIdx="3" presStyleCnt="4" custScaleX="135761" custScaleY="42070">
        <dgm:presLayoutVars>
          <dgm:bulletEnabled val="1"/>
        </dgm:presLayoutVars>
      </dgm:prSet>
      <dgm:spPr/>
      <dgm:t>
        <a:bodyPr/>
        <a:lstStyle/>
        <a:p>
          <a:endParaRPr lang="en-US"/>
        </a:p>
      </dgm:t>
    </dgm:pt>
  </dgm:ptLst>
  <dgm:cxnLst>
    <dgm:cxn modelId="{2B437FC9-8627-4F80-88EB-60D1B6197D8D}" type="presOf" srcId="{B1F132A2-3D3D-403F-B8C2-86B3C16AD720}" destId="{8C773CC3-E62E-40CD-AC2E-5525B537D965}" srcOrd="0" destOrd="0" presId="urn:microsoft.com/office/officeart/2005/8/layout/hierarchy3"/>
    <dgm:cxn modelId="{B2F7BEAE-0EF9-4A00-87E7-998D96B166E6}" type="presOf" srcId="{F89AAA5E-755E-4D45-8395-A7EF457822C9}" destId="{BB395E81-B3A1-40AB-87DB-672A7C3BFCE5}" srcOrd="0" destOrd="0" presId="urn:microsoft.com/office/officeart/2005/8/layout/hierarchy3"/>
    <dgm:cxn modelId="{7952E327-B5E3-4B11-92D5-E27DF4D98BF2}" type="presOf" srcId="{108EA9A8-741C-4252-8B0E-20B08E51FE60}" destId="{3F062B24-C172-4014-B176-CC041C453C71}" srcOrd="0" destOrd="0" presId="urn:microsoft.com/office/officeart/2005/8/layout/hierarchy3"/>
    <dgm:cxn modelId="{1CAE9453-1DC1-4082-9A2C-3B0723C00B6F}" type="presOf" srcId="{38D94325-03AB-4B5D-BCC3-B7FC4E77F1AA}" destId="{E5A8494A-66A0-46C0-B888-7A49D40AB5F1}" srcOrd="0" destOrd="0" presId="urn:microsoft.com/office/officeart/2005/8/layout/hierarchy3"/>
    <dgm:cxn modelId="{294FB403-C691-4AFA-AE09-3B496F192831}" type="presOf" srcId="{85B680D5-F4F0-4FF9-BEE8-9F4E1735DCBF}" destId="{C7B3F310-1FA9-46A3-BE44-2F5E2B0DAB86}" srcOrd="0" destOrd="0" presId="urn:microsoft.com/office/officeart/2005/8/layout/hierarchy3"/>
    <dgm:cxn modelId="{6DB83513-C607-4219-A91F-8BE001F1BC1B}" type="presOf" srcId="{F89AAA5E-755E-4D45-8395-A7EF457822C9}" destId="{D9AA6A72-245F-4C8C-A2E3-21F0F9C655BA}" srcOrd="1" destOrd="0" presId="urn:microsoft.com/office/officeart/2005/8/layout/hierarchy3"/>
    <dgm:cxn modelId="{1E2C1BB5-6006-4732-9E30-373BB7EFF4F9}" type="presOf" srcId="{22F21003-1F1D-4E63-BBB8-AB4AEBEDD157}" destId="{5EC91F5E-085D-4DD8-84E8-E3D6F5413BE8}" srcOrd="0" destOrd="0" presId="urn:microsoft.com/office/officeart/2005/8/layout/hierarchy3"/>
    <dgm:cxn modelId="{6A74346A-388D-4A87-A74E-6BF54BEDC523}" type="presOf" srcId="{1DE30278-A699-4819-B952-5DD72B85FE85}" destId="{3505980F-4A0D-4C09-8320-6EDFB511DAB5}" srcOrd="0" destOrd="0" presId="urn:microsoft.com/office/officeart/2005/8/layout/hierarchy3"/>
    <dgm:cxn modelId="{1C52D1FF-9A1B-490C-A105-59AD312ACB8D}" srcId="{F89AAA5E-755E-4D45-8395-A7EF457822C9}" destId="{323AE406-27CF-4600-8A78-24F468FDB212}" srcOrd="0" destOrd="0" parTransId="{85B680D5-F4F0-4FF9-BEE8-9F4E1735DCBF}" sibTransId="{6F333263-431F-4E36-980F-0886F3FD6EDC}"/>
    <dgm:cxn modelId="{79624C3B-CF58-4B8E-96CC-D512B2E64A2B}" type="presOf" srcId="{EF5F47FF-A907-4429-B65A-D1B72C6F92BA}" destId="{15526620-646C-41FA-947B-41016374E9F6}" srcOrd="0" destOrd="0" presId="urn:microsoft.com/office/officeart/2005/8/layout/hierarchy3"/>
    <dgm:cxn modelId="{8B316FBC-1633-4661-98C2-7A2E7C13A3B7}" type="presOf" srcId="{DB6A9D29-CB45-49DE-A166-FC808080285F}" destId="{8994BFCE-2DE8-4240-B90C-77417FE4ABF2}" srcOrd="0" destOrd="0" presId="urn:microsoft.com/office/officeart/2005/8/layout/hierarchy3"/>
    <dgm:cxn modelId="{DA08B16D-FAD1-43B1-985B-B19DBD42CD50}" type="presOf" srcId="{C41F6B86-C883-4AC1-B297-DB468F63CC32}" destId="{654F19D0-5662-4852-B47C-DD38D7248AB9}" srcOrd="0" destOrd="0" presId="urn:microsoft.com/office/officeart/2005/8/layout/hierarchy3"/>
    <dgm:cxn modelId="{4AA688D1-6DF5-4595-B27B-6789C0F07A82}" srcId="{F89AAA5E-755E-4D45-8395-A7EF457822C9}" destId="{C41F6B86-C883-4AC1-B297-DB468F63CC32}" srcOrd="1" destOrd="0" parTransId="{108EA9A8-741C-4252-8B0E-20B08E51FE60}" sibTransId="{E431D294-12F6-4377-870D-A67F5F879A88}"/>
    <dgm:cxn modelId="{6F9BD455-6193-4D7F-8179-ADD627D70D8F}" type="presOf" srcId="{22F21003-1F1D-4E63-BBB8-AB4AEBEDD157}" destId="{431067E1-4290-4742-B438-A68222840DCC}" srcOrd="1" destOrd="0" presId="urn:microsoft.com/office/officeart/2005/8/layout/hierarchy3"/>
    <dgm:cxn modelId="{8FE7AA88-1EAD-41BD-95AA-C2BF69F8B273}" srcId="{22F21003-1F1D-4E63-BBB8-AB4AEBEDD157}" destId="{1DE30278-A699-4819-B952-5DD72B85FE85}" srcOrd="1" destOrd="0" parTransId="{38D94325-03AB-4B5D-BCC3-B7FC4E77F1AA}" sibTransId="{783A0CE8-BC44-44A0-AB61-3CA4965C1160}"/>
    <dgm:cxn modelId="{7D007074-C311-4938-87F3-CAB39CF785C2}" type="presOf" srcId="{323AE406-27CF-4600-8A78-24F468FDB212}" destId="{77328458-95E4-43A3-BDEE-C53D436B9D8F}" srcOrd="0" destOrd="0" presId="urn:microsoft.com/office/officeart/2005/8/layout/hierarchy3"/>
    <dgm:cxn modelId="{8D5FC72E-658A-4247-8079-B3F84ADE2A9A}" srcId="{DB6A9D29-CB45-49DE-A166-FC808080285F}" destId="{22F21003-1F1D-4E63-BBB8-AB4AEBEDD157}" srcOrd="0" destOrd="0" parTransId="{DB112D8E-A0AC-4D91-9CB7-2CECB248CBDC}" sibTransId="{96BF2B9D-AEFD-4B7F-A9C5-D0AE1D9B4934}"/>
    <dgm:cxn modelId="{A71D8226-614E-4505-A86F-E714383A9DF9}" srcId="{22F21003-1F1D-4E63-BBB8-AB4AEBEDD157}" destId="{B1F132A2-3D3D-403F-B8C2-86B3C16AD720}" srcOrd="0" destOrd="0" parTransId="{EF5F47FF-A907-4429-B65A-D1B72C6F92BA}" sibTransId="{9698286D-BB84-4ECD-8E4A-D6C977F04854}"/>
    <dgm:cxn modelId="{86E86DA0-7F75-4C27-A5A5-15CC179EC93F}" srcId="{DB6A9D29-CB45-49DE-A166-FC808080285F}" destId="{F89AAA5E-755E-4D45-8395-A7EF457822C9}" srcOrd="1" destOrd="0" parTransId="{D2EAFD9C-E6A4-44F1-8D84-F496EBD63717}" sibTransId="{58F40673-E53A-41B8-A954-4F70386576FE}"/>
    <dgm:cxn modelId="{28F15AF4-9BA1-43A8-9176-6DF7C43BA336}" type="presParOf" srcId="{8994BFCE-2DE8-4240-B90C-77417FE4ABF2}" destId="{18858BEC-4AAC-4184-9BDE-3A9D1D7EBC87}" srcOrd="0" destOrd="0" presId="urn:microsoft.com/office/officeart/2005/8/layout/hierarchy3"/>
    <dgm:cxn modelId="{B8E5DF98-50B3-423B-9878-0F5A7C840C3F}" type="presParOf" srcId="{18858BEC-4AAC-4184-9BDE-3A9D1D7EBC87}" destId="{1C28199D-BAC9-44A8-B5D9-4BB4A86AD182}" srcOrd="0" destOrd="0" presId="urn:microsoft.com/office/officeart/2005/8/layout/hierarchy3"/>
    <dgm:cxn modelId="{4C369340-45D4-43C5-BC91-BB8CE0B68890}" type="presParOf" srcId="{1C28199D-BAC9-44A8-B5D9-4BB4A86AD182}" destId="{5EC91F5E-085D-4DD8-84E8-E3D6F5413BE8}" srcOrd="0" destOrd="0" presId="urn:microsoft.com/office/officeart/2005/8/layout/hierarchy3"/>
    <dgm:cxn modelId="{7F1C6348-E287-44E2-B720-726197D7A98E}" type="presParOf" srcId="{1C28199D-BAC9-44A8-B5D9-4BB4A86AD182}" destId="{431067E1-4290-4742-B438-A68222840DCC}" srcOrd="1" destOrd="0" presId="urn:microsoft.com/office/officeart/2005/8/layout/hierarchy3"/>
    <dgm:cxn modelId="{DC22D488-322B-404B-B849-25C04128A11D}" type="presParOf" srcId="{18858BEC-4AAC-4184-9BDE-3A9D1D7EBC87}" destId="{858230DB-2FFD-4209-A4CF-7DDD19981885}" srcOrd="1" destOrd="0" presId="urn:microsoft.com/office/officeart/2005/8/layout/hierarchy3"/>
    <dgm:cxn modelId="{5B7E12FA-8D50-45F3-8B2B-0BA91C6AE103}" type="presParOf" srcId="{858230DB-2FFD-4209-A4CF-7DDD19981885}" destId="{15526620-646C-41FA-947B-41016374E9F6}" srcOrd="0" destOrd="0" presId="urn:microsoft.com/office/officeart/2005/8/layout/hierarchy3"/>
    <dgm:cxn modelId="{A851CFA6-D5A0-42B1-B72E-21DC19799DDD}" type="presParOf" srcId="{858230DB-2FFD-4209-A4CF-7DDD19981885}" destId="{8C773CC3-E62E-40CD-AC2E-5525B537D965}" srcOrd="1" destOrd="0" presId="urn:microsoft.com/office/officeart/2005/8/layout/hierarchy3"/>
    <dgm:cxn modelId="{E9E46665-7DF6-4869-94DF-73451AD723B8}" type="presParOf" srcId="{858230DB-2FFD-4209-A4CF-7DDD19981885}" destId="{E5A8494A-66A0-46C0-B888-7A49D40AB5F1}" srcOrd="2" destOrd="0" presId="urn:microsoft.com/office/officeart/2005/8/layout/hierarchy3"/>
    <dgm:cxn modelId="{3A2CF029-0396-4E63-A359-F6EA17E3FB19}" type="presParOf" srcId="{858230DB-2FFD-4209-A4CF-7DDD19981885}" destId="{3505980F-4A0D-4C09-8320-6EDFB511DAB5}" srcOrd="3" destOrd="0" presId="urn:microsoft.com/office/officeart/2005/8/layout/hierarchy3"/>
    <dgm:cxn modelId="{8A85F4A4-007D-4B8A-A7C7-03EE694695A1}" type="presParOf" srcId="{8994BFCE-2DE8-4240-B90C-77417FE4ABF2}" destId="{2ECC966F-D853-49F0-AFE5-ECA63141A4E6}" srcOrd="1" destOrd="0" presId="urn:microsoft.com/office/officeart/2005/8/layout/hierarchy3"/>
    <dgm:cxn modelId="{D83705BC-3806-418B-9B63-77A9A1FD8D5C}" type="presParOf" srcId="{2ECC966F-D853-49F0-AFE5-ECA63141A4E6}" destId="{720C265A-77B2-41AA-A10A-94C617B12AD0}" srcOrd="0" destOrd="0" presId="urn:microsoft.com/office/officeart/2005/8/layout/hierarchy3"/>
    <dgm:cxn modelId="{BCD37F00-3945-424A-B022-7622BE5A0ABA}" type="presParOf" srcId="{720C265A-77B2-41AA-A10A-94C617B12AD0}" destId="{BB395E81-B3A1-40AB-87DB-672A7C3BFCE5}" srcOrd="0" destOrd="0" presId="urn:microsoft.com/office/officeart/2005/8/layout/hierarchy3"/>
    <dgm:cxn modelId="{995EDE1B-D92A-4F22-932D-B72F96FEC505}" type="presParOf" srcId="{720C265A-77B2-41AA-A10A-94C617B12AD0}" destId="{D9AA6A72-245F-4C8C-A2E3-21F0F9C655BA}" srcOrd="1" destOrd="0" presId="urn:microsoft.com/office/officeart/2005/8/layout/hierarchy3"/>
    <dgm:cxn modelId="{FEF8F0B9-0A2F-4718-911A-E48CE9B4598F}" type="presParOf" srcId="{2ECC966F-D853-49F0-AFE5-ECA63141A4E6}" destId="{B4218558-FB8C-4BA2-91AC-DCE7294A037F}" srcOrd="1" destOrd="0" presId="urn:microsoft.com/office/officeart/2005/8/layout/hierarchy3"/>
    <dgm:cxn modelId="{1AB945EC-1E9C-423B-9A0E-F1F49655022D}" type="presParOf" srcId="{B4218558-FB8C-4BA2-91AC-DCE7294A037F}" destId="{C7B3F310-1FA9-46A3-BE44-2F5E2B0DAB86}" srcOrd="0" destOrd="0" presId="urn:microsoft.com/office/officeart/2005/8/layout/hierarchy3"/>
    <dgm:cxn modelId="{3F3B5815-DA96-4118-9C73-E653297E5A55}" type="presParOf" srcId="{B4218558-FB8C-4BA2-91AC-DCE7294A037F}" destId="{77328458-95E4-43A3-BDEE-C53D436B9D8F}" srcOrd="1" destOrd="0" presId="urn:microsoft.com/office/officeart/2005/8/layout/hierarchy3"/>
    <dgm:cxn modelId="{63C29347-B172-44D9-B154-DB0A5D644850}" type="presParOf" srcId="{B4218558-FB8C-4BA2-91AC-DCE7294A037F}" destId="{3F062B24-C172-4014-B176-CC041C453C71}" srcOrd="2" destOrd="0" presId="urn:microsoft.com/office/officeart/2005/8/layout/hierarchy3"/>
    <dgm:cxn modelId="{E669FE4A-B343-47FB-B99C-EEE8F303C288}" type="presParOf" srcId="{B4218558-FB8C-4BA2-91AC-DCE7294A037F}" destId="{654F19D0-5662-4852-B47C-DD38D7248AB9}"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856F21-BB6B-45F8-AD1E-98B0D5CB514F}">
      <dsp:nvSpPr>
        <dsp:cNvPr id="0" name=""/>
        <dsp:cNvSpPr/>
      </dsp:nvSpPr>
      <dsp:spPr>
        <a:xfrm>
          <a:off x="0" y="92046"/>
          <a:ext cx="8229600" cy="623610"/>
        </a:xfrm>
        <a:prstGeom prst="roundRect">
          <a:avLst/>
        </a:prstGeom>
        <a:gradFill rotWithShape="0">
          <a:gsLst>
            <a:gs pos="0">
              <a:schemeClr val="accent1">
                <a:hueOff val="0"/>
                <a:satOff val="0"/>
                <a:lumOff val="0"/>
                <a:alphaOff val="0"/>
                <a:tint val="10000"/>
                <a:satMod val="300000"/>
              </a:schemeClr>
            </a:gs>
            <a:gs pos="34000">
              <a:schemeClr val="accent1">
                <a:hueOff val="0"/>
                <a:satOff val="0"/>
                <a:lumOff val="0"/>
                <a:alphaOff val="0"/>
                <a:tint val="13500"/>
                <a:satMod val="250000"/>
              </a:schemeClr>
            </a:gs>
            <a:gs pos="100000">
              <a:schemeClr val="accent1">
                <a:hueOff val="0"/>
                <a:satOff val="0"/>
                <a:lumOff val="0"/>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Purpose</a:t>
          </a:r>
          <a:endParaRPr lang="en-US" sz="2600" kern="1200" dirty="0"/>
        </a:p>
      </dsp:txBody>
      <dsp:txXfrm>
        <a:off x="30442" y="122488"/>
        <a:ext cx="8168716" cy="562726"/>
      </dsp:txXfrm>
    </dsp:sp>
    <dsp:sp modelId="{BBDDE614-9C15-4870-92A5-2C0758C2ECF8}">
      <dsp:nvSpPr>
        <dsp:cNvPr id="0" name=""/>
        <dsp:cNvSpPr/>
      </dsp:nvSpPr>
      <dsp:spPr>
        <a:xfrm>
          <a:off x="0" y="715656"/>
          <a:ext cx="8229600" cy="13724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3020" rIns="184912" bIns="33020" numCol="1" spcCol="1270" anchor="t" anchorCtr="0">
          <a:noAutofit/>
        </a:bodyPr>
        <a:lstStyle/>
        <a:p>
          <a:pPr marL="228600" lvl="1" indent="-228600" algn="l" defTabSz="889000" rtl="0">
            <a:lnSpc>
              <a:spcPct val="90000"/>
            </a:lnSpc>
            <a:spcBef>
              <a:spcPct val="0"/>
            </a:spcBef>
            <a:spcAft>
              <a:spcPct val="20000"/>
            </a:spcAft>
            <a:buChar char="••"/>
          </a:pPr>
          <a:r>
            <a:rPr lang="en-US" sz="2000" kern="1200" dirty="0" smtClean="0"/>
            <a:t>Describe important characteristics</a:t>
          </a:r>
          <a:endParaRPr lang="en-US" sz="2000" kern="1200" dirty="0"/>
        </a:p>
        <a:p>
          <a:pPr marL="228600" lvl="1" indent="-228600" algn="l" defTabSz="889000" rtl="0">
            <a:lnSpc>
              <a:spcPct val="90000"/>
            </a:lnSpc>
            <a:spcBef>
              <a:spcPct val="0"/>
            </a:spcBef>
            <a:spcAft>
              <a:spcPct val="20000"/>
            </a:spcAft>
            <a:buChar char="••"/>
          </a:pPr>
          <a:r>
            <a:rPr lang="en-US" sz="2000" kern="1200" dirty="0" smtClean="0"/>
            <a:t>Provide evidence of progress toward goals</a:t>
          </a:r>
          <a:endParaRPr lang="en-US" sz="2000" kern="1200" dirty="0"/>
        </a:p>
        <a:p>
          <a:pPr marL="228600" lvl="1" indent="-228600" algn="l" defTabSz="889000" rtl="0">
            <a:lnSpc>
              <a:spcPct val="90000"/>
            </a:lnSpc>
            <a:spcBef>
              <a:spcPct val="0"/>
            </a:spcBef>
            <a:spcAft>
              <a:spcPct val="20000"/>
            </a:spcAft>
            <a:buChar char="••"/>
          </a:pPr>
          <a:r>
            <a:rPr lang="en-US" sz="2000" kern="1200" dirty="0" smtClean="0"/>
            <a:t>Identify areas for targeted studies</a:t>
          </a:r>
          <a:endParaRPr lang="en-US" sz="2000" kern="1200" dirty="0"/>
        </a:p>
        <a:p>
          <a:pPr marL="228600" lvl="1" indent="-228600" algn="l" defTabSz="889000" rtl="0">
            <a:lnSpc>
              <a:spcPct val="90000"/>
            </a:lnSpc>
            <a:spcBef>
              <a:spcPct val="0"/>
            </a:spcBef>
            <a:spcAft>
              <a:spcPct val="20000"/>
            </a:spcAft>
            <a:buChar char="••"/>
          </a:pPr>
          <a:r>
            <a:rPr lang="en-US" sz="2000" kern="1200" dirty="0" smtClean="0"/>
            <a:t>Inform CADRE’s support activities</a:t>
          </a:r>
          <a:endParaRPr lang="en-US" sz="2000" kern="1200" dirty="0"/>
        </a:p>
      </dsp:txBody>
      <dsp:txXfrm>
        <a:off x="0" y="715656"/>
        <a:ext cx="8229600" cy="1372410"/>
      </dsp:txXfrm>
    </dsp:sp>
    <dsp:sp modelId="{58FEF86F-4108-4717-9D77-63AD4887CE98}">
      <dsp:nvSpPr>
        <dsp:cNvPr id="0" name=""/>
        <dsp:cNvSpPr/>
      </dsp:nvSpPr>
      <dsp:spPr>
        <a:xfrm>
          <a:off x="0" y="2088066"/>
          <a:ext cx="8229600" cy="623610"/>
        </a:xfrm>
        <a:prstGeom prst="roundRect">
          <a:avLst/>
        </a:prstGeom>
        <a:gradFill rotWithShape="0">
          <a:gsLst>
            <a:gs pos="0">
              <a:schemeClr val="accent1">
                <a:hueOff val="0"/>
                <a:satOff val="0"/>
                <a:lumOff val="0"/>
                <a:alphaOff val="0"/>
                <a:tint val="10000"/>
                <a:satMod val="300000"/>
              </a:schemeClr>
            </a:gs>
            <a:gs pos="34000">
              <a:schemeClr val="accent1">
                <a:hueOff val="0"/>
                <a:satOff val="0"/>
                <a:lumOff val="0"/>
                <a:alphaOff val="0"/>
                <a:tint val="13500"/>
                <a:satMod val="250000"/>
              </a:schemeClr>
            </a:gs>
            <a:gs pos="100000">
              <a:schemeClr val="accent1">
                <a:hueOff val="0"/>
                <a:satOff val="0"/>
                <a:lumOff val="0"/>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Questions</a:t>
          </a:r>
          <a:endParaRPr lang="en-US" sz="2600" kern="1200" dirty="0"/>
        </a:p>
      </dsp:txBody>
      <dsp:txXfrm>
        <a:off x="30442" y="2118508"/>
        <a:ext cx="8168716" cy="562726"/>
      </dsp:txXfrm>
    </dsp:sp>
    <dsp:sp modelId="{16A429F2-0802-4A34-8291-F5C785B73064}">
      <dsp:nvSpPr>
        <dsp:cNvPr id="0" name=""/>
        <dsp:cNvSpPr/>
      </dsp:nvSpPr>
      <dsp:spPr>
        <a:xfrm>
          <a:off x="0" y="2711676"/>
          <a:ext cx="8229600" cy="1722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3020" rIns="184912" bIns="33020" numCol="1" spcCol="1270" anchor="t" anchorCtr="0">
          <a:noAutofit/>
        </a:bodyPr>
        <a:lstStyle/>
        <a:p>
          <a:pPr marL="228600" lvl="1" indent="-228600" algn="l" defTabSz="889000" rtl="0">
            <a:lnSpc>
              <a:spcPct val="90000"/>
            </a:lnSpc>
            <a:spcBef>
              <a:spcPct val="0"/>
            </a:spcBef>
            <a:spcAft>
              <a:spcPct val="20000"/>
            </a:spcAft>
            <a:buChar char="••"/>
          </a:pPr>
          <a:r>
            <a:rPr lang="en-US" sz="2000" kern="1200" dirty="0" smtClean="0"/>
            <a:t>What are the characteristics of projects? </a:t>
          </a:r>
          <a:endParaRPr lang="en-US" sz="2000" kern="1200" dirty="0"/>
        </a:p>
        <a:p>
          <a:pPr marL="228600" lvl="1" indent="-228600" algn="l" defTabSz="889000" rtl="0">
            <a:lnSpc>
              <a:spcPct val="90000"/>
            </a:lnSpc>
            <a:spcBef>
              <a:spcPct val="0"/>
            </a:spcBef>
            <a:spcAft>
              <a:spcPct val="20000"/>
            </a:spcAft>
            <a:buChar char="••"/>
          </a:pPr>
          <a:r>
            <a:rPr lang="en-US" sz="2000" kern="1200" dirty="0" smtClean="0"/>
            <a:t>What types of projects are being funded?</a:t>
          </a:r>
          <a:endParaRPr lang="en-US" sz="2000" kern="1200" dirty="0"/>
        </a:p>
        <a:p>
          <a:pPr marL="228600" lvl="1" indent="-228600" algn="l" defTabSz="889000" rtl="0">
            <a:lnSpc>
              <a:spcPct val="90000"/>
            </a:lnSpc>
            <a:spcBef>
              <a:spcPct val="0"/>
            </a:spcBef>
            <a:spcAft>
              <a:spcPct val="20000"/>
            </a:spcAft>
            <a:buChar char="••"/>
          </a:pPr>
          <a:r>
            <a:rPr lang="en-US" sz="2000" kern="1200" dirty="0" smtClean="0"/>
            <a:t>What research is being conducted?</a:t>
          </a:r>
          <a:endParaRPr lang="en-US" sz="2000" kern="1200" dirty="0"/>
        </a:p>
        <a:p>
          <a:pPr marL="228600" lvl="1" indent="-228600" algn="l" defTabSz="889000" rtl="0">
            <a:lnSpc>
              <a:spcPct val="90000"/>
            </a:lnSpc>
            <a:spcBef>
              <a:spcPct val="0"/>
            </a:spcBef>
            <a:spcAft>
              <a:spcPct val="20000"/>
            </a:spcAft>
            <a:buChar char="••"/>
          </a:pPr>
          <a:r>
            <a:rPr lang="en-US" sz="2000" kern="1200" dirty="0" smtClean="0"/>
            <a:t>Are projects evaluating their work?</a:t>
          </a:r>
          <a:endParaRPr lang="en-US" sz="2000" kern="1200" dirty="0"/>
        </a:p>
        <a:p>
          <a:pPr marL="228600" lvl="1" indent="-228600" algn="l" defTabSz="889000" rtl="0">
            <a:lnSpc>
              <a:spcPct val="90000"/>
            </a:lnSpc>
            <a:spcBef>
              <a:spcPct val="0"/>
            </a:spcBef>
            <a:spcAft>
              <a:spcPct val="20000"/>
            </a:spcAft>
            <a:buChar char="••"/>
          </a:pPr>
          <a:r>
            <a:rPr lang="en-US" sz="2000" kern="1200" dirty="0" smtClean="0"/>
            <a:t>How are projects going to disseminate their work?</a:t>
          </a:r>
          <a:endParaRPr lang="en-US" sz="2000" kern="1200" dirty="0"/>
        </a:p>
      </dsp:txBody>
      <dsp:txXfrm>
        <a:off x="0" y="2711676"/>
        <a:ext cx="8229600" cy="17222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E4733E-282B-4B71-939E-EAA8CC68DB8F}">
      <dsp:nvSpPr>
        <dsp:cNvPr id="0" name=""/>
        <dsp:cNvSpPr/>
      </dsp:nvSpPr>
      <dsp:spPr>
        <a:xfrm>
          <a:off x="0" y="1357788"/>
          <a:ext cx="8229600" cy="1810385"/>
        </a:xfrm>
        <a:prstGeom prst="notchedRightArrow">
          <a:avLst/>
        </a:prstGeom>
        <a:solidFill>
          <a:schemeClr val="accent5">
            <a:lumMod val="75000"/>
          </a:schemeClr>
        </a:solidFill>
        <a:ln>
          <a:noFill/>
        </a:ln>
        <a:effectLst/>
      </dsp:spPr>
      <dsp:style>
        <a:lnRef idx="0">
          <a:scrgbClr r="0" g="0" b="0"/>
        </a:lnRef>
        <a:fillRef idx="1">
          <a:scrgbClr r="0" g="0" b="0"/>
        </a:fillRef>
        <a:effectRef idx="0">
          <a:scrgbClr r="0" g="0" b="0"/>
        </a:effectRef>
        <a:fontRef idx="minor"/>
      </dsp:style>
    </dsp:sp>
    <dsp:sp modelId="{74E758CA-8449-4D34-AE08-120416FDE607}">
      <dsp:nvSpPr>
        <dsp:cNvPr id="0" name=""/>
        <dsp:cNvSpPr/>
      </dsp:nvSpPr>
      <dsp:spPr>
        <a:xfrm>
          <a:off x="3616" y="0"/>
          <a:ext cx="2386905" cy="1810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149352" numCol="1" spcCol="1270" anchor="b" anchorCtr="0">
          <a:noAutofit/>
        </a:bodyPr>
        <a:lstStyle/>
        <a:p>
          <a:pPr lvl="0" algn="ctr" defTabSz="933450" rtl="0">
            <a:lnSpc>
              <a:spcPct val="90000"/>
            </a:lnSpc>
            <a:spcBef>
              <a:spcPct val="0"/>
            </a:spcBef>
            <a:spcAft>
              <a:spcPct val="35000"/>
            </a:spcAft>
          </a:pPr>
          <a:r>
            <a:rPr lang="en-US" sz="2100" kern="1200" dirty="0" smtClean="0">
              <a:latin typeface="+mj-lt"/>
            </a:rPr>
            <a:t>Project materials were reviewed and coded</a:t>
          </a:r>
          <a:endParaRPr lang="en-US" sz="2100" kern="1200" dirty="0">
            <a:latin typeface="+mj-lt"/>
          </a:endParaRPr>
        </a:p>
      </dsp:txBody>
      <dsp:txXfrm>
        <a:off x="3616" y="0"/>
        <a:ext cx="2386905" cy="1810385"/>
      </dsp:txXfrm>
    </dsp:sp>
    <dsp:sp modelId="{DFC1A78A-2044-4FF6-ACFE-8A6D320EC14F}">
      <dsp:nvSpPr>
        <dsp:cNvPr id="0" name=""/>
        <dsp:cNvSpPr/>
      </dsp:nvSpPr>
      <dsp:spPr>
        <a:xfrm>
          <a:off x="970771" y="2036683"/>
          <a:ext cx="452596" cy="452596"/>
        </a:xfrm>
        <a:prstGeom prst="ellipse">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935590-6C76-42DF-960B-4A1E81FF6EDD}">
      <dsp:nvSpPr>
        <dsp:cNvPr id="0" name=""/>
        <dsp:cNvSpPr/>
      </dsp:nvSpPr>
      <dsp:spPr>
        <a:xfrm>
          <a:off x="2509867" y="2715577"/>
          <a:ext cx="2386905" cy="1810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149352" numCol="1" spcCol="1270" anchor="t" anchorCtr="0">
          <a:noAutofit/>
        </a:bodyPr>
        <a:lstStyle/>
        <a:p>
          <a:pPr lvl="0" algn="ctr" defTabSz="933450" rtl="0">
            <a:lnSpc>
              <a:spcPct val="90000"/>
            </a:lnSpc>
            <a:spcBef>
              <a:spcPct val="0"/>
            </a:spcBef>
            <a:spcAft>
              <a:spcPct val="35000"/>
            </a:spcAft>
          </a:pPr>
          <a:r>
            <a:rPr lang="en-US" sz="2100" kern="1200" dirty="0" smtClean="0">
              <a:latin typeface="+mj-lt"/>
            </a:rPr>
            <a:t>Coded information was recorded in a database</a:t>
          </a:r>
          <a:endParaRPr lang="en-US" sz="2100" kern="1200" dirty="0">
            <a:latin typeface="+mj-lt"/>
          </a:endParaRPr>
        </a:p>
      </dsp:txBody>
      <dsp:txXfrm>
        <a:off x="2509867" y="2715577"/>
        <a:ext cx="2386905" cy="1810385"/>
      </dsp:txXfrm>
    </dsp:sp>
    <dsp:sp modelId="{160F38FB-ACA1-4587-9EE8-C1999D149259}">
      <dsp:nvSpPr>
        <dsp:cNvPr id="0" name=""/>
        <dsp:cNvSpPr/>
      </dsp:nvSpPr>
      <dsp:spPr>
        <a:xfrm>
          <a:off x="3477021" y="2036683"/>
          <a:ext cx="452596" cy="452596"/>
        </a:xfrm>
        <a:prstGeom prst="ellipse">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32244D-CADA-4183-8B0A-1F6DC1DE4B8D}">
      <dsp:nvSpPr>
        <dsp:cNvPr id="0" name=""/>
        <dsp:cNvSpPr/>
      </dsp:nvSpPr>
      <dsp:spPr>
        <a:xfrm>
          <a:off x="5016118" y="0"/>
          <a:ext cx="2386905" cy="1810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149352" numCol="1" spcCol="1270" anchor="b" anchorCtr="0">
          <a:noAutofit/>
        </a:bodyPr>
        <a:lstStyle/>
        <a:p>
          <a:pPr lvl="0" algn="ctr" defTabSz="933450" rtl="0">
            <a:lnSpc>
              <a:spcPct val="90000"/>
            </a:lnSpc>
            <a:spcBef>
              <a:spcPct val="0"/>
            </a:spcBef>
            <a:spcAft>
              <a:spcPct val="35000"/>
            </a:spcAft>
          </a:pPr>
          <a:r>
            <a:rPr lang="en-US" sz="2100" kern="1200" dirty="0" smtClean="0">
              <a:latin typeface="+mj-lt"/>
            </a:rPr>
            <a:t>Descriptions of DR K-12 portfolio characteristics were compiled for the annual report </a:t>
          </a:r>
          <a:endParaRPr lang="en-US" sz="2100" kern="1200" dirty="0">
            <a:latin typeface="+mj-lt"/>
          </a:endParaRPr>
        </a:p>
      </dsp:txBody>
      <dsp:txXfrm>
        <a:off x="5016118" y="0"/>
        <a:ext cx="2386905" cy="1810385"/>
      </dsp:txXfrm>
    </dsp:sp>
    <dsp:sp modelId="{DC872885-084C-47FD-B902-14AE32D58F93}">
      <dsp:nvSpPr>
        <dsp:cNvPr id="0" name=""/>
        <dsp:cNvSpPr/>
      </dsp:nvSpPr>
      <dsp:spPr>
        <a:xfrm>
          <a:off x="5983272" y="2036683"/>
          <a:ext cx="452596" cy="452596"/>
        </a:xfrm>
        <a:prstGeom prst="ellipse">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BE805C-EDAF-4654-B7FB-10A72F6451F2}">
      <dsp:nvSpPr>
        <dsp:cNvPr id="0" name=""/>
        <dsp:cNvSpPr/>
      </dsp:nvSpPr>
      <dsp:spPr>
        <a:xfrm>
          <a:off x="4018" y="213707"/>
          <a:ext cx="2055390" cy="5680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43180" rIns="120904" bIns="43180" numCol="1" spcCol="1270" anchor="ctr" anchorCtr="0">
          <a:noAutofit/>
        </a:bodyPr>
        <a:lstStyle/>
        <a:p>
          <a:pPr lvl="0" algn="r" defTabSz="755650" rtl="0">
            <a:lnSpc>
              <a:spcPct val="90000"/>
            </a:lnSpc>
            <a:spcBef>
              <a:spcPct val="0"/>
            </a:spcBef>
            <a:spcAft>
              <a:spcPct val="35000"/>
            </a:spcAft>
          </a:pPr>
          <a:r>
            <a:rPr lang="en-US" sz="1700" kern="1200" dirty="0" smtClean="0"/>
            <a:t>Grand Challenges (2006)</a:t>
          </a:r>
          <a:endParaRPr lang="en-US" sz="1700" kern="1200" dirty="0"/>
        </a:p>
      </dsp:txBody>
      <dsp:txXfrm>
        <a:off x="4018" y="213707"/>
        <a:ext cx="2055390" cy="568012"/>
      </dsp:txXfrm>
    </dsp:sp>
    <dsp:sp modelId="{18A64C68-9ABC-48F9-AE12-ED036C011DAA}">
      <dsp:nvSpPr>
        <dsp:cNvPr id="0" name=""/>
        <dsp:cNvSpPr/>
      </dsp:nvSpPr>
      <dsp:spPr>
        <a:xfrm>
          <a:off x="2059409" y="36203"/>
          <a:ext cx="411078" cy="923020"/>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1791E25-1B59-41CA-8DA1-EFA174534012}">
      <dsp:nvSpPr>
        <dsp:cNvPr id="0" name=""/>
        <dsp:cNvSpPr/>
      </dsp:nvSpPr>
      <dsp:spPr>
        <a:xfrm>
          <a:off x="2634918" y="36203"/>
          <a:ext cx="5590663" cy="923020"/>
        </a:xfrm>
        <a:prstGeom prst="rect">
          <a:avLst/>
        </a:prstGeom>
        <a:gradFill rotWithShape="0">
          <a:gsLst>
            <a:gs pos="0">
              <a:schemeClr val="accent1">
                <a:hueOff val="0"/>
                <a:satOff val="0"/>
                <a:lumOff val="0"/>
                <a:alphaOff val="0"/>
                <a:tint val="10000"/>
                <a:satMod val="300000"/>
              </a:schemeClr>
            </a:gs>
            <a:gs pos="34000">
              <a:schemeClr val="accent1">
                <a:hueOff val="0"/>
                <a:satOff val="0"/>
                <a:lumOff val="0"/>
                <a:alphaOff val="0"/>
                <a:tint val="13500"/>
                <a:satMod val="250000"/>
              </a:schemeClr>
            </a:gs>
            <a:gs pos="100000">
              <a:schemeClr val="accent1">
                <a:hueOff val="0"/>
                <a:satOff val="0"/>
                <a:lumOff val="0"/>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marL="171450" lvl="1" indent="-171450" algn="l" defTabSz="755650" rtl="0">
            <a:lnSpc>
              <a:spcPct val="90000"/>
            </a:lnSpc>
            <a:spcBef>
              <a:spcPct val="0"/>
            </a:spcBef>
            <a:spcAft>
              <a:spcPct val="15000"/>
            </a:spcAft>
            <a:buChar char="••"/>
          </a:pPr>
          <a:r>
            <a:rPr lang="en-US" sz="1700" kern="1200" dirty="0" smtClean="0"/>
            <a:t>K-12 math and science assessments</a:t>
          </a:r>
          <a:endParaRPr lang="en-US" sz="1700" kern="1200" dirty="0"/>
        </a:p>
        <a:p>
          <a:pPr marL="171450" lvl="1" indent="-171450" algn="l" defTabSz="755650" rtl="0">
            <a:lnSpc>
              <a:spcPct val="90000"/>
            </a:lnSpc>
            <a:spcBef>
              <a:spcPct val="0"/>
            </a:spcBef>
            <a:spcAft>
              <a:spcPct val="15000"/>
            </a:spcAft>
            <a:buChar char="••"/>
          </a:pPr>
          <a:r>
            <a:rPr lang="en-US" sz="1700" kern="1200" dirty="0" smtClean="0"/>
            <a:t>Elementary grade science</a:t>
          </a:r>
          <a:endParaRPr lang="en-US" sz="1700" kern="1200" dirty="0"/>
        </a:p>
        <a:p>
          <a:pPr marL="171450" lvl="1" indent="-171450" algn="l" defTabSz="755650" rtl="0">
            <a:lnSpc>
              <a:spcPct val="90000"/>
            </a:lnSpc>
            <a:spcBef>
              <a:spcPct val="0"/>
            </a:spcBef>
            <a:spcAft>
              <a:spcPct val="15000"/>
            </a:spcAft>
            <a:buChar char="••"/>
          </a:pPr>
          <a:r>
            <a:rPr lang="en-US" sz="1700" kern="1200" dirty="0" smtClean="0"/>
            <a:t>Cutting-edge STEM content in K-12</a:t>
          </a:r>
          <a:endParaRPr lang="en-US" sz="1700" kern="1200" dirty="0"/>
        </a:p>
      </dsp:txBody>
      <dsp:txXfrm>
        <a:off x="2634918" y="36203"/>
        <a:ext cx="5590663" cy="923020"/>
      </dsp:txXfrm>
    </dsp:sp>
    <dsp:sp modelId="{C9B04519-0D29-4AD5-BA8F-9671F4FED7FF}">
      <dsp:nvSpPr>
        <dsp:cNvPr id="0" name=""/>
        <dsp:cNvSpPr/>
      </dsp:nvSpPr>
      <dsp:spPr>
        <a:xfrm>
          <a:off x="4018" y="1064800"/>
          <a:ext cx="2055390" cy="5680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43180" rIns="120904" bIns="43180" numCol="1" spcCol="1270" anchor="ctr" anchorCtr="0">
          <a:noAutofit/>
        </a:bodyPr>
        <a:lstStyle/>
        <a:p>
          <a:pPr lvl="0" algn="r" defTabSz="755650" rtl="0">
            <a:lnSpc>
              <a:spcPct val="90000"/>
            </a:lnSpc>
            <a:spcBef>
              <a:spcPct val="0"/>
            </a:spcBef>
            <a:spcAft>
              <a:spcPct val="35000"/>
            </a:spcAft>
          </a:pPr>
          <a:r>
            <a:rPr lang="en-US" sz="1700" kern="1200" dirty="0" smtClean="0"/>
            <a:t>Challenge Strands (2008)</a:t>
          </a:r>
          <a:endParaRPr lang="en-US" sz="1700" kern="1200" dirty="0"/>
        </a:p>
      </dsp:txBody>
      <dsp:txXfrm>
        <a:off x="4018" y="1064800"/>
        <a:ext cx="2055390" cy="568012"/>
      </dsp:txXfrm>
    </dsp:sp>
    <dsp:sp modelId="{6271E8E1-F621-4A2D-8667-CB4B4CA7815E}">
      <dsp:nvSpPr>
        <dsp:cNvPr id="0" name=""/>
        <dsp:cNvSpPr/>
      </dsp:nvSpPr>
      <dsp:spPr>
        <a:xfrm>
          <a:off x="2059409" y="1020424"/>
          <a:ext cx="411078" cy="656764"/>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788B54-C42B-4A4F-BE3A-43AC78A3E4D6}">
      <dsp:nvSpPr>
        <dsp:cNvPr id="0" name=""/>
        <dsp:cNvSpPr/>
      </dsp:nvSpPr>
      <dsp:spPr>
        <a:xfrm>
          <a:off x="2634918" y="1020424"/>
          <a:ext cx="5590663" cy="656764"/>
        </a:xfrm>
        <a:prstGeom prst="rect">
          <a:avLst/>
        </a:prstGeom>
        <a:gradFill rotWithShape="0">
          <a:gsLst>
            <a:gs pos="0">
              <a:schemeClr val="accent1">
                <a:hueOff val="0"/>
                <a:satOff val="0"/>
                <a:lumOff val="0"/>
                <a:alphaOff val="0"/>
                <a:tint val="10000"/>
                <a:satMod val="300000"/>
              </a:schemeClr>
            </a:gs>
            <a:gs pos="34000">
              <a:schemeClr val="accent1">
                <a:hueOff val="0"/>
                <a:satOff val="0"/>
                <a:lumOff val="0"/>
                <a:alphaOff val="0"/>
                <a:tint val="13500"/>
                <a:satMod val="250000"/>
              </a:schemeClr>
            </a:gs>
            <a:gs pos="100000">
              <a:schemeClr val="accent1">
                <a:hueOff val="0"/>
                <a:satOff val="0"/>
                <a:lumOff val="0"/>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marL="171450" lvl="1" indent="-171450" algn="l" defTabSz="755650" rtl="0">
            <a:lnSpc>
              <a:spcPct val="90000"/>
            </a:lnSpc>
            <a:spcBef>
              <a:spcPct val="0"/>
            </a:spcBef>
            <a:spcAft>
              <a:spcPct val="15000"/>
            </a:spcAft>
            <a:buChar char="••"/>
          </a:pPr>
          <a:r>
            <a:rPr lang="en-US" sz="1700" kern="1200" dirty="0" smtClean="0"/>
            <a:t>Contextual challenges</a:t>
          </a:r>
          <a:endParaRPr lang="en-US" sz="1700" kern="1200" dirty="0"/>
        </a:p>
        <a:p>
          <a:pPr marL="171450" lvl="1" indent="-171450" algn="l" defTabSz="755650" rtl="0">
            <a:lnSpc>
              <a:spcPct val="90000"/>
            </a:lnSpc>
            <a:spcBef>
              <a:spcPct val="0"/>
            </a:spcBef>
            <a:spcAft>
              <a:spcPct val="15000"/>
            </a:spcAft>
            <a:buChar char="••"/>
          </a:pPr>
          <a:r>
            <a:rPr lang="en-US" sz="1700" kern="1200" dirty="0" smtClean="0"/>
            <a:t>Frontier challenges</a:t>
          </a:r>
          <a:endParaRPr lang="en-US" sz="1700" kern="1200" dirty="0"/>
        </a:p>
      </dsp:txBody>
      <dsp:txXfrm>
        <a:off x="2634918" y="1020424"/>
        <a:ext cx="5590663" cy="656764"/>
      </dsp:txXfrm>
    </dsp:sp>
    <dsp:sp modelId="{CA2D7A7D-53F2-4F8D-B662-FF1CEE2D59C3}">
      <dsp:nvSpPr>
        <dsp:cNvPr id="0" name=""/>
        <dsp:cNvSpPr/>
      </dsp:nvSpPr>
      <dsp:spPr>
        <a:xfrm>
          <a:off x="4018" y="2199898"/>
          <a:ext cx="2055390" cy="5680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43180" rIns="120904" bIns="43180" numCol="1" spcCol="1270" anchor="ctr" anchorCtr="0">
          <a:noAutofit/>
        </a:bodyPr>
        <a:lstStyle/>
        <a:p>
          <a:pPr lvl="0" algn="r" defTabSz="755650" rtl="0">
            <a:lnSpc>
              <a:spcPct val="90000"/>
            </a:lnSpc>
            <a:spcBef>
              <a:spcPct val="0"/>
            </a:spcBef>
            <a:spcAft>
              <a:spcPct val="35000"/>
            </a:spcAft>
          </a:pPr>
          <a:r>
            <a:rPr lang="en-US" sz="1700" kern="1200" dirty="0" smtClean="0"/>
            <a:t>Challenge Areas (2009, 2010, 2011) </a:t>
          </a:r>
          <a:endParaRPr lang="en-US" sz="1700" kern="1200" dirty="0"/>
        </a:p>
      </dsp:txBody>
      <dsp:txXfrm>
        <a:off x="4018" y="2199898"/>
        <a:ext cx="2055390" cy="568012"/>
      </dsp:txXfrm>
    </dsp:sp>
    <dsp:sp modelId="{47CC4CE2-3F07-41D0-8756-0E5291C976B7}">
      <dsp:nvSpPr>
        <dsp:cNvPr id="0" name=""/>
        <dsp:cNvSpPr/>
      </dsp:nvSpPr>
      <dsp:spPr>
        <a:xfrm>
          <a:off x="2059409" y="1738388"/>
          <a:ext cx="411078" cy="1491032"/>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7A2CA2-4F38-434A-AA36-AB07432661C7}">
      <dsp:nvSpPr>
        <dsp:cNvPr id="0" name=""/>
        <dsp:cNvSpPr/>
      </dsp:nvSpPr>
      <dsp:spPr>
        <a:xfrm>
          <a:off x="2634918" y="1738388"/>
          <a:ext cx="5590663" cy="1491032"/>
        </a:xfrm>
        <a:prstGeom prst="rect">
          <a:avLst/>
        </a:prstGeom>
        <a:gradFill rotWithShape="0">
          <a:gsLst>
            <a:gs pos="0">
              <a:schemeClr val="accent1">
                <a:hueOff val="0"/>
                <a:satOff val="0"/>
                <a:lumOff val="0"/>
                <a:alphaOff val="0"/>
                <a:tint val="10000"/>
                <a:satMod val="300000"/>
              </a:schemeClr>
            </a:gs>
            <a:gs pos="34000">
              <a:schemeClr val="accent1">
                <a:hueOff val="0"/>
                <a:satOff val="0"/>
                <a:lumOff val="0"/>
                <a:alphaOff val="0"/>
                <a:tint val="13500"/>
                <a:satMod val="250000"/>
              </a:schemeClr>
            </a:gs>
            <a:gs pos="100000">
              <a:schemeClr val="accent1">
                <a:hueOff val="0"/>
                <a:satOff val="0"/>
                <a:lumOff val="0"/>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marL="171450" lvl="1" indent="-171450" algn="l" defTabSz="755650" rtl="0">
            <a:lnSpc>
              <a:spcPct val="90000"/>
            </a:lnSpc>
            <a:spcBef>
              <a:spcPct val="0"/>
            </a:spcBef>
            <a:spcAft>
              <a:spcPct val="15000"/>
            </a:spcAft>
            <a:buChar char="••"/>
          </a:pPr>
          <a:r>
            <a:rPr lang="en-US" sz="1700" kern="1200" dirty="0" smtClean="0"/>
            <a:t>Assessments</a:t>
          </a:r>
          <a:endParaRPr lang="en-US" sz="1700" kern="1200" dirty="0"/>
        </a:p>
        <a:p>
          <a:pPr marL="171450" lvl="1" indent="-171450" algn="l" defTabSz="755650" rtl="0">
            <a:lnSpc>
              <a:spcPct val="90000"/>
            </a:lnSpc>
            <a:spcBef>
              <a:spcPct val="0"/>
            </a:spcBef>
            <a:spcAft>
              <a:spcPct val="15000"/>
            </a:spcAft>
            <a:buChar char="••"/>
          </a:pPr>
          <a:r>
            <a:rPr lang="en-US" sz="1700" kern="1200" dirty="0" smtClean="0"/>
            <a:t>Opportunity to learn for all students</a:t>
          </a:r>
          <a:endParaRPr lang="en-US" sz="1700" kern="1200" dirty="0"/>
        </a:p>
        <a:p>
          <a:pPr marL="171450" lvl="1" indent="-171450" algn="l" defTabSz="755650" rtl="0">
            <a:lnSpc>
              <a:spcPct val="90000"/>
            </a:lnSpc>
            <a:spcBef>
              <a:spcPct val="0"/>
            </a:spcBef>
            <a:spcAft>
              <a:spcPct val="15000"/>
            </a:spcAft>
            <a:buChar char="••"/>
          </a:pPr>
          <a:r>
            <a:rPr lang="en-US" sz="1700" kern="1200" dirty="0" smtClean="0"/>
            <a:t>Ability of teachers</a:t>
          </a:r>
          <a:endParaRPr lang="en-US" sz="1700" kern="1200" dirty="0"/>
        </a:p>
        <a:p>
          <a:pPr marL="171450" lvl="1" indent="-171450" algn="l" defTabSz="755650" rtl="0">
            <a:lnSpc>
              <a:spcPct val="90000"/>
            </a:lnSpc>
            <a:spcBef>
              <a:spcPct val="0"/>
            </a:spcBef>
            <a:spcAft>
              <a:spcPct val="15000"/>
            </a:spcAft>
            <a:buChar char="••"/>
          </a:pPr>
          <a:r>
            <a:rPr lang="en-US" sz="1700" kern="1200" dirty="0" smtClean="0"/>
            <a:t>Promising innovations</a:t>
          </a:r>
          <a:endParaRPr lang="en-US" sz="1700" kern="1200" dirty="0"/>
        </a:p>
        <a:p>
          <a:pPr marL="171450" lvl="1" indent="-171450" algn="l" defTabSz="755650" rtl="0">
            <a:lnSpc>
              <a:spcPct val="90000"/>
            </a:lnSpc>
            <a:spcBef>
              <a:spcPct val="0"/>
            </a:spcBef>
            <a:spcAft>
              <a:spcPct val="15000"/>
            </a:spcAft>
            <a:buChar char="••"/>
          </a:pPr>
          <a:r>
            <a:rPr lang="en-US" sz="1700" kern="1200" dirty="0" smtClean="0"/>
            <a:t>Cyber-enables learning (2011 only)</a:t>
          </a:r>
          <a:endParaRPr lang="en-US" sz="1700" kern="1200" dirty="0"/>
        </a:p>
      </dsp:txBody>
      <dsp:txXfrm>
        <a:off x="2634918" y="1738388"/>
        <a:ext cx="5590663" cy="1491032"/>
      </dsp:txXfrm>
    </dsp:sp>
    <dsp:sp modelId="{36A92EBC-3776-4A82-9D84-11894522A64B}">
      <dsp:nvSpPr>
        <dsp:cNvPr id="0" name=""/>
        <dsp:cNvSpPr/>
      </dsp:nvSpPr>
      <dsp:spPr>
        <a:xfrm>
          <a:off x="4018" y="3721890"/>
          <a:ext cx="2055390" cy="336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43180" rIns="120904" bIns="43180" numCol="1" spcCol="1270" anchor="ctr" anchorCtr="0">
          <a:noAutofit/>
        </a:bodyPr>
        <a:lstStyle/>
        <a:p>
          <a:pPr lvl="0" algn="r" defTabSz="755650" rtl="0">
            <a:lnSpc>
              <a:spcPct val="90000"/>
            </a:lnSpc>
            <a:spcBef>
              <a:spcPct val="0"/>
            </a:spcBef>
            <a:spcAft>
              <a:spcPct val="35000"/>
            </a:spcAft>
          </a:pPr>
          <a:r>
            <a:rPr lang="en-US" sz="1700" kern="1200" dirty="0" smtClean="0"/>
            <a:t>Strands (2012)</a:t>
          </a:r>
          <a:endParaRPr lang="en-US" sz="1700" kern="1200" dirty="0"/>
        </a:p>
      </dsp:txBody>
      <dsp:txXfrm>
        <a:off x="4018" y="3721890"/>
        <a:ext cx="2055390" cy="336600"/>
      </dsp:txXfrm>
    </dsp:sp>
    <dsp:sp modelId="{99CA2FDA-79D5-4785-BF0A-CB628991DE5C}">
      <dsp:nvSpPr>
        <dsp:cNvPr id="0" name=""/>
        <dsp:cNvSpPr/>
      </dsp:nvSpPr>
      <dsp:spPr>
        <a:xfrm>
          <a:off x="2059409" y="3290621"/>
          <a:ext cx="411078" cy="1199137"/>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0A5F29C-352F-4C28-A451-CB9BC03037CC}">
      <dsp:nvSpPr>
        <dsp:cNvPr id="0" name=""/>
        <dsp:cNvSpPr/>
      </dsp:nvSpPr>
      <dsp:spPr>
        <a:xfrm>
          <a:off x="2634918" y="3290621"/>
          <a:ext cx="5590663" cy="1199137"/>
        </a:xfrm>
        <a:prstGeom prst="rect">
          <a:avLst/>
        </a:prstGeom>
        <a:gradFill rotWithShape="0">
          <a:gsLst>
            <a:gs pos="0">
              <a:schemeClr val="accent1">
                <a:hueOff val="0"/>
                <a:satOff val="0"/>
                <a:lumOff val="0"/>
                <a:alphaOff val="0"/>
                <a:tint val="10000"/>
                <a:satMod val="300000"/>
              </a:schemeClr>
            </a:gs>
            <a:gs pos="34000">
              <a:schemeClr val="accent1">
                <a:hueOff val="0"/>
                <a:satOff val="0"/>
                <a:lumOff val="0"/>
                <a:alphaOff val="0"/>
                <a:tint val="13500"/>
                <a:satMod val="250000"/>
              </a:schemeClr>
            </a:gs>
            <a:gs pos="100000">
              <a:schemeClr val="accent1">
                <a:hueOff val="0"/>
                <a:satOff val="0"/>
                <a:lumOff val="0"/>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marL="171450" lvl="1" indent="-171450" algn="l" defTabSz="755650" rtl="0">
            <a:lnSpc>
              <a:spcPct val="90000"/>
            </a:lnSpc>
            <a:spcBef>
              <a:spcPct val="0"/>
            </a:spcBef>
            <a:spcAft>
              <a:spcPct val="15000"/>
            </a:spcAft>
            <a:buChar char="••"/>
          </a:pPr>
          <a:r>
            <a:rPr lang="en-US" sz="1700" kern="1200" dirty="0" smtClean="0"/>
            <a:t>Assessment</a:t>
          </a:r>
          <a:endParaRPr lang="en-US" sz="1700" kern="1200" dirty="0"/>
        </a:p>
        <a:p>
          <a:pPr marL="171450" lvl="1" indent="-171450" algn="l" defTabSz="755650" rtl="0">
            <a:lnSpc>
              <a:spcPct val="90000"/>
            </a:lnSpc>
            <a:spcBef>
              <a:spcPct val="0"/>
            </a:spcBef>
            <a:spcAft>
              <a:spcPct val="15000"/>
            </a:spcAft>
            <a:buChar char="••"/>
          </a:pPr>
          <a:r>
            <a:rPr lang="en-US" sz="1700" kern="1200" dirty="0" smtClean="0"/>
            <a:t>Learning</a:t>
          </a:r>
          <a:endParaRPr lang="en-US" sz="1700" kern="1200" dirty="0"/>
        </a:p>
        <a:p>
          <a:pPr marL="171450" lvl="1" indent="-171450" algn="l" defTabSz="755650" rtl="0">
            <a:lnSpc>
              <a:spcPct val="90000"/>
            </a:lnSpc>
            <a:spcBef>
              <a:spcPct val="0"/>
            </a:spcBef>
            <a:spcAft>
              <a:spcPct val="15000"/>
            </a:spcAft>
            <a:buChar char="••"/>
          </a:pPr>
          <a:r>
            <a:rPr lang="en-US" sz="1700" kern="1200" dirty="0" smtClean="0"/>
            <a:t>Teaching</a:t>
          </a:r>
          <a:endParaRPr lang="en-US" sz="1700" kern="1200" dirty="0"/>
        </a:p>
        <a:p>
          <a:pPr marL="171450" lvl="1" indent="-171450" algn="l" defTabSz="755650" rtl="0">
            <a:lnSpc>
              <a:spcPct val="90000"/>
            </a:lnSpc>
            <a:spcBef>
              <a:spcPct val="0"/>
            </a:spcBef>
            <a:spcAft>
              <a:spcPct val="15000"/>
            </a:spcAft>
            <a:buChar char="••"/>
          </a:pPr>
          <a:r>
            <a:rPr lang="en-US" sz="1700" kern="1200" dirty="0" smtClean="0"/>
            <a:t>Scale-up and sustainability</a:t>
          </a:r>
          <a:endParaRPr lang="en-US" sz="1700" kern="1200" dirty="0"/>
        </a:p>
      </dsp:txBody>
      <dsp:txXfrm>
        <a:off x="2634918" y="3290621"/>
        <a:ext cx="5590663" cy="11991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C91F5E-085D-4DD8-84E8-E3D6F5413BE8}">
      <dsp:nvSpPr>
        <dsp:cNvPr id="0" name=""/>
        <dsp:cNvSpPr/>
      </dsp:nvSpPr>
      <dsp:spPr>
        <a:xfrm>
          <a:off x="43" y="824361"/>
          <a:ext cx="3536775" cy="1081854"/>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76200" tIns="50800" rIns="76200" bIns="50800" numCol="1" spcCol="1270" anchor="ctr" anchorCtr="0">
          <a:noAutofit/>
        </a:bodyPr>
        <a:lstStyle/>
        <a:p>
          <a:pPr lvl="0" algn="ctr" defTabSz="1778000" rtl="0">
            <a:lnSpc>
              <a:spcPct val="90000"/>
            </a:lnSpc>
            <a:spcBef>
              <a:spcPct val="0"/>
            </a:spcBef>
            <a:spcAft>
              <a:spcPct val="35000"/>
            </a:spcAft>
          </a:pPr>
          <a:r>
            <a:rPr lang="en-US" sz="4000" kern="1200" dirty="0" smtClean="0"/>
            <a:t>Daphne Minner</a:t>
          </a:r>
          <a:endParaRPr lang="en-US" sz="4000" kern="1200" dirty="0"/>
        </a:p>
      </dsp:txBody>
      <dsp:txXfrm>
        <a:off x="31729" y="856047"/>
        <a:ext cx="3473403" cy="1018482"/>
      </dsp:txXfrm>
    </dsp:sp>
    <dsp:sp modelId="{15526620-646C-41FA-947B-41016374E9F6}">
      <dsp:nvSpPr>
        <dsp:cNvPr id="0" name=""/>
        <dsp:cNvSpPr/>
      </dsp:nvSpPr>
      <dsp:spPr>
        <a:xfrm>
          <a:off x="353721" y="1906216"/>
          <a:ext cx="353677" cy="643173"/>
        </a:xfrm>
        <a:custGeom>
          <a:avLst/>
          <a:gdLst/>
          <a:ahLst/>
          <a:cxnLst/>
          <a:rect l="0" t="0" r="0" b="0"/>
          <a:pathLst>
            <a:path>
              <a:moveTo>
                <a:pt x="0" y="0"/>
              </a:moveTo>
              <a:lnTo>
                <a:pt x="0" y="643173"/>
              </a:lnTo>
              <a:lnTo>
                <a:pt x="353677" y="64317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773CC3-E62E-40CD-AC2E-5525B537D965}">
      <dsp:nvSpPr>
        <dsp:cNvPr id="0" name=""/>
        <dsp:cNvSpPr/>
      </dsp:nvSpPr>
      <dsp:spPr>
        <a:xfrm>
          <a:off x="707398" y="2210104"/>
          <a:ext cx="3555698" cy="6785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rtl="0">
            <a:lnSpc>
              <a:spcPct val="90000"/>
            </a:lnSpc>
            <a:spcBef>
              <a:spcPct val="0"/>
            </a:spcBef>
            <a:spcAft>
              <a:spcPct val="35000"/>
            </a:spcAft>
          </a:pPr>
          <a:r>
            <a:rPr lang="en-US" sz="2000" kern="1200" dirty="0" smtClean="0">
              <a:hlinkClick xmlns:r="http://schemas.openxmlformats.org/officeDocument/2006/relationships" r:id="rId1"/>
            </a:rPr>
            <a:t>Daphne_Minner@abtassoc.com</a:t>
          </a:r>
          <a:r>
            <a:rPr lang="en-US" sz="2000" kern="1200" dirty="0" smtClean="0"/>
            <a:t> </a:t>
          </a:r>
          <a:endParaRPr lang="en-US" sz="2000" kern="1200" dirty="0"/>
        </a:p>
      </dsp:txBody>
      <dsp:txXfrm>
        <a:off x="727273" y="2229979"/>
        <a:ext cx="3515948" cy="638820"/>
      </dsp:txXfrm>
    </dsp:sp>
    <dsp:sp modelId="{E5A8494A-66A0-46C0-B888-7A49D40AB5F1}">
      <dsp:nvSpPr>
        <dsp:cNvPr id="0" name=""/>
        <dsp:cNvSpPr/>
      </dsp:nvSpPr>
      <dsp:spPr>
        <a:xfrm>
          <a:off x="353721" y="1906216"/>
          <a:ext cx="353677" cy="1532892"/>
        </a:xfrm>
        <a:custGeom>
          <a:avLst/>
          <a:gdLst/>
          <a:ahLst/>
          <a:cxnLst/>
          <a:rect l="0" t="0" r="0" b="0"/>
          <a:pathLst>
            <a:path>
              <a:moveTo>
                <a:pt x="0" y="0"/>
              </a:moveTo>
              <a:lnTo>
                <a:pt x="0" y="1532892"/>
              </a:lnTo>
              <a:lnTo>
                <a:pt x="353677" y="153289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505980F-4A0D-4C09-8320-6EDFB511DAB5}">
      <dsp:nvSpPr>
        <dsp:cNvPr id="0" name=""/>
        <dsp:cNvSpPr/>
      </dsp:nvSpPr>
      <dsp:spPr>
        <a:xfrm>
          <a:off x="707398" y="3192564"/>
          <a:ext cx="2816467" cy="49308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rtl="0">
            <a:lnSpc>
              <a:spcPct val="90000"/>
            </a:lnSpc>
            <a:spcBef>
              <a:spcPct val="0"/>
            </a:spcBef>
            <a:spcAft>
              <a:spcPct val="35000"/>
            </a:spcAft>
          </a:pPr>
          <a:r>
            <a:rPr lang="en-US" sz="2000" kern="1200" dirty="0" smtClean="0"/>
            <a:t>(617) 520-2454</a:t>
          </a:r>
          <a:endParaRPr lang="en-US" sz="2000" kern="1200" dirty="0"/>
        </a:p>
      </dsp:txBody>
      <dsp:txXfrm>
        <a:off x="721840" y="3207006"/>
        <a:ext cx="2787583" cy="464205"/>
      </dsp:txXfrm>
    </dsp:sp>
    <dsp:sp modelId="{BB395E81-B3A1-40AB-87DB-672A7C3BFCE5}">
      <dsp:nvSpPr>
        <dsp:cNvPr id="0" name=""/>
        <dsp:cNvSpPr/>
      </dsp:nvSpPr>
      <dsp:spPr>
        <a:xfrm>
          <a:off x="4157519" y="824361"/>
          <a:ext cx="3566774" cy="1082462"/>
        </a:xfrm>
        <a:prstGeom prst="roundRect">
          <a:avLst>
            <a:gd name="adj" fmla="val 10000"/>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76200" tIns="50800" rIns="76200" bIns="50800" numCol="1" spcCol="1270" anchor="ctr" anchorCtr="0">
          <a:noAutofit/>
        </a:bodyPr>
        <a:lstStyle/>
        <a:p>
          <a:pPr lvl="0" algn="ctr" defTabSz="1778000" rtl="0">
            <a:lnSpc>
              <a:spcPct val="90000"/>
            </a:lnSpc>
            <a:spcBef>
              <a:spcPct val="0"/>
            </a:spcBef>
            <a:spcAft>
              <a:spcPct val="35000"/>
            </a:spcAft>
          </a:pPr>
          <a:r>
            <a:rPr lang="en-US" sz="4000" kern="1200" dirty="0" smtClean="0"/>
            <a:t>Alina Martinez</a:t>
          </a:r>
          <a:endParaRPr lang="en-US" sz="4000" kern="1200" dirty="0"/>
        </a:p>
      </dsp:txBody>
      <dsp:txXfrm>
        <a:off x="4189223" y="856065"/>
        <a:ext cx="3503366" cy="1019054"/>
      </dsp:txXfrm>
    </dsp:sp>
    <dsp:sp modelId="{C7B3F310-1FA9-46A3-BE44-2F5E2B0DAB86}">
      <dsp:nvSpPr>
        <dsp:cNvPr id="0" name=""/>
        <dsp:cNvSpPr/>
      </dsp:nvSpPr>
      <dsp:spPr>
        <a:xfrm>
          <a:off x="4514196" y="1906824"/>
          <a:ext cx="356677" cy="641696"/>
        </a:xfrm>
        <a:custGeom>
          <a:avLst/>
          <a:gdLst/>
          <a:ahLst/>
          <a:cxnLst/>
          <a:rect l="0" t="0" r="0" b="0"/>
          <a:pathLst>
            <a:path>
              <a:moveTo>
                <a:pt x="0" y="0"/>
              </a:moveTo>
              <a:lnTo>
                <a:pt x="0" y="641696"/>
              </a:lnTo>
              <a:lnTo>
                <a:pt x="356677" y="64169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328458-95E4-43A3-BDEE-C53D436B9D8F}">
      <dsp:nvSpPr>
        <dsp:cNvPr id="0" name=""/>
        <dsp:cNvSpPr/>
      </dsp:nvSpPr>
      <dsp:spPr>
        <a:xfrm>
          <a:off x="4870874" y="2210712"/>
          <a:ext cx="3358681" cy="675616"/>
        </a:xfrm>
        <a:prstGeom prst="roundRect">
          <a:avLst>
            <a:gd name="adj" fmla="val 10000"/>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38100" tIns="25400" rIns="38100" bIns="25400" numCol="1" spcCol="1270" anchor="ctr" anchorCtr="0">
          <a:noAutofit/>
        </a:bodyPr>
        <a:lstStyle/>
        <a:p>
          <a:pPr lvl="0" algn="ctr" defTabSz="889000" rtl="0">
            <a:lnSpc>
              <a:spcPct val="90000"/>
            </a:lnSpc>
            <a:spcBef>
              <a:spcPct val="0"/>
            </a:spcBef>
            <a:spcAft>
              <a:spcPct val="35000"/>
            </a:spcAft>
          </a:pPr>
          <a:r>
            <a:rPr lang="en-US" sz="2000" kern="1200" dirty="0" smtClean="0">
              <a:hlinkClick xmlns:r="http://schemas.openxmlformats.org/officeDocument/2006/relationships" r:id="rId2"/>
            </a:rPr>
            <a:t>Alina_Martinez@abtassoc.com</a:t>
          </a:r>
          <a:r>
            <a:rPr lang="en-US" sz="2000" kern="1200" dirty="0" smtClean="0"/>
            <a:t> </a:t>
          </a:r>
          <a:endParaRPr lang="en-US" sz="2000" kern="1200" dirty="0"/>
        </a:p>
      </dsp:txBody>
      <dsp:txXfrm>
        <a:off x="4890662" y="2230500"/>
        <a:ext cx="3319105" cy="636040"/>
      </dsp:txXfrm>
    </dsp:sp>
    <dsp:sp modelId="{3F062B24-C172-4014-B176-CC041C453C71}">
      <dsp:nvSpPr>
        <dsp:cNvPr id="0" name=""/>
        <dsp:cNvSpPr/>
      </dsp:nvSpPr>
      <dsp:spPr>
        <a:xfrm>
          <a:off x="4514196" y="1906824"/>
          <a:ext cx="356677" cy="1539085"/>
        </a:xfrm>
        <a:custGeom>
          <a:avLst/>
          <a:gdLst/>
          <a:ahLst/>
          <a:cxnLst/>
          <a:rect l="0" t="0" r="0" b="0"/>
          <a:pathLst>
            <a:path>
              <a:moveTo>
                <a:pt x="0" y="0"/>
              </a:moveTo>
              <a:lnTo>
                <a:pt x="0" y="1539085"/>
              </a:lnTo>
              <a:lnTo>
                <a:pt x="356677" y="153908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4F19D0-5662-4852-B47C-DD38D7248AB9}">
      <dsp:nvSpPr>
        <dsp:cNvPr id="0" name=""/>
        <dsp:cNvSpPr/>
      </dsp:nvSpPr>
      <dsp:spPr>
        <a:xfrm>
          <a:off x="4870874" y="3190218"/>
          <a:ext cx="2640396" cy="511383"/>
        </a:xfrm>
        <a:prstGeom prst="roundRect">
          <a:avLst>
            <a:gd name="adj" fmla="val 10000"/>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38100" tIns="25400" rIns="38100" bIns="25400" numCol="1" spcCol="1270" anchor="ctr" anchorCtr="0">
          <a:noAutofit/>
        </a:bodyPr>
        <a:lstStyle/>
        <a:p>
          <a:pPr lvl="0" algn="ctr" defTabSz="889000" rtl="0">
            <a:lnSpc>
              <a:spcPct val="90000"/>
            </a:lnSpc>
            <a:spcBef>
              <a:spcPct val="0"/>
            </a:spcBef>
            <a:spcAft>
              <a:spcPct val="35000"/>
            </a:spcAft>
          </a:pPr>
          <a:r>
            <a:rPr lang="en-US" sz="2000" kern="1200" dirty="0" smtClean="0"/>
            <a:t>(617) 349-2312</a:t>
          </a:r>
          <a:endParaRPr lang="en-US" sz="2000" kern="1200" dirty="0"/>
        </a:p>
      </dsp:txBody>
      <dsp:txXfrm>
        <a:off x="4885852" y="3205196"/>
        <a:ext cx="2610440" cy="48142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diagrams.loki3.com/BracketList+Icon">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0.16981</cdr:x>
      <cdr:y>0.30305</cdr:y>
    </cdr:from>
    <cdr:to>
      <cdr:x>0.43114</cdr:x>
      <cdr:y>0.41788</cdr:y>
    </cdr:to>
    <cdr:sp macro="" textlink="">
      <cdr:nvSpPr>
        <cdr:cNvPr id="2" name="TextBox 1"/>
        <cdr:cNvSpPr txBox="1"/>
      </cdr:nvSpPr>
      <cdr:spPr>
        <a:xfrm xmlns:a="http://schemas.openxmlformats.org/drawingml/2006/main">
          <a:off x="685800" y="1371600"/>
          <a:ext cx="1055408" cy="519716"/>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000" b="1" dirty="0" smtClean="0">
              <a:solidFill>
                <a:schemeClr val="bg1"/>
              </a:solidFill>
            </a:rPr>
            <a:t>Cohort 4</a:t>
          </a:r>
        </a:p>
        <a:p xmlns:a="http://schemas.openxmlformats.org/drawingml/2006/main">
          <a:pPr algn="ctr"/>
          <a:r>
            <a:rPr lang="en-US" sz="1800" i="1" dirty="0" smtClean="0">
              <a:solidFill>
                <a:schemeClr val="bg1"/>
              </a:solidFill>
            </a:rPr>
            <a:t>(71 Projects)</a:t>
          </a:r>
          <a:endParaRPr lang="en-US" sz="1800" i="1" dirty="0">
            <a:solidFill>
              <a:schemeClr val="bg1"/>
            </a:solidFill>
          </a:endParaRPr>
        </a:p>
      </cdr:txBody>
    </cdr:sp>
  </cdr:relSizeAnchor>
  <cdr:relSizeAnchor xmlns:cdr="http://schemas.openxmlformats.org/drawingml/2006/chartDrawing">
    <cdr:from>
      <cdr:x>0.56604</cdr:x>
      <cdr:y>0.30305</cdr:y>
    </cdr:from>
    <cdr:to>
      <cdr:x>0.8288</cdr:x>
      <cdr:y>0.41771</cdr:y>
    </cdr:to>
    <cdr:sp macro="" textlink="">
      <cdr:nvSpPr>
        <cdr:cNvPr id="4" name="TextBox 1"/>
        <cdr:cNvSpPr txBox="1"/>
      </cdr:nvSpPr>
      <cdr:spPr>
        <a:xfrm xmlns:a="http://schemas.openxmlformats.org/drawingml/2006/main">
          <a:off x="2286000" y="1371600"/>
          <a:ext cx="1061182" cy="518947"/>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000" b="1" dirty="0" smtClean="0">
              <a:solidFill>
                <a:schemeClr val="bg1">
                  <a:lumMod val="95000"/>
                </a:schemeClr>
              </a:solidFill>
            </a:rPr>
            <a:t>Cohort 1</a:t>
          </a:r>
        </a:p>
        <a:p xmlns:a="http://schemas.openxmlformats.org/drawingml/2006/main">
          <a:pPr algn="ctr"/>
          <a:r>
            <a:rPr lang="en-US" sz="1800" i="1" dirty="0" smtClean="0">
              <a:solidFill>
                <a:schemeClr val="bg1">
                  <a:lumMod val="95000"/>
                </a:schemeClr>
              </a:solidFill>
            </a:rPr>
            <a:t>(75 Projects)</a:t>
          </a:r>
          <a:endParaRPr lang="en-US" sz="1800" i="1" dirty="0">
            <a:solidFill>
              <a:schemeClr val="bg1">
                <a:lumMod val="95000"/>
              </a:schemeClr>
            </a:solidFill>
          </a:endParaRPr>
        </a:p>
      </cdr:txBody>
    </cdr:sp>
  </cdr:relSizeAnchor>
  <cdr:relSizeAnchor xmlns:cdr="http://schemas.openxmlformats.org/drawingml/2006/chartDrawing">
    <cdr:from>
      <cdr:x>0.18868</cdr:x>
      <cdr:y>0.6061</cdr:y>
    </cdr:from>
    <cdr:to>
      <cdr:x>0.43838</cdr:x>
      <cdr:y>0.71001</cdr:y>
    </cdr:to>
    <cdr:sp macro="" textlink="">
      <cdr:nvSpPr>
        <cdr:cNvPr id="5" name="TextBox 1"/>
        <cdr:cNvSpPr txBox="1"/>
      </cdr:nvSpPr>
      <cdr:spPr>
        <a:xfrm xmlns:a="http://schemas.openxmlformats.org/drawingml/2006/main">
          <a:off x="762000" y="2743200"/>
          <a:ext cx="1008450" cy="47028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000" b="1" dirty="0" smtClean="0">
              <a:solidFill>
                <a:schemeClr val="bg1">
                  <a:lumMod val="95000"/>
                </a:schemeClr>
              </a:solidFill>
            </a:rPr>
            <a:t>Cohort 3</a:t>
          </a:r>
        </a:p>
        <a:p xmlns:a="http://schemas.openxmlformats.org/drawingml/2006/main">
          <a:pPr algn="ctr"/>
          <a:r>
            <a:rPr lang="en-US" sz="1800" i="1" dirty="0" smtClean="0">
              <a:solidFill>
                <a:schemeClr val="bg1">
                  <a:lumMod val="95000"/>
                </a:schemeClr>
              </a:solidFill>
            </a:rPr>
            <a:t>(51 Projects)</a:t>
          </a:r>
          <a:endParaRPr lang="en-US" sz="1800" i="1" dirty="0">
            <a:solidFill>
              <a:schemeClr val="bg1">
                <a:lumMod val="95000"/>
              </a:schemeClr>
            </a:solidFill>
          </a:endParaRPr>
        </a:p>
      </cdr:txBody>
    </cdr:sp>
  </cdr:relSizeAnchor>
  <cdr:relSizeAnchor xmlns:cdr="http://schemas.openxmlformats.org/drawingml/2006/chartDrawing">
    <cdr:from>
      <cdr:x>0.5283</cdr:x>
      <cdr:y>0.6061</cdr:y>
    </cdr:from>
    <cdr:to>
      <cdr:x>0.77869</cdr:x>
      <cdr:y>0.71</cdr:y>
    </cdr:to>
    <cdr:sp macro="" textlink="">
      <cdr:nvSpPr>
        <cdr:cNvPr id="6" name="TextBox 1"/>
        <cdr:cNvSpPr txBox="1"/>
      </cdr:nvSpPr>
      <cdr:spPr>
        <a:xfrm xmlns:a="http://schemas.openxmlformats.org/drawingml/2006/main">
          <a:off x="2133600" y="2743200"/>
          <a:ext cx="1011225" cy="470247"/>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000" b="1" dirty="0" smtClean="0">
              <a:solidFill>
                <a:schemeClr val="bg1">
                  <a:lumMod val="95000"/>
                </a:schemeClr>
              </a:solidFill>
            </a:rPr>
            <a:t>Cohort 2</a:t>
          </a:r>
        </a:p>
        <a:p xmlns:a="http://schemas.openxmlformats.org/drawingml/2006/main">
          <a:pPr algn="ctr"/>
          <a:r>
            <a:rPr lang="en-US" sz="1800" i="1" dirty="0" smtClean="0">
              <a:solidFill>
                <a:schemeClr val="bg1">
                  <a:lumMod val="95000"/>
                </a:schemeClr>
              </a:solidFill>
            </a:rPr>
            <a:t>(51 Projects)</a:t>
          </a:r>
          <a:endParaRPr lang="en-US" sz="1800" i="1" dirty="0">
            <a:solidFill>
              <a:schemeClr val="bg1">
                <a:lumMod val="95000"/>
              </a:schemeClr>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0.37952</cdr:x>
      <cdr:y>0.63959</cdr:y>
    </cdr:from>
    <cdr:to>
      <cdr:x>0.53668</cdr:x>
      <cdr:y>0.72352</cdr:y>
    </cdr:to>
    <cdr:sp macro="" textlink="">
      <cdr:nvSpPr>
        <cdr:cNvPr id="2" name="TextBox 1"/>
        <cdr:cNvSpPr txBox="1"/>
      </cdr:nvSpPr>
      <cdr:spPr>
        <a:xfrm xmlns:a="http://schemas.openxmlformats.org/drawingml/2006/main">
          <a:off x="3200400" y="3200400"/>
          <a:ext cx="1325299" cy="419969"/>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800" b="1" dirty="0" smtClean="0">
              <a:solidFill>
                <a:schemeClr val="tx1"/>
              </a:solidFill>
            </a:rPr>
            <a:t>Mathematics</a:t>
          </a:r>
          <a:endParaRPr lang="en-US" sz="1800" b="1" dirty="0">
            <a:solidFill>
              <a:schemeClr val="tx1"/>
            </a:solidFill>
          </a:endParaRPr>
        </a:p>
      </cdr:txBody>
    </cdr:sp>
  </cdr:relSizeAnchor>
  <cdr:relSizeAnchor xmlns:cdr="http://schemas.openxmlformats.org/drawingml/2006/chartDrawing">
    <cdr:from>
      <cdr:x>0.85241</cdr:x>
      <cdr:y>0.59898</cdr:y>
    </cdr:from>
    <cdr:to>
      <cdr:x>0.93574</cdr:x>
      <cdr:y>0.66633</cdr:y>
    </cdr:to>
    <cdr:sp macro="" textlink="">
      <cdr:nvSpPr>
        <cdr:cNvPr id="5" name="TextBox 1"/>
        <cdr:cNvSpPr txBox="1"/>
      </cdr:nvSpPr>
      <cdr:spPr>
        <a:xfrm xmlns:a="http://schemas.openxmlformats.org/drawingml/2006/main">
          <a:off x="7188200" y="2997200"/>
          <a:ext cx="702705" cy="337006"/>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800" b="1" dirty="0" smtClean="0"/>
            <a:t>Other</a:t>
          </a:r>
          <a:endParaRPr lang="en-US" sz="1800" b="1" dirty="0"/>
        </a:p>
      </cdr:txBody>
    </cdr:sp>
  </cdr:relSizeAnchor>
  <cdr:relSizeAnchor xmlns:cdr="http://schemas.openxmlformats.org/drawingml/2006/chartDrawing">
    <cdr:from>
      <cdr:x>0.83133</cdr:x>
      <cdr:y>0.68528</cdr:y>
    </cdr:from>
    <cdr:to>
      <cdr:x>0.99005</cdr:x>
      <cdr:y>0.75595</cdr:y>
    </cdr:to>
    <cdr:sp macro="" textlink="">
      <cdr:nvSpPr>
        <cdr:cNvPr id="6" name="TextBox 1"/>
        <cdr:cNvSpPr txBox="1"/>
      </cdr:nvSpPr>
      <cdr:spPr>
        <a:xfrm xmlns:a="http://schemas.openxmlformats.org/drawingml/2006/main">
          <a:off x="7010400" y="3429000"/>
          <a:ext cx="1338454" cy="353619"/>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800" b="1" dirty="0" smtClean="0"/>
            <a:t>Engineering</a:t>
          </a:r>
          <a:endParaRPr lang="en-US" sz="1800" b="1" dirty="0"/>
        </a:p>
      </cdr:txBody>
    </cdr:sp>
  </cdr:relSizeAnchor>
  <cdr:relSizeAnchor xmlns:cdr="http://schemas.openxmlformats.org/drawingml/2006/chartDrawing">
    <cdr:from>
      <cdr:x>0.56928</cdr:x>
      <cdr:y>0.35025</cdr:y>
    </cdr:from>
    <cdr:to>
      <cdr:x>0.79217</cdr:x>
      <cdr:y>0.43655</cdr:y>
    </cdr:to>
    <cdr:sp macro="" textlink="">
      <cdr:nvSpPr>
        <cdr:cNvPr id="7" name="TextBox 1"/>
        <cdr:cNvSpPr txBox="1"/>
      </cdr:nvSpPr>
      <cdr:spPr>
        <a:xfrm xmlns:a="http://schemas.openxmlformats.org/drawingml/2006/main">
          <a:off x="4800600" y="1752600"/>
          <a:ext cx="1879594" cy="431807"/>
        </a:xfrm>
        <a:prstGeom xmlns:a="http://schemas.openxmlformats.org/drawingml/2006/main" prst="rect">
          <a:avLst/>
        </a:prstGeom>
        <a:effectLst xmlns:a="http://schemas.openxmlformats.org/drawingml/2006/main"/>
      </cdr:spPr>
      <cdr:txBody>
        <a:bodyPr xmlns:a="http://schemas.openxmlformats.org/drawingml/2006/main" wrap="non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800" b="1" dirty="0" smtClean="0">
              <a:solidFill>
                <a:schemeClr val="tx1"/>
              </a:solidFill>
            </a:rPr>
            <a:t>Multi-disciplinary</a:t>
          </a:r>
          <a:endParaRPr lang="en-US" sz="1800" b="1" dirty="0">
            <a:solidFill>
              <a:schemeClr val="tx1"/>
            </a:solidFill>
          </a:endParaRPr>
        </a:p>
      </cdr:txBody>
    </cdr:sp>
  </cdr:relSizeAnchor>
  <cdr:relSizeAnchor xmlns:cdr="http://schemas.openxmlformats.org/drawingml/2006/chartDrawing">
    <cdr:from>
      <cdr:x>0.35241</cdr:x>
      <cdr:y>0.19797</cdr:y>
    </cdr:from>
    <cdr:to>
      <cdr:x>0.51312</cdr:x>
      <cdr:y>0.27372</cdr:y>
    </cdr:to>
    <cdr:sp macro="" textlink="">
      <cdr:nvSpPr>
        <cdr:cNvPr id="8" name="TextBox 1"/>
        <cdr:cNvSpPr txBox="1"/>
      </cdr:nvSpPr>
      <cdr:spPr>
        <a:xfrm xmlns:a="http://schemas.openxmlformats.org/drawingml/2006/main">
          <a:off x="2971800" y="990600"/>
          <a:ext cx="1355235" cy="37903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en-US" sz="1800" b="1" dirty="0" smtClean="0"/>
            <a:t>Sciences</a:t>
          </a:r>
          <a:endParaRPr lang="en-US" sz="1800" b="1" dirty="0"/>
        </a:p>
      </cdr:txBody>
    </cdr:sp>
  </cdr:relSizeAnchor>
  <cdr:relSizeAnchor xmlns:cdr="http://schemas.openxmlformats.org/drawingml/2006/chartDrawing">
    <cdr:from>
      <cdr:x>0.81325</cdr:x>
      <cdr:y>0.76142</cdr:y>
    </cdr:from>
    <cdr:to>
      <cdr:x>0.95783</cdr:x>
      <cdr:y>0.83756</cdr:y>
    </cdr:to>
    <cdr:sp macro="" textlink="">
      <cdr:nvSpPr>
        <cdr:cNvPr id="9" name="TextBox 1"/>
        <cdr:cNvSpPr txBox="1"/>
      </cdr:nvSpPr>
      <cdr:spPr>
        <a:xfrm xmlns:a="http://schemas.openxmlformats.org/drawingml/2006/main">
          <a:off x="6858000" y="3810000"/>
          <a:ext cx="1219214" cy="380989"/>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800" b="1" dirty="0" smtClean="0"/>
            <a:t>Computer </a:t>
          </a:r>
          <a:endParaRPr lang="en-US" sz="1800" b="1" dirty="0"/>
        </a:p>
      </cdr:txBody>
    </cdr:sp>
  </cdr:relSizeAnchor>
</c:userShapes>
</file>

<file path=ppt/drawings/drawing3.xml><?xml version="1.0" encoding="utf-8"?>
<c:userShapes xmlns:c="http://schemas.openxmlformats.org/drawingml/2006/chart">
  <cdr:relSizeAnchor xmlns:cdr="http://schemas.openxmlformats.org/drawingml/2006/chartDrawing">
    <cdr:from>
      <cdr:x>0.28639</cdr:x>
      <cdr:y>0.09137</cdr:y>
    </cdr:from>
    <cdr:to>
      <cdr:x>0.41657</cdr:x>
      <cdr:y>0.15888</cdr:y>
    </cdr:to>
    <cdr:sp macro="" textlink="">
      <cdr:nvSpPr>
        <cdr:cNvPr id="1025" name="Text Box 1"/>
        <cdr:cNvSpPr txBox="1">
          <a:spLocks xmlns:a="http://schemas.openxmlformats.org/drawingml/2006/main" noChangeArrowheads="1"/>
        </cdr:cNvSpPr>
      </cdr:nvSpPr>
      <cdr:spPr bwMode="auto">
        <a:xfrm xmlns:a="http://schemas.openxmlformats.org/drawingml/2006/main">
          <a:off x="2317750" y="403225"/>
          <a:ext cx="1053556" cy="297938"/>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1800" b="1" i="0" strike="noStrike" dirty="0">
              <a:solidFill>
                <a:srgbClr val="000000"/>
              </a:solidFill>
              <a:latin typeface="Calibri"/>
            </a:rPr>
            <a:t>Students</a:t>
          </a:r>
        </a:p>
      </cdr:txBody>
    </cdr:sp>
  </cdr:relSizeAnchor>
  <cdr:relSizeAnchor xmlns:cdr="http://schemas.openxmlformats.org/drawingml/2006/chartDrawing">
    <cdr:from>
      <cdr:x>0.43703</cdr:x>
      <cdr:y>0.59209</cdr:y>
    </cdr:from>
    <cdr:to>
      <cdr:x>0.54128</cdr:x>
      <cdr:y>0.67234</cdr:y>
    </cdr:to>
    <cdr:sp macro="" textlink="">
      <cdr:nvSpPr>
        <cdr:cNvPr id="1026" name="Text Box 2"/>
        <cdr:cNvSpPr txBox="1">
          <a:spLocks xmlns:a="http://schemas.openxmlformats.org/drawingml/2006/main" noChangeArrowheads="1"/>
        </cdr:cNvSpPr>
      </cdr:nvSpPr>
      <cdr:spPr bwMode="auto">
        <a:xfrm xmlns:a="http://schemas.openxmlformats.org/drawingml/2006/main">
          <a:off x="3536950" y="2613025"/>
          <a:ext cx="843703" cy="354163"/>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1800" b="1" i="0" strike="noStrike" dirty="0">
              <a:solidFill>
                <a:srgbClr val="000000"/>
              </a:solidFill>
              <a:latin typeface="Calibri"/>
            </a:rPr>
            <a:t>Other</a:t>
          </a:r>
        </a:p>
      </cdr:txBody>
    </cdr:sp>
  </cdr:relSizeAnchor>
  <cdr:relSizeAnchor xmlns:cdr="http://schemas.openxmlformats.org/drawingml/2006/chartDrawing">
    <cdr:from>
      <cdr:x>0.55002</cdr:x>
      <cdr:y>0.62662</cdr:y>
    </cdr:from>
    <cdr:to>
      <cdr:x>0.6802</cdr:x>
      <cdr:y>0.82915</cdr:y>
    </cdr:to>
    <cdr:sp macro="" textlink="">
      <cdr:nvSpPr>
        <cdr:cNvPr id="1027" name="Text Box 3"/>
        <cdr:cNvSpPr txBox="1">
          <a:spLocks xmlns:a="http://schemas.openxmlformats.org/drawingml/2006/main" noChangeArrowheads="1"/>
        </cdr:cNvSpPr>
      </cdr:nvSpPr>
      <cdr:spPr bwMode="auto">
        <a:xfrm xmlns:a="http://schemas.openxmlformats.org/drawingml/2006/main">
          <a:off x="4451350" y="2765425"/>
          <a:ext cx="1053557" cy="893816"/>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lnSpc>
              <a:spcPts val="2100"/>
            </a:lnSpc>
            <a:defRPr sz="1000"/>
          </a:pPr>
          <a:r>
            <a:rPr lang="en-US" sz="1800" b="1" i="0" strike="noStrike" dirty="0">
              <a:solidFill>
                <a:srgbClr val="000000"/>
              </a:solidFill>
              <a:latin typeface="Calibri"/>
            </a:rPr>
            <a:t>Higher Education Faculty </a:t>
          </a:r>
        </a:p>
      </cdr:txBody>
    </cdr:sp>
  </cdr:relSizeAnchor>
  <cdr:relSizeAnchor xmlns:cdr="http://schemas.openxmlformats.org/drawingml/2006/chartDrawing">
    <cdr:from>
      <cdr:x>0.14515</cdr:x>
      <cdr:y>0.03957</cdr:y>
    </cdr:from>
    <cdr:to>
      <cdr:x>0.26678</cdr:x>
      <cdr:y>0.12101</cdr:y>
    </cdr:to>
    <cdr:sp macro="" textlink="">
      <cdr:nvSpPr>
        <cdr:cNvPr id="1028" name="Text Box 4"/>
        <cdr:cNvSpPr txBox="1">
          <a:spLocks xmlns:a="http://schemas.openxmlformats.org/drawingml/2006/main" noChangeArrowheads="1"/>
        </cdr:cNvSpPr>
      </cdr:nvSpPr>
      <cdr:spPr bwMode="auto">
        <a:xfrm xmlns:a="http://schemas.openxmlformats.org/drawingml/2006/main">
          <a:off x="1174750" y="174625"/>
          <a:ext cx="984361" cy="35941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1800" b="1" i="0" strike="noStrike" dirty="0">
              <a:solidFill>
                <a:srgbClr val="000000"/>
              </a:solidFill>
              <a:latin typeface="Calibri"/>
            </a:rPr>
            <a:t>Teachers</a:t>
          </a:r>
        </a:p>
      </cdr:txBody>
    </cdr:sp>
  </cdr:relSizeAnchor>
  <cdr:relSizeAnchor xmlns:cdr="http://schemas.openxmlformats.org/drawingml/2006/chartDrawing">
    <cdr:from>
      <cdr:x>0.69125</cdr:x>
      <cdr:y>0.69568</cdr:y>
    </cdr:from>
    <cdr:to>
      <cdr:x>0.88898</cdr:x>
      <cdr:y>0.85107</cdr:y>
    </cdr:to>
    <cdr:sp macro="" textlink="">
      <cdr:nvSpPr>
        <cdr:cNvPr id="1032" name="Text Box 8"/>
        <cdr:cNvSpPr txBox="1">
          <a:spLocks xmlns:a="http://schemas.openxmlformats.org/drawingml/2006/main" noChangeArrowheads="1"/>
        </cdr:cNvSpPr>
      </cdr:nvSpPr>
      <cdr:spPr bwMode="auto">
        <a:xfrm xmlns:a="http://schemas.openxmlformats.org/drawingml/2006/main">
          <a:off x="5594350" y="3070225"/>
          <a:ext cx="1600244" cy="68577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1800" b="1" i="0" strike="noStrike" dirty="0">
              <a:solidFill>
                <a:srgbClr val="000000"/>
              </a:solidFill>
              <a:latin typeface="+mj-lt"/>
            </a:rPr>
            <a:t>School </a:t>
          </a:r>
          <a:r>
            <a:rPr lang="en-US" sz="1800" b="1" i="0" strike="noStrike" dirty="0" smtClean="0">
              <a:solidFill>
                <a:srgbClr val="000000"/>
              </a:solidFill>
              <a:latin typeface="+mj-lt"/>
            </a:rPr>
            <a:t>Administrators</a:t>
          </a:r>
          <a:endParaRPr lang="en-US" sz="1800" b="1" i="0" strike="noStrike" dirty="0">
            <a:solidFill>
              <a:srgbClr val="000000"/>
            </a:solidFill>
            <a:latin typeface="+mj-lt"/>
          </a:endParaRPr>
        </a:p>
      </cdr:txBody>
    </cdr:sp>
  </cdr:relSizeAnchor>
  <cdr:relSizeAnchor xmlns:cdr="http://schemas.openxmlformats.org/drawingml/2006/chartDrawing">
    <cdr:from>
      <cdr:x>0.56885</cdr:x>
      <cdr:y>0.2295</cdr:y>
    </cdr:from>
    <cdr:to>
      <cdr:x>1</cdr:x>
      <cdr:y>0.41942</cdr:y>
    </cdr:to>
    <cdr:sp macro="" textlink="">
      <cdr:nvSpPr>
        <cdr:cNvPr id="2" name="TextBox 1"/>
        <cdr:cNvSpPr txBox="1"/>
      </cdr:nvSpPr>
      <cdr:spPr>
        <a:xfrm xmlns:a="http://schemas.openxmlformats.org/drawingml/2006/main">
          <a:off x="4603750" y="1012825"/>
          <a:ext cx="3489325" cy="8382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dirty="0"/>
        </a:p>
      </cdr:txBody>
    </cdr:sp>
  </cdr:relSizeAnchor>
</c:userShapes>
</file>

<file path=ppt/drawings/drawing4.xml><?xml version="1.0" encoding="utf-8"?>
<c:userShapes xmlns:c="http://schemas.openxmlformats.org/drawingml/2006/chart">
  <cdr:relSizeAnchor xmlns:cdr="http://schemas.openxmlformats.org/drawingml/2006/chartDrawing">
    <cdr:from>
      <cdr:x>0.37037</cdr:x>
      <cdr:y>0.48825</cdr:y>
    </cdr:from>
    <cdr:to>
      <cdr:x>0.58333</cdr:x>
      <cdr:y>0.65661</cdr:y>
    </cdr:to>
    <cdr:sp macro="" textlink="">
      <cdr:nvSpPr>
        <cdr:cNvPr id="2" name="TextBox 1"/>
        <cdr:cNvSpPr txBox="1"/>
      </cdr:nvSpPr>
      <cdr:spPr>
        <a:xfrm xmlns:a="http://schemas.openxmlformats.org/drawingml/2006/main">
          <a:off x="3048000" y="2209800"/>
          <a:ext cx="1752600" cy="7620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800" b="1" dirty="0" smtClean="0">
              <a:latin typeface="+mj-lt"/>
            </a:rPr>
            <a:t>Implementation </a:t>
          </a:r>
        </a:p>
        <a:p xmlns:a="http://schemas.openxmlformats.org/drawingml/2006/main">
          <a:pPr algn="ctr"/>
          <a:r>
            <a:rPr lang="en-US" sz="1800" b="1" dirty="0" smtClean="0">
              <a:latin typeface="+mj-lt"/>
              <a:ea typeface="+mn-ea"/>
              <a:cs typeface="+mn-cs"/>
            </a:rPr>
            <a:t>Fidelity </a:t>
          </a:r>
          <a:endParaRPr lang="en-US" sz="1800" b="1" dirty="0">
            <a:latin typeface="+mj-lt"/>
          </a:endParaRPr>
        </a:p>
      </cdr:txBody>
    </cdr:sp>
  </cdr:relSizeAnchor>
  <cdr:relSizeAnchor xmlns:cdr="http://schemas.openxmlformats.org/drawingml/2006/chartDrawing">
    <cdr:from>
      <cdr:x>0.80556</cdr:x>
      <cdr:y>0.77447</cdr:y>
    </cdr:from>
    <cdr:to>
      <cdr:x>1</cdr:x>
      <cdr:y>0.85865</cdr:y>
    </cdr:to>
    <cdr:sp macro="" textlink="">
      <cdr:nvSpPr>
        <cdr:cNvPr id="3" name="TextBox 1"/>
        <cdr:cNvSpPr txBox="1"/>
      </cdr:nvSpPr>
      <cdr:spPr>
        <a:xfrm xmlns:a="http://schemas.openxmlformats.org/drawingml/2006/main">
          <a:off x="6629400" y="3505200"/>
          <a:ext cx="1600200" cy="3810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800" b="1" dirty="0" smtClean="0">
              <a:latin typeface="+mj-lt"/>
            </a:rPr>
            <a:t>Administrators</a:t>
          </a:r>
          <a:endParaRPr lang="en-US" sz="1800" b="1" dirty="0">
            <a:latin typeface="+mj-lt"/>
          </a:endParaRPr>
        </a:p>
      </cdr:txBody>
    </cdr:sp>
  </cdr:relSizeAnchor>
  <cdr:relSizeAnchor xmlns:cdr="http://schemas.openxmlformats.org/drawingml/2006/chartDrawing">
    <cdr:from>
      <cdr:x>0.25926</cdr:x>
      <cdr:y>0.21887</cdr:y>
    </cdr:from>
    <cdr:to>
      <cdr:x>0.38889</cdr:x>
      <cdr:y>0.30305</cdr:y>
    </cdr:to>
    <cdr:sp macro="" textlink="">
      <cdr:nvSpPr>
        <cdr:cNvPr id="4" name="TextBox 1"/>
        <cdr:cNvSpPr txBox="1"/>
      </cdr:nvSpPr>
      <cdr:spPr>
        <a:xfrm xmlns:a="http://schemas.openxmlformats.org/drawingml/2006/main">
          <a:off x="2133600" y="990600"/>
          <a:ext cx="1066800" cy="3810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800" b="1" dirty="0" smtClean="0">
              <a:latin typeface="+mj-lt"/>
            </a:rPr>
            <a:t>Teachers</a:t>
          </a:r>
          <a:endParaRPr lang="en-US" sz="1800" b="1" dirty="0">
            <a:latin typeface="+mj-lt"/>
          </a:endParaRPr>
        </a:p>
      </cdr:txBody>
    </cdr:sp>
  </cdr:relSizeAnchor>
  <cdr:relSizeAnchor xmlns:cdr="http://schemas.openxmlformats.org/drawingml/2006/chartDrawing">
    <cdr:from>
      <cdr:x>0.11111</cdr:x>
      <cdr:y>0.20203</cdr:y>
    </cdr:from>
    <cdr:to>
      <cdr:x>0.24074</cdr:x>
      <cdr:y>0.28622</cdr:y>
    </cdr:to>
    <cdr:sp macro="" textlink="">
      <cdr:nvSpPr>
        <cdr:cNvPr id="5" name="TextBox 1"/>
        <cdr:cNvSpPr txBox="1"/>
      </cdr:nvSpPr>
      <cdr:spPr>
        <a:xfrm xmlns:a="http://schemas.openxmlformats.org/drawingml/2006/main">
          <a:off x="914400" y="914400"/>
          <a:ext cx="1066800" cy="3810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800" b="1" dirty="0" smtClean="0">
              <a:latin typeface="+mj-lt"/>
            </a:rPr>
            <a:t>Students</a:t>
          </a:r>
          <a:endParaRPr lang="en-US" sz="1800" b="1" dirty="0">
            <a:latin typeface="+mj-lt"/>
          </a:endParaRPr>
        </a:p>
      </cdr:txBody>
    </cdr:sp>
  </cdr:relSizeAnchor>
  <cdr:relSizeAnchor xmlns:cdr="http://schemas.openxmlformats.org/drawingml/2006/chartDrawing">
    <cdr:from>
      <cdr:x>0.69444</cdr:x>
      <cdr:y>0.6061</cdr:y>
    </cdr:from>
    <cdr:to>
      <cdr:x>0.81481</cdr:x>
      <cdr:y>0.80814</cdr:y>
    </cdr:to>
    <cdr:sp macro="" textlink="">
      <cdr:nvSpPr>
        <cdr:cNvPr id="6" name="TextBox 1"/>
        <cdr:cNvSpPr txBox="1"/>
      </cdr:nvSpPr>
      <cdr:spPr>
        <a:xfrm xmlns:a="http://schemas.openxmlformats.org/drawingml/2006/main">
          <a:off x="5715000" y="2743200"/>
          <a:ext cx="990600" cy="9144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smtClean="0">
              <a:latin typeface="+mj-lt"/>
            </a:rPr>
            <a:t>Research </a:t>
          </a:r>
        </a:p>
        <a:p xmlns:a="http://schemas.openxmlformats.org/drawingml/2006/main">
          <a:pPr algn="ctr"/>
          <a:r>
            <a:rPr lang="en-US" sz="1800" b="1" dirty="0" smtClean="0">
              <a:latin typeface="+mj-lt"/>
            </a:rPr>
            <a:t>Quality, </a:t>
          </a:r>
        </a:p>
        <a:p xmlns:a="http://schemas.openxmlformats.org/drawingml/2006/main">
          <a:pPr algn="ctr"/>
          <a:r>
            <a:rPr lang="en-US" sz="1800" b="1" dirty="0" smtClean="0">
              <a:latin typeface="+mj-lt"/>
            </a:rPr>
            <a:t>Progress</a:t>
          </a:r>
          <a:endParaRPr lang="en-US" sz="1800" b="1" dirty="0">
            <a:latin typeface="+mj-lt"/>
          </a:endParaRPr>
        </a:p>
      </cdr:txBody>
    </cdr:sp>
  </cdr:relSizeAnchor>
  <cdr:relSizeAnchor xmlns:cdr="http://schemas.openxmlformats.org/drawingml/2006/chartDrawing">
    <cdr:from>
      <cdr:x>0.55556</cdr:x>
      <cdr:y>0.57243</cdr:y>
    </cdr:from>
    <cdr:to>
      <cdr:x>0.69444</cdr:x>
      <cdr:y>0.72396</cdr:y>
    </cdr:to>
    <cdr:sp macro="" textlink="">
      <cdr:nvSpPr>
        <cdr:cNvPr id="7" name="TextBox 1"/>
        <cdr:cNvSpPr txBox="1"/>
      </cdr:nvSpPr>
      <cdr:spPr>
        <a:xfrm xmlns:a="http://schemas.openxmlformats.org/drawingml/2006/main">
          <a:off x="4572000" y="2590800"/>
          <a:ext cx="1143000" cy="6858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a:latin typeface="+mj-lt"/>
            </a:rPr>
            <a:t>Other &amp; </a:t>
          </a:r>
          <a:endParaRPr lang="en-US" sz="1800" b="1" dirty="0" smtClean="0">
            <a:latin typeface="+mj-lt"/>
          </a:endParaRPr>
        </a:p>
        <a:p xmlns:a="http://schemas.openxmlformats.org/drawingml/2006/main">
          <a:pPr algn="ctr"/>
          <a:r>
            <a:rPr lang="en-US" sz="1800" b="1" dirty="0" smtClean="0">
              <a:latin typeface="+mj-lt"/>
            </a:rPr>
            <a:t>Unknown</a:t>
          </a:r>
          <a:endParaRPr lang="en-US" sz="1800" b="1" dirty="0">
            <a:latin typeface="+mj-lt"/>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0.47151</cdr:x>
      <cdr:y>0.44355</cdr:y>
    </cdr:from>
    <cdr:to>
      <cdr:x>0.7167</cdr:x>
      <cdr:y>0.52923</cdr:y>
    </cdr:to>
    <cdr:sp macro="" textlink="">
      <cdr:nvSpPr>
        <cdr:cNvPr id="2" name="TextBox 11"/>
        <cdr:cNvSpPr txBox="1"/>
      </cdr:nvSpPr>
      <cdr:spPr>
        <a:xfrm xmlns:a="http://schemas.openxmlformats.org/drawingml/2006/main">
          <a:off x="1905000" y="1752600"/>
          <a:ext cx="990600"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xmlns:a="http://schemas.openxmlformats.org/drawingml/2006/main">
          <a:r>
            <a:rPr lang="en-US" sz="1600" b="1" dirty="0" smtClean="0">
              <a:latin typeface="+mj-lt"/>
            </a:rPr>
            <a:t>Attitudes</a:t>
          </a:r>
          <a:endParaRPr lang="en-US" sz="1600" b="1" dirty="0">
            <a:latin typeface="+mj-lt"/>
          </a:endParaRPr>
        </a:p>
      </cdr:txBody>
    </cdr:sp>
  </cdr:relSizeAnchor>
  <cdr:relSizeAnchor xmlns:cdr="http://schemas.openxmlformats.org/drawingml/2006/chartDrawing">
    <cdr:from>
      <cdr:x>0.73556</cdr:x>
      <cdr:y>0.59783</cdr:y>
    </cdr:from>
    <cdr:to>
      <cdr:x>0.98075</cdr:x>
      <cdr:y>0.68351</cdr:y>
    </cdr:to>
    <cdr:sp macro="" textlink="">
      <cdr:nvSpPr>
        <cdr:cNvPr id="3" name="TextBox 11"/>
        <cdr:cNvSpPr txBox="1"/>
      </cdr:nvSpPr>
      <cdr:spPr>
        <a:xfrm xmlns:a="http://schemas.openxmlformats.org/drawingml/2006/main">
          <a:off x="2971800" y="2362200"/>
          <a:ext cx="990600"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xmlns:a="http://schemas.openxmlformats.org/drawingml/2006/main">
          <a:r>
            <a:rPr lang="en-US" sz="1600" b="1" dirty="0" smtClean="0">
              <a:latin typeface="+mj-lt"/>
            </a:rPr>
            <a:t>Behavior</a:t>
          </a:r>
          <a:endParaRPr lang="en-US" sz="1600" b="1" dirty="0">
            <a:latin typeface="+mj-lt"/>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0.56638</cdr:x>
      <cdr:y>0.45239</cdr:y>
    </cdr:from>
    <cdr:to>
      <cdr:x>0.83032</cdr:x>
      <cdr:y>0.53807</cdr:y>
    </cdr:to>
    <cdr:sp macro="" textlink="">
      <cdr:nvSpPr>
        <cdr:cNvPr id="2" name="TextBox 11"/>
        <cdr:cNvSpPr txBox="1"/>
      </cdr:nvSpPr>
      <cdr:spPr>
        <a:xfrm xmlns:a="http://schemas.openxmlformats.org/drawingml/2006/main">
          <a:off x="2289175" y="1787525"/>
          <a:ext cx="1066800"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600" b="1" dirty="0" smtClean="0">
              <a:latin typeface="+mj-lt"/>
            </a:rPr>
            <a:t>Attitudes</a:t>
          </a:r>
          <a:endParaRPr lang="en-US" sz="1600" b="1" dirty="0">
            <a:latin typeface="+mj-lt"/>
          </a:endParaRPr>
        </a:p>
      </cdr:txBody>
    </cdr:sp>
  </cdr:relSizeAnchor>
  <cdr:relSizeAnchor xmlns:cdr="http://schemas.openxmlformats.org/drawingml/2006/chartDrawing">
    <cdr:from>
      <cdr:x>0.17918</cdr:x>
      <cdr:y>0.12971</cdr:y>
    </cdr:from>
    <cdr:to>
      <cdr:x>0.46198</cdr:x>
      <cdr:y>0.27771</cdr:y>
    </cdr:to>
    <cdr:sp macro="" textlink="">
      <cdr:nvSpPr>
        <cdr:cNvPr id="3" name="TextBox 11"/>
        <cdr:cNvSpPr txBox="1"/>
      </cdr:nvSpPr>
      <cdr:spPr>
        <a:xfrm xmlns:a="http://schemas.openxmlformats.org/drawingml/2006/main">
          <a:off x="765175" y="518491"/>
          <a:ext cx="1207647" cy="591588"/>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b="1" dirty="0" smtClean="0">
              <a:latin typeface="+mj-lt"/>
            </a:rPr>
            <a:t>Classroom Practices</a:t>
          </a:r>
          <a:endParaRPr lang="en-US" sz="1600" b="1" dirty="0">
            <a:latin typeface="+mj-lt"/>
          </a:endParaRPr>
        </a:p>
      </cdr:txBody>
    </cdr:sp>
  </cdr:relSizeAnchor>
  <cdr:relSizeAnchor xmlns:cdr="http://schemas.openxmlformats.org/drawingml/2006/chartDrawing">
    <cdr:from>
      <cdr:x>0.35899</cdr:x>
      <cdr:y>0.25954</cdr:y>
    </cdr:from>
    <cdr:to>
      <cdr:x>0.66064</cdr:x>
      <cdr:y>0.52953</cdr:y>
    </cdr:to>
    <cdr:sp macro="" textlink="">
      <cdr:nvSpPr>
        <cdr:cNvPr id="4" name="TextBox 11"/>
        <cdr:cNvSpPr txBox="1"/>
      </cdr:nvSpPr>
      <cdr:spPr>
        <a:xfrm xmlns:a="http://schemas.openxmlformats.org/drawingml/2006/main">
          <a:off x="1450975" y="1025525"/>
          <a:ext cx="1219200" cy="106680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b="1" dirty="0" smtClean="0"/>
            <a:t>Pedagogical Content </a:t>
          </a:r>
          <a:r>
            <a:rPr lang="en-US" sz="1600" b="1" dirty="0"/>
            <a:t>Knowledge</a:t>
          </a:r>
        </a:p>
        <a:p xmlns:a="http://schemas.openxmlformats.org/drawingml/2006/main">
          <a:endParaRPr lang="en-US" sz="1600" b="1" dirty="0">
            <a:latin typeface="+mj-lt"/>
          </a:endParaRPr>
        </a:p>
      </cdr:txBody>
    </cdr:sp>
  </cdr:relSizeAnchor>
  <cdr:relSizeAnchor xmlns:cdr="http://schemas.openxmlformats.org/drawingml/2006/chartDrawing">
    <cdr:from>
      <cdr:x>0.73505</cdr:x>
      <cdr:y>0.52343</cdr:y>
    </cdr:from>
    <cdr:to>
      <cdr:x>1</cdr:x>
      <cdr:y>0.67143</cdr:y>
    </cdr:to>
    <cdr:sp macro="" textlink="">
      <cdr:nvSpPr>
        <cdr:cNvPr id="5" name="TextBox 11"/>
        <cdr:cNvSpPr txBox="1"/>
      </cdr:nvSpPr>
      <cdr:spPr>
        <a:xfrm xmlns:a="http://schemas.openxmlformats.org/drawingml/2006/main">
          <a:off x="3138928" y="2092325"/>
          <a:ext cx="1131447" cy="591588"/>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b="1" dirty="0" smtClean="0">
              <a:latin typeface="+mj-lt"/>
            </a:rPr>
            <a:t>Content Knowledge</a:t>
          </a:r>
          <a:endParaRPr lang="en-US" sz="1600" b="1" dirty="0">
            <a:latin typeface="+mj-lt"/>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vl1pPr>
          </a:lstStyle>
          <a:p>
            <a:pPr>
              <a:defRPr/>
            </a:pPr>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vl1pPr>
          </a:lstStyle>
          <a:p>
            <a:pPr>
              <a:defRPr/>
            </a:pPr>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vl1pPr>
          </a:lstStyle>
          <a:p>
            <a:pPr>
              <a:defRPr/>
            </a:pPr>
            <a:fld id="{37FADB9E-4733-419D-AEEF-2BDCA1643857}" type="slidenum">
              <a:rPr lang="en-US"/>
              <a:pPr>
                <a:defRPr/>
              </a:pPr>
              <a:t>‹#›</a:t>
            </a:fld>
            <a:endParaRPr lang="en-US" dirty="0"/>
          </a:p>
        </p:txBody>
      </p:sp>
    </p:spTree>
    <p:extLst>
      <p:ext uri="{BB962C8B-B14F-4D97-AF65-F5344CB8AC3E}">
        <p14:creationId xmlns:p14="http://schemas.microsoft.com/office/powerpoint/2010/main" val="4205120063"/>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vl1pPr>
          </a:lstStyle>
          <a:p>
            <a:pPr>
              <a:defRPr/>
            </a:pPr>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a:defRPr sz="1200"/>
            </a:lvl1pPr>
          </a:lstStyle>
          <a:p>
            <a:pPr>
              <a:defRPr/>
            </a:pPr>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a:defRPr sz="1200"/>
            </a:lvl1pPr>
          </a:lstStyle>
          <a:p>
            <a:pPr>
              <a:defRPr/>
            </a:pPr>
            <a:fld id="{3A799EAC-6E00-4A49-85E5-C0BF44DACA5F}" type="slidenum">
              <a:rPr lang="en-US"/>
              <a:pPr>
                <a:defRPr/>
              </a:pPr>
              <a:t>‹#›</a:t>
            </a:fld>
            <a:endParaRPr lang="en-US" dirty="0"/>
          </a:p>
        </p:txBody>
      </p:sp>
    </p:spTree>
    <p:extLst>
      <p:ext uri="{BB962C8B-B14F-4D97-AF65-F5344CB8AC3E}">
        <p14:creationId xmlns:p14="http://schemas.microsoft.com/office/powerpoint/2010/main" val="1617190018"/>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3A799EAC-6E00-4A49-85E5-C0BF44DACA5F}" type="slidenum">
              <a:rPr lang="en-US" smtClean="0"/>
              <a:pPr>
                <a:defRPr/>
              </a:pPr>
              <a:t>3</a:t>
            </a:fld>
            <a:endParaRPr lang="en-US" dirty="0"/>
          </a:p>
        </p:txBody>
      </p:sp>
    </p:spTree>
    <p:extLst>
      <p:ext uri="{BB962C8B-B14F-4D97-AF65-F5344CB8AC3E}">
        <p14:creationId xmlns:p14="http://schemas.microsoft.com/office/powerpoint/2010/main" val="14539160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N=11 instruments that primarily assess classroom</a:t>
            </a:r>
            <a:r>
              <a:rPr lang="en-US" baseline="0" dirty="0" smtClean="0"/>
              <a:t> instructional practices.</a:t>
            </a:r>
          </a:p>
          <a:p>
            <a:r>
              <a:rPr lang="en-US" baseline="0" dirty="0" smtClean="0"/>
              <a:t>-most are observation protocols, or scoring rubrics</a:t>
            </a:r>
          </a:p>
          <a:p>
            <a:pPr marL="171450" indent="-171450">
              <a:buFontTx/>
              <a:buChar char="-"/>
            </a:pPr>
            <a:r>
              <a:rPr lang="en-US" baseline="0" dirty="0" smtClean="0"/>
              <a:t>3 PK-</a:t>
            </a:r>
            <a:r>
              <a:rPr lang="en-US" baseline="0" dirty="0" err="1" smtClean="0"/>
              <a:t>elem</a:t>
            </a:r>
            <a:endParaRPr lang="en-US" baseline="0" dirty="0" smtClean="0"/>
          </a:p>
          <a:p>
            <a:pPr marL="171450" indent="-171450">
              <a:buFontTx/>
              <a:buChar char="-"/>
            </a:pPr>
            <a:r>
              <a:rPr lang="en-US" baseline="0" dirty="0" smtClean="0"/>
              <a:t>3 middle</a:t>
            </a:r>
          </a:p>
          <a:p>
            <a:pPr marL="171450" indent="-171450">
              <a:buFontTx/>
              <a:buChar char="-"/>
            </a:pPr>
            <a:r>
              <a:rPr lang="en-US" baseline="0" dirty="0" smtClean="0"/>
              <a:t>1 college level</a:t>
            </a:r>
          </a:p>
          <a:p>
            <a:pPr marL="171450" indent="-171450">
              <a:buFontTx/>
              <a:buChar char="-"/>
            </a:pPr>
            <a:r>
              <a:rPr lang="en-US" baseline="0" dirty="0" smtClean="0"/>
              <a:t>4 </a:t>
            </a:r>
            <a:r>
              <a:rPr lang="en-US" baseline="0" dirty="0" err="1" smtClean="0"/>
              <a:t>undertermined</a:t>
            </a:r>
            <a:endParaRPr lang="en-US" baseline="0" dirty="0" smtClean="0"/>
          </a:p>
          <a:p>
            <a:pPr marL="171450" indent="-171450">
              <a:buFontTx/>
              <a:buChar char="-"/>
            </a:pPr>
            <a:endParaRPr lang="en-US" baseline="0" dirty="0" smtClean="0"/>
          </a:p>
          <a:p>
            <a:pPr marL="171450" indent="-171450">
              <a:buFontTx/>
              <a:buChar char="-"/>
            </a:pPr>
            <a:r>
              <a:rPr lang="en-US" baseline="0" dirty="0" smtClean="0"/>
              <a:t>Slightly more in science than Math</a:t>
            </a:r>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3A799EAC-6E00-4A49-85E5-C0BF44DACA5F}" type="slidenum">
              <a:rPr lang="en-US" smtClean="0"/>
              <a:pPr>
                <a:defRPr/>
              </a:pPr>
              <a:t>15</a:t>
            </a:fld>
            <a:endParaRPr lang="en-US" dirty="0"/>
          </a:p>
        </p:txBody>
      </p:sp>
    </p:spTree>
    <p:extLst>
      <p:ext uri="{BB962C8B-B14F-4D97-AF65-F5344CB8AC3E}">
        <p14:creationId xmlns:p14="http://schemas.microsoft.com/office/powerpoint/2010/main" val="20159399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11 instruments also had other components in addition to assessing</a:t>
            </a:r>
            <a:r>
              <a:rPr lang="en-US" baseline="0" dirty="0" smtClean="0"/>
              <a:t> instructional practices.</a:t>
            </a:r>
          </a:p>
          <a:p>
            <a:r>
              <a:rPr lang="en-US" baseline="0" dirty="0" smtClean="0"/>
              <a:t>-predominantly still observation supplemented with survey or other</a:t>
            </a:r>
          </a:p>
          <a:p>
            <a:r>
              <a:rPr lang="en-US" baseline="0" dirty="0" smtClean="0"/>
              <a:t>-relatively even grade coverage K-12</a:t>
            </a:r>
          </a:p>
          <a:p>
            <a:r>
              <a:rPr lang="en-US" baseline="0" dirty="0" smtClean="0"/>
              <a:t>-evenly distributed between science and math</a:t>
            </a:r>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3A799EAC-6E00-4A49-85E5-C0BF44DACA5F}" type="slidenum">
              <a:rPr lang="en-US" smtClean="0"/>
              <a:pPr>
                <a:defRPr/>
              </a:pPr>
              <a:t>16</a:t>
            </a:fld>
            <a:endParaRPr lang="en-US" dirty="0"/>
          </a:p>
        </p:txBody>
      </p:sp>
    </p:spTree>
    <p:extLst>
      <p:ext uri="{BB962C8B-B14F-4D97-AF65-F5344CB8AC3E}">
        <p14:creationId xmlns:p14="http://schemas.microsoft.com/office/powerpoint/2010/main" val="36069437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was a fair amount of consistency</a:t>
            </a:r>
            <a:r>
              <a:rPr lang="en-US" baseline="0" dirty="0" smtClean="0"/>
              <a:t> in the 25 content assessments being proposed.</a:t>
            </a:r>
          </a:p>
          <a:p>
            <a:endParaRPr lang="en-US" baseline="0" dirty="0" smtClean="0"/>
          </a:p>
          <a:p>
            <a:r>
              <a:rPr lang="en-US" baseline="0" dirty="0" smtClean="0"/>
              <a:t>In all but 3 (listed at the top), they primarily assessed domain specific conceptual or procedural knowledge in the form of a test based on descriptions provided by developers.</a:t>
            </a:r>
          </a:p>
          <a:p>
            <a:endParaRPr lang="en-US" baseline="0" dirty="0" smtClean="0"/>
          </a:p>
          <a:p>
            <a:r>
              <a:rPr lang="en-US" baseline="0" dirty="0" smtClean="0"/>
              <a:t>Thirteen (54%) of these tests were designed for students and were modified for teachers.</a:t>
            </a:r>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3A799EAC-6E00-4A49-85E5-C0BF44DACA5F}" type="slidenum">
              <a:rPr lang="en-US" smtClean="0"/>
              <a:pPr>
                <a:defRPr/>
              </a:pPr>
              <a:t>17</a:t>
            </a:fld>
            <a:endParaRPr lang="en-US" dirty="0"/>
          </a:p>
        </p:txBody>
      </p:sp>
    </p:spTree>
    <p:extLst>
      <p:ext uri="{BB962C8B-B14F-4D97-AF65-F5344CB8AC3E}">
        <p14:creationId xmlns:p14="http://schemas.microsoft.com/office/powerpoint/2010/main" val="33465758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8 Science</a:t>
            </a:r>
            <a:r>
              <a:rPr lang="en-US" baseline="0" dirty="0" smtClean="0"/>
              <a:t> specific tests</a:t>
            </a:r>
          </a:p>
          <a:p>
            <a:endParaRPr lang="en-US" dirty="0" smtClean="0"/>
          </a:p>
          <a:p>
            <a:r>
              <a:rPr lang="en-US" dirty="0" smtClean="0"/>
              <a:t>3 math specific</a:t>
            </a:r>
            <a:r>
              <a:rPr lang="en-US" baseline="0" dirty="0" smtClean="0"/>
              <a:t> and only 1 that is technology specific</a:t>
            </a:r>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3A799EAC-6E00-4A49-85E5-C0BF44DACA5F}" type="slidenum">
              <a:rPr lang="en-US" smtClean="0"/>
              <a:pPr>
                <a:defRPr/>
              </a:pPr>
              <a:t>18</a:t>
            </a:fld>
            <a:endParaRPr lang="en-US" dirty="0"/>
          </a:p>
        </p:txBody>
      </p:sp>
    </p:spTree>
    <p:extLst>
      <p:ext uri="{BB962C8B-B14F-4D97-AF65-F5344CB8AC3E}">
        <p14:creationId xmlns:p14="http://schemas.microsoft.com/office/powerpoint/2010/main" val="42424893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9 instruments</a:t>
            </a:r>
            <a:r>
              <a:rPr lang="en-US" baseline="0" dirty="0" smtClean="0"/>
              <a:t> being used here, predominated by survey methods.</a:t>
            </a:r>
          </a:p>
          <a:p>
            <a:endParaRPr lang="en-US" baseline="0" dirty="0" smtClean="0"/>
          </a:p>
          <a:p>
            <a:r>
              <a:rPr lang="en-US" baseline="0" dirty="0" smtClean="0"/>
              <a:t>Strong bias towards science</a:t>
            </a:r>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3A799EAC-6E00-4A49-85E5-C0BF44DACA5F}" type="slidenum">
              <a:rPr lang="en-US" smtClean="0"/>
              <a:pPr>
                <a:defRPr/>
              </a:pPr>
              <a:t>19</a:t>
            </a:fld>
            <a:endParaRPr lang="en-US" dirty="0"/>
          </a:p>
        </p:txBody>
      </p:sp>
    </p:spTree>
    <p:extLst>
      <p:ext uri="{BB962C8B-B14F-4D97-AF65-F5344CB8AC3E}">
        <p14:creationId xmlns:p14="http://schemas.microsoft.com/office/powerpoint/2010/main" val="11664859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23 instrument were identified by PI’s for their projects.</a:t>
            </a:r>
          </a:p>
          <a:p>
            <a:endParaRPr lang="en-US" dirty="0" smtClean="0"/>
          </a:p>
          <a:p>
            <a:r>
              <a:rPr lang="en-US" dirty="0" smtClean="0"/>
              <a:t>This set of 10 projects focus more on</a:t>
            </a:r>
            <a:r>
              <a:rPr lang="en-US" baseline="0" dirty="0" smtClean="0"/>
              <a:t> </a:t>
            </a:r>
          </a:p>
          <a:p>
            <a:r>
              <a:rPr lang="en-US" baseline="0" dirty="0" smtClean="0"/>
              <a:t>practices, </a:t>
            </a:r>
          </a:p>
          <a:p>
            <a:r>
              <a:rPr lang="en-US" baseline="0" dirty="0" smtClean="0"/>
              <a:t>instructional beliefs, </a:t>
            </a:r>
          </a:p>
          <a:p>
            <a:r>
              <a:rPr lang="en-US" baseline="0" dirty="0" smtClean="0"/>
              <a:t>the administrative/policy context influencing instruction and </a:t>
            </a:r>
          </a:p>
          <a:p>
            <a:r>
              <a:rPr lang="en-US" baseline="0" dirty="0" smtClean="0"/>
              <a:t>capture dimensions of student and teacher demographics</a:t>
            </a:r>
          </a:p>
          <a:p>
            <a:endParaRPr lang="en-US" baseline="0" dirty="0" smtClean="0"/>
          </a:p>
          <a:p>
            <a:r>
              <a:rPr lang="en-US" baseline="0" dirty="0" smtClean="0"/>
              <a:t>These instruments have been more widely used to look at systemic reform efforts (Horizon </a:t>
            </a:r>
            <a:r>
              <a:rPr lang="en-US" baseline="0" dirty="0" smtClean="0"/>
              <a:t>Research, Inc. instruments are listed in </a:t>
            </a:r>
            <a:r>
              <a:rPr lang="en-US" baseline="0" dirty="0" smtClean="0"/>
              <a:t>blue).</a:t>
            </a:r>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3A799EAC-6E00-4A49-85E5-C0BF44DACA5F}" type="slidenum">
              <a:rPr lang="en-US" smtClean="0"/>
              <a:pPr>
                <a:defRPr/>
              </a:pPr>
              <a:t>20</a:t>
            </a:fld>
            <a:endParaRPr lang="en-US" dirty="0"/>
          </a:p>
        </p:txBody>
      </p:sp>
    </p:spTree>
    <p:extLst>
      <p:ext uri="{BB962C8B-B14F-4D97-AF65-F5344CB8AC3E}">
        <p14:creationId xmlns:p14="http://schemas.microsoft.com/office/powerpoint/2010/main" val="15496984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Predominated by survey methods, but math and science fairly evenly addressed across the K-12 spectrum</a:t>
            </a:r>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3A799EAC-6E00-4A49-85E5-C0BF44DACA5F}" type="slidenum">
              <a:rPr lang="en-US" smtClean="0"/>
              <a:pPr>
                <a:defRPr/>
              </a:pPr>
              <a:t>21</a:t>
            </a:fld>
            <a:endParaRPr lang="en-US" dirty="0"/>
          </a:p>
        </p:txBody>
      </p:sp>
    </p:spTree>
    <p:extLst>
      <p:ext uri="{BB962C8B-B14F-4D97-AF65-F5344CB8AC3E}">
        <p14:creationId xmlns:p14="http://schemas.microsoft.com/office/powerpoint/2010/main" val="17295356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set of projects focus primarily on </a:t>
            </a:r>
          </a:p>
          <a:p>
            <a:r>
              <a:rPr lang="en-US" dirty="0" smtClean="0"/>
              <a:t>Instructional practices  and </a:t>
            </a:r>
          </a:p>
          <a:p>
            <a:r>
              <a:rPr lang="en-US" dirty="0" smtClean="0"/>
              <a:t>the social aspects of the classroom community,</a:t>
            </a:r>
            <a:r>
              <a:rPr lang="en-US" baseline="0" dirty="0" smtClean="0"/>
              <a:t> </a:t>
            </a:r>
          </a:p>
          <a:p>
            <a:r>
              <a:rPr lang="en-US" baseline="0" dirty="0" smtClean="0"/>
              <a:t>including classroom management</a:t>
            </a:r>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3A799EAC-6E00-4A49-85E5-C0BF44DACA5F}" type="slidenum">
              <a:rPr lang="en-US" smtClean="0"/>
              <a:pPr>
                <a:defRPr/>
              </a:pPr>
              <a:t>22</a:t>
            </a:fld>
            <a:endParaRPr lang="en-US" dirty="0"/>
          </a:p>
        </p:txBody>
      </p:sp>
    </p:spTree>
    <p:extLst>
      <p:ext uri="{BB962C8B-B14F-4D97-AF65-F5344CB8AC3E}">
        <p14:creationId xmlns:p14="http://schemas.microsoft.com/office/powerpoint/2010/main" val="15496984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13 instruments here</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Predominated by observation methods which are more general</a:t>
            </a:r>
            <a:r>
              <a:rPr lang="en-US" baseline="0" dirty="0" smtClean="0"/>
              <a:t> (n=5/13)</a:t>
            </a:r>
            <a:endParaRPr lang="en-US" dirty="0" smtClean="0"/>
          </a:p>
          <a:p>
            <a:r>
              <a:rPr lang="en-US" baseline="0" dirty="0" smtClean="0"/>
              <a:t>rather than domain specific.</a:t>
            </a:r>
          </a:p>
          <a:p>
            <a:endParaRPr lang="en-US" baseline="0" dirty="0" smtClean="0"/>
          </a:p>
          <a:p>
            <a:r>
              <a:rPr lang="en-US" baseline="0" dirty="0" smtClean="0"/>
              <a:t>When domains are addressed there are more math (n=4) than science specific (2) instruments.</a:t>
            </a:r>
          </a:p>
          <a:p>
            <a:endParaRPr lang="en-US" baseline="0" dirty="0" smtClean="0"/>
          </a:p>
          <a:p>
            <a:r>
              <a:rPr lang="en-US" baseline="0" dirty="0" smtClean="0"/>
              <a:t>Grade bands are relatively well addressed.</a:t>
            </a:r>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3A799EAC-6E00-4A49-85E5-C0BF44DACA5F}" type="slidenum">
              <a:rPr lang="en-US" smtClean="0"/>
              <a:pPr>
                <a:defRPr/>
              </a:pPr>
              <a:t>23</a:t>
            </a:fld>
            <a:endParaRPr lang="en-US" dirty="0"/>
          </a:p>
        </p:txBody>
      </p:sp>
    </p:spTree>
    <p:extLst>
      <p:ext uri="{BB962C8B-B14F-4D97-AF65-F5344CB8AC3E}">
        <p14:creationId xmlns:p14="http://schemas.microsoft.com/office/powerpoint/2010/main" val="32056764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This information</a:t>
            </a:r>
            <a:r>
              <a:rPr lang="en-US" baseline="0" dirty="0" smtClean="0"/>
              <a:t> was gathered on instruments related to constructs other than content knowledge because as noted these are typically standardized tests developed for students by psychometricians so typically up to APA standards.</a:t>
            </a:r>
            <a:endParaRPr lang="en-US" dirty="0" smtClean="0"/>
          </a:p>
          <a:p>
            <a:endParaRPr lang="en-US" dirty="0" smtClean="0"/>
          </a:p>
          <a:p>
            <a:r>
              <a:rPr lang="en-US" dirty="0" smtClean="0"/>
              <a:t>Also</a:t>
            </a:r>
            <a:r>
              <a:rPr lang="en-US" baseline="0" dirty="0" smtClean="0"/>
              <a:t> didn’t include the 3 instruments that were anomalous—here, but the report will include a complete dataset.</a:t>
            </a:r>
            <a:endParaRPr lang="en-US" dirty="0" smtClean="0"/>
          </a:p>
          <a:p>
            <a:endParaRPr lang="en-US" dirty="0" smtClean="0"/>
          </a:p>
          <a:p>
            <a:r>
              <a:rPr lang="en-US" dirty="0" smtClean="0"/>
              <a:t>Findings: (across</a:t>
            </a:r>
            <a:r>
              <a:rPr lang="en-US" baseline="0" dirty="0" smtClean="0"/>
              <a:t> n=54 instrument: instructional practices, instructional beliefs, multidimensional)</a:t>
            </a:r>
          </a:p>
          <a:p>
            <a:endParaRPr lang="en-US" baseline="0" dirty="0" smtClean="0"/>
          </a:p>
          <a:p>
            <a:r>
              <a:rPr lang="en-US" baseline="0" dirty="0" smtClean="0"/>
              <a:t>For reliability 4 instruments were N/A so denominator for these % is 50</a:t>
            </a:r>
          </a:p>
          <a:p>
            <a:endParaRPr lang="en-US" baseline="0" dirty="0" smtClean="0"/>
          </a:p>
          <a:p>
            <a:r>
              <a:rPr lang="en-US" baseline="0" dirty="0" smtClean="0"/>
              <a:t>Most disturbing in the level of missing data and reliance on fairly low-level single, indicators.</a:t>
            </a:r>
          </a:p>
          <a:p>
            <a:endParaRPr lang="en-US" dirty="0" smtClean="0"/>
          </a:p>
          <a:p>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3A799EAC-6E00-4A49-85E5-C0BF44DACA5F}" type="slidenum">
              <a:rPr lang="en-US" smtClean="0"/>
              <a:pPr>
                <a:defRPr/>
              </a:pPr>
              <a:t>24</a:t>
            </a:fld>
            <a:endParaRPr lang="en-US" dirty="0"/>
          </a:p>
        </p:txBody>
      </p:sp>
    </p:spTree>
    <p:extLst>
      <p:ext uri="{BB962C8B-B14F-4D97-AF65-F5344CB8AC3E}">
        <p14:creationId xmlns:p14="http://schemas.microsoft.com/office/powerpoint/2010/main" val="1995789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3A799EAC-6E00-4A49-85E5-C0BF44DACA5F}" type="slidenum">
              <a:rPr lang="en-US" smtClean="0"/>
              <a:pPr>
                <a:defRPr/>
              </a:pPr>
              <a:t>4</a:t>
            </a:fld>
            <a:endParaRPr lang="en-US" dirty="0"/>
          </a:p>
        </p:txBody>
      </p:sp>
    </p:spTree>
    <p:extLst>
      <p:ext uri="{BB962C8B-B14F-4D97-AF65-F5344CB8AC3E}">
        <p14:creationId xmlns:p14="http://schemas.microsoft.com/office/powerpoint/2010/main" val="12649590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Denominator for these is 52 ( two</a:t>
            </a:r>
            <a:r>
              <a:rPr lang="en-US" baseline="0" dirty="0" smtClean="0"/>
              <a:t> instruments were N/A due to lack of information on which specific test the PI was using)</a:t>
            </a:r>
          </a:p>
          <a:p>
            <a:endParaRPr lang="en-US" baseline="0" dirty="0" smtClean="0"/>
          </a:p>
          <a:p>
            <a:r>
              <a:rPr lang="en-US" baseline="0" dirty="0" smtClean="0"/>
              <a:t>-9 instruments had multiple forms of validity evidence; they were decomposed and counted with each type of validity.</a:t>
            </a:r>
          </a:p>
          <a:p>
            <a:endParaRPr lang="en-US" baseline="0" dirty="0" smtClean="0"/>
          </a:p>
          <a:p>
            <a:r>
              <a:rPr lang="en-US" baseline="0" dirty="0" smtClean="0"/>
              <a:t>Missing information on both reliability and validity was more common on instruments about instructional practices.</a:t>
            </a:r>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3A799EAC-6E00-4A49-85E5-C0BF44DACA5F}" type="slidenum">
              <a:rPr lang="en-US" smtClean="0"/>
              <a:pPr>
                <a:defRPr/>
              </a:pPr>
              <a:t>25</a:t>
            </a:fld>
            <a:endParaRPr lang="en-US" dirty="0"/>
          </a:p>
        </p:txBody>
      </p:sp>
    </p:spTree>
    <p:extLst>
      <p:ext uri="{BB962C8B-B14F-4D97-AF65-F5344CB8AC3E}">
        <p14:creationId xmlns:p14="http://schemas.microsoft.com/office/powerpoint/2010/main" val="19957893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N=3 not categorized</a:t>
            </a:r>
          </a:p>
          <a:p>
            <a:r>
              <a:rPr lang="en-US" dirty="0" smtClean="0"/>
              <a:t>Assessment of Student Work (scoring rubric)</a:t>
            </a:r>
          </a:p>
          <a:p>
            <a:r>
              <a:rPr lang="en-US" dirty="0" smtClean="0"/>
              <a:t>Levels of Use Interviews (policy influences)</a:t>
            </a:r>
          </a:p>
          <a:p>
            <a:r>
              <a:rPr lang="en-US" dirty="0" smtClean="0"/>
              <a:t>Group</a:t>
            </a:r>
            <a:r>
              <a:rPr lang="en-US" baseline="0" dirty="0" smtClean="0"/>
              <a:t> Interaction and communication of Scientific information rubrics (scoring rubric)</a:t>
            </a:r>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3A799EAC-6E00-4A49-85E5-C0BF44DACA5F}" type="slidenum">
              <a:rPr lang="en-US" smtClean="0"/>
              <a:pPr>
                <a:defRPr/>
              </a:pPr>
              <a:t>27</a:t>
            </a:fld>
            <a:endParaRPr lang="en-US" dirty="0"/>
          </a:p>
        </p:txBody>
      </p:sp>
    </p:spTree>
    <p:extLst>
      <p:ext uri="{BB962C8B-B14F-4D97-AF65-F5344CB8AC3E}">
        <p14:creationId xmlns:p14="http://schemas.microsoft.com/office/powerpoint/2010/main" val="37376820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There will be a report</a:t>
            </a:r>
            <a:r>
              <a:rPr lang="en-US" baseline="0" dirty="0" smtClean="0"/>
              <a:t> with detailed information on each of these instruments provided on the CADRE website, including links to other instrument directories and </a:t>
            </a:r>
            <a:r>
              <a:rPr lang="en-US" baseline="0" smtClean="0"/>
              <a:t>assessment guidance.</a:t>
            </a:r>
            <a:endParaRPr lang="en-US" smtClean="0"/>
          </a:p>
          <a:p>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3A799EAC-6E00-4A49-85E5-C0BF44DACA5F}" type="slidenum">
              <a:rPr lang="en-US" smtClean="0"/>
              <a:pPr>
                <a:defRPr/>
              </a:pPr>
              <a:t>28</a:t>
            </a:fld>
            <a:endParaRPr lang="en-US" dirty="0"/>
          </a:p>
        </p:txBody>
      </p:sp>
    </p:spTree>
    <p:extLst>
      <p:ext uri="{BB962C8B-B14F-4D97-AF65-F5344CB8AC3E}">
        <p14:creationId xmlns:p14="http://schemas.microsoft.com/office/powerpoint/2010/main" val="12337936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3A799EAC-6E00-4A49-85E5-C0BF44DACA5F}" type="slidenum">
              <a:rPr lang="en-US" smtClean="0"/>
              <a:pPr>
                <a:defRPr/>
              </a:pPr>
              <a:t>29</a:t>
            </a:fld>
            <a:endParaRPr lang="en-US" dirty="0"/>
          </a:p>
        </p:txBody>
      </p:sp>
    </p:spTree>
    <p:extLst>
      <p:ext uri="{BB962C8B-B14F-4D97-AF65-F5344CB8AC3E}">
        <p14:creationId xmlns:p14="http://schemas.microsoft.com/office/powerpoint/2010/main" val="2347948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A799EAC-6E00-4A49-85E5-C0BF44DACA5F}" type="slidenum">
              <a:rPr lang="en-US" smtClean="0"/>
              <a:pPr>
                <a:defRPr/>
              </a:pPr>
              <a:t>8</a:t>
            </a:fld>
            <a:endParaRPr lang="en-US" dirty="0"/>
          </a:p>
        </p:txBody>
      </p:sp>
      <p:sp>
        <p:nvSpPr>
          <p:cNvPr id="5" name="Date Placeholder 4"/>
          <p:cNvSpPr>
            <a:spLocks noGrp="1"/>
          </p:cNvSpPr>
          <p:nvPr>
            <p:ph type="dt" idx="11"/>
          </p:nvPr>
        </p:nvSpPr>
        <p:spPr/>
        <p:txBody>
          <a:bodyPr/>
          <a:lstStyle/>
          <a:p>
            <a:pPr>
              <a:defRPr/>
            </a:pPr>
            <a:endParaRPr lang="en-US" dirty="0"/>
          </a:p>
        </p:txBody>
      </p:sp>
    </p:spTree>
    <p:extLst>
      <p:ext uri="{BB962C8B-B14F-4D97-AF65-F5344CB8AC3E}">
        <p14:creationId xmlns:p14="http://schemas.microsoft.com/office/powerpoint/2010/main" val="227480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3A799EAC-6E00-4A49-85E5-C0BF44DACA5F}" type="slidenum">
              <a:rPr lang="en-US" smtClean="0"/>
              <a:pPr>
                <a:defRPr/>
              </a:pPr>
              <a:t>9</a:t>
            </a:fld>
            <a:endParaRPr lang="en-US" dirty="0"/>
          </a:p>
        </p:txBody>
      </p:sp>
    </p:spTree>
    <p:extLst>
      <p:ext uri="{BB962C8B-B14F-4D97-AF65-F5344CB8AC3E}">
        <p14:creationId xmlns:p14="http://schemas.microsoft.com/office/powerpoint/2010/main" val="39353662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Question we were investigating</a:t>
            </a:r>
            <a:r>
              <a:rPr lang="en-US" baseline="0" dirty="0" smtClean="0"/>
              <a:t> was: What is the current pool of instruments being used to study teacher outcomes within the DR-K12 portfolio?</a:t>
            </a:r>
            <a:endParaRPr lang="en-US" dirty="0" smtClean="0"/>
          </a:p>
          <a:p>
            <a:endParaRPr lang="en-US" dirty="0" smtClean="0"/>
          </a:p>
          <a:p>
            <a:r>
              <a:rPr lang="en-US" baseline="0" dirty="0" smtClean="0"/>
              <a:t>Reason for choosing named instruments (not instruments being developed) is so that they in theory would be accessible to other researchers, and thus could contribute to knowledge building across studies which are looking at similar phenomena about learning and teaching in K-12 classrooms (indicated by the RFP, noted earlier).</a:t>
            </a:r>
          </a:p>
          <a:p>
            <a:endParaRPr lang="en-US" baseline="0" dirty="0" smtClean="0"/>
          </a:p>
          <a:p>
            <a:endParaRPr lang="en-US" dirty="0" smtClean="0"/>
          </a:p>
          <a:p>
            <a:r>
              <a:rPr lang="en-US" dirty="0" smtClean="0"/>
              <a:t>Methods used-</a:t>
            </a:r>
          </a:p>
          <a:p>
            <a:r>
              <a:rPr lang="en-US" dirty="0" smtClean="0"/>
              <a:t>PHASE 1</a:t>
            </a:r>
          </a:p>
          <a:p>
            <a:r>
              <a:rPr lang="en-US" dirty="0" smtClean="0"/>
              <a:t>Reviewed</a:t>
            </a:r>
            <a:r>
              <a:rPr lang="en-US" baseline="0" dirty="0" smtClean="0"/>
              <a:t> all proposals, annual reports, etc. submitted to CADRE for cohorts 1-5 for named instruments to assess teacher outcomes (Classroom practice, PCK, Content knowledge—as determined by the PI of the project—not always in agreement with the instrument constructs).</a:t>
            </a:r>
          </a:p>
          <a:p>
            <a:endParaRPr lang="en-US" baseline="0" dirty="0" smtClean="0"/>
          </a:p>
          <a:p>
            <a:r>
              <a:rPr lang="en-US" baseline="0" dirty="0" smtClean="0"/>
              <a:t>PHASE 2</a:t>
            </a:r>
          </a:p>
          <a:p>
            <a:r>
              <a:rPr lang="en-US" baseline="0" dirty="0" smtClean="0"/>
              <a:t>Noted the name of the instrument, reference materials for additional web research:</a:t>
            </a:r>
          </a:p>
          <a:p>
            <a:pPr marL="228600" indent="-228600">
              <a:buFont typeface="+mj-lt"/>
              <a:buAutoNum type="arabicPeriod"/>
            </a:pPr>
            <a:r>
              <a:rPr lang="en-US" baseline="0" dirty="0" smtClean="0"/>
              <a:t>Obtain copy of instrument and psychometric reports publically available (via Google searches)</a:t>
            </a:r>
          </a:p>
          <a:p>
            <a:pPr marL="228600" indent="-228600">
              <a:buFont typeface="+mj-lt"/>
              <a:buAutoNum type="arabicPeriod"/>
            </a:pPr>
            <a:r>
              <a:rPr lang="en-US" baseline="0" dirty="0" smtClean="0"/>
              <a:t>Reviewed project websites, published articles (easily obtainable), existing instrument databases</a:t>
            </a:r>
          </a:p>
          <a:p>
            <a:pPr marL="228600" indent="-228600">
              <a:buFont typeface="+mj-lt"/>
              <a:buAutoNum type="arabicPeriod"/>
            </a:pPr>
            <a:r>
              <a:rPr lang="en-US" baseline="0" dirty="0" smtClean="0"/>
              <a:t>Compiled information:</a:t>
            </a:r>
          </a:p>
          <a:p>
            <a:pPr marL="685800" lvl="1" indent="-228600">
              <a:buFont typeface="Arial" pitchFamily="34" charset="0"/>
              <a:buChar char="•"/>
            </a:pPr>
            <a:r>
              <a:rPr lang="en-US" baseline="0" dirty="0" smtClean="0"/>
              <a:t>Link to instrument, supporting documents</a:t>
            </a:r>
          </a:p>
          <a:p>
            <a:pPr marL="685800" lvl="1" indent="-228600">
              <a:buFont typeface="Arial" pitchFamily="34" charset="0"/>
              <a:buChar char="•"/>
            </a:pPr>
            <a:r>
              <a:rPr lang="en-US" baseline="0" dirty="0" smtClean="0"/>
              <a:t>Correct name of instrument and current acronym </a:t>
            </a:r>
          </a:p>
          <a:p>
            <a:pPr marL="685800" lvl="1" indent="-228600">
              <a:buFont typeface="Arial" pitchFamily="34" charset="0"/>
              <a:buChar char="•"/>
            </a:pPr>
            <a:r>
              <a:rPr lang="en-US" baseline="0" dirty="0" smtClean="0"/>
              <a:t>Description of the constructs measured (tiered approach—developer site description, </a:t>
            </a:r>
            <a:r>
              <a:rPr lang="en-US" baseline="0" dirty="0" smtClean="0"/>
              <a:t>Abt assessment </a:t>
            </a:r>
            <a:r>
              <a:rPr lang="en-US" baseline="0" dirty="0" smtClean="0"/>
              <a:t>from instrument, other sources)</a:t>
            </a:r>
          </a:p>
          <a:p>
            <a:pPr marL="685800" lvl="1" indent="-228600">
              <a:buFont typeface="Arial" pitchFamily="34" charset="0"/>
              <a:buChar char="•"/>
            </a:pPr>
            <a:r>
              <a:rPr lang="en-US" baseline="0" dirty="0" smtClean="0"/>
              <a:t>Type of instrument, grade level, domain, reliability type and level, validity type</a:t>
            </a:r>
          </a:p>
          <a:p>
            <a:pPr marL="685800" lvl="1" indent="-228600">
              <a:buFont typeface="Arial" pitchFamily="34" charset="0"/>
              <a:buChar char="•"/>
            </a:pPr>
            <a:endParaRPr lang="en-US" baseline="0" dirty="0" smtClean="0"/>
          </a:p>
          <a:p>
            <a:pPr marL="228600" indent="-228600">
              <a:buFont typeface="+mj-lt"/>
              <a:buAutoNum type="arabicPeriod"/>
            </a:pPr>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3A799EAC-6E00-4A49-85E5-C0BF44DACA5F}" type="slidenum">
              <a:rPr lang="en-US" smtClean="0"/>
              <a:pPr>
                <a:defRPr/>
              </a:pPr>
              <a:t>10</a:t>
            </a:fld>
            <a:endParaRPr lang="en-US" dirty="0"/>
          </a:p>
        </p:txBody>
      </p:sp>
    </p:spTree>
    <p:extLst>
      <p:ext uri="{BB962C8B-B14F-4D97-AF65-F5344CB8AC3E}">
        <p14:creationId xmlns:p14="http://schemas.microsoft.com/office/powerpoint/2010/main" val="8754276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NOTE: Outcome Domain is as specified</a:t>
            </a:r>
            <a:r>
              <a:rPr lang="en-US" baseline="0" dirty="0" smtClean="0"/>
              <a:t> by the PI. Sometimes they stated the same instrument to measure multiple constructs—P, K,C—so the project was included in the Outcome domain for Table A (total=75); For Table B, only counted each unique instrument per project once regardless of outcome construct reportedly being measured by that instrument.</a:t>
            </a:r>
          </a:p>
          <a:p>
            <a:endParaRPr lang="en-US" dirty="0" smtClean="0"/>
          </a:p>
          <a:p>
            <a:r>
              <a:rPr lang="en-US" dirty="0" smtClean="0"/>
              <a:t>Conclusions: </a:t>
            </a:r>
          </a:p>
          <a:p>
            <a:endParaRPr lang="en-US" dirty="0" smtClean="0"/>
          </a:p>
          <a:p>
            <a:r>
              <a:rPr lang="en-US" dirty="0" smtClean="0"/>
              <a:t>47%</a:t>
            </a:r>
            <a:r>
              <a:rPr lang="en-US" baseline="0" dirty="0" smtClean="0"/>
              <a:t> of projects used only one instrument to assess teacher outcomes. Therefore triangulation related to assessing teacher outcomes is relatively weak. </a:t>
            </a:r>
            <a:endParaRPr lang="en-US" baseline="0" dirty="0" smtClean="0"/>
          </a:p>
          <a:p>
            <a:endParaRPr lang="en-US" baseline="0" dirty="0" smtClean="0"/>
          </a:p>
          <a:p>
            <a:r>
              <a:rPr lang="en-US" baseline="0" dirty="0" smtClean="0"/>
              <a:t>This </a:t>
            </a:r>
            <a:r>
              <a:rPr lang="en-US" baseline="0" dirty="0" smtClean="0"/>
              <a:t>is most pronounced with PCK where 74% of the </a:t>
            </a:r>
            <a:r>
              <a:rPr lang="en-US" baseline="0" dirty="0" smtClean="0"/>
              <a:t>projects (n=20) </a:t>
            </a:r>
            <a:r>
              <a:rPr lang="en-US" baseline="0" dirty="0" smtClean="0"/>
              <a:t>used only one instrument. </a:t>
            </a:r>
          </a:p>
          <a:p>
            <a:endParaRPr lang="en-US" baseline="0" dirty="0" smtClean="0"/>
          </a:p>
          <a:p>
            <a:r>
              <a:rPr lang="en-US" baseline="0" dirty="0" smtClean="0"/>
              <a:t>Within the 50 projects looking at Practice (only counting an instrument </a:t>
            </a:r>
            <a:r>
              <a:rPr lang="en-US" baseline="0" dirty="0" smtClean="0"/>
              <a:t>once)</a:t>
            </a:r>
            <a:endParaRPr lang="en-US" baseline="0" dirty="0" smtClean="0"/>
          </a:p>
          <a:p>
            <a:r>
              <a:rPr lang="en-US" baseline="0" dirty="0" smtClean="0"/>
              <a:t>58% (n=29) used one instrument</a:t>
            </a:r>
          </a:p>
          <a:p>
            <a:r>
              <a:rPr lang="en-US" baseline="0" dirty="0" smtClean="0"/>
              <a:t>28% (n=14) used two</a:t>
            </a:r>
          </a:p>
          <a:p>
            <a:endParaRPr lang="en-US" baseline="0" dirty="0" smtClean="0"/>
          </a:p>
          <a:p>
            <a:r>
              <a:rPr lang="en-US" baseline="0" dirty="0" smtClean="0"/>
              <a:t>Within </a:t>
            </a:r>
            <a:r>
              <a:rPr lang="en-US" baseline="0" dirty="0" smtClean="0"/>
              <a:t>18 projects looking at Content:</a:t>
            </a:r>
          </a:p>
          <a:p>
            <a:r>
              <a:rPr lang="en-US" baseline="0" dirty="0" smtClean="0"/>
              <a:t>56% (10) used one instrument</a:t>
            </a:r>
          </a:p>
          <a:p>
            <a:r>
              <a:rPr lang="en-US" baseline="0" dirty="0" smtClean="0"/>
              <a:t>28% (n=5) used two</a:t>
            </a:r>
          </a:p>
          <a:p>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3A799EAC-6E00-4A49-85E5-C0BF44DACA5F}" type="slidenum">
              <a:rPr lang="en-US" smtClean="0"/>
              <a:pPr>
                <a:defRPr/>
              </a:pPr>
              <a:t>11</a:t>
            </a:fld>
            <a:endParaRPr lang="en-US" dirty="0"/>
          </a:p>
        </p:txBody>
      </p:sp>
    </p:spTree>
    <p:extLst>
      <p:ext uri="{BB962C8B-B14F-4D97-AF65-F5344CB8AC3E}">
        <p14:creationId xmlns:p14="http://schemas.microsoft.com/office/powerpoint/2010/main" val="20628504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u="none" kern="1200" dirty="0" smtClean="0">
                <a:solidFill>
                  <a:schemeClr val="tx1"/>
                </a:solidFill>
                <a:effectLst/>
                <a:latin typeface="+mn-lt"/>
                <a:ea typeface="+mn-ea"/>
                <a:cs typeface="+mn-cs"/>
              </a:rPr>
              <a:t>There were 6 instruments categorized under more than</a:t>
            </a:r>
            <a:r>
              <a:rPr lang="en-US" sz="1200" u="none" kern="1200" baseline="0" dirty="0" smtClean="0">
                <a:solidFill>
                  <a:schemeClr val="tx1"/>
                </a:solidFill>
                <a:effectLst/>
                <a:latin typeface="+mn-lt"/>
                <a:ea typeface="+mn-ea"/>
                <a:cs typeface="+mn-cs"/>
              </a:rPr>
              <a:t> one construct </a:t>
            </a:r>
            <a:r>
              <a:rPr lang="en-US" sz="1200" b="1" u="none" kern="1200" baseline="0" dirty="0" smtClean="0">
                <a:solidFill>
                  <a:schemeClr val="tx1"/>
                </a:solidFill>
                <a:effectLst/>
                <a:latin typeface="+mn-lt"/>
                <a:ea typeface="+mn-ea"/>
                <a:cs typeface="+mn-cs"/>
              </a:rPr>
              <a:t>by the PIs </a:t>
            </a:r>
            <a:r>
              <a:rPr lang="en-US" sz="1200" u="none" kern="1200" baseline="0" dirty="0" smtClean="0">
                <a:solidFill>
                  <a:schemeClr val="tx1"/>
                </a:solidFill>
                <a:effectLst/>
                <a:latin typeface="+mn-lt"/>
                <a:ea typeface="+mn-ea"/>
                <a:cs typeface="+mn-cs"/>
              </a:rPr>
              <a:t>(thus totals=88 not 82)</a:t>
            </a:r>
            <a:endParaRPr lang="en-US" sz="1200" u="none" kern="1200" dirty="0" smtClean="0">
              <a:solidFill>
                <a:schemeClr val="tx1"/>
              </a:solidFill>
              <a:effectLst/>
              <a:latin typeface="+mn-lt"/>
              <a:ea typeface="+mn-ea"/>
              <a:cs typeface="+mn-cs"/>
            </a:endParaRPr>
          </a:p>
          <a:p>
            <a:endParaRPr lang="en-US" sz="1200" u="sng"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pPr marL="0" indent="0">
              <a:buFont typeface="+mj-lt"/>
              <a:buNone/>
            </a:pPr>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3A799EAC-6E00-4A49-85E5-C0BF44DACA5F}" type="slidenum">
              <a:rPr lang="en-US" smtClean="0"/>
              <a:pPr>
                <a:defRPr/>
              </a:pPr>
              <a:t>12</a:t>
            </a:fld>
            <a:endParaRPr lang="en-US" dirty="0"/>
          </a:p>
        </p:txBody>
      </p:sp>
    </p:spTree>
    <p:extLst>
      <p:ext uri="{BB962C8B-B14F-4D97-AF65-F5344CB8AC3E}">
        <p14:creationId xmlns:p14="http://schemas.microsoft.com/office/powerpoint/2010/main" val="8754276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u="sng" kern="1200" dirty="0" smtClean="0">
                <a:solidFill>
                  <a:schemeClr val="tx1"/>
                </a:solidFill>
                <a:effectLst/>
                <a:latin typeface="+mn-lt"/>
                <a:ea typeface="+mn-ea"/>
                <a:cs typeface="+mn-cs"/>
              </a:rPr>
              <a:t>Pedagogical Content </a:t>
            </a:r>
            <a:r>
              <a:rPr lang="en-US" sz="1200" u="sng" kern="1200" dirty="0" smtClean="0">
                <a:solidFill>
                  <a:schemeClr val="tx1"/>
                </a:solidFill>
                <a:effectLst/>
                <a:latin typeface="+mn-lt"/>
                <a:ea typeface="+mn-ea"/>
                <a:cs typeface="+mn-cs"/>
              </a:rPr>
              <a:t>Knowledge</a:t>
            </a:r>
            <a:endParaRPr lang="en-US" sz="1200" kern="120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Mathematical Knowledge for </a:t>
            </a:r>
            <a:r>
              <a:rPr lang="en-US" sz="1200" kern="1200" dirty="0" smtClean="0">
                <a:solidFill>
                  <a:schemeClr val="tx1"/>
                </a:solidFill>
                <a:effectLst/>
                <a:latin typeface="+mn-lt"/>
                <a:ea typeface="+mn-ea"/>
                <a:cs typeface="+mn-cs"/>
              </a:rPr>
              <a:t>Teaching</a:t>
            </a:r>
            <a:r>
              <a:rPr lang="en-US" sz="1200" kern="1200" baseline="0" dirty="0" smtClean="0">
                <a:solidFill>
                  <a:schemeClr val="tx1"/>
                </a:solidFill>
                <a:effectLst/>
                <a:latin typeface="+mn-lt"/>
                <a:ea typeface="+mn-ea"/>
                <a:cs typeface="+mn-cs"/>
              </a:rPr>
              <a:t> NOTE:</a:t>
            </a:r>
            <a:endParaRPr lang="en-US" sz="1200" kern="120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Learning </a:t>
            </a:r>
            <a:r>
              <a:rPr lang="en-US" sz="1200" kern="1200" dirty="0" smtClean="0">
                <a:solidFill>
                  <a:schemeClr val="tx1"/>
                </a:solidFill>
                <a:effectLst/>
                <a:latin typeface="+mn-lt"/>
                <a:ea typeface="+mn-ea"/>
                <a:cs typeface="+mn-cs"/>
              </a:rPr>
              <a:t>Mathematics for Teaching (LMT) is the name of the project, not an instrument. </a:t>
            </a:r>
            <a:endParaRPr lang="en-US" sz="1200" kern="120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	Content </a:t>
            </a:r>
            <a:r>
              <a:rPr lang="en-US" sz="1200" kern="1200" dirty="0" smtClean="0">
                <a:solidFill>
                  <a:schemeClr val="tx1"/>
                </a:solidFill>
                <a:effectLst/>
                <a:latin typeface="+mn-lt"/>
                <a:ea typeface="+mn-ea"/>
                <a:cs typeface="+mn-cs"/>
              </a:rPr>
              <a:t>Knowledge for teaching Mathematics (CKT-M</a:t>
            </a:r>
            <a:r>
              <a:rPr lang="en-US" sz="1200" kern="1200" dirty="0" smtClean="0">
                <a:solidFill>
                  <a:schemeClr val="tx1"/>
                </a:solidFill>
                <a:effectLst/>
                <a:latin typeface="+mn-lt"/>
                <a:ea typeface="+mn-ea"/>
                <a:cs typeface="+mn-cs"/>
              </a:rPr>
              <a:t>) and </a:t>
            </a:r>
            <a:r>
              <a:rPr lang="en-US" sz="1200" kern="1200" dirty="0" smtClean="0">
                <a:solidFill>
                  <a:schemeClr val="tx1"/>
                </a:solidFill>
                <a:effectLst/>
                <a:latin typeface="+mn-lt"/>
                <a:ea typeface="+mn-ea"/>
                <a:cs typeface="+mn-cs"/>
              </a:rPr>
              <a:t>Mathematical knowledge for teaching (MKT) are the </a:t>
            </a:r>
            <a:r>
              <a:rPr lang="en-US" sz="1200" kern="1200" dirty="0" smtClean="0">
                <a:solidFill>
                  <a:schemeClr val="tx1"/>
                </a:solidFill>
                <a:effectLst/>
                <a:latin typeface="+mn-lt"/>
                <a:ea typeface="+mn-ea"/>
                <a:cs typeface="+mn-cs"/>
              </a:rPr>
              <a:t>same--current version is </a:t>
            </a:r>
            <a:r>
              <a:rPr lang="en-US" sz="1200" kern="1200" dirty="0" smtClean="0">
                <a:solidFill>
                  <a:schemeClr val="tx1"/>
                </a:solidFill>
                <a:effectLst/>
                <a:latin typeface="+mn-lt"/>
                <a:ea typeface="+mn-ea"/>
                <a:cs typeface="+mn-cs"/>
              </a:rPr>
              <a:t>MKT. </a:t>
            </a:r>
            <a:endParaRPr lang="en-US" sz="1200" kern="120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3A799EAC-6E00-4A49-85E5-C0BF44DACA5F}" type="slidenum">
              <a:rPr lang="en-US" smtClean="0"/>
              <a:pPr>
                <a:defRPr/>
              </a:pPr>
              <a:t>13</a:t>
            </a:fld>
            <a:endParaRPr lang="en-US" dirty="0"/>
          </a:p>
        </p:txBody>
      </p:sp>
    </p:spTree>
    <p:extLst>
      <p:ext uri="{BB962C8B-B14F-4D97-AF65-F5344CB8AC3E}">
        <p14:creationId xmlns:p14="http://schemas.microsoft.com/office/powerpoint/2010/main" val="8754276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PHASE 2 of the research, I independently gathered information from the web as noted before, and was able to ascertain additional information about the kinds of variables are being measured on these instruments.</a:t>
            </a:r>
          </a:p>
          <a:p>
            <a:endParaRPr lang="en-US" baseline="0" dirty="0" smtClean="0"/>
          </a:p>
          <a:p>
            <a:r>
              <a:rPr lang="en-US" baseline="0" dirty="0" smtClean="0"/>
              <a:t>(FROM THIS POINT ON THE DATA IS FROM </a:t>
            </a:r>
            <a:r>
              <a:rPr lang="en-US" baseline="0" dirty="0" err="1" smtClean="0"/>
              <a:t>Abt’s</a:t>
            </a:r>
            <a:r>
              <a:rPr lang="en-US" baseline="0" dirty="0" smtClean="0"/>
              <a:t> SPREADSHEET</a:t>
            </a:r>
            <a:r>
              <a:rPr lang="en-US" baseline="0" dirty="0" smtClean="0"/>
              <a:t>)</a:t>
            </a:r>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3A799EAC-6E00-4A49-85E5-C0BF44DACA5F}" type="slidenum">
              <a:rPr lang="en-US" smtClean="0"/>
              <a:pPr>
                <a:defRPr/>
              </a:pPr>
              <a:t>14</a:t>
            </a:fld>
            <a:endParaRPr lang="en-US" dirty="0"/>
          </a:p>
        </p:txBody>
      </p:sp>
    </p:spTree>
    <p:extLst>
      <p:ext uri="{BB962C8B-B14F-4D97-AF65-F5344CB8AC3E}">
        <p14:creationId xmlns:p14="http://schemas.microsoft.com/office/powerpoint/2010/main" val="2740541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873235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mtClean="0">
                <a:latin typeface="+mn-lt"/>
              </a:defRPr>
            </a:lvl1pPr>
          </a:lstStyle>
          <a:p>
            <a:pPr>
              <a:defRPr/>
            </a:pPr>
            <a:r>
              <a:rPr lang="en-US" dirty="0"/>
              <a:t>November 21, 2011</a:t>
            </a:r>
          </a:p>
        </p:txBody>
      </p:sp>
      <p:sp>
        <p:nvSpPr>
          <p:cNvPr id="5" name="Slide Number Placeholder 5"/>
          <p:cNvSpPr>
            <a:spLocks noGrp="1"/>
          </p:cNvSpPr>
          <p:nvPr>
            <p:ph type="sldNum" sz="quarter" idx="11"/>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2452853E-BC41-404E-8181-B59E70D41EDB}" type="slidenum">
              <a:rPr lang="en-US"/>
              <a:pPr>
                <a:defRPr/>
              </a:pPr>
              <a:t>‹#›</a:t>
            </a:fld>
            <a:endParaRPr lang="en-US" dirty="0"/>
          </a:p>
        </p:txBody>
      </p:sp>
    </p:spTree>
    <p:extLst>
      <p:ext uri="{BB962C8B-B14F-4D97-AF65-F5344CB8AC3E}">
        <p14:creationId xmlns:p14="http://schemas.microsoft.com/office/powerpoint/2010/main" val="2661874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mtClean="0">
                <a:latin typeface="+mn-lt"/>
              </a:defRPr>
            </a:lvl1pPr>
          </a:lstStyle>
          <a:p>
            <a:pPr>
              <a:defRPr/>
            </a:pPr>
            <a:r>
              <a:rPr lang="en-US" dirty="0"/>
              <a:t>November 21, 2011</a:t>
            </a:r>
          </a:p>
        </p:txBody>
      </p:sp>
      <p:sp>
        <p:nvSpPr>
          <p:cNvPr id="5" name="Slide Number Placeholder 5"/>
          <p:cNvSpPr>
            <a:spLocks noGrp="1"/>
          </p:cNvSpPr>
          <p:nvPr>
            <p:ph type="sldNum" sz="quarter" idx="11"/>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99B2EDB6-3452-4D91-A2D0-4963153085A9}" type="slidenum">
              <a:rPr lang="en-US"/>
              <a:pPr>
                <a:defRPr/>
              </a:pPr>
              <a:t>‹#›</a:t>
            </a:fld>
            <a:endParaRPr lang="en-US" dirty="0"/>
          </a:p>
        </p:txBody>
      </p:sp>
    </p:spTree>
    <p:extLst>
      <p:ext uri="{BB962C8B-B14F-4D97-AF65-F5344CB8AC3E}">
        <p14:creationId xmlns:p14="http://schemas.microsoft.com/office/powerpoint/2010/main" val="2403820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mtClean="0">
                <a:latin typeface="+mn-lt"/>
              </a:defRPr>
            </a:lvl1pPr>
          </a:lstStyle>
          <a:p>
            <a:pPr>
              <a:defRPr/>
            </a:pPr>
            <a:r>
              <a:rPr lang="en-US" dirty="0" smtClean="0"/>
              <a:t>June 15, 2012</a:t>
            </a:r>
            <a:endParaRPr lang="en-US" dirty="0"/>
          </a:p>
        </p:txBody>
      </p:sp>
      <p:sp>
        <p:nvSpPr>
          <p:cNvPr id="5" name="Slide Number Placeholder 5"/>
          <p:cNvSpPr>
            <a:spLocks noGrp="1"/>
          </p:cNvSpPr>
          <p:nvPr>
            <p:ph type="sldNum" sz="quarter" idx="11"/>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9DF6EAC5-32AA-477B-8207-6C0CE06CB680}" type="slidenum">
              <a:rPr lang="en-US"/>
              <a:pPr>
                <a:defRPr/>
              </a:pPr>
              <a:t>‹#›</a:t>
            </a:fld>
            <a:endParaRPr lang="en-US" dirty="0"/>
          </a:p>
        </p:txBody>
      </p:sp>
    </p:spTree>
    <p:extLst>
      <p:ext uri="{BB962C8B-B14F-4D97-AF65-F5344CB8AC3E}">
        <p14:creationId xmlns:p14="http://schemas.microsoft.com/office/powerpoint/2010/main" val="267522561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mtClean="0">
                <a:latin typeface="+mn-lt"/>
              </a:defRPr>
            </a:lvl1pPr>
          </a:lstStyle>
          <a:p>
            <a:pPr>
              <a:defRPr/>
            </a:pPr>
            <a:r>
              <a:rPr lang="en-US" dirty="0"/>
              <a:t>November 21, 2011</a:t>
            </a:r>
          </a:p>
        </p:txBody>
      </p:sp>
      <p:sp>
        <p:nvSpPr>
          <p:cNvPr id="5" name="Slide Number Placeholder 5"/>
          <p:cNvSpPr>
            <a:spLocks noGrp="1"/>
          </p:cNvSpPr>
          <p:nvPr>
            <p:ph type="sldNum" sz="quarter" idx="11"/>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92D88F27-70B8-44DE-BBC2-9CCE6EABDEB1}" type="slidenum">
              <a:rPr lang="en-US"/>
              <a:pPr>
                <a:defRPr/>
              </a:pPr>
              <a:t>‹#›</a:t>
            </a:fld>
            <a:endParaRPr lang="en-US" dirty="0"/>
          </a:p>
        </p:txBody>
      </p:sp>
    </p:spTree>
    <p:extLst>
      <p:ext uri="{BB962C8B-B14F-4D97-AF65-F5344CB8AC3E}">
        <p14:creationId xmlns:p14="http://schemas.microsoft.com/office/powerpoint/2010/main" val="144922523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mtClean="0">
                <a:latin typeface="+mn-lt"/>
              </a:defRPr>
            </a:lvl1pPr>
          </a:lstStyle>
          <a:p>
            <a:pPr>
              <a:defRPr/>
            </a:pPr>
            <a:r>
              <a:rPr lang="en-US" dirty="0"/>
              <a:t>November 21, 2011</a:t>
            </a:r>
          </a:p>
        </p:txBody>
      </p:sp>
      <p:sp>
        <p:nvSpPr>
          <p:cNvPr id="6" name="Slide Number Placeholder 6"/>
          <p:cNvSpPr>
            <a:spLocks noGrp="1"/>
          </p:cNvSpPr>
          <p:nvPr>
            <p:ph type="sldNum" sz="quarter" idx="11"/>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07E74C7D-5D83-4412-A2E4-039CED045570}" type="slidenum">
              <a:rPr lang="en-US"/>
              <a:pPr>
                <a:defRPr/>
              </a:pPr>
              <a:t>‹#›</a:t>
            </a:fld>
            <a:endParaRPr lang="en-US" dirty="0"/>
          </a:p>
        </p:txBody>
      </p:sp>
    </p:spTree>
    <p:extLst>
      <p:ext uri="{BB962C8B-B14F-4D97-AF65-F5344CB8AC3E}">
        <p14:creationId xmlns:p14="http://schemas.microsoft.com/office/powerpoint/2010/main" val="2125278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mtClean="0">
                <a:latin typeface="+mn-lt"/>
              </a:defRPr>
            </a:lvl1pPr>
          </a:lstStyle>
          <a:p>
            <a:pPr>
              <a:defRPr/>
            </a:pPr>
            <a:r>
              <a:rPr lang="en-US" dirty="0"/>
              <a:t>November 21, 2011</a:t>
            </a:r>
          </a:p>
        </p:txBody>
      </p:sp>
      <p:sp>
        <p:nvSpPr>
          <p:cNvPr id="8" name="Slide Number Placeholder 8"/>
          <p:cNvSpPr>
            <a:spLocks noGrp="1"/>
          </p:cNvSpPr>
          <p:nvPr>
            <p:ph type="sldNum" sz="quarter" idx="11"/>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B911D727-8BBC-4F5A-A1E3-3F1AC2CDFC4E}" type="slidenum">
              <a:rPr lang="en-US"/>
              <a:pPr>
                <a:defRPr/>
              </a:pPr>
              <a:t>‹#›</a:t>
            </a:fld>
            <a:endParaRPr lang="en-US" dirty="0"/>
          </a:p>
        </p:txBody>
      </p:sp>
    </p:spTree>
    <p:extLst>
      <p:ext uri="{BB962C8B-B14F-4D97-AF65-F5344CB8AC3E}">
        <p14:creationId xmlns:p14="http://schemas.microsoft.com/office/powerpoint/2010/main" val="1013716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mtClean="0">
                <a:latin typeface="+mn-lt"/>
              </a:defRPr>
            </a:lvl1pPr>
          </a:lstStyle>
          <a:p>
            <a:pPr>
              <a:defRPr/>
            </a:pPr>
            <a:r>
              <a:rPr lang="en-US" dirty="0"/>
              <a:t>November 21, 2011</a:t>
            </a:r>
          </a:p>
        </p:txBody>
      </p:sp>
      <p:sp>
        <p:nvSpPr>
          <p:cNvPr id="4" name="Slide Number Placeholder 4"/>
          <p:cNvSpPr>
            <a:spLocks noGrp="1"/>
          </p:cNvSpPr>
          <p:nvPr>
            <p:ph type="sldNum" sz="quarter" idx="11"/>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10EDE301-BF3A-406A-9FD5-8016C62FD619}" type="slidenum">
              <a:rPr lang="en-US"/>
              <a:pPr>
                <a:defRPr/>
              </a:pPr>
              <a:t>‹#›</a:t>
            </a:fld>
            <a:endParaRPr lang="en-US" dirty="0"/>
          </a:p>
        </p:txBody>
      </p:sp>
    </p:spTree>
    <p:extLst>
      <p:ext uri="{BB962C8B-B14F-4D97-AF65-F5344CB8AC3E}">
        <p14:creationId xmlns:p14="http://schemas.microsoft.com/office/powerpoint/2010/main" val="3315034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mtClean="0">
                <a:latin typeface="+mn-lt"/>
              </a:defRPr>
            </a:lvl1pPr>
          </a:lstStyle>
          <a:p>
            <a:pPr>
              <a:defRPr/>
            </a:pPr>
            <a:r>
              <a:rPr lang="en-US" dirty="0"/>
              <a:t>November 21, 2011</a:t>
            </a:r>
          </a:p>
        </p:txBody>
      </p:sp>
      <p:sp>
        <p:nvSpPr>
          <p:cNvPr id="3" name="Slide Number Placeholder 3"/>
          <p:cNvSpPr>
            <a:spLocks noGrp="1"/>
          </p:cNvSpPr>
          <p:nvPr>
            <p:ph type="sldNum" sz="quarter" idx="11"/>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ABFDF688-D735-480A-BBE2-5D7C198E4A21}" type="slidenum">
              <a:rPr lang="en-US"/>
              <a:pPr>
                <a:defRPr/>
              </a:pPr>
              <a:t>‹#›</a:t>
            </a:fld>
            <a:endParaRPr lang="en-US" dirty="0"/>
          </a:p>
        </p:txBody>
      </p:sp>
    </p:spTree>
    <p:extLst>
      <p:ext uri="{BB962C8B-B14F-4D97-AF65-F5344CB8AC3E}">
        <p14:creationId xmlns:p14="http://schemas.microsoft.com/office/powerpoint/2010/main" val="3515857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mtClean="0">
                <a:latin typeface="+mn-lt"/>
              </a:defRPr>
            </a:lvl1pPr>
          </a:lstStyle>
          <a:p>
            <a:pPr>
              <a:defRPr/>
            </a:pPr>
            <a:r>
              <a:rPr lang="en-US" dirty="0"/>
              <a:t>November 21, 2011</a:t>
            </a:r>
          </a:p>
        </p:txBody>
      </p:sp>
      <p:sp>
        <p:nvSpPr>
          <p:cNvPr id="6" name="Slide Number Placeholder 6"/>
          <p:cNvSpPr>
            <a:spLocks noGrp="1"/>
          </p:cNvSpPr>
          <p:nvPr>
            <p:ph type="sldNum" sz="quarter" idx="11"/>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731B949A-B923-45EE-9E9F-34E4F65378A0}" type="slidenum">
              <a:rPr lang="en-US"/>
              <a:pPr>
                <a:defRPr/>
              </a:pPr>
              <a:t>‹#›</a:t>
            </a:fld>
            <a:endParaRPr lang="en-US" dirty="0"/>
          </a:p>
        </p:txBody>
      </p:sp>
    </p:spTree>
    <p:extLst>
      <p:ext uri="{BB962C8B-B14F-4D97-AF65-F5344CB8AC3E}">
        <p14:creationId xmlns:p14="http://schemas.microsoft.com/office/powerpoint/2010/main" val="417319822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mtClean="0">
                <a:latin typeface="+mn-lt"/>
              </a:defRPr>
            </a:lvl1pPr>
          </a:lstStyle>
          <a:p>
            <a:pPr>
              <a:defRPr/>
            </a:pPr>
            <a:r>
              <a:rPr lang="en-US" dirty="0"/>
              <a:t>November 21, 2011</a:t>
            </a:r>
          </a:p>
        </p:txBody>
      </p:sp>
      <p:sp>
        <p:nvSpPr>
          <p:cNvPr id="6" name="Slide Number Placeholder 6"/>
          <p:cNvSpPr>
            <a:spLocks noGrp="1"/>
          </p:cNvSpPr>
          <p:nvPr>
            <p:ph type="sldNum" sz="quarter" idx="11"/>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0D55B67B-6625-4F79-9388-76D079815543}" type="slidenum">
              <a:rPr lang="en-US"/>
              <a:pPr>
                <a:defRPr/>
              </a:pPr>
              <a:t>‹#›</a:t>
            </a:fld>
            <a:endParaRPr lang="en-US" dirty="0"/>
          </a:p>
        </p:txBody>
      </p:sp>
    </p:spTree>
    <p:extLst>
      <p:ext uri="{BB962C8B-B14F-4D97-AF65-F5344CB8AC3E}">
        <p14:creationId xmlns:p14="http://schemas.microsoft.com/office/powerpoint/2010/main" val="211227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tif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26000" b="-26000"/>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5334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13" name="Rectangle 1"/>
          <p:cNvSpPr>
            <a:spLocks noChangeArrowheads="1"/>
          </p:cNvSpPr>
          <p:nvPr/>
        </p:nvSpPr>
        <p:spPr bwMode="auto">
          <a:xfrm rot="16200000">
            <a:off x="-810418" y="5555456"/>
            <a:ext cx="2112962" cy="492125"/>
          </a:xfrm>
          <a:prstGeom prst="rect">
            <a:avLst/>
          </a:prstGeom>
          <a:noFill/>
          <a:ln w="9525">
            <a:noFill/>
            <a:miter lim="800000"/>
            <a:headEnd/>
            <a:tailEnd/>
          </a:ln>
          <a:effectLst/>
        </p:spPr>
        <p:txBody>
          <a:bodyPr anchor="b">
            <a:spAutoFit/>
          </a:bodyPr>
          <a:lstStyle/>
          <a:p>
            <a:pPr>
              <a:defRPr/>
            </a:pPr>
            <a:r>
              <a:rPr lang="en-US" sz="2600" spc="900" dirty="0">
                <a:solidFill>
                  <a:srgbClr val="D9D9D9"/>
                </a:solidFill>
                <a:latin typeface="Humnst777 Blk BT" pitchFamily="34" charset="0"/>
                <a:ea typeface="Calibri" pitchFamily="34" charset="0"/>
                <a:cs typeface="Times New Roman" pitchFamily="18" charset="0"/>
              </a:rPr>
              <a:t>CADRE</a:t>
            </a:r>
            <a:endParaRPr lang="en-US" spc="900" dirty="0">
              <a:latin typeface="Arial" pitchFamily="34" charset="0"/>
            </a:endParaRPr>
          </a:p>
        </p:txBody>
      </p:sp>
      <p:pic>
        <p:nvPicPr>
          <p:cNvPr id="1029" name="Picture 5" descr="CADRElogo_2lineBW_transparent.png"/>
          <p:cNvPicPr>
            <a:picLocks noChangeAspect="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096000" y="6238875"/>
            <a:ext cx="2882900"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86" r:id="rId1"/>
    <p:sldLayoutId id="2147484087" r:id="rId2"/>
    <p:sldLayoutId id="2147484088" r:id="rId3"/>
    <p:sldLayoutId id="2147484089" r:id="rId4"/>
    <p:sldLayoutId id="2147484090" r:id="rId5"/>
    <p:sldLayoutId id="2147484091" r:id="rId6"/>
    <p:sldLayoutId id="2147484092" r:id="rId7"/>
    <p:sldLayoutId id="2147484093" r:id="rId8"/>
    <p:sldLayoutId id="2147484094" r:id="rId9"/>
    <p:sldLayoutId id="2147484095" r:id="rId10"/>
    <p:sldLayoutId id="2147484096" r:id="rId11"/>
  </p:sldLayoutIdLst>
  <p:hf sldNum="0"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848600" cy="2438400"/>
          </a:xfrm>
        </p:spPr>
        <p:txBody>
          <a:bodyPr rtlCol="0">
            <a:noAutofit/>
          </a:bodyPr>
          <a:lstStyle/>
          <a:p>
            <a:pPr eaLnBrk="1" fontAlgn="auto" hangingPunct="1">
              <a:spcAft>
                <a:spcPts val="0"/>
              </a:spcAft>
              <a:defRPr/>
            </a:pPr>
            <a:r>
              <a:rPr lang="en-US" sz="3600" b="1" cap="all" dirty="0" smtClean="0">
                <a:solidFill>
                  <a:schemeClr val="tx2">
                    <a:lumMod val="60000"/>
                    <a:lumOff val="40000"/>
                  </a:schemeClr>
                </a:solidFill>
              </a:rPr>
              <a:t>Community for Advancing Discovery Research in Education </a:t>
            </a:r>
            <a:r>
              <a:rPr lang="en-US" sz="3600" b="1" i="1" cap="all" dirty="0" smtClean="0">
                <a:solidFill>
                  <a:schemeClr val="tx2">
                    <a:lumMod val="60000"/>
                    <a:lumOff val="40000"/>
                  </a:schemeClr>
                </a:solidFill>
              </a:rPr>
              <a:t>(CADRE)</a:t>
            </a:r>
            <a:br>
              <a:rPr lang="en-US" sz="3600" b="1" i="1" cap="all" dirty="0" smtClean="0">
                <a:solidFill>
                  <a:schemeClr val="tx2">
                    <a:lumMod val="60000"/>
                    <a:lumOff val="40000"/>
                  </a:schemeClr>
                </a:solidFill>
              </a:rPr>
            </a:br>
            <a:r>
              <a:rPr lang="en-US" sz="3600" b="1" i="1" cap="all" dirty="0" smtClean="0">
                <a:solidFill>
                  <a:schemeClr val="tx2">
                    <a:lumMod val="60000"/>
                    <a:lumOff val="40000"/>
                  </a:schemeClr>
                </a:solidFill>
              </a:rPr>
              <a:t/>
            </a:r>
            <a:br>
              <a:rPr lang="en-US" sz="3600" b="1" i="1" cap="all" dirty="0" smtClean="0">
                <a:solidFill>
                  <a:schemeClr val="tx2">
                    <a:lumMod val="60000"/>
                    <a:lumOff val="40000"/>
                  </a:schemeClr>
                </a:solidFill>
              </a:rPr>
            </a:br>
            <a:r>
              <a:rPr lang="en-US" sz="3600" dirty="0" smtClean="0"/>
              <a:t>A Review </a:t>
            </a:r>
            <a:r>
              <a:rPr lang="en-US" sz="3600" dirty="0"/>
              <a:t>of Research Instruments for STEM Teacher Practices, PCK, and Content Knowledge</a:t>
            </a:r>
            <a:r>
              <a:rPr lang="en-US" sz="3600" b="1" i="1" cap="small" dirty="0"/>
              <a:t/>
            </a:r>
            <a:br>
              <a:rPr lang="en-US" sz="3600" b="1" i="1" cap="small" dirty="0"/>
            </a:br>
            <a:endParaRPr lang="en-US" sz="3600" i="1" dirty="0" smtClean="0"/>
          </a:p>
        </p:txBody>
      </p:sp>
      <p:sp>
        <p:nvSpPr>
          <p:cNvPr id="3" name="Subtitle 2"/>
          <p:cNvSpPr>
            <a:spLocks noGrp="1"/>
          </p:cNvSpPr>
          <p:nvPr>
            <p:ph type="subTitle" idx="1"/>
          </p:nvPr>
        </p:nvSpPr>
        <p:spPr>
          <a:xfrm>
            <a:off x="609600" y="4114800"/>
            <a:ext cx="8153400" cy="2057400"/>
          </a:xfrm>
        </p:spPr>
        <p:txBody>
          <a:bodyPr rtlCol="0">
            <a:normAutofit fontScale="70000" lnSpcReduction="20000"/>
          </a:bodyPr>
          <a:lstStyle/>
          <a:p>
            <a:pPr algn="l" eaLnBrk="1" fontAlgn="auto" hangingPunct="1">
              <a:spcAft>
                <a:spcPts val="0"/>
              </a:spcAft>
              <a:defRPr/>
            </a:pPr>
            <a:r>
              <a:rPr lang="en-US" sz="2600" b="1" cap="small" dirty="0" smtClean="0">
                <a:solidFill>
                  <a:schemeClr val="tx2">
                    <a:lumMod val="60000"/>
                    <a:lumOff val="40000"/>
                  </a:schemeClr>
                </a:solidFill>
              </a:rPr>
              <a:t>Presented by</a:t>
            </a:r>
          </a:p>
          <a:p>
            <a:pPr algn="l" eaLnBrk="1" fontAlgn="auto" hangingPunct="1">
              <a:spcAft>
                <a:spcPts val="0"/>
              </a:spcAft>
              <a:defRPr/>
            </a:pPr>
            <a:r>
              <a:rPr lang="en-US" sz="2600" b="1" cap="small" dirty="0" smtClean="0">
                <a:solidFill>
                  <a:schemeClr val="tx1"/>
                </a:solidFill>
              </a:rPr>
              <a:t>Daphne Minner</a:t>
            </a:r>
            <a:endParaRPr lang="en-US" sz="2100" b="1" dirty="0">
              <a:solidFill>
                <a:schemeClr val="tx1"/>
              </a:solidFill>
            </a:endParaRPr>
          </a:p>
          <a:p>
            <a:pPr algn="l" eaLnBrk="1" fontAlgn="auto" hangingPunct="1">
              <a:spcAft>
                <a:spcPts val="0"/>
              </a:spcAft>
              <a:defRPr/>
            </a:pPr>
            <a:r>
              <a:rPr lang="en-US" sz="2600" b="1" cap="small" smtClean="0">
                <a:solidFill>
                  <a:schemeClr val="tx1"/>
                </a:solidFill>
              </a:rPr>
              <a:t>Alina Martinez</a:t>
            </a:r>
            <a:endParaRPr lang="en-US" sz="2100" b="1" dirty="0" smtClean="0">
              <a:solidFill>
                <a:schemeClr val="tx1"/>
              </a:solidFill>
            </a:endParaRPr>
          </a:p>
          <a:p>
            <a:pPr algn="l" eaLnBrk="1" fontAlgn="auto" hangingPunct="1">
              <a:spcAft>
                <a:spcPts val="0"/>
              </a:spcAft>
              <a:defRPr/>
            </a:pPr>
            <a:r>
              <a:rPr lang="en-US" sz="2300" b="1" dirty="0" smtClean="0">
                <a:solidFill>
                  <a:srgbClr val="FF0000"/>
                </a:solidFill>
              </a:rPr>
              <a:t>Abt Associates</a:t>
            </a:r>
            <a:endParaRPr lang="en-US" sz="2300" b="1" dirty="0">
              <a:solidFill>
                <a:srgbClr val="FF0000"/>
              </a:solidFill>
            </a:endParaRPr>
          </a:p>
          <a:p>
            <a:pPr algn="r" eaLnBrk="1" fontAlgn="auto" hangingPunct="1">
              <a:spcAft>
                <a:spcPts val="0"/>
              </a:spcAft>
              <a:defRPr/>
            </a:pPr>
            <a:r>
              <a:rPr lang="en-US" sz="2600" b="1" cap="small" dirty="0" smtClean="0">
                <a:solidFill>
                  <a:schemeClr val="tx1"/>
                </a:solidFill>
              </a:rPr>
              <a:t>June 15, 2012</a:t>
            </a:r>
          </a:p>
          <a:p>
            <a:pPr algn="r" eaLnBrk="1" fontAlgn="auto" hangingPunct="1">
              <a:spcAft>
                <a:spcPts val="0"/>
              </a:spcAft>
              <a:defRPr/>
            </a:pPr>
            <a:r>
              <a:rPr lang="en-US" sz="2600" b="1" cap="small" dirty="0" smtClean="0">
                <a:solidFill>
                  <a:schemeClr val="tx1"/>
                </a:solidFill>
              </a:rPr>
              <a:t>DR-K12 Principal Investigator Annual Meeting</a:t>
            </a:r>
          </a:p>
          <a:p>
            <a:pPr algn="r" eaLnBrk="1" fontAlgn="auto" hangingPunct="1">
              <a:spcAft>
                <a:spcPts val="0"/>
              </a:spcAft>
              <a:defRPr/>
            </a:pPr>
            <a:r>
              <a:rPr lang="en-US" sz="2600" b="1" cap="small" dirty="0" smtClean="0">
                <a:solidFill>
                  <a:schemeClr val="tx1"/>
                </a:solidFill>
              </a:rPr>
              <a:t>Arlington, VA</a:t>
            </a:r>
          </a:p>
          <a:p>
            <a:pPr algn="l" eaLnBrk="1" fontAlgn="auto" hangingPunct="1">
              <a:spcAft>
                <a:spcPts val="0"/>
              </a:spcAft>
              <a:defRPr/>
            </a:pPr>
            <a:endParaRPr lang="en-US" sz="2600" b="1" cap="small" dirty="0" smtClean="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Teacher Instrument Study Overview</a:t>
            </a:r>
            <a:endParaRPr lang="en-US" dirty="0"/>
          </a:p>
        </p:txBody>
      </p:sp>
      <p:sp>
        <p:nvSpPr>
          <p:cNvPr id="9" name="Content Placeholder 8"/>
          <p:cNvSpPr>
            <a:spLocks noGrp="1"/>
          </p:cNvSpPr>
          <p:nvPr>
            <p:ph idx="1"/>
          </p:nvPr>
        </p:nvSpPr>
        <p:spPr/>
        <p:txBody>
          <a:bodyPr/>
          <a:lstStyle/>
          <a:p>
            <a:endParaRPr lang="en-US" sz="4400" dirty="0" smtClean="0"/>
          </a:p>
          <a:p>
            <a:r>
              <a:rPr lang="en-US" sz="4400" dirty="0" smtClean="0"/>
              <a:t>Rationale</a:t>
            </a:r>
          </a:p>
          <a:p>
            <a:endParaRPr lang="en-US" sz="4400" dirty="0" smtClean="0"/>
          </a:p>
          <a:p>
            <a:r>
              <a:rPr lang="en-US" sz="4400" dirty="0" smtClean="0"/>
              <a:t>Methods</a:t>
            </a:r>
          </a:p>
          <a:p>
            <a:pPr marL="0" indent="0">
              <a:buNone/>
            </a:pPr>
            <a:endParaRPr lang="en-US" dirty="0" smtClean="0"/>
          </a:p>
          <a:p>
            <a:endParaRPr lang="en-US" dirty="0"/>
          </a:p>
        </p:txBody>
      </p:sp>
      <p:sp>
        <p:nvSpPr>
          <p:cNvPr id="7" name="Date Placeholder 6"/>
          <p:cNvSpPr>
            <a:spLocks noGrp="1"/>
          </p:cNvSpPr>
          <p:nvPr>
            <p:ph type="dt" sz="half" idx="10"/>
          </p:nvPr>
        </p:nvSpPr>
        <p:spPr/>
        <p:txBody>
          <a:bodyPr/>
          <a:lstStyle/>
          <a:p>
            <a:pPr>
              <a:defRPr/>
            </a:pPr>
            <a:r>
              <a:rPr lang="en-US" dirty="0" smtClean="0"/>
              <a:t>June 15, 2012</a:t>
            </a:r>
            <a:endParaRPr lang="en-US" dirty="0"/>
          </a:p>
        </p:txBody>
      </p:sp>
    </p:spTree>
    <p:extLst>
      <p:ext uri="{BB962C8B-B14F-4D97-AF65-F5344CB8AC3E}">
        <p14:creationId xmlns:p14="http://schemas.microsoft.com/office/powerpoint/2010/main" val="28685528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3050"/>
            <a:ext cx="8229600" cy="1098550"/>
          </a:xfrm>
        </p:spPr>
        <p:txBody>
          <a:bodyPr/>
          <a:lstStyle/>
          <a:p>
            <a:pPr algn="ctr"/>
            <a:r>
              <a:rPr lang="en-US" sz="3600" dirty="0"/>
              <a:t>75 projects assessed teacher outcomes with existing instruments</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058542030"/>
              </p:ext>
            </p:extLst>
          </p:nvPr>
        </p:nvGraphicFramePr>
        <p:xfrm>
          <a:off x="4953000" y="1752600"/>
          <a:ext cx="3816350" cy="3810000"/>
        </p:xfrm>
        <a:graphic>
          <a:graphicData uri="http://schemas.openxmlformats.org/drawingml/2006/table">
            <a:tbl>
              <a:tblPr firstRow="1" bandRow="1">
                <a:tableStyleId>{5C22544A-7EE6-4342-B048-85BDC9FD1C3A}</a:tableStyleId>
              </a:tblPr>
              <a:tblGrid>
                <a:gridCol w="2057400"/>
                <a:gridCol w="1758950"/>
              </a:tblGrid>
              <a:tr h="977639">
                <a:tc>
                  <a:txBody>
                    <a:bodyPr/>
                    <a:lstStyle/>
                    <a:p>
                      <a:r>
                        <a:rPr lang="en-US" sz="2000" baseline="0" dirty="0" smtClean="0"/>
                        <a:t>Number of Teacher Instruments Used</a:t>
                      </a:r>
                      <a:endParaRPr lang="en-US" sz="2000" dirty="0"/>
                    </a:p>
                  </a:txBody>
                  <a:tcPr/>
                </a:tc>
                <a:tc>
                  <a:txBody>
                    <a:bodyPr/>
                    <a:lstStyle/>
                    <a:p>
                      <a:r>
                        <a:rPr lang="en-US" sz="2000" dirty="0" smtClean="0"/>
                        <a:t>Number of Projects</a:t>
                      </a:r>
                      <a:endParaRPr lang="en-US" sz="2000" dirty="0"/>
                    </a:p>
                  </a:txBody>
                  <a:tcPr/>
                </a:tc>
              </a:tr>
              <a:tr h="577696">
                <a:tc>
                  <a:txBody>
                    <a:bodyPr/>
                    <a:lstStyle/>
                    <a:p>
                      <a:pPr algn="ctr"/>
                      <a:r>
                        <a:rPr lang="en-US" sz="2800" dirty="0" smtClean="0"/>
                        <a:t>1</a:t>
                      </a:r>
                      <a:endParaRPr lang="en-US" sz="2800" dirty="0"/>
                    </a:p>
                  </a:txBody>
                  <a:tcPr/>
                </a:tc>
                <a:tc>
                  <a:txBody>
                    <a:bodyPr/>
                    <a:lstStyle/>
                    <a:p>
                      <a:pPr algn="ctr"/>
                      <a:r>
                        <a:rPr lang="en-US" sz="2800" dirty="0" smtClean="0"/>
                        <a:t>35</a:t>
                      </a:r>
                      <a:endParaRPr lang="en-US" sz="2800" dirty="0"/>
                    </a:p>
                  </a:txBody>
                  <a:tcPr/>
                </a:tc>
              </a:tr>
              <a:tr h="592508">
                <a:tc>
                  <a:txBody>
                    <a:bodyPr/>
                    <a:lstStyle/>
                    <a:p>
                      <a:pPr algn="ctr"/>
                      <a:r>
                        <a:rPr lang="en-US" sz="2800" dirty="0" smtClean="0"/>
                        <a:t>2</a:t>
                      </a:r>
                      <a:endParaRPr lang="en-US" sz="2800" dirty="0"/>
                    </a:p>
                  </a:txBody>
                  <a:tcPr/>
                </a:tc>
                <a:tc>
                  <a:txBody>
                    <a:bodyPr/>
                    <a:lstStyle/>
                    <a:p>
                      <a:pPr algn="ctr"/>
                      <a:r>
                        <a:rPr lang="en-US" sz="2800" dirty="0" smtClean="0"/>
                        <a:t>21</a:t>
                      </a:r>
                      <a:endParaRPr lang="en-US" sz="2800" dirty="0"/>
                    </a:p>
                  </a:txBody>
                  <a:tcPr/>
                </a:tc>
              </a:tr>
              <a:tr h="592508">
                <a:tc>
                  <a:txBody>
                    <a:bodyPr/>
                    <a:lstStyle/>
                    <a:p>
                      <a:pPr algn="ctr"/>
                      <a:r>
                        <a:rPr lang="en-US" sz="2800" dirty="0" smtClean="0"/>
                        <a:t>3</a:t>
                      </a:r>
                      <a:endParaRPr lang="en-US" sz="2800" dirty="0"/>
                    </a:p>
                  </a:txBody>
                  <a:tcPr/>
                </a:tc>
                <a:tc>
                  <a:txBody>
                    <a:bodyPr/>
                    <a:lstStyle/>
                    <a:p>
                      <a:pPr algn="ctr"/>
                      <a:r>
                        <a:rPr lang="en-US" sz="2800" dirty="0" smtClean="0"/>
                        <a:t>9</a:t>
                      </a:r>
                      <a:endParaRPr lang="en-US" sz="2800" dirty="0"/>
                    </a:p>
                  </a:txBody>
                  <a:tcPr/>
                </a:tc>
              </a:tr>
              <a:tr h="518445">
                <a:tc>
                  <a:txBody>
                    <a:bodyPr/>
                    <a:lstStyle/>
                    <a:p>
                      <a:pPr algn="ctr"/>
                      <a:r>
                        <a:rPr lang="en-US" sz="2800" dirty="0" smtClean="0"/>
                        <a:t>4</a:t>
                      </a:r>
                      <a:endParaRPr lang="en-US" sz="2800" dirty="0"/>
                    </a:p>
                  </a:txBody>
                  <a:tcPr/>
                </a:tc>
                <a:tc>
                  <a:txBody>
                    <a:bodyPr/>
                    <a:lstStyle/>
                    <a:p>
                      <a:pPr algn="ctr"/>
                      <a:r>
                        <a:rPr lang="en-US" sz="2800" dirty="0" smtClean="0"/>
                        <a:t>6</a:t>
                      </a:r>
                      <a:endParaRPr lang="en-US" sz="2800" dirty="0"/>
                    </a:p>
                  </a:txBody>
                  <a:tcPr/>
                </a:tc>
              </a:tr>
              <a:tr h="523003">
                <a:tc>
                  <a:txBody>
                    <a:bodyPr/>
                    <a:lstStyle/>
                    <a:p>
                      <a:pPr algn="ctr"/>
                      <a:r>
                        <a:rPr lang="en-US" sz="2800" dirty="0" smtClean="0"/>
                        <a:t>5</a:t>
                      </a:r>
                      <a:endParaRPr lang="en-US" sz="2800" dirty="0"/>
                    </a:p>
                  </a:txBody>
                  <a:tcPr/>
                </a:tc>
                <a:tc>
                  <a:txBody>
                    <a:bodyPr/>
                    <a:lstStyle/>
                    <a:p>
                      <a:pPr algn="ctr"/>
                      <a:r>
                        <a:rPr lang="en-US" sz="2800" dirty="0" smtClean="0"/>
                        <a:t>4</a:t>
                      </a:r>
                      <a:endParaRPr lang="en-US" sz="2800" dirty="0"/>
                    </a:p>
                  </a:txBody>
                  <a:tcPr/>
                </a:tc>
              </a:tr>
            </a:tbl>
          </a:graphicData>
        </a:graphic>
      </p:graphicFrame>
      <p:sp>
        <p:nvSpPr>
          <p:cNvPr id="4" name="Date Placeholder 3"/>
          <p:cNvSpPr>
            <a:spLocks noGrp="1"/>
          </p:cNvSpPr>
          <p:nvPr>
            <p:ph type="dt" sz="half" idx="10"/>
          </p:nvPr>
        </p:nvSpPr>
        <p:spPr/>
        <p:txBody>
          <a:bodyPr/>
          <a:lstStyle/>
          <a:p>
            <a:pPr>
              <a:defRPr/>
            </a:pPr>
            <a:r>
              <a:rPr lang="en-US" dirty="0"/>
              <a:t>June 15, 2012</a:t>
            </a:r>
          </a:p>
        </p:txBody>
      </p:sp>
      <p:graphicFrame>
        <p:nvGraphicFramePr>
          <p:cNvPr id="9" name="Content Placeholder 7"/>
          <p:cNvGraphicFramePr>
            <a:graphicFrameLocks/>
          </p:cNvGraphicFramePr>
          <p:nvPr>
            <p:extLst>
              <p:ext uri="{D42A27DB-BD31-4B8C-83A1-F6EECF244321}">
                <p14:modId xmlns:p14="http://schemas.microsoft.com/office/powerpoint/2010/main" val="1843133253"/>
              </p:ext>
            </p:extLst>
          </p:nvPr>
        </p:nvGraphicFramePr>
        <p:xfrm>
          <a:off x="762000" y="1752600"/>
          <a:ext cx="3816350" cy="4132710"/>
        </p:xfrm>
        <a:graphic>
          <a:graphicData uri="http://schemas.openxmlformats.org/drawingml/2006/table">
            <a:tbl>
              <a:tblPr firstRow="1" bandRow="1">
                <a:tableStyleId>{5C22544A-7EE6-4342-B048-85BDC9FD1C3A}</a:tableStyleId>
              </a:tblPr>
              <a:tblGrid>
                <a:gridCol w="2438400"/>
                <a:gridCol w="1377950"/>
              </a:tblGrid>
              <a:tr h="624840">
                <a:tc>
                  <a:txBody>
                    <a:bodyPr/>
                    <a:lstStyle/>
                    <a:p>
                      <a:r>
                        <a:rPr lang="en-US" sz="2000" baseline="0" dirty="0" smtClean="0"/>
                        <a:t>Outcome Domain</a:t>
                      </a:r>
                      <a:endParaRPr lang="en-US" sz="2000" dirty="0"/>
                    </a:p>
                  </a:txBody>
                  <a:tcPr/>
                </a:tc>
                <a:tc>
                  <a:txBody>
                    <a:bodyPr/>
                    <a:lstStyle/>
                    <a:p>
                      <a:r>
                        <a:rPr lang="en-US" sz="2000" dirty="0" smtClean="0"/>
                        <a:t>Number of Projects</a:t>
                      </a:r>
                      <a:endParaRPr lang="en-US" sz="2000" dirty="0"/>
                    </a:p>
                  </a:txBody>
                  <a:tcPr/>
                </a:tc>
              </a:tr>
              <a:tr h="514903">
                <a:tc>
                  <a:txBody>
                    <a:bodyPr/>
                    <a:lstStyle/>
                    <a:p>
                      <a:pPr algn="l"/>
                      <a:r>
                        <a:rPr lang="en-US" sz="2300" dirty="0" smtClean="0"/>
                        <a:t>Practice</a:t>
                      </a:r>
                      <a:endParaRPr lang="en-US" sz="2300" dirty="0"/>
                    </a:p>
                  </a:txBody>
                  <a:tcPr/>
                </a:tc>
                <a:tc>
                  <a:txBody>
                    <a:bodyPr/>
                    <a:lstStyle/>
                    <a:p>
                      <a:pPr algn="ctr"/>
                      <a:r>
                        <a:rPr lang="en-US" sz="2400" dirty="0" smtClean="0"/>
                        <a:t>32</a:t>
                      </a:r>
                      <a:endParaRPr lang="en-US" sz="2400" dirty="0"/>
                    </a:p>
                  </a:txBody>
                  <a:tcPr/>
                </a:tc>
              </a:tr>
              <a:tr h="528105">
                <a:tc>
                  <a:txBody>
                    <a:bodyPr/>
                    <a:lstStyle/>
                    <a:p>
                      <a:pPr algn="l"/>
                      <a:r>
                        <a:rPr lang="en-US" sz="2300" dirty="0" smtClean="0">
                          <a:solidFill>
                            <a:schemeClr val="accent2"/>
                          </a:solidFill>
                        </a:rPr>
                        <a:t>PCK</a:t>
                      </a:r>
                      <a:endParaRPr lang="en-US" sz="2300" dirty="0">
                        <a:solidFill>
                          <a:schemeClr val="accent2"/>
                        </a:solidFill>
                      </a:endParaRPr>
                    </a:p>
                  </a:txBody>
                  <a:tcPr/>
                </a:tc>
                <a:tc>
                  <a:txBody>
                    <a:bodyPr/>
                    <a:lstStyle/>
                    <a:p>
                      <a:pPr algn="ctr"/>
                      <a:r>
                        <a:rPr lang="en-US" sz="2400" dirty="0" smtClean="0"/>
                        <a:t>14</a:t>
                      </a:r>
                      <a:endParaRPr lang="en-US" sz="2400" dirty="0"/>
                    </a:p>
                  </a:txBody>
                  <a:tcPr/>
                </a:tc>
              </a:tr>
              <a:tr h="528105">
                <a:tc>
                  <a:txBody>
                    <a:bodyPr/>
                    <a:lstStyle/>
                    <a:p>
                      <a:pPr algn="l"/>
                      <a:r>
                        <a:rPr lang="en-US" sz="2300" dirty="0" smtClean="0">
                          <a:solidFill>
                            <a:schemeClr val="accent2"/>
                          </a:solidFill>
                        </a:rPr>
                        <a:t>PCK</a:t>
                      </a:r>
                      <a:r>
                        <a:rPr lang="en-US" sz="2300" dirty="0" smtClean="0"/>
                        <a:t> &amp; Practice</a:t>
                      </a:r>
                      <a:endParaRPr lang="en-US" sz="2300" dirty="0"/>
                    </a:p>
                  </a:txBody>
                  <a:tcPr/>
                </a:tc>
                <a:tc>
                  <a:txBody>
                    <a:bodyPr/>
                    <a:lstStyle/>
                    <a:p>
                      <a:pPr algn="ctr"/>
                      <a:r>
                        <a:rPr lang="en-US" sz="2400" dirty="0" smtClean="0"/>
                        <a:t>8</a:t>
                      </a:r>
                      <a:endParaRPr lang="en-US" sz="2400" dirty="0"/>
                    </a:p>
                  </a:txBody>
                  <a:tcPr/>
                </a:tc>
              </a:tr>
              <a:tr h="462092">
                <a:tc>
                  <a:txBody>
                    <a:bodyPr/>
                    <a:lstStyle/>
                    <a:p>
                      <a:pPr algn="l"/>
                      <a:r>
                        <a:rPr lang="en-US" sz="2300" dirty="0" smtClean="0">
                          <a:solidFill>
                            <a:schemeClr val="tx2">
                              <a:lumMod val="60000"/>
                              <a:lumOff val="40000"/>
                            </a:schemeClr>
                          </a:solidFill>
                        </a:rPr>
                        <a:t>Content</a:t>
                      </a:r>
                      <a:endParaRPr lang="en-US" sz="2300" dirty="0">
                        <a:solidFill>
                          <a:schemeClr val="tx2">
                            <a:lumMod val="60000"/>
                            <a:lumOff val="40000"/>
                          </a:schemeClr>
                        </a:solidFill>
                      </a:endParaRPr>
                    </a:p>
                  </a:txBody>
                  <a:tcPr/>
                </a:tc>
                <a:tc>
                  <a:txBody>
                    <a:bodyPr/>
                    <a:lstStyle/>
                    <a:p>
                      <a:pPr algn="ctr"/>
                      <a:r>
                        <a:rPr lang="en-US" sz="2400" dirty="0" smtClean="0"/>
                        <a:t>7</a:t>
                      </a:r>
                      <a:endParaRPr lang="en-US" sz="2400" dirty="0"/>
                    </a:p>
                  </a:txBody>
                  <a:tcPr/>
                </a:tc>
              </a:tr>
              <a:tr h="466155">
                <a:tc>
                  <a:txBody>
                    <a:bodyPr/>
                    <a:lstStyle/>
                    <a:p>
                      <a:pPr algn="l"/>
                      <a:r>
                        <a:rPr lang="en-US" sz="2300" dirty="0" smtClean="0"/>
                        <a:t>Practice</a:t>
                      </a:r>
                      <a:r>
                        <a:rPr lang="en-US" sz="2300" baseline="0" dirty="0" smtClean="0"/>
                        <a:t> &amp; </a:t>
                      </a:r>
                      <a:r>
                        <a:rPr lang="en-US" sz="2300" baseline="0" dirty="0" smtClean="0">
                          <a:solidFill>
                            <a:schemeClr val="tx2">
                              <a:lumMod val="60000"/>
                              <a:lumOff val="40000"/>
                            </a:schemeClr>
                          </a:solidFill>
                        </a:rPr>
                        <a:t>Content</a:t>
                      </a:r>
                      <a:endParaRPr lang="en-US" sz="2300" dirty="0">
                        <a:solidFill>
                          <a:schemeClr val="tx2">
                            <a:lumMod val="60000"/>
                            <a:lumOff val="40000"/>
                          </a:schemeClr>
                        </a:solidFill>
                      </a:endParaRPr>
                    </a:p>
                  </a:txBody>
                  <a:tcPr/>
                </a:tc>
                <a:tc>
                  <a:txBody>
                    <a:bodyPr/>
                    <a:lstStyle/>
                    <a:p>
                      <a:pPr algn="ctr"/>
                      <a:r>
                        <a:rPr lang="en-US" sz="2400" dirty="0" smtClean="0"/>
                        <a:t>6</a:t>
                      </a:r>
                      <a:endParaRPr lang="en-US" sz="2400" dirty="0"/>
                    </a:p>
                  </a:txBody>
                  <a:tcPr/>
                </a:tc>
              </a:tr>
              <a:tr h="466155">
                <a:tc>
                  <a:txBody>
                    <a:bodyPr/>
                    <a:lstStyle/>
                    <a:p>
                      <a:pPr algn="l"/>
                      <a:r>
                        <a:rPr lang="en-US" sz="2300" dirty="0" smtClean="0">
                          <a:solidFill>
                            <a:schemeClr val="accent2"/>
                          </a:solidFill>
                        </a:rPr>
                        <a:t>PCK</a:t>
                      </a:r>
                      <a:r>
                        <a:rPr lang="en-US" sz="2300" dirty="0" smtClean="0"/>
                        <a:t> &amp; </a:t>
                      </a:r>
                      <a:r>
                        <a:rPr lang="en-US" sz="2300" dirty="0" smtClean="0">
                          <a:solidFill>
                            <a:schemeClr val="tx2">
                              <a:lumMod val="60000"/>
                              <a:lumOff val="40000"/>
                            </a:schemeClr>
                          </a:solidFill>
                        </a:rPr>
                        <a:t>Content</a:t>
                      </a:r>
                      <a:endParaRPr lang="en-US" sz="2300" dirty="0">
                        <a:solidFill>
                          <a:schemeClr val="tx2">
                            <a:lumMod val="60000"/>
                            <a:lumOff val="40000"/>
                          </a:schemeClr>
                        </a:solidFill>
                      </a:endParaRPr>
                    </a:p>
                  </a:txBody>
                  <a:tcPr/>
                </a:tc>
                <a:tc>
                  <a:txBody>
                    <a:bodyPr/>
                    <a:lstStyle/>
                    <a:p>
                      <a:pPr algn="ctr"/>
                      <a:r>
                        <a:rPr lang="en-US" sz="2400" dirty="0" smtClean="0"/>
                        <a:t>4</a:t>
                      </a:r>
                      <a:endParaRPr lang="en-US" sz="2400" dirty="0"/>
                    </a:p>
                  </a:txBody>
                  <a:tcPr/>
                </a:tc>
              </a:tr>
              <a:tr h="466155">
                <a:tc>
                  <a:txBody>
                    <a:bodyPr/>
                    <a:lstStyle/>
                    <a:p>
                      <a:pPr algn="l"/>
                      <a:r>
                        <a:rPr lang="en-US" sz="2300" dirty="0" smtClean="0"/>
                        <a:t>All three</a:t>
                      </a:r>
                      <a:endParaRPr lang="en-US" sz="2300" dirty="0"/>
                    </a:p>
                  </a:txBody>
                  <a:tcPr/>
                </a:tc>
                <a:tc>
                  <a:txBody>
                    <a:bodyPr/>
                    <a:lstStyle/>
                    <a:p>
                      <a:pPr algn="ctr"/>
                      <a:r>
                        <a:rPr lang="en-US" sz="2400" dirty="0" smtClean="0"/>
                        <a:t>4</a:t>
                      </a:r>
                      <a:endParaRPr lang="en-US" sz="2400" dirty="0"/>
                    </a:p>
                  </a:txBody>
                  <a:tcPr/>
                </a:tc>
              </a:tr>
            </a:tbl>
          </a:graphicData>
        </a:graphic>
      </p:graphicFrame>
      <p:sp>
        <p:nvSpPr>
          <p:cNvPr id="10" name="TextBox 9"/>
          <p:cNvSpPr txBox="1"/>
          <p:nvPr/>
        </p:nvSpPr>
        <p:spPr>
          <a:xfrm>
            <a:off x="762000" y="1343226"/>
            <a:ext cx="2133600" cy="369332"/>
          </a:xfrm>
          <a:prstGeom prst="rect">
            <a:avLst/>
          </a:prstGeom>
          <a:noFill/>
        </p:spPr>
        <p:txBody>
          <a:bodyPr wrap="square" rtlCol="0">
            <a:spAutoFit/>
          </a:bodyPr>
          <a:lstStyle/>
          <a:p>
            <a:r>
              <a:rPr lang="en-US" dirty="0" smtClean="0"/>
              <a:t>Table A</a:t>
            </a:r>
            <a:endParaRPr lang="en-US" dirty="0"/>
          </a:p>
        </p:txBody>
      </p:sp>
      <p:sp>
        <p:nvSpPr>
          <p:cNvPr id="11" name="TextBox 10"/>
          <p:cNvSpPr txBox="1"/>
          <p:nvPr/>
        </p:nvSpPr>
        <p:spPr>
          <a:xfrm>
            <a:off x="5029200" y="1343226"/>
            <a:ext cx="2133600" cy="369332"/>
          </a:xfrm>
          <a:prstGeom prst="rect">
            <a:avLst/>
          </a:prstGeom>
          <a:noFill/>
        </p:spPr>
        <p:txBody>
          <a:bodyPr wrap="square" rtlCol="0">
            <a:spAutoFit/>
          </a:bodyPr>
          <a:lstStyle/>
          <a:p>
            <a:r>
              <a:rPr lang="en-US" dirty="0" smtClean="0"/>
              <a:t>Table B</a:t>
            </a:r>
            <a:endParaRPr lang="en-US" dirty="0"/>
          </a:p>
        </p:txBody>
      </p:sp>
    </p:spTree>
    <p:extLst>
      <p:ext uri="{BB962C8B-B14F-4D97-AF65-F5344CB8AC3E}">
        <p14:creationId xmlns:p14="http://schemas.microsoft.com/office/powerpoint/2010/main" val="8933452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82 unique instruments identified</a:t>
            </a:r>
            <a:endParaRPr lang="en-US" dirty="0"/>
          </a:p>
        </p:txBody>
      </p:sp>
      <p:sp>
        <p:nvSpPr>
          <p:cNvPr id="9" name="Content Placeholder 8"/>
          <p:cNvSpPr>
            <a:spLocks noGrp="1"/>
          </p:cNvSpPr>
          <p:nvPr>
            <p:ph idx="1"/>
          </p:nvPr>
        </p:nvSpPr>
        <p:spPr/>
        <p:txBody>
          <a:bodyPr/>
          <a:lstStyle/>
          <a:p>
            <a:pPr marL="0" indent="0">
              <a:buNone/>
            </a:pPr>
            <a:r>
              <a:rPr lang="en-US" dirty="0" smtClean="0"/>
              <a:t>42 used to assess Practices </a:t>
            </a:r>
          </a:p>
          <a:p>
            <a:pPr marL="63500" lvl="1" indent="0">
              <a:spcBef>
                <a:spcPts val="0"/>
              </a:spcBef>
              <a:buNone/>
            </a:pPr>
            <a:r>
              <a:rPr lang="en-US" sz="2400" dirty="0"/>
              <a:t>Reformed Teaching Observation Protocol (modified)—15 </a:t>
            </a:r>
            <a:r>
              <a:rPr lang="en-US" sz="2400" dirty="0" smtClean="0"/>
              <a:t>studies</a:t>
            </a:r>
            <a:endParaRPr lang="en-US" sz="2400" dirty="0"/>
          </a:p>
          <a:p>
            <a:pPr marL="63500" lvl="1" indent="0">
              <a:spcBef>
                <a:spcPts val="0"/>
              </a:spcBef>
              <a:buNone/>
            </a:pPr>
            <a:r>
              <a:rPr lang="en-US" sz="2400" dirty="0"/>
              <a:t>Inside the Classroom Observation and Analytic </a:t>
            </a:r>
            <a:r>
              <a:rPr lang="en-US" sz="2400" dirty="0" smtClean="0"/>
              <a:t>Protocol—8</a:t>
            </a:r>
            <a:endParaRPr lang="en-US" sz="2400" dirty="0"/>
          </a:p>
          <a:p>
            <a:pPr marL="63500" lvl="1" indent="0">
              <a:spcBef>
                <a:spcPts val="0"/>
              </a:spcBef>
              <a:buNone/>
            </a:pPr>
            <a:r>
              <a:rPr lang="en-US" sz="2400" dirty="0"/>
              <a:t>Surveys of Enacted Curriculum (modified)—</a:t>
            </a:r>
            <a:r>
              <a:rPr lang="en-US" sz="2400" dirty="0" smtClean="0"/>
              <a:t>5</a:t>
            </a:r>
            <a:endParaRPr lang="en-US" sz="2400" dirty="0"/>
          </a:p>
          <a:p>
            <a:pPr marL="0" indent="0">
              <a:buNone/>
            </a:pPr>
            <a:endParaRPr lang="en-US" dirty="0" smtClean="0"/>
          </a:p>
          <a:p>
            <a:pPr marL="0" indent="0">
              <a:buNone/>
            </a:pPr>
            <a:r>
              <a:rPr lang="en-US" dirty="0" smtClean="0"/>
              <a:t>24 used to assess Content</a:t>
            </a:r>
          </a:p>
          <a:p>
            <a:pPr marL="0" indent="0">
              <a:spcBef>
                <a:spcPts val="0"/>
              </a:spcBef>
              <a:buNone/>
            </a:pPr>
            <a:r>
              <a:rPr lang="en-US" sz="2400" dirty="0"/>
              <a:t>Views of Nature of Science </a:t>
            </a:r>
            <a:r>
              <a:rPr lang="en-US" sz="2400" dirty="0" smtClean="0"/>
              <a:t>(Form C)—3 studies</a:t>
            </a:r>
            <a:endParaRPr lang="en-US" sz="2400" dirty="0"/>
          </a:p>
          <a:p>
            <a:pPr marL="0" indent="0">
              <a:spcBef>
                <a:spcPts val="0"/>
              </a:spcBef>
              <a:buNone/>
            </a:pPr>
            <a:r>
              <a:rPr lang="en-US" sz="2400" dirty="0"/>
              <a:t>National Assessment of Educational Progress (modified)—</a:t>
            </a:r>
            <a:r>
              <a:rPr lang="en-US" sz="2400" dirty="0" smtClean="0"/>
              <a:t>3</a:t>
            </a:r>
            <a:endParaRPr lang="en-US" sz="2400" dirty="0"/>
          </a:p>
          <a:p>
            <a:pPr marL="0" indent="0">
              <a:spcBef>
                <a:spcPts val="0"/>
              </a:spcBef>
              <a:buNone/>
            </a:pPr>
            <a:r>
              <a:rPr lang="en-US" sz="2400" dirty="0"/>
              <a:t>Praxis content tests/ Earth &amp; physical science (modified)—</a:t>
            </a:r>
            <a:r>
              <a:rPr lang="en-US" sz="2400" dirty="0" smtClean="0"/>
              <a:t>2</a:t>
            </a:r>
            <a:endParaRPr lang="en-US" sz="2400" dirty="0"/>
          </a:p>
          <a:p>
            <a:pPr marL="0" indent="0">
              <a:spcBef>
                <a:spcPts val="0"/>
              </a:spcBef>
              <a:buNone/>
            </a:pPr>
            <a:r>
              <a:rPr lang="en-US" sz="2400" dirty="0"/>
              <a:t>TIMSS content tests (modified)—</a:t>
            </a:r>
            <a:r>
              <a:rPr lang="en-US" sz="2400" dirty="0" smtClean="0"/>
              <a:t>2</a:t>
            </a:r>
            <a:endParaRPr lang="en-US" sz="2400" dirty="0"/>
          </a:p>
          <a:p>
            <a:pPr marL="0" indent="0">
              <a:buNone/>
            </a:pPr>
            <a:endParaRPr lang="en-US" dirty="0" smtClean="0"/>
          </a:p>
          <a:p>
            <a:pPr marL="0" indent="0">
              <a:buNone/>
            </a:pPr>
            <a:endParaRPr lang="en-US" dirty="0" smtClean="0"/>
          </a:p>
          <a:p>
            <a:endParaRPr lang="en-US" dirty="0"/>
          </a:p>
        </p:txBody>
      </p:sp>
      <p:sp>
        <p:nvSpPr>
          <p:cNvPr id="7" name="Date Placeholder 6"/>
          <p:cNvSpPr>
            <a:spLocks noGrp="1"/>
          </p:cNvSpPr>
          <p:nvPr>
            <p:ph type="dt" sz="half" idx="10"/>
          </p:nvPr>
        </p:nvSpPr>
        <p:spPr/>
        <p:txBody>
          <a:bodyPr/>
          <a:lstStyle/>
          <a:p>
            <a:pPr>
              <a:defRPr/>
            </a:pPr>
            <a:r>
              <a:rPr lang="en-US" dirty="0" smtClean="0"/>
              <a:t>June 15, 2012</a:t>
            </a:r>
            <a:endParaRPr lang="en-US" dirty="0"/>
          </a:p>
        </p:txBody>
      </p:sp>
    </p:spTree>
    <p:extLst>
      <p:ext uri="{BB962C8B-B14F-4D97-AF65-F5344CB8AC3E}">
        <p14:creationId xmlns:p14="http://schemas.microsoft.com/office/powerpoint/2010/main" val="38760716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82 instruments identified</a:t>
            </a:r>
            <a:endParaRPr lang="en-US" dirty="0"/>
          </a:p>
        </p:txBody>
      </p:sp>
      <p:sp>
        <p:nvSpPr>
          <p:cNvPr id="9" name="Content Placeholder 8"/>
          <p:cNvSpPr>
            <a:spLocks noGrp="1"/>
          </p:cNvSpPr>
          <p:nvPr>
            <p:ph idx="1"/>
          </p:nvPr>
        </p:nvSpPr>
        <p:spPr/>
        <p:txBody>
          <a:bodyPr/>
          <a:lstStyle/>
          <a:p>
            <a:pPr marL="0" indent="0">
              <a:buNone/>
            </a:pPr>
            <a:r>
              <a:rPr lang="en-US" dirty="0" smtClean="0"/>
              <a:t>22 used to assess Pedagogical Content  Knowledge</a:t>
            </a:r>
          </a:p>
          <a:p>
            <a:pPr marL="0" indent="0">
              <a:spcBef>
                <a:spcPts val="0"/>
              </a:spcBef>
              <a:buNone/>
            </a:pPr>
            <a:endParaRPr lang="en-US" sz="2400" dirty="0" smtClean="0"/>
          </a:p>
          <a:p>
            <a:pPr marL="0" indent="0">
              <a:spcBef>
                <a:spcPts val="0"/>
              </a:spcBef>
              <a:buNone/>
            </a:pPr>
            <a:r>
              <a:rPr lang="en-US" sz="2400" dirty="0" smtClean="0"/>
              <a:t>Mathematical </a:t>
            </a:r>
            <a:r>
              <a:rPr lang="en-US" sz="2400" dirty="0"/>
              <a:t>Knowledge for Teaching—14 studies </a:t>
            </a:r>
            <a:endParaRPr lang="en-US" sz="2400" dirty="0" smtClean="0"/>
          </a:p>
          <a:p>
            <a:pPr marL="0" indent="0">
              <a:spcBef>
                <a:spcPts val="0"/>
              </a:spcBef>
              <a:buNone/>
            </a:pPr>
            <a:r>
              <a:rPr lang="en-US" sz="2400" dirty="0"/>
              <a:t>Knowledge of Algebra for Teaching (modified)—</a:t>
            </a:r>
            <a:r>
              <a:rPr lang="en-US" sz="2400" dirty="0" smtClean="0"/>
              <a:t>2</a:t>
            </a:r>
            <a:endParaRPr lang="en-US" sz="2400" dirty="0"/>
          </a:p>
          <a:p>
            <a:pPr marL="0" indent="0">
              <a:spcBef>
                <a:spcPts val="0"/>
              </a:spcBef>
              <a:buNone/>
            </a:pPr>
            <a:r>
              <a:rPr lang="en-US" sz="2400" dirty="0"/>
              <a:t>Science Teaching Efficacy Belief </a:t>
            </a:r>
            <a:r>
              <a:rPr lang="en-US" sz="2400" dirty="0" smtClean="0"/>
              <a:t>Instrument—2</a:t>
            </a:r>
            <a:endParaRPr lang="en-US" sz="2400" dirty="0"/>
          </a:p>
          <a:p>
            <a:pPr marL="0" indent="0">
              <a:spcBef>
                <a:spcPts val="0"/>
              </a:spcBef>
              <a:buNone/>
            </a:pPr>
            <a:r>
              <a:rPr lang="en-US" sz="2400" dirty="0"/>
              <a:t>Reformed Teaching Observation Protocol (modified)—</a:t>
            </a:r>
            <a:r>
              <a:rPr lang="en-US" sz="2400" dirty="0" smtClean="0"/>
              <a:t>2</a:t>
            </a:r>
            <a:endParaRPr lang="en-US" sz="2400" dirty="0"/>
          </a:p>
          <a:p>
            <a:pPr marL="0" indent="0">
              <a:buNone/>
            </a:pPr>
            <a:endParaRPr lang="en-US" dirty="0" smtClean="0"/>
          </a:p>
          <a:p>
            <a:endParaRPr lang="en-US" dirty="0"/>
          </a:p>
        </p:txBody>
      </p:sp>
      <p:sp>
        <p:nvSpPr>
          <p:cNvPr id="7" name="Date Placeholder 6"/>
          <p:cNvSpPr>
            <a:spLocks noGrp="1"/>
          </p:cNvSpPr>
          <p:nvPr>
            <p:ph type="dt" sz="half" idx="10"/>
          </p:nvPr>
        </p:nvSpPr>
        <p:spPr/>
        <p:txBody>
          <a:bodyPr/>
          <a:lstStyle/>
          <a:p>
            <a:pPr>
              <a:defRPr/>
            </a:pPr>
            <a:r>
              <a:rPr lang="en-US" dirty="0" smtClean="0"/>
              <a:t>June 15, 2012</a:t>
            </a:r>
            <a:endParaRPr lang="en-US" dirty="0"/>
          </a:p>
        </p:txBody>
      </p:sp>
    </p:spTree>
    <p:extLst>
      <p:ext uri="{BB962C8B-B14F-4D97-AF65-F5344CB8AC3E}">
        <p14:creationId xmlns:p14="http://schemas.microsoft.com/office/powerpoint/2010/main" val="20945342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Refined Look at Constructs</a:t>
            </a:r>
            <a:endParaRPr lang="en-US" dirty="0"/>
          </a:p>
        </p:txBody>
      </p:sp>
      <p:sp>
        <p:nvSpPr>
          <p:cNvPr id="3" name="Content Placeholder 2"/>
          <p:cNvSpPr>
            <a:spLocks noGrp="1"/>
          </p:cNvSpPr>
          <p:nvPr>
            <p:ph idx="1"/>
          </p:nvPr>
        </p:nvSpPr>
        <p:spPr/>
        <p:txBody>
          <a:bodyPr/>
          <a:lstStyle/>
          <a:p>
            <a:pPr>
              <a:spcBef>
                <a:spcPts val="0"/>
              </a:spcBef>
            </a:pPr>
            <a:r>
              <a:rPr lang="en-US" sz="2800" dirty="0" smtClean="0"/>
              <a:t>Instruction practices</a:t>
            </a:r>
            <a:endParaRPr lang="en-US" sz="2800" dirty="0"/>
          </a:p>
          <a:p>
            <a:pPr>
              <a:spcBef>
                <a:spcPts val="0"/>
              </a:spcBef>
            </a:pPr>
            <a:r>
              <a:rPr lang="en-US" sz="2800" dirty="0"/>
              <a:t>C</a:t>
            </a:r>
            <a:r>
              <a:rPr lang="en-US" sz="2800" dirty="0" smtClean="0"/>
              <a:t>ontent knowledge</a:t>
            </a:r>
            <a:endParaRPr lang="en-US" sz="2800" dirty="0"/>
          </a:p>
          <a:p>
            <a:pPr>
              <a:spcBef>
                <a:spcPts val="0"/>
              </a:spcBef>
            </a:pPr>
            <a:r>
              <a:rPr lang="en-US" sz="2800" dirty="0" smtClean="0"/>
              <a:t>Instructional beliefs; teaching self-efficacy</a:t>
            </a:r>
            <a:endParaRPr lang="en-US" sz="2800" dirty="0"/>
          </a:p>
          <a:p>
            <a:pPr>
              <a:spcBef>
                <a:spcPts val="0"/>
              </a:spcBef>
            </a:pPr>
            <a:r>
              <a:rPr lang="en-US" sz="2800" dirty="0"/>
              <a:t>C</a:t>
            </a:r>
            <a:r>
              <a:rPr lang="en-US" sz="2800" dirty="0" smtClean="0"/>
              <a:t>lass </a:t>
            </a:r>
            <a:r>
              <a:rPr lang="en-US" sz="2800" dirty="0"/>
              <a:t>management</a:t>
            </a:r>
          </a:p>
          <a:p>
            <a:pPr>
              <a:spcBef>
                <a:spcPts val="0"/>
              </a:spcBef>
            </a:pPr>
            <a:r>
              <a:rPr lang="en-US" sz="2800" dirty="0" smtClean="0"/>
              <a:t>Assessment practices/ skills</a:t>
            </a:r>
            <a:endParaRPr lang="en-US" sz="2800" dirty="0"/>
          </a:p>
          <a:p>
            <a:pPr>
              <a:spcBef>
                <a:spcPts val="0"/>
              </a:spcBef>
            </a:pPr>
            <a:r>
              <a:rPr lang="en-US" sz="2800" dirty="0" smtClean="0"/>
              <a:t>Classroom </a:t>
            </a:r>
            <a:r>
              <a:rPr lang="en-US" sz="2800" dirty="0"/>
              <a:t>social context</a:t>
            </a:r>
          </a:p>
          <a:p>
            <a:pPr>
              <a:spcBef>
                <a:spcPts val="0"/>
              </a:spcBef>
            </a:pPr>
            <a:r>
              <a:rPr lang="en-US" sz="2800" dirty="0" smtClean="0"/>
              <a:t>Classroom physical context</a:t>
            </a:r>
            <a:endParaRPr lang="en-US" sz="2800" dirty="0"/>
          </a:p>
          <a:p>
            <a:pPr>
              <a:spcBef>
                <a:spcPts val="0"/>
              </a:spcBef>
            </a:pPr>
            <a:r>
              <a:rPr lang="en-US" sz="2800" dirty="0" smtClean="0"/>
              <a:t>Administrative </a:t>
            </a:r>
            <a:r>
              <a:rPr lang="en-US" sz="2800" dirty="0"/>
              <a:t>or policy context</a:t>
            </a:r>
          </a:p>
          <a:p>
            <a:pPr>
              <a:spcBef>
                <a:spcPts val="0"/>
              </a:spcBef>
            </a:pPr>
            <a:r>
              <a:rPr lang="en-US" sz="2800" dirty="0"/>
              <a:t>S</a:t>
            </a:r>
            <a:r>
              <a:rPr lang="en-US" sz="2800" dirty="0" smtClean="0"/>
              <a:t>tudent </a:t>
            </a:r>
            <a:r>
              <a:rPr lang="en-US" sz="2800" dirty="0"/>
              <a:t>/ </a:t>
            </a:r>
            <a:r>
              <a:rPr lang="en-US" sz="2800" dirty="0" smtClean="0"/>
              <a:t>teacher </a:t>
            </a:r>
            <a:r>
              <a:rPr lang="en-US" sz="2800" dirty="0"/>
              <a:t>demographics</a:t>
            </a:r>
          </a:p>
          <a:p>
            <a:pPr>
              <a:spcBef>
                <a:spcPts val="0"/>
              </a:spcBef>
            </a:pPr>
            <a:r>
              <a:rPr lang="en-US" sz="2800" dirty="0" smtClean="0"/>
              <a:t>Instructional planning</a:t>
            </a:r>
            <a:endParaRPr lang="en-US" sz="2800" dirty="0"/>
          </a:p>
        </p:txBody>
      </p:sp>
      <p:sp>
        <p:nvSpPr>
          <p:cNvPr id="4" name="Date Placeholder 3"/>
          <p:cNvSpPr>
            <a:spLocks noGrp="1"/>
          </p:cNvSpPr>
          <p:nvPr>
            <p:ph type="dt" sz="half" idx="10"/>
          </p:nvPr>
        </p:nvSpPr>
        <p:spPr/>
        <p:txBody>
          <a:bodyPr/>
          <a:lstStyle/>
          <a:p>
            <a:pPr>
              <a:defRPr/>
            </a:pPr>
            <a:r>
              <a:rPr lang="en-US" dirty="0" smtClean="0"/>
              <a:t>June 15, 2012</a:t>
            </a:r>
            <a:endParaRPr lang="en-US" dirty="0"/>
          </a:p>
        </p:txBody>
      </p:sp>
    </p:spTree>
    <p:extLst>
      <p:ext uri="{BB962C8B-B14F-4D97-AF65-F5344CB8AC3E}">
        <p14:creationId xmlns:p14="http://schemas.microsoft.com/office/powerpoint/2010/main" val="35279222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Instructional Practices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8021320"/>
              </p:ext>
            </p:extLst>
          </p:nvPr>
        </p:nvGraphicFramePr>
        <p:xfrm>
          <a:off x="533400" y="1275852"/>
          <a:ext cx="8077200" cy="4706200"/>
        </p:xfrm>
        <a:graphic>
          <a:graphicData uri="http://schemas.openxmlformats.org/drawingml/2006/table">
            <a:tbl>
              <a:tblPr bandRow="1">
                <a:tableStyleId>{C4B1156A-380E-4F78-BDF5-A606A8083BF9}</a:tableStyleId>
              </a:tblPr>
              <a:tblGrid>
                <a:gridCol w="762000"/>
                <a:gridCol w="4953000"/>
                <a:gridCol w="990600"/>
                <a:gridCol w="609600"/>
                <a:gridCol w="762000"/>
              </a:tblGrid>
              <a:tr h="374699">
                <a:tc>
                  <a:txBody>
                    <a:bodyPr/>
                    <a:lstStyle/>
                    <a:p>
                      <a:pPr algn="l" fontAlgn="ctr"/>
                      <a:r>
                        <a:rPr lang="en-US" sz="1800" u="none" strike="noStrike" dirty="0">
                          <a:effectLst/>
                        </a:rPr>
                        <a:t>AFM</a:t>
                      </a:r>
                      <a:endParaRPr lang="en-US" sz="1800" b="0" i="0" u="none" strike="noStrike" dirty="0">
                        <a:solidFill>
                          <a:srgbClr val="000000"/>
                        </a:solidFill>
                        <a:effectLst/>
                        <a:latin typeface="Garamond"/>
                      </a:endParaRPr>
                    </a:p>
                  </a:txBody>
                  <a:tcPr marL="8208" marR="8208" marT="8208" marB="0" anchor="ctr"/>
                </a:tc>
                <a:tc>
                  <a:txBody>
                    <a:bodyPr/>
                    <a:lstStyle/>
                    <a:p>
                      <a:pPr algn="l" fontAlgn="ctr"/>
                      <a:r>
                        <a:rPr lang="en-US" sz="1800" u="none" strike="noStrike" dirty="0">
                          <a:effectLst/>
                        </a:rPr>
                        <a:t>Assessment of the Facilitation of Mathematizing</a:t>
                      </a:r>
                      <a:endParaRPr lang="en-US" sz="1800" b="0" i="0" u="none" strike="noStrike" dirty="0">
                        <a:solidFill>
                          <a:srgbClr val="000000"/>
                        </a:solidFill>
                        <a:effectLst/>
                        <a:latin typeface="Garamond"/>
                      </a:endParaRPr>
                    </a:p>
                  </a:txBody>
                  <a:tcPr marL="8208" marR="8208" marT="8208" marB="0" anchor="ctr"/>
                </a:tc>
                <a:tc>
                  <a:txBody>
                    <a:bodyPr/>
                    <a:lstStyle/>
                    <a:p>
                      <a:pPr algn="ctr" fontAlgn="ctr"/>
                      <a:r>
                        <a:rPr lang="en-US" sz="1800" u="none" strike="noStrike" dirty="0" err="1" smtClean="0">
                          <a:effectLst/>
                        </a:rPr>
                        <a:t>obs</a:t>
                      </a:r>
                      <a:endParaRPr lang="en-US" sz="1800" b="0" i="0" u="none" strike="noStrike" dirty="0">
                        <a:solidFill>
                          <a:srgbClr val="000000"/>
                        </a:solidFill>
                        <a:effectLst/>
                        <a:latin typeface="Garamond"/>
                      </a:endParaRPr>
                    </a:p>
                  </a:txBody>
                  <a:tcPr marL="8208" marR="8208" marT="8208" marB="0" anchor="ctr"/>
                </a:tc>
                <a:tc>
                  <a:txBody>
                    <a:bodyPr/>
                    <a:lstStyle/>
                    <a:p>
                      <a:pPr algn="ctr" fontAlgn="ctr"/>
                      <a:r>
                        <a:rPr lang="en-US" sz="1800" u="none" strike="noStrike" dirty="0" smtClean="0">
                          <a:effectLst/>
                        </a:rPr>
                        <a:t>PK-6</a:t>
                      </a:r>
                      <a:endParaRPr lang="en-US" sz="1800" b="0" i="0" u="none" strike="noStrike" dirty="0">
                        <a:solidFill>
                          <a:srgbClr val="000000"/>
                        </a:solidFill>
                        <a:effectLst/>
                        <a:latin typeface="Garamond"/>
                      </a:endParaRPr>
                    </a:p>
                  </a:txBody>
                  <a:tcPr marL="8208" marR="8208" marT="8208" marB="0" anchor="ctr"/>
                </a:tc>
                <a:tc>
                  <a:txBody>
                    <a:bodyPr/>
                    <a:lstStyle/>
                    <a:p>
                      <a:pPr algn="ctr" fontAlgn="ctr"/>
                      <a:r>
                        <a:rPr lang="en-US" sz="1800" u="none" strike="noStrike" dirty="0" smtClean="0">
                          <a:effectLst/>
                        </a:rPr>
                        <a:t>M</a:t>
                      </a:r>
                      <a:endParaRPr lang="en-US" sz="1800" b="0" i="0" u="none" strike="noStrike" dirty="0">
                        <a:solidFill>
                          <a:srgbClr val="000000"/>
                        </a:solidFill>
                        <a:effectLst/>
                        <a:latin typeface="Garamond"/>
                      </a:endParaRPr>
                    </a:p>
                  </a:txBody>
                  <a:tcPr marL="8208" marR="8208" marT="8208" marB="0" anchor="ctr"/>
                </a:tc>
              </a:tr>
              <a:tr h="374699">
                <a:tc>
                  <a:txBody>
                    <a:bodyPr/>
                    <a:lstStyle/>
                    <a:p>
                      <a:pPr algn="l" fontAlgn="ctr"/>
                      <a:r>
                        <a:rPr lang="en-US" sz="1800" u="none" strike="noStrike">
                          <a:effectLst/>
                        </a:rPr>
                        <a:t>EMCO</a:t>
                      </a:r>
                      <a:endParaRPr lang="en-US" sz="1800" b="0" i="0" u="none" strike="noStrike">
                        <a:solidFill>
                          <a:srgbClr val="000000"/>
                        </a:solidFill>
                        <a:effectLst/>
                        <a:latin typeface="Garamond"/>
                      </a:endParaRPr>
                    </a:p>
                  </a:txBody>
                  <a:tcPr marL="8208" marR="8208" marT="8208" marB="0" anchor="ctr"/>
                </a:tc>
                <a:tc>
                  <a:txBody>
                    <a:bodyPr/>
                    <a:lstStyle/>
                    <a:p>
                      <a:pPr algn="l" fontAlgn="ctr"/>
                      <a:r>
                        <a:rPr lang="en-US" sz="1800" u="none" strike="noStrike" dirty="0">
                          <a:effectLst/>
                        </a:rPr>
                        <a:t>Early Mathematics Classroom Observation</a:t>
                      </a:r>
                      <a:endParaRPr lang="en-US" sz="1800" b="0" i="0" u="none" strike="noStrike" dirty="0">
                        <a:solidFill>
                          <a:srgbClr val="000000"/>
                        </a:solidFill>
                        <a:effectLst/>
                        <a:latin typeface="Garamond"/>
                      </a:endParaRPr>
                    </a:p>
                  </a:txBody>
                  <a:tcPr marL="8208" marR="8208" marT="8208" marB="0" anchor="ctr"/>
                </a:tc>
                <a:tc>
                  <a:txBody>
                    <a:bodyPr/>
                    <a:lstStyle/>
                    <a:p>
                      <a:pPr algn="ctr" fontAlgn="ctr"/>
                      <a:r>
                        <a:rPr lang="en-US" sz="1800" u="none" strike="noStrike" smtClean="0">
                          <a:effectLst/>
                        </a:rPr>
                        <a:t>obs</a:t>
                      </a:r>
                      <a:endParaRPr lang="en-US" sz="1800" b="0" i="0" u="none" strike="noStrike" dirty="0">
                        <a:solidFill>
                          <a:srgbClr val="000000"/>
                        </a:solidFill>
                        <a:effectLst/>
                        <a:latin typeface="Garamond"/>
                      </a:endParaRPr>
                    </a:p>
                  </a:txBody>
                  <a:tcPr marL="8208" marR="8208" marT="8208" marB="0" anchor="ctr"/>
                </a:tc>
                <a:tc>
                  <a:txBody>
                    <a:bodyPr/>
                    <a:lstStyle/>
                    <a:p>
                      <a:pPr algn="ctr" fontAlgn="ctr"/>
                      <a:r>
                        <a:rPr lang="en-US" sz="1800" u="none" strike="noStrike" dirty="0" smtClean="0">
                          <a:effectLst/>
                        </a:rPr>
                        <a:t>PK</a:t>
                      </a:r>
                      <a:endParaRPr lang="en-US" sz="1800" b="0" i="0" u="none" strike="noStrike" dirty="0">
                        <a:solidFill>
                          <a:srgbClr val="000000"/>
                        </a:solidFill>
                        <a:effectLst/>
                        <a:latin typeface="Garamond"/>
                      </a:endParaRPr>
                    </a:p>
                  </a:txBody>
                  <a:tcPr marL="8208" marR="8208" marT="8208" marB="0" anchor="ctr"/>
                </a:tc>
                <a:tc>
                  <a:txBody>
                    <a:bodyPr/>
                    <a:lstStyle/>
                    <a:p>
                      <a:pPr algn="ctr" fontAlgn="ctr"/>
                      <a:r>
                        <a:rPr lang="en-US" sz="1800" u="none" strike="noStrike" dirty="0" smtClean="0">
                          <a:effectLst/>
                        </a:rPr>
                        <a:t>M</a:t>
                      </a:r>
                      <a:endParaRPr lang="en-US" sz="1800" b="0" i="0" u="none" strike="noStrike" dirty="0">
                        <a:solidFill>
                          <a:srgbClr val="000000"/>
                        </a:solidFill>
                        <a:effectLst/>
                        <a:latin typeface="Garamond"/>
                      </a:endParaRPr>
                    </a:p>
                  </a:txBody>
                  <a:tcPr marL="8208" marR="8208" marT="8208" marB="0" anchor="ctr"/>
                </a:tc>
              </a:tr>
              <a:tr h="336950">
                <a:tc>
                  <a:txBody>
                    <a:bodyPr/>
                    <a:lstStyle/>
                    <a:p>
                      <a:pPr algn="l" fontAlgn="ctr"/>
                      <a:r>
                        <a:rPr lang="en-US" sz="1800" u="none" strike="noStrike" dirty="0" smtClean="0">
                          <a:effectLst/>
                        </a:rPr>
                        <a:t>ETAP</a:t>
                      </a:r>
                      <a:endParaRPr lang="en-US" sz="1800" b="0" i="0" u="none" strike="noStrike" dirty="0">
                        <a:solidFill>
                          <a:srgbClr val="000000"/>
                        </a:solidFill>
                        <a:effectLst/>
                        <a:latin typeface="Garamond"/>
                      </a:endParaRPr>
                    </a:p>
                  </a:txBody>
                  <a:tcPr marL="8208" marR="8208" marT="8208" marB="0" anchor="ctr"/>
                </a:tc>
                <a:tc>
                  <a:txBody>
                    <a:bodyPr/>
                    <a:lstStyle/>
                    <a:p>
                      <a:pPr algn="l" fontAlgn="ctr"/>
                      <a:r>
                        <a:rPr lang="en-US" sz="1800" u="none" strike="noStrike" smtClean="0">
                          <a:effectLst/>
                        </a:rPr>
                        <a:t>EdTech Assessment Profile</a:t>
                      </a:r>
                      <a:endParaRPr lang="en-US" sz="1800" b="0" i="0" u="none" strike="noStrike" dirty="0">
                        <a:solidFill>
                          <a:srgbClr val="000000"/>
                        </a:solidFill>
                        <a:effectLst/>
                        <a:latin typeface="Garamond"/>
                      </a:endParaRPr>
                    </a:p>
                  </a:txBody>
                  <a:tcPr marL="8208" marR="8208" marT="8208" marB="0" anchor="ctr"/>
                </a:tc>
                <a:tc>
                  <a:txBody>
                    <a:bodyPr/>
                    <a:lstStyle/>
                    <a:p>
                      <a:pPr algn="ctr" fontAlgn="ctr"/>
                      <a:r>
                        <a:rPr lang="en-US" sz="1800" u="none" strike="noStrike" smtClean="0">
                          <a:effectLst/>
                        </a:rPr>
                        <a:t>survey</a:t>
                      </a:r>
                      <a:endParaRPr lang="en-US" sz="1800" b="0" i="0" u="none" strike="noStrike" dirty="0">
                        <a:solidFill>
                          <a:srgbClr val="000000"/>
                        </a:solidFill>
                        <a:effectLst/>
                        <a:latin typeface="Garamond"/>
                      </a:endParaRPr>
                    </a:p>
                  </a:txBody>
                  <a:tcPr marL="8208" marR="8208" marT="8208" marB="0" anchor="ctr"/>
                </a:tc>
                <a:tc>
                  <a:txBody>
                    <a:bodyPr/>
                    <a:lstStyle/>
                    <a:p>
                      <a:pPr algn="ctr" fontAlgn="ctr"/>
                      <a:r>
                        <a:rPr lang="en-US" sz="1800" u="none" strike="noStrike" smtClean="0">
                          <a:effectLst/>
                        </a:rPr>
                        <a:t>-</a:t>
                      </a:r>
                      <a:endParaRPr lang="en-US" sz="1800" b="0" i="0" u="none" strike="noStrike" dirty="0">
                        <a:solidFill>
                          <a:srgbClr val="000000"/>
                        </a:solidFill>
                        <a:effectLst/>
                        <a:latin typeface="Garamond"/>
                      </a:endParaRPr>
                    </a:p>
                  </a:txBody>
                  <a:tcPr marL="8208" marR="8208" marT="8208" marB="0" anchor="ctr"/>
                </a:tc>
                <a:tc>
                  <a:txBody>
                    <a:bodyPr/>
                    <a:lstStyle/>
                    <a:p>
                      <a:pPr algn="ctr" fontAlgn="ctr"/>
                      <a:r>
                        <a:rPr lang="en-US" sz="1800" u="none" strike="noStrike" dirty="0" smtClean="0">
                          <a:effectLst/>
                        </a:rPr>
                        <a:t>Tech</a:t>
                      </a:r>
                      <a:endParaRPr lang="en-US" sz="1800" b="0" i="0" u="none" strike="noStrike" dirty="0">
                        <a:solidFill>
                          <a:srgbClr val="000000"/>
                        </a:solidFill>
                        <a:effectLst/>
                        <a:latin typeface="Garamond"/>
                      </a:endParaRPr>
                    </a:p>
                  </a:txBody>
                  <a:tcPr marL="8208" marR="8208" marT="8208" marB="0" anchor="ctr"/>
                </a:tc>
              </a:tr>
              <a:tr h="582119">
                <a:tc>
                  <a:txBody>
                    <a:bodyPr/>
                    <a:lstStyle/>
                    <a:p>
                      <a:pPr algn="l" fontAlgn="ctr"/>
                      <a:r>
                        <a:rPr lang="en-US" sz="1800" u="none" strike="noStrike" dirty="0">
                          <a:effectLst/>
                        </a:rPr>
                        <a:t>ISCOP</a:t>
                      </a:r>
                      <a:endParaRPr lang="en-US" sz="1800" b="0" i="0" u="none" strike="noStrike" dirty="0">
                        <a:solidFill>
                          <a:srgbClr val="000000"/>
                        </a:solidFill>
                        <a:effectLst/>
                        <a:latin typeface="Garamond"/>
                      </a:endParaRPr>
                    </a:p>
                  </a:txBody>
                  <a:tcPr marL="8208" marR="8208" marT="8208" marB="0" anchor="ctr"/>
                </a:tc>
                <a:tc>
                  <a:txBody>
                    <a:bodyPr/>
                    <a:lstStyle/>
                    <a:p>
                      <a:pPr algn="l" fontAlgn="ctr"/>
                      <a:r>
                        <a:rPr lang="en-US" sz="1800" u="none" strike="noStrike" dirty="0">
                          <a:effectLst/>
                        </a:rPr>
                        <a:t>Instructional Strategies Classroom Observation Protocol</a:t>
                      </a:r>
                      <a:endParaRPr lang="en-US" sz="1800" b="0" i="0" u="none" strike="noStrike" dirty="0">
                        <a:solidFill>
                          <a:srgbClr val="000000"/>
                        </a:solidFill>
                        <a:effectLst/>
                        <a:latin typeface="Garamond"/>
                      </a:endParaRPr>
                    </a:p>
                  </a:txBody>
                  <a:tcPr marL="8208" marR="8208" marT="8208" marB="0" anchor="ctr"/>
                </a:tc>
                <a:tc>
                  <a:txBody>
                    <a:bodyPr/>
                    <a:lstStyle/>
                    <a:p>
                      <a:pPr algn="ctr" fontAlgn="ctr"/>
                      <a:r>
                        <a:rPr lang="en-US" sz="1800" u="none" strike="noStrike" dirty="0" err="1" smtClean="0">
                          <a:effectLst/>
                        </a:rPr>
                        <a:t>obs</a:t>
                      </a:r>
                      <a:endParaRPr lang="en-US" sz="1800" b="0" i="0" u="none" strike="noStrike" dirty="0">
                        <a:solidFill>
                          <a:srgbClr val="000000"/>
                        </a:solidFill>
                        <a:effectLst/>
                        <a:latin typeface="Garamond"/>
                      </a:endParaRPr>
                    </a:p>
                  </a:txBody>
                  <a:tcPr marL="8208" marR="8208" marT="8208" marB="0" anchor="ctr"/>
                </a:tc>
                <a:tc>
                  <a:txBody>
                    <a:bodyPr/>
                    <a:lstStyle/>
                    <a:p>
                      <a:pPr algn="ctr" fontAlgn="ctr"/>
                      <a:r>
                        <a:rPr lang="en-US" sz="1800" u="none" strike="noStrike" dirty="0" smtClean="0">
                          <a:effectLst/>
                        </a:rPr>
                        <a:t>mid</a:t>
                      </a:r>
                      <a:endParaRPr lang="en-US" sz="1800" b="0" i="0" u="none" strike="noStrike" dirty="0">
                        <a:solidFill>
                          <a:srgbClr val="000000"/>
                        </a:solidFill>
                        <a:effectLst/>
                        <a:latin typeface="Garamond"/>
                      </a:endParaRPr>
                    </a:p>
                  </a:txBody>
                  <a:tcPr marL="8208" marR="8208" marT="8208" marB="0" anchor="ctr"/>
                </a:tc>
                <a:tc>
                  <a:txBody>
                    <a:bodyPr/>
                    <a:lstStyle/>
                    <a:p>
                      <a:pPr algn="ctr" fontAlgn="ctr"/>
                      <a:r>
                        <a:rPr lang="en-US" sz="1800" u="none" strike="noStrike" dirty="0" smtClean="0">
                          <a:effectLst/>
                        </a:rPr>
                        <a:t>SC</a:t>
                      </a:r>
                      <a:endParaRPr lang="en-US" sz="1800" b="0" i="0" u="none" strike="noStrike" dirty="0">
                        <a:solidFill>
                          <a:srgbClr val="000000"/>
                        </a:solidFill>
                        <a:effectLst/>
                        <a:latin typeface="Garamond"/>
                      </a:endParaRPr>
                    </a:p>
                  </a:txBody>
                  <a:tcPr marL="8208" marR="8208" marT="8208" marB="0" anchor="ctr"/>
                </a:tc>
              </a:tr>
              <a:tr h="374699">
                <a:tc>
                  <a:txBody>
                    <a:bodyPr/>
                    <a:lstStyle/>
                    <a:p>
                      <a:pPr algn="l" fontAlgn="ctr"/>
                      <a:r>
                        <a:rPr lang="en-US" sz="1800" u="none" strike="noStrike">
                          <a:effectLst/>
                        </a:rPr>
                        <a:t>LFCPO</a:t>
                      </a:r>
                      <a:endParaRPr lang="en-US" sz="1800" b="0" i="0" u="none" strike="noStrike">
                        <a:solidFill>
                          <a:srgbClr val="000000"/>
                        </a:solidFill>
                        <a:effectLst/>
                        <a:latin typeface="Garamond"/>
                      </a:endParaRPr>
                    </a:p>
                  </a:txBody>
                  <a:tcPr marL="8208" marR="8208" marT="8208" marB="0" anchor="ctr"/>
                </a:tc>
                <a:tc>
                  <a:txBody>
                    <a:bodyPr/>
                    <a:lstStyle/>
                    <a:p>
                      <a:pPr algn="l" fontAlgn="ctr"/>
                      <a:r>
                        <a:rPr lang="en-US" sz="1800" u="none" strike="noStrike" dirty="0">
                          <a:effectLst/>
                        </a:rPr>
                        <a:t>Lesson Flow Classroom Observation Protocol</a:t>
                      </a:r>
                      <a:endParaRPr lang="en-US" sz="1800" b="0" i="0" u="none" strike="noStrike" dirty="0">
                        <a:solidFill>
                          <a:srgbClr val="000000"/>
                        </a:solidFill>
                        <a:effectLst/>
                        <a:latin typeface="Garamond"/>
                      </a:endParaRPr>
                    </a:p>
                  </a:txBody>
                  <a:tcPr marL="8208" marR="8208" marT="8208" marB="0" anchor="ctr"/>
                </a:tc>
                <a:tc>
                  <a:txBody>
                    <a:bodyPr/>
                    <a:lstStyle/>
                    <a:p>
                      <a:pPr algn="ctr" fontAlgn="ctr"/>
                      <a:r>
                        <a:rPr lang="en-US" sz="1800" u="none" strike="noStrike" dirty="0" err="1" smtClean="0">
                          <a:effectLst/>
                        </a:rPr>
                        <a:t>obs</a:t>
                      </a:r>
                      <a:endParaRPr lang="en-US" sz="1800" b="0" i="0" u="none" strike="noStrike" dirty="0">
                        <a:solidFill>
                          <a:srgbClr val="000000"/>
                        </a:solidFill>
                        <a:effectLst/>
                        <a:latin typeface="Garamond"/>
                      </a:endParaRPr>
                    </a:p>
                  </a:txBody>
                  <a:tcPr marL="8208" marR="8208" marT="8208" marB="0" anchor="ctr"/>
                </a:tc>
                <a:tc>
                  <a:txBody>
                    <a:bodyPr/>
                    <a:lstStyle/>
                    <a:p>
                      <a:pPr algn="ctr" fontAlgn="ctr"/>
                      <a:r>
                        <a:rPr lang="en-US" sz="1800" u="none" strike="noStrike" dirty="0" smtClean="0">
                          <a:effectLst/>
                        </a:rPr>
                        <a:t>mid</a:t>
                      </a:r>
                      <a:endParaRPr lang="en-US" sz="1800" b="0" i="0" u="none" strike="noStrike" dirty="0">
                        <a:solidFill>
                          <a:srgbClr val="000000"/>
                        </a:solidFill>
                        <a:effectLst/>
                        <a:latin typeface="Garamond"/>
                      </a:endParaRPr>
                    </a:p>
                  </a:txBody>
                  <a:tcPr marL="8208" marR="8208" marT="8208" marB="0" anchor="ctr"/>
                </a:tc>
                <a:tc>
                  <a:txBody>
                    <a:bodyPr/>
                    <a:lstStyle/>
                    <a:p>
                      <a:pPr algn="ctr" fontAlgn="ctr"/>
                      <a:r>
                        <a:rPr lang="en-US" sz="1800" u="none" strike="noStrike" dirty="0" smtClean="0">
                          <a:effectLst/>
                        </a:rPr>
                        <a:t>SC</a:t>
                      </a:r>
                      <a:endParaRPr lang="en-US" sz="1800" b="0" i="0" u="none" strike="noStrike" dirty="0">
                        <a:solidFill>
                          <a:srgbClr val="000000"/>
                        </a:solidFill>
                        <a:effectLst/>
                        <a:latin typeface="Garamond"/>
                      </a:endParaRPr>
                    </a:p>
                  </a:txBody>
                  <a:tcPr marL="8208" marR="8208" marT="8208" marB="0" anchor="ctr"/>
                </a:tc>
              </a:tr>
              <a:tr h="374699">
                <a:tc>
                  <a:txBody>
                    <a:bodyPr/>
                    <a:lstStyle/>
                    <a:p>
                      <a:pPr algn="l" fontAlgn="ctr"/>
                      <a:r>
                        <a:rPr lang="en-US" sz="1800" u="none" strike="noStrike">
                          <a:effectLst/>
                        </a:rPr>
                        <a:t>LoFTI</a:t>
                      </a:r>
                      <a:endParaRPr lang="en-US" sz="1800" b="0" i="0" u="none" strike="noStrike">
                        <a:solidFill>
                          <a:srgbClr val="000000"/>
                        </a:solidFill>
                        <a:effectLst/>
                        <a:latin typeface="Garamond"/>
                      </a:endParaRPr>
                    </a:p>
                  </a:txBody>
                  <a:tcPr marL="8208" marR="8208" marT="8208" marB="0" anchor="ctr"/>
                </a:tc>
                <a:tc>
                  <a:txBody>
                    <a:bodyPr/>
                    <a:lstStyle/>
                    <a:p>
                      <a:pPr algn="l" fontAlgn="ctr"/>
                      <a:r>
                        <a:rPr lang="en-US" sz="1800" u="none" strike="noStrike">
                          <a:effectLst/>
                        </a:rPr>
                        <a:t>Looking for Technology Integration</a:t>
                      </a:r>
                      <a:endParaRPr lang="en-US" sz="1800" b="0" i="0" u="none" strike="noStrike">
                        <a:solidFill>
                          <a:srgbClr val="000000"/>
                        </a:solidFill>
                        <a:effectLst/>
                        <a:latin typeface="Garamond"/>
                      </a:endParaRPr>
                    </a:p>
                  </a:txBody>
                  <a:tcPr marL="8208" marR="8208" marT="8208" marB="0" anchor="ctr"/>
                </a:tc>
                <a:tc>
                  <a:txBody>
                    <a:bodyPr/>
                    <a:lstStyle/>
                    <a:p>
                      <a:pPr algn="ctr" fontAlgn="ctr"/>
                      <a:r>
                        <a:rPr lang="en-US" sz="1800" u="none" strike="noStrike" dirty="0" err="1" smtClean="0">
                          <a:effectLst/>
                        </a:rPr>
                        <a:t>obs</a:t>
                      </a:r>
                      <a:endParaRPr lang="en-US" sz="1800" b="0" i="0" u="none" strike="noStrike" dirty="0">
                        <a:solidFill>
                          <a:srgbClr val="000000"/>
                        </a:solidFill>
                        <a:effectLst/>
                        <a:latin typeface="Garamond"/>
                      </a:endParaRPr>
                    </a:p>
                  </a:txBody>
                  <a:tcPr marL="8208" marR="8208" marT="8208" marB="0" anchor="ctr"/>
                </a:tc>
                <a:tc>
                  <a:txBody>
                    <a:bodyPr/>
                    <a:lstStyle/>
                    <a:p>
                      <a:pPr algn="ctr" fontAlgn="ctr"/>
                      <a:r>
                        <a:rPr lang="en-US" sz="1800" u="none" strike="noStrike" dirty="0" smtClean="0">
                          <a:effectLst/>
                        </a:rPr>
                        <a:t>-</a:t>
                      </a:r>
                      <a:endParaRPr lang="en-US" sz="1800" b="0" i="0" u="none" strike="noStrike" dirty="0">
                        <a:solidFill>
                          <a:srgbClr val="000000"/>
                        </a:solidFill>
                        <a:effectLst/>
                        <a:latin typeface="Garamond"/>
                      </a:endParaRPr>
                    </a:p>
                  </a:txBody>
                  <a:tcPr marL="8208" marR="8208" marT="8208" marB="0" anchor="ctr"/>
                </a:tc>
                <a:tc>
                  <a:txBody>
                    <a:bodyPr/>
                    <a:lstStyle/>
                    <a:p>
                      <a:pPr algn="ctr" fontAlgn="ctr"/>
                      <a:r>
                        <a:rPr lang="en-US" sz="1800" u="none" strike="noStrike" dirty="0" smtClean="0">
                          <a:effectLst/>
                        </a:rPr>
                        <a:t>Tech</a:t>
                      </a:r>
                      <a:endParaRPr lang="en-US" sz="1800" b="0" i="0" u="none" strike="noStrike" dirty="0">
                        <a:solidFill>
                          <a:srgbClr val="000000"/>
                        </a:solidFill>
                        <a:effectLst/>
                        <a:latin typeface="Garamond"/>
                      </a:endParaRPr>
                    </a:p>
                  </a:txBody>
                  <a:tcPr marL="8208" marR="8208" marT="8208" marB="0" anchor="ctr"/>
                </a:tc>
              </a:tr>
              <a:tr h="374699">
                <a:tc>
                  <a:txBody>
                    <a:bodyPr/>
                    <a:lstStyle/>
                    <a:p>
                      <a:pPr algn="l" fontAlgn="ctr"/>
                      <a:r>
                        <a:rPr lang="en-US" sz="1800" u="none" strike="noStrike">
                          <a:effectLst/>
                        </a:rPr>
                        <a:t>O-TOP</a:t>
                      </a:r>
                      <a:endParaRPr lang="en-US" sz="1800" b="0" i="0" u="none" strike="noStrike">
                        <a:solidFill>
                          <a:srgbClr val="000000"/>
                        </a:solidFill>
                        <a:effectLst/>
                        <a:latin typeface="Garamond"/>
                      </a:endParaRPr>
                    </a:p>
                  </a:txBody>
                  <a:tcPr marL="8208" marR="8208" marT="8208" marB="0" anchor="ctr"/>
                </a:tc>
                <a:tc>
                  <a:txBody>
                    <a:bodyPr/>
                    <a:lstStyle/>
                    <a:p>
                      <a:pPr algn="l" fontAlgn="ctr"/>
                      <a:r>
                        <a:rPr lang="en-US" sz="1800" u="none" strike="noStrike">
                          <a:effectLst/>
                        </a:rPr>
                        <a:t>OCEPT-Classroom Observation Protocol</a:t>
                      </a:r>
                      <a:endParaRPr lang="en-US" sz="1800" b="0" i="0" u="none" strike="noStrike">
                        <a:solidFill>
                          <a:srgbClr val="000000"/>
                        </a:solidFill>
                        <a:effectLst/>
                        <a:latin typeface="Garamond"/>
                      </a:endParaRPr>
                    </a:p>
                  </a:txBody>
                  <a:tcPr marL="8208" marR="8208" marT="8208" marB="0" anchor="ctr"/>
                </a:tc>
                <a:tc>
                  <a:txBody>
                    <a:bodyPr/>
                    <a:lstStyle/>
                    <a:p>
                      <a:pPr algn="ctr" fontAlgn="ctr"/>
                      <a:r>
                        <a:rPr lang="en-US" sz="1800" u="none" strike="noStrike" dirty="0" err="1" smtClean="0">
                          <a:effectLst/>
                        </a:rPr>
                        <a:t>obs</a:t>
                      </a:r>
                      <a:endParaRPr lang="en-US" sz="1800" b="0" i="0" u="none" strike="noStrike" dirty="0">
                        <a:solidFill>
                          <a:srgbClr val="000000"/>
                        </a:solidFill>
                        <a:effectLst/>
                        <a:latin typeface="Garamond"/>
                      </a:endParaRPr>
                    </a:p>
                  </a:txBody>
                  <a:tcPr marL="8208" marR="8208" marT="8208" marB="0" anchor="ctr"/>
                </a:tc>
                <a:tc>
                  <a:txBody>
                    <a:bodyPr/>
                    <a:lstStyle/>
                    <a:p>
                      <a:pPr algn="ctr" fontAlgn="ctr"/>
                      <a:r>
                        <a:rPr lang="en-US" sz="1800" u="none" strike="noStrike" dirty="0" smtClean="0">
                          <a:effectLst/>
                        </a:rPr>
                        <a:t>post</a:t>
                      </a:r>
                      <a:endParaRPr lang="en-US" sz="1800" b="0" i="0" u="none" strike="noStrike" dirty="0">
                        <a:solidFill>
                          <a:srgbClr val="000000"/>
                        </a:solidFill>
                        <a:effectLst/>
                        <a:latin typeface="Garamond"/>
                      </a:endParaRPr>
                    </a:p>
                  </a:txBody>
                  <a:tcPr marL="8208" marR="8208" marT="8208" marB="0" anchor="ctr"/>
                </a:tc>
                <a:tc>
                  <a:txBody>
                    <a:bodyPr/>
                    <a:lstStyle/>
                    <a:p>
                      <a:pPr algn="ctr" fontAlgn="ctr"/>
                      <a:r>
                        <a:rPr lang="en-US" sz="1800" u="none" strike="noStrike" dirty="0" smtClean="0">
                          <a:effectLst/>
                        </a:rPr>
                        <a:t>SC, M</a:t>
                      </a:r>
                      <a:endParaRPr lang="en-US" sz="1800" b="0" i="0" u="none" strike="noStrike" dirty="0">
                        <a:solidFill>
                          <a:srgbClr val="000000"/>
                        </a:solidFill>
                        <a:effectLst/>
                        <a:latin typeface="Garamond"/>
                      </a:endParaRPr>
                    </a:p>
                  </a:txBody>
                  <a:tcPr marL="8208" marR="8208" marT="8208" marB="0" anchor="ctr"/>
                </a:tc>
              </a:tr>
              <a:tr h="374699">
                <a:tc>
                  <a:txBody>
                    <a:bodyPr/>
                    <a:lstStyle/>
                    <a:p>
                      <a:pPr algn="l" fontAlgn="ctr"/>
                      <a:r>
                        <a:rPr lang="en-US" sz="1800" u="none" strike="noStrike">
                          <a:effectLst/>
                        </a:rPr>
                        <a:t>STIR</a:t>
                      </a:r>
                      <a:endParaRPr lang="en-US" sz="1800" b="0" i="0" u="none" strike="noStrike">
                        <a:solidFill>
                          <a:srgbClr val="000000"/>
                        </a:solidFill>
                        <a:effectLst/>
                        <a:latin typeface="Garamond"/>
                      </a:endParaRPr>
                    </a:p>
                  </a:txBody>
                  <a:tcPr marL="8208" marR="8208" marT="8208" marB="0" anchor="ctr"/>
                </a:tc>
                <a:tc>
                  <a:txBody>
                    <a:bodyPr/>
                    <a:lstStyle/>
                    <a:p>
                      <a:pPr algn="l" fontAlgn="ctr"/>
                      <a:r>
                        <a:rPr lang="en-US" sz="1800" u="none" strike="noStrike" dirty="0">
                          <a:effectLst/>
                        </a:rPr>
                        <a:t>Science Teacher Inquiry Rubric</a:t>
                      </a:r>
                      <a:endParaRPr lang="en-US" sz="1800" b="0" i="0" u="none" strike="noStrike" dirty="0">
                        <a:solidFill>
                          <a:srgbClr val="000000"/>
                        </a:solidFill>
                        <a:effectLst/>
                        <a:latin typeface="Garamond"/>
                      </a:endParaRPr>
                    </a:p>
                  </a:txBody>
                  <a:tcPr marL="8208" marR="8208" marT="8208" marB="0" anchor="ctr"/>
                </a:tc>
                <a:tc>
                  <a:txBody>
                    <a:bodyPr/>
                    <a:lstStyle/>
                    <a:p>
                      <a:pPr algn="ctr" fontAlgn="ctr"/>
                      <a:r>
                        <a:rPr lang="en-US" sz="1800" u="none" strike="noStrike" dirty="0" err="1" smtClean="0">
                          <a:effectLst/>
                        </a:rPr>
                        <a:t>obs</a:t>
                      </a:r>
                      <a:endParaRPr lang="en-US" sz="1800" b="0" i="0" u="none" strike="noStrike" dirty="0">
                        <a:solidFill>
                          <a:srgbClr val="000000"/>
                        </a:solidFill>
                        <a:effectLst/>
                        <a:latin typeface="Garamond"/>
                      </a:endParaRPr>
                    </a:p>
                  </a:txBody>
                  <a:tcPr marL="8208" marR="8208" marT="8208" marB="0" anchor="ctr"/>
                </a:tc>
                <a:tc>
                  <a:txBody>
                    <a:bodyPr/>
                    <a:lstStyle/>
                    <a:p>
                      <a:pPr algn="ctr" fontAlgn="ctr"/>
                      <a:r>
                        <a:rPr lang="en-US" sz="1800" u="none" strike="noStrike" dirty="0" err="1" smtClean="0">
                          <a:effectLst/>
                        </a:rPr>
                        <a:t>elem</a:t>
                      </a:r>
                      <a:endParaRPr lang="en-US" sz="1800" b="0" i="0" u="none" strike="noStrike" dirty="0">
                        <a:solidFill>
                          <a:srgbClr val="000000"/>
                        </a:solidFill>
                        <a:effectLst/>
                        <a:latin typeface="Garamond"/>
                      </a:endParaRPr>
                    </a:p>
                  </a:txBody>
                  <a:tcPr marL="8208" marR="8208" marT="8208" marB="0" anchor="ctr"/>
                </a:tc>
                <a:tc>
                  <a:txBody>
                    <a:bodyPr/>
                    <a:lstStyle/>
                    <a:p>
                      <a:pPr algn="ctr" fontAlgn="ctr"/>
                      <a:r>
                        <a:rPr lang="en-US" sz="1800" u="none" strike="noStrike" dirty="0" smtClean="0">
                          <a:effectLst/>
                        </a:rPr>
                        <a:t>SC</a:t>
                      </a:r>
                      <a:endParaRPr lang="en-US" sz="1800" b="0" i="0" u="none" strike="noStrike" dirty="0">
                        <a:solidFill>
                          <a:srgbClr val="000000"/>
                        </a:solidFill>
                        <a:effectLst/>
                        <a:latin typeface="Garamond"/>
                      </a:endParaRPr>
                    </a:p>
                  </a:txBody>
                  <a:tcPr marL="8208" marR="8208" marT="8208" marB="0" anchor="ctr"/>
                </a:tc>
              </a:tr>
              <a:tr h="582119">
                <a:tc>
                  <a:txBody>
                    <a:bodyPr/>
                    <a:lstStyle/>
                    <a:p>
                      <a:pPr algn="l" fontAlgn="ctr"/>
                      <a:r>
                        <a:rPr lang="en-US" sz="1800" u="none" strike="noStrike" dirty="0">
                          <a:effectLst/>
                        </a:rPr>
                        <a:t>TIDES</a:t>
                      </a:r>
                      <a:endParaRPr lang="en-US" sz="1800" b="0" i="0" u="none" strike="noStrike" dirty="0">
                        <a:solidFill>
                          <a:srgbClr val="000000"/>
                        </a:solidFill>
                        <a:effectLst/>
                        <a:latin typeface="Garamond"/>
                      </a:endParaRPr>
                    </a:p>
                  </a:txBody>
                  <a:tcPr marL="8208" marR="8208" marT="8208" marB="0" anchor="ctr"/>
                </a:tc>
                <a:tc>
                  <a:txBody>
                    <a:bodyPr/>
                    <a:lstStyle/>
                    <a:p>
                      <a:pPr algn="l" fontAlgn="ctr"/>
                      <a:r>
                        <a:rPr lang="en-US" sz="1800" u="none" strike="noStrike" dirty="0">
                          <a:effectLst/>
                        </a:rPr>
                        <a:t>Transforming Instruction by Design in Earth Science--Teacher assignment quality rubrics</a:t>
                      </a:r>
                      <a:endParaRPr lang="en-US" sz="1800" b="0" i="0" u="none" strike="noStrike" dirty="0">
                        <a:solidFill>
                          <a:srgbClr val="000000"/>
                        </a:solidFill>
                        <a:effectLst/>
                        <a:latin typeface="Garamond"/>
                      </a:endParaRPr>
                    </a:p>
                  </a:txBody>
                  <a:tcPr marL="8208" marR="8208" marT="8208" marB="0" anchor="ctr"/>
                </a:tc>
                <a:tc>
                  <a:txBody>
                    <a:bodyPr/>
                    <a:lstStyle/>
                    <a:p>
                      <a:pPr algn="ctr" fontAlgn="ctr"/>
                      <a:r>
                        <a:rPr lang="en-US" sz="1800" u="none" strike="noStrike" dirty="0" smtClean="0">
                          <a:effectLst/>
                        </a:rPr>
                        <a:t>rubric</a:t>
                      </a:r>
                      <a:endParaRPr lang="en-US" sz="1800" b="0" i="0" u="none" strike="noStrike" dirty="0">
                        <a:solidFill>
                          <a:srgbClr val="000000"/>
                        </a:solidFill>
                        <a:effectLst/>
                        <a:latin typeface="Garamond"/>
                      </a:endParaRPr>
                    </a:p>
                  </a:txBody>
                  <a:tcPr marL="8208" marR="8208" marT="8208" marB="0" anchor="ctr"/>
                </a:tc>
                <a:tc>
                  <a:txBody>
                    <a:bodyPr/>
                    <a:lstStyle/>
                    <a:p>
                      <a:pPr algn="ctr" fontAlgn="ctr"/>
                      <a:r>
                        <a:rPr lang="en-US" sz="1800" u="none" strike="noStrike" dirty="0" smtClean="0">
                          <a:effectLst/>
                        </a:rPr>
                        <a:t>-</a:t>
                      </a:r>
                      <a:endParaRPr lang="en-US" sz="1800" b="0" i="0" u="none" strike="noStrike" dirty="0">
                        <a:solidFill>
                          <a:srgbClr val="000000"/>
                        </a:solidFill>
                        <a:effectLst/>
                        <a:latin typeface="Garamond"/>
                      </a:endParaRPr>
                    </a:p>
                  </a:txBody>
                  <a:tcPr marL="8208" marR="8208" marT="8208" marB="0" anchor="ctr"/>
                </a:tc>
                <a:tc>
                  <a:txBody>
                    <a:bodyPr/>
                    <a:lstStyle/>
                    <a:p>
                      <a:pPr algn="ctr" fontAlgn="ctr"/>
                      <a:r>
                        <a:rPr lang="en-US" sz="1800" u="none" strike="noStrike" dirty="0" smtClean="0">
                          <a:effectLst/>
                        </a:rPr>
                        <a:t>SC</a:t>
                      </a:r>
                      <a:endParaRPr lang="en-US" sz="1800" b="0" i="0" u="none" strike="noStrike" dirty="0">
                        <a:solidFill>
                          <a:srgbClr val="000000"/>
                        </a:solidFill>
                        <a:effectLst/>
                        <a:latin typeface="Garamond"/>
                      </a:endParaRPr>
                    </a:p>
                  </a:txBody>
                  <a:tcPr marL="8208" marR="8208" marT="8208" marB="0" anchor="ctr"/>
                </a:tc>
              </a:tr>
              <a:tr h="582119">
                <a:tc>
                  <a:txBody>
                    <a:bodyPr/>
                    <a:lstStyle/>
                    <a:p>
                      <a:pPr algn="l" fontAlgn="ctr"/>
                      <a:r>
                        <a:rPr lang="en-US" sz="1800" u="none" strike="noStrike" dirty="0">
                          <a:effectLst/>
                          <a:latin typeface="+mn-lt"/>
                        </a:rPr>
                        <a:t> </a:t>
                      </a:r>
                      <a:endParaRPr lang="en-US" sz="1800" b="0" i="0" u="none" strike="noStrike" dirty="0">
                        <a:solidFill>
                          <a:srgbClr val="000000"/>
                        </a:solidFill>
                        <a:effectLst/>
                        <a:latin typeface="+mn-lt"/>
                      </a:endParaRPr>
                    </a:p>
                  </a:txBody>
                  <a:tcPr marL="8208" marR="8208" marT="8208" marB="0" anchor="ctr"/>
                </a:tc>
                <a:tc>
                  <a:txBody>
                    <a:bodyPr/>
                    <a:lstStyle/>
                    <a:p>
                      <a:pPr algn="l" fontAlgn="ctr"/>
                      <a:r>
                        <a:rPr lang="en-US" sz="1800" u="none" strike="noStrike" dirty="0">
                          <a:effectLst/>
                          <a:latin typeface="+mn-lt"/>
                        </a:rPr>
                        <a:t>Scoop Notebook</a:t>
                      </a:r>
                      <a:endParaRPr lang="en-US" sz="1800" b="0" i="0" u="none" strike="noStrike" dirty="0">
                        <a:solidFill>
                          <a:srgbClr val="000000"/>
                        </a:solidFill>
                        <a:effectLst/>
                        <a:latin typeface="+mn-lt"/>
                      </a:endParaRPr>
                    </a:p>
                  </a:txBody>
                  <a:tcPr marL="8208" marR="8208" marT="8208" marB="0" anchor="ctr"/>
                </a:tc>
                <a:tc>
                  <a:txBody>
                    <a:bodyPr/>
                    <a:lstStyle/>
                    <a:p>
                      <a:pPr algn="ctr" fontAlgn="ctr"/>
                      <a:r>
                        <a:rPr lang="en-US" sz="1800" u="none" strike="noStrike" dirty="0" smtClean="0">
                          <a:effectLst/>
                          <a:latin typeface="+mn-lt"/>
                        </a:rPr>
                        <a:t>Artifact</a:t>
                      </a:r>
                      <a:r>
                        <a:rPr lang="en-US" sz="1800" u="none" strike="noStrike" baseline="0" dirty="0" smtClean="0">
                          <a:effectLst/>
                          <a:latin typeface="+mn-lt"/>
                        </a:rPr>
                        <a:t> rubric</a:t>
                      </a:r>
                      <a:endParaRPr lang="en-US" sz="1800" b="0" i="0" u="none" strike="noStrike" dirty="0">
                        <a:solidFill>
                          <a:srgbClr val="000000"/>
                        </a:solidFill>
                        <a:effectLst/>
                        <a:latin typeface="+mn-lt"/>
                      </a:endParaRPr>
                    </a:p>
                  </a:txBody>
                  <a:tcPr marL="8208" marR="8208" marT="8208" marB="0" anchor="ctr"/>
                </a:tc>
                <a:tc>
                  <a:txBody>
                    <a:bodyPr/>
                    <a:lstStyle/>
                    <a:p>
                      <a:pPr algn="ctr" fontAlgn="ctr"/>
                      <a:r>
                        <a:rPr lang="en-US" sz="1800" u="none" strike="noStrike" dirty="0" smtClean="0">
                          <a:effectLst/>
                          <a:latin typeface="+mn-lt"/>
                        </a:rPr>
                        <a:t>mid</a:t>
                      </a:r>
                      <a:endParaRPr lang="en-US" sz="1800" b="0" i="0" u="none" strike="noStrike" dirty="0">
                        <a:solidFill>
                          <a:srgbClr val="000000"/>
                        </a:solidFill>
                        <a:effectLst/>
                        <a:latin typeface="+mn-lt"/>
                      </a:endParaRPr>
                    </a:p>
                  </a:txBody>
                  <a:tcPr marL="8208" marR="8208" marT="8208" marB="0" anchor="ctr"/>
                </a:tc>
                <a:tc>
                  <a:txBody>
                    <a:bodyPr/>
                    <a:lstStyle/>
                    <a:p>
                      <a:pPr algn="ctr" fontAlgn="ctr"/>
                      <a:r>
                        <a:rPr lang="en-US" sz="1800" u="none" strike="noStrike" dirty="0" smtClean="0">
                          <a:effectLst/>
                          <a:latin typeface="+mn-lt"/>
                        </a:rPr>
                        <a:t>SC</a:t>
                      </a:r>
                      <a:endParaRPr lang="en-US" sz="1800" b="0" i="0" u="none" strike="noStrike" dirty="0">
                        <a:solidFill>
                          <a:srgbClr val="000000"/>
                        </a:solidFill>
                        <a:effectLst/>
                        <a:latin typeface="+mn-lt"/>
                      </a:endParaRPr>
                    </a:p>
                  </a:txBody>
                  <a:tcPr marL="8208" marR="8208" marT="8208" marB="0" anchor="ctr"/>
                </a:tc>
              </a:tr>
              <a:tr h="374699">
                <a:tc>
                  <a:txBody>
                    <a:bodyPr/>
                    <a:lstStyle/>
                    <a:p>
                      <a:pPr algn="l" fontAlgn="ctr"/>
                      <a:endParaRPr lang="en-US" sz="1800" b="0" i="0" u="none" strike="noStrike" dirty="0">
                        <a:solidFill>
                          <a:srgbClr val="000000"/>
                        </a:solidFill>
                        <a:effectLst/>
                        <a:latin typeface="+mn-lt"/>
                      </a:endParaRPr>
                    </a:p>
                  </a:txBody>
                  <a:tcPr marL="8208" marR="8208" marT="8208"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mn-lt"/>
                        </a:rPr>
                        <a:t>The Quality of Instruction Measure</a:t>
                      </a:r>
                      <a:endParaRPr lang="en-US" sz="1800" b="0" i="0" u="none" strike="noStrike" dirty="0">
                        <a:solidFill>
                          <a:srgbClr val="000000"/>
                        </a:solidFill>
                        <a:effectLst/>
                        <a:latin typeface="+mn-lt"/>
                      </a:endParaRPr>
                    </a:p>
                  </a:txBody>
                  <a:tcPr marL="8208" marR="8208" marT="8208" marB="0" anchor="ctr"/>
                </a:tc>
                <a:tc>
                  <a:txBody>
                    <a:bodyPr/>
                    <a:lstStyle/>
                    <a:p>
                      <a:pPr algn="ctr" fontAlgn="ctr"/>
                      <a:r>
                        <a:rPr lang="en-US" sz="1800" b="0" i="0" u="none" strike="noStrike" dirty="0" smtClean="0">
                          <a:solidFill>
                            <a:srgbClr val="000000"/>
                          </a:solidFill>
                          <a:effectLst/>
                          <a:latin typeface="+mn-lt"/>
                        </a:rPr>
                        <a:t>rubric</a:t>
                      </a:r>
                      <a:endParaRPr lang="en-US" sz="1800" b="0" i="0" u="none" strike="noStrike" dirty="0">
                        <a:solidFill>
                          <a:srgbClr val="000000"/>
                        </a:solidFill>
                        <a:effectLst/>
                        <a:latin typeface="+mn-lt"/>
                      </a:endParaRPr>
                    </a:p>
                  </a:txBody>
                  <a:tcPr marL="8208" marR="8208" marT="8208" marB="0" anchor="ctr"/>
                </a:tc>
                <a:tc>
                  <a:txBody>
                    <a:bodyPr/>
                    <a:lstStyle/>
                    <a:p>
                      <a:pPr algn="ctr" fontAlgn="ctr"/>
                      <a:r>
                        <a:rPr lang="en-US" sz="1800" b="0" i="0" u="none" strike="noStrike" dirty="0" smtClean="0">
                          <a:solidFill>
                            <a:srgbClr val="000000"/>
                          </a:solidFill>
                          <a:effectLst/>
                          <a:latin typeface="+mn-lt"/>
                        </a:rPr>
                        <a:t>-</a:t>
                      </a:r>
                      <a:endParaRPr lang="en-US" sz="1800" b="0" i="0" u="none" strike="noStrike" dirty="0">
                        <a:solidFill>
                          <a:srgbClr val="000000"/>
                        </a:solidFill>
                        <a:effectLst/>
                        <a:latin typeface="+mn-lt"/>
                      </a:endParaRPr>
                    </a:p>
                  </a:txBody>
                  <a:tcPr marL="8208" marR="8208" marT="8208" marB="0" anchor="ctr"/>
                </a:tc>
                <a:tc>
                  <a:txBody>
                    <a:bodyPr/>
                    <a:lstStyle/>
                    <a:p>
                      <a:pPr algn="ctr" fontAlgn="ctr"/>
                      <a:r>
                        <a:rPr lang="en-US" sz="1800" b="0" i="0" u="none" strike="noStrike" dirty="0" smtClean="0">
                          <a:solidFill>
                            <a:srgbClr val="000000"/>
                          </a:solidFill>
                          <a:effectLst/>
                          <a:latin typeface="+mn-lt"/>
                        </a:rPr>
                        <a:t>M</a:t>
                      </a:r>
                      <a:endParaRPr lang="en-US" sz="1800" b="0" i="0" u="none" strike="noStrike" dirty="0">
                        <a:solidFill>
                          <a:srgbClr val="000000"/>
                        </a:solidFill>
                        <a:effectLst/>
                        <a:latin typeface="+mn-lt"/>
                      </a:endParaRPr>
                    </a:p>
                  </a:txBody>
                  <a:tcPr marL="8208" marR="8208" marT="8208" marB="0" anchor="ctr"/>
                </a:tc>
              </a:tr>
            </a:tbl>
          </a:graphicData>
        </a:graphic>
      </p:graphicFrame>
      <p:sp>
        <p:nvSpPr>
          <p:cNvPr id="4" name="Date Placeholder 3"/>
          <p:cNvSpPr>
            <a:spLocks noGrp="1"/>
          </p:cNvSpPr>
          <p:nvPr>
            <p:ph type="dt" sz="half" idx="10"/>
          </p:nvPr>
        </p:nvSpPr>
        <p:spPr/>
        <p:txBody>
          <a:bodyPr/>
          <a:lstStyle/>
          <a:p>
            <a:pPr>
              <a:defRPr/>
            </a:pPr>
            <a:r>
              <a:rPr lang="en-US" dirty="0" smtClean="0"/>
              <a:t>June 15, 2012</a:t>
            </a:r>
            <a:endParaRPr lang="en-US" dirty="0"/>
          </a:p>
        </p:txBody>
      </p:sp>
    </p:spTree>
    <p:extLst>
      <p:ext uri="{BB962C8B-B14F-4D97-AF65-F5344CB8AC3E}">
        <p14:creationId xmlns:p14="http://schemas.microsoft.com/office/powerpoint/2010/main" val="2179378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Instructional Practices plus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03106449"/>
              </p:ext>
            </p:extLst>
          </p:nvPr>
        </p:nvGraphicFramePr>
        <p:xfrm>
          <a:off x="533400" y="1295400"/>
          <a:ext cx="8077200" cy="4876799"/>
        </p:xfrm>
        <a:graphic>
          <a:graphicData uri="http://schemas.openxmlformats.org/drawingml/2006/table">
            <a:tbl>
              <a:tblPr bandRow="1">
                <a:tableStyleId>{C4B1156A-380E-4F78-BDF5-A606A8083BF9}</a:tableStyleId>
              </a:tblPr>
              <a:tblGrid>
                <a:gridCol w="762000"/>
                <a:gridCol w="3505200"/>
                <a:gridCol w="1295400"/>
                <a:gridCol w="1137093"/>
                <a:gridCol w="844107"/>
                <a:gridCol w="533400"/>
              </a:tblGrid>
              <a:tr h="680436">
                <a:tc>
                  <a:txBody>
                    <a:bodyPr/>
                    <a:lstStyle/>
                    <a:p>
                      <a:pPr algn="l" fontAlgn="ctr"/>
                      <a:r>
                        <a:rPr lang="en-US" sz="1400" b="0" i="0" u="none" strike="noStrike" dirty="0">
                          <a:solidFill>
                            <a:srgbClr val="000000"/>
                          </a:solidFill>
                          <a:effectLst/>
                          <a:latin typeface="+mn-lt"/>
                        </a:rPr>
                        <a:t>CETP-COP</a:t>
                      </a:r>
                    </a:p>
                  </a:txBody>
                  <a:tcPr marL="9525" marR="9525" marT="9525" marB="0" anchor="ctr"/>
                </a:tc>
                <a:tc>
                  <a:txBody>
                    <a:bodyPr/>
                    <a:lstStyle/>
                    <a:p>
                      <a:pPr algn="l" fontAlgn="ctr"/>
                      <a:r>
                        <a:rPr lang="en-US" sz="1400" b="0" i="0" u="none" strike="noStrike" dirty="0">
                          <a:solidFill>
                            <a:schemeClr val="tx1"/>
                          </a:solidFill>
                          <a:effectLst/>
                          <a:latin typeface="+mn-lt"/>
                        </a:rPr>
                        <a:t>The </a:t>
                      </a:r>
                      <a:r>
                        <a:rPr lang="en-US" sz="1400" b="0" i="0" u="none" strike="noStrike" dirty="0" err="1">
                          <a:solidFill>
                            <a:schemeClr val="tx1"/>
                          </a:solidFill>
                          <a:effectLst/>
                          <a:latin typeface="+mn-lt"/>
                        </a:rPr>
                        <a:t>Collaboratives</a:t>
                      </a:r>
                      <a:r>
                        <a:rPr lang="en-US" sz="1400" b="0" i="0" u="none" strike="noStrike" dirty="0">
                          <a:solidFill>
                            <a:schemeClr val="tx1"/>
                          </a:solidFill>
                          <a:effectLst/>
                          <a:latin typeface="+mn-lt"/>
                        </a:rPr>
                        <a:t> for Excellence in Teacher Preparation core evaluation classroom observation protocol</a:t>
                      </a:r>
                    </a:p>
                  </a:txBody>
                  <a:tcPr marL="9525" marR="9525" marT="9525" marB="0" anchor="ctr"/>
                </a:tc>
                <a:tc>
                  <a:txBody>
                    <a:bodyPr/>
                    <a:lstStyle/>
                    <a:p>
                      <a:pPr algn="ctr" fontAlgn="ctr"/>
                      <a:r>
                        <a:rPr lang="en-US" sz="1400" b="0" i="0" u="none" strike="noStrike" dirty="0" smtClean="0">
                          <a:solidFill>
                            <a:srgbClr val="000000"/>
                          </a:solidFill>
                          <a:effectLst/>
                          <a:latin typeface="+mn-lt"/>
                        </a:rPr>
                        <a:t>Physical context, demo</a:t>
                      </a:r>
                      <a:endParaRPr lang="en-US" sz="1400" b="0" i="0" u="none" strike="noStrike" dirty="0">
                        <a:solidFill>
                          <a:srgbClr val="000000"/>
                        </a:solidFill>
                        <a:effectLst/>
                        <a:latin typeface="+mn-lt"/>
                      </a:endParaRPr>
                    </a:p>
                  </a:txBody>
                  <a:tcPr marL="9525" marR="9525" marT="9525" marB="0" anchor="ctr"/>
                </a:tc>
                <a:tc>
                  <a:txBody>
                    <a:bodyPr/>
                    <a:lstStyle/>
                    <a:p>
                      <a:pPr algn="ctr" fontAlgn="ctr"/>
                      <a:r>
                        <a:rPr lang="en-US" sz="1400" b="0" i="0" u="none" strike="noStrike" dirty="0" err="1" smtClean="0">
                          <a:solidFill>
                            <a:srgbClr val="000000"/>
                          </a:solidFill>
                          <a:effectLst/>
                          <a:latin typeface="+mn-lt"/>
                        </a:rPr>
                        <a:t>obs</a:t>
                      </a:r>
                      <a:r>
                        <a:rPr lang="en-US" sz="1400" b="0" i="0" u="none" strike="noStrike" dirty="0" smtClean="0">
                          <a:solidFill>
                            <a:srgbClr val="000000"/>
                          </a:solidFill>
                          <a:effectLst/>
                          <a:latin typeface="+mn-lt"/>
                        </a:rPr>
                        <a:t>, inter</a:t>
                      </a:r>
                      <a:endParaRPr lang="en-US" sz="1400" b="0" i="0" u="none" strike="noStrike" dirty="0">
                        <a:solidFill>
                          <a:srgbClr val="000000"/>
                        </a:solidFill>
                        <a:effectLst/>
                        <a:latin typeface="+mn-lt"/>
                      </a:endParaRPr>
                    </a:p>
                  </a:txBody>
                  <a:tcPr marL="9525" marR="9525" marT="9525" marB="0" anchor="ctr"/>
                </a:tc>
                <a:tc>
                  <a:txBody>
                    <a:bodyPr/>
                    <a:lstStyle/>
                    <a:p>
                      <a:pPr algn="ctr" fontAlgn="ctr"/>
                      <a:r>
                        <a:rPr lang="en-US" sz="1400" b="0" i="0" u="none" strike="noStrike" dirty="0" smtClean="0">
                          <a:solidFill>
                            <a:srgbClr val="000000"/>
                          </a:solidFill>
                          <a:effectLst/>
                          <a:latin typeface="+mn-lt"/>
                        </a:rPr>
                        <a:t>K-16</a:t>
                      </a:r>
                      <a:endParaRPr lang="en-US" sz="1400" b="0" i="0" u="none" strike="noStrike" dirty="0">
                        <a:solidFill>
                          <a:srgbClr val="000000"/>
                        </a:solidFill>
                        <a:effectLst/>
                        <a:latin typeface="+mn-lt"/>
                      </a:endParaRPr>
                    </a:p>
                  </a:txBody>
                  <a:tcPr marL="9525" marR="9525" marT="9525" marB="0" anchor="ctr"/>
                </a:tc>
                <a:tc>
                  <a:txBody>
                    <a:bodyPr/>
                    <a:lstStyle/>
                    <a:p>
                      <a:pPr algn="ctr" fontAlgn="ctr"/>
                      <a:r>
                        <a:rPr lang="en-US" sz="1400" b="0" i="0" u="none" strike="noStrike" dirty="0" smtClean="0">
                          <a:solidFill>
                            <a:srgbClr val="000000"/>
                          </a:solidFill>
                          <a:effectLst/>
                          <a:latin typeface="+mn-lt"/>
                        </a:rPr>
                        <a:t>SC,M</a:t>
                      </a:r>
                      <a:endParaRPr lang="en-US" sz="1400" b="0" i="0" u="none" strike="noStrike" dirty="0">
                        <a:solidFill>
                          <a:srgbClr val="000000"/>
                        </a:solidFill>
                        <a:effectLst/>
                        <a:latin typeface="+mn-lt"/>
                      </a:endParaRPr>
                    </a:p>
                  </a:txBody>
                  <a:tcPr marL="9525" marR="9525" marT="9525" marB="0" anchor="ctr"/>
                </a:tc>
              </a:tr>
              <a:tr h="357179">
                <a:tc>
                  <a:txBody>
                    <a:bodyPr/>
                    <a:lstStyle/>
                    <a:p>
                      <a:pPr algn="l" fontAlgn="ctr"/>
                      <a:r>
                        <a:rPr lang="en-US" sz="1400" b="0" i="0" u="none" strike="noStrike" dirty="0">
                          <a:solidFill>
                            <a:srgbClr val="000000"/>
                          </a:solidFill>
                          <a:effectLst/>
                          <a:latin typeface="+mn-lt"/>
                        </a:rPr>
                        <a:t>EQUIP</a:t>
                      </a:r>
                    </a:p>
                  </a:txBody>
                  <a:tcPr marL="9525" marR="9525" marT="9525" marB="0" anchor="ctr"/>
                </a:tc>
                <a:tc>
                  <a:txBody>
                    <a:bodyPr/>
                    <a:lstStyle/>
                    <a:p>
                      <a:pPr algn="l" fontAlgn="ctr"/>
                      <a:r>
                        <a:rPr lang="en-US" sz="1400" b="0" i="0" u="none" strike="noStrike" dirty="0">
                          <a:solidFill>
                            <a:srgbClr val="000000"/>
                          </a:solidFill>
                          <a:effectLst/>
                          <a:latin typeface="+mn-lt"/>
                        </a:rPr>
                        <a:t>Electronic Quality of Inquiry Protocol</a:t>
                      </a:r>
                    </a:p>
                  </a:txBody>
                  <a:tcPr marL="9525" marR="9525" marT="9525" marB="0" anchor="ctr"/>
                </a:tc>
                <a:tc>
                  <a:txBody>
                    <a:bodyPr/>
                    <a:lstStyle/>
                    <a:p>
                      <a:pPr algn="ctr" fontAlgn="ctr"/>
                      <a:r>
                        <a:rPr lang="en-US" sz="1400" b="0" i="0" u="none" strike="noStrike" dirty="0" smtClean="0">
                          <a:solidFill>
                            <a:srgbClr val="000000"/>
                          </a:solidFill>
                          <a:effectLst/>
                          <a:latin typeface="+mn-lt"/>
                        </a:rPr>
                        <a:t>demo</a:t>
                      </a:r>
                      <a:endParaRPr lang="en-US" sz="1400" b="0" i="0" u="none" strike="noStrike" dirty="0">
                        <a:solidFill>
                          <a:srgbClr val="000000"/>
                        </a:solidFill>
                        <a:effectLst/>
                        <a:latin typeface="+mn-lt"/>
                      </a:endParaRPr>
                    </a:p>
                  </a:txBody>
                  <a:tcPr marL="9525" marR="9525" marT="9525" marB="0" anchor="ctr"/>
                </a:tc>
                <a:tc>
                  <a:txBody>
                    <a:bodyPr/>
                    <a:lstStyle/>
                    <a:p>
                      <a:pPr algn="ctr" fontAlgn="ctr"/>
                      <a:r>
                        <a:rPr lang="en-US" sz="1400" b="0" i="0" u="none" strike="noStrike" dirty="0" err="1" smtClean="0">
                          <a:solidFill>
                            <a:srgbClr val="000000"/>
                          </a:solidFill>
                          <a:effectLst/>
                          <a:latin typeface="+mn-lt"/>
                        </a:rPr>
                        <a:t>obs</a:t>
                      </a:r>
                      <a:endParaRPr lang="en-US" sz="1400" b="0" i="0" u="none" strike="noStrike" dirty="0">
                        <a:solidFill>
                          <a:srgbClr val="000000"/>
                        </a:solidFill>
                        <a:effectLst/>
                        <a:latin typeface="+mn-lt"/>
                      </a:endParaRPr>
                    </a:p>
                  </a:txBody>
                  <a:tcPr marL="9525" marR="9525" marT="9525" marB="0" anchor="ctr"/>
                </a:tc>
                <a:tc>
                  <a:txBody>
                    <a:bodyPr/>
                    <a:lstStyle/>
                    <a:p>
                      <a:pPr algn="ctr" fontAlgn="ctr"/>
                      <a:r>
                        <a:rPr lang="en-US" sz="1400" b="0" i="0" u="none" strike="noStrike" dirty="0" smtClean="0">
                          <a:solidFill>
                            <a:srgbClr val="000000"/>
                          </a:solidFill>
                          <a:effectLst/>
                          <a:latin typeface="+mn-lt"/>
                        </a:rPr>
                        <a:t>K-12</a:t>
                      </a:r>
                      <a:endParaRPr lang="en-US" sz="1400" b="0" i="0" u="none" strike="noStrike" dirty="0">
                        <a:solidFill>
                          <a:srgbClr val="000000"/>
                        </a:solidFill>
                        <a:effectLst/>
                        <a:latin typeface="+mn-lt"/>
                      </a:endParaRPr>
                    </a:p>
                  </a:txBody>
                  <a:tcPr marL="9525" marR="9525" marT="9525" marB="0" anchor="ctr"/>
                </a:tc>
                <a:tc>
                  <a:txBody>
                    <a:bodyPr/>
                    <a:lstStyle/>
                    <a:p>
                      <a:pPr algn="ctr" fontAlgn="ctr"/>
                      <a:r>
                        <a:rPr lang="en-US" sz="1400" b="0" i="0" u="none" strike="noStrike" dirty="0" smtClean="0">
                          <a:solidFill>
                            <a:srgbClr val="000000"/>
                          </a:solidFill>
                          <a:effectLst/>
                          <a:latin typeface="+mn-lt"/>
                        </a:rPr>
                        <a:t>SC,M</a:t>
                      </a:r>
                      <a:endParaRPr lang="en-US" sz="1400" b="0" i="0" u="none" strike="noStrike" dirty="0">
                        <a:solidFill>
                          <a:srgbClr val="000000"/>
                        </a:solidFill>
                        <a:effectLst/>
                        <a:latin typeface="+mn-lt"/>
                      </a:endParaRPr>
                    </a:p>
                  </a:txBody>
                  <a:tcPr marL="9525" marR="9525" marT="9525" marB="0" anchor="ctr"/>
                </a:tc>
              </a:tr>
              <a:tr h="456949">
                <a:tc>
                  <a:txBody>
                    <a:bodyPr/>
                    <a:lstStyle/>
                    <a:p>
                      <a:pPr algn="l" fontAlgn="ctr"/>
                      <a:r>
                        <a:rPr lang="en-US" sz="1400" b="0" i="0" u="none" strike="noStrike" dirty="0">
                          <a:solidFill>
                            <a:srgbClr val="000000"/>
                          </a:solidFill>
                          <a:effectLst/>
                          <a:latin typeface="+mn-lt"/>
                        </a:rPr>
                        <a:t>KAT</a:t>
                      </a:r>
                    </a:p>
                  </a:txBody>
                  <a:tcPr marL="9525" marR="9525" marT="9525" marB="0" anchor="ctr"/>
                </a:tc>
                <a:tc>
                  <a:txBody>
                    <a:bodyPr/>
                    <a:lstStyle/>
                    <a:p>
                      <a:pPr algn="l" fontAlgn="ctr"/>
                      <a:r>
                        <a:rPr lang="en-US" sz="1400" b="0" i="0" u="none" strike="noStrike" dirty="0">
                          <a:solidFill>
                            <a:srgbClr val="000000"/>
                          </a:solidFill>
                          <a:effectLst/>
                          <a:latin typeface="+mn-lt"/>
                        </a:rPr>
                        <a:t>Knowledge of Algebra for Teaching</a:t>
                      </a:r>
                    </a:p>
                  </a:txBody>
                  <a:tcPr marL="9525" marR="9525" marT="9525" marB="0" anchor="ctr"/>
                </a:tc>
                <a:tc>
                  <a:txBody>
                    <a:bodyPr/>
                    <a:lstStyle/>
                    <a:p>
                      <a:pPr algn="ctr" fontAlgn="ctr"/>
                      <a:r>
                        <a:rPr lang="en-US" sz="1400" b="0" i="0" u="none" strike="noStrike" dirty="0" smtClean="0">
                          <a:solidFill>
                            <a:srgbClr val="000000"/>
                          </a:solidFill>
                          <a:effectLst/>
                          <a:latin typeface="+mn-lt"/>
                        </a:rPr>
                        <a:t>content</a:t>
                      </a:r>
                      <a:endParaRPr lang="en-US" sz="1400" b="0" i="0" u="none" strike="noStrike" dirty="0">
                        <a:solidFill>
                          <a:srgbClr val="000000"/>
                        </a:solidFill>
                        <a:effectLst/>
                        <a:latin typeface="+mn-lt"/>
                      </a:endParaRPr>
                    </a:p>
                  </a:txBody>
                  <a:tcPr marL="9525" marR="9525" marT="9525" marB="0" anchor="ctr"/>
                </a:tc>
                <a:tc>
                  <a:txBody>
                    <a:bodyPr/>
                    <a:lstStyle/>
                    <a:p>
                      <a:pPr algn="ctr" fontAlgn="ctr"/>
                      <a:r>
                        <a:rPr lang="en-US" sz="1400" b="0" i="0" u="none" strike="noStrike" dirty="0" smtClean="0">
                          <a:solidFill>
                            <a:srgbClr val="000000"/>
                          </a:solidFill>
                          <a:effectLst/>
                          <a:latin typeface="+mn-lt"/>
                        </a:rPr>
                        <a:t>survey, assessment</a:t>
                      </a:r>
                      <a:endParaRPr lang="en-US" sz="1400" b="0" i="0" u="none" strike="noStrike" dirty="0">
                        <a:solidFill>
                          <a:srgbClr val="000000"/>
                        </a:solidFill>
                        <a:effectLst/>
                        <a:latin typeface="+mn-lt"/>
                      </a:endParaRPr>
                    </a:p>
                  </a:txBody>
                  <a:tcPr marL="9525" marR="9525" marT="9525" marB="0" anchor="ctr"/>
                </a:tc>
                <a:tc>
                  <a:txBody>
                    <a:bodyPr/>
                    <a:lstStyle/>
                    <a:p>
                      <a:pPr algn="ctr" fontAlgn="ctr"/>
                      <a:r>
                        <a:rPr lang="en-US" sz="1400" b="0" i="0" u="none" strike="noStrike" dirty="0" smtClean="0">
                          <a:solidFill>
                            <a:srgbClr val="000000"/>
                          </a:solidFill>
                          <a:effectLst/>
                          <a:latin typeface="+mn-lt"/>
                        </a:rPr>
                        <a:t>Mid, high</a:t>
                      </a:r>
                      <a:endParaRPr lang="en-US" sz="1400" b="0" i="0" u="none" strike="noStrike" dirty="0">
                        <a:solidFill>
                          <a:srgbClr val="000000"/>
                        </a:solidFill>
                        <a:effectLst/>
                        <a:latin typeface="+mn-lt"/>
                      </a:endParaRPr>
                    </a:p>
                  </a:txBody>
                  <a:tcPr marL="9525" marR="9525" marT="9525" marB="0" anchor="ctr"/>
                </a:tc>
                <a:tc>
                  <a:txBody>
                    <a:bodyPr/>
                    <a:lstStyle/>
                    <a:p>
                      <a:pPr algn="ctr" fontAlgn="ctr"/>
                      <a:r>
                        <a:rPr lang="en-US" sz="1400" b="0" i="0" u="none" strike="noStrike" dirty="0" smtClean="0">
                          <a:solidFill>
                            <a:srgbClr val="000000"/>
                          </a:solidFill>
                          <a:effectLst/>
                          <a:latin typeface="+mn-lt"/>
                        </a:rPr>
                        <a:t>M</a:t>
                      </a:r>
                      <a:endParaRPr lang="en-US" sz="1400" b="0" i="0" u="none" strike="noStrike" dirty="0">
                        <a:solidFill>
                          <a:srgbClr val="000000"/>
                        </a:solidFill>
                        <a:effectLst/>
                        <a:latin typeface="+mn-lt"/>
                      </a:endParaRPr>
                    </a:p>
                  </a:txBody>
                  <a:tcPr marL="9525" marR="9525" marT="9525" marB="0" anchor="ctr"/>
                </a:tc>
              </a:tr>
              <a:tr h="373154">
                <a:tc>
                  <a:txBody>
                    <a:bodyPr/>
                    <a:lstStyle/>
                    <a:p>
                      <a:pPr algn="l" fontAlgn="ctr"/>
                      <a:r>
                        <a:rPr lang="en-US" sz="1400" b="0" i="0" u="none" strike="noStrike" dirty="0">
                          <a:solidFill>
                            <a:srgbClr val="000000"/>
                          </a:solidFill>
                          <a:effectLst/>
                          <a:latin typeface="+mn-lt"/>
                        </a:rPr>
                        <a:t>ICOT</a:t>
                      </a:r>
                    </a:p>
                  </a:txBody>
                  <a:tcPr marL="9525" marR="9525" marT="9525" marB="0" anchor="ctr"/>
                </a:tc>
                <a:tc>
                  <a:txBody>
                    <a:bodyPr/>
                    <a:lstStyle/>
                    <a:p>
                      <a:pPr algn="l" fontAlgn="ctr"/>
                      <a:r>
                        <a:rPr lang="en-US" sz="1400" b="0" i="0" u="none" strike="noStrike" dirty="0">
                          <a:solidFill>
                            <a:srgbClr val="000000"/>
                          </a:solidFill>
                          <a:effectLst/>
                          <a:latin typeface="+mn-lt"/>
                        </a:rPr>
                        <a:t>ISTE Classroom Observation Tool</a:t>
                      </a:r>
                    </a:p>
                  </a:txBody>
                  <a:tcPr marL="9525" marR="9525" marT="9525" marB="0" anchor="ctr"/>
                </a:tc>
                <a:tc>
                  <a:txBody>
                    <a:bodyPr/>
                    <a:lstStyle/>
                    <a:p>
                      <a:pPr algn="ctr" fontAlgn="ctr"/>
                      <a:r>
                        <a:rPr lang="en-US" sz="1400" b="0" i="0" u="none" strike="noStrike" dirty="0" smtClean="0">
                          <a:solidFill>
                            <a:srgbClr val="000000"/>
                          </a:solidFill>
                          <a:effectLst/>
                          <a:latin typeface="+mn-lt"/>
                        </a:rPr>
                        <a:t>tech </a:t>
                      </a:r>
                      <a:r>
                        <a:rPr lang="en-US" sz="1400" b="0" i="0" u="none" strike="noStrike" dirty="0">
                          <a:solidFill>
                            <a:srgbClr val="000000"/>
                          </a:solidFill>
                          <a:effectLst/>
                          <a:latin typeface="+mn-lt"/>
                        </a:rPr>
                        <a:t>use</a:t>
                      </a:r>
                    </a:p>
                  </a:txBody>
                  <a:tcPr marL="9525" marR="9525" marT="9525" marB="0" anchor="ctr"/>
                </a:tc>
                <a:tc>
                  <a:txBody>
                    <a:bodyPr/>
                    <a:lstStyle/>
                    <a:p>
                      <a:pPr algn="ctr" fontAlgn="ctr"/>
                      <a:r>
                        <a:rPr lang="en-US" sz="1400" b="0" i="0" u="none" strike="noStrike" dirty="0" err="1" smtClean="0">
                          <a:solidFill>
                            <a:srgbClr val="000000"/>
                          </a:solidFill>
                          <a:effectLst/>
                          <a:latin typeface="+mn-lt"/>
                        </a:rPr>
                        <a:t>obs</a:t>
                      </a:r>
                      <a:endParaRPr lang="en-US" sz="1400" b="0" i="0" u="none" strike="noStrike" dirty="0">
                        <a:solidFill>
                          <a:srgbClr val="000000"/>
                        </a:solidFill>
                        <a:effectLst/>
                        <a:latin typeface="+mn-lt"/>
                      </a:endParaRPr>
                    </a:p>
                  </a:txBody>
                  <a:tcPr marL="9525" marR="9525" marT="9525" marB="0" anchor="ctr"/>
                </a:tc>
                <a:tc>
                  <a:txBody>
                    <a:bodyPr/>
                    <a:lstStyle/>
                    <a:p>
                      <a:pPr algn="ctr" fontAlgn="ctr"/>
                      <a:r>
                        <a:rPr lang="en-US" sz="1400" b="0" i="0" u="none" strike="noStrike" dirty="0" smtClean="0">
                          <a:solidFill>
                            <a:srgbClr val="000000"/>
                          </a:solidFill>
                          <a:effectLst/>
                          <a:latin typeface="+mn-lt"/>
                        </a:rPr>
                        <a:t>K-12</a:t>
                      </a:r>
                      <a:endParaRPr lang="en-US" sz="1400" b="0" i="0" u="none" strike="noStrike" dirty="0">
                        <a:solidFill>
                          <a:srgbClr val="000000"/>
                        </a:solidFill>
                        <a:effectLst/>
                        <a:latin typeface="+mn-lt"/>
                      </a:endParaRPr>
                    </a:p>
                  </a:txBody>
                  <a:tcPr marL="9525" marR="9525" marT="9525" marB="0" anchor="ctr"/>
                </a:tc>
                <a:tc>
                  <a:txBody>
                    <a:bodyPr/>
                    <a:lstStyle/>
                    <a:p>
                      <a:pPr algn="ctr" fontAlgn="ctr"/>
                      <a:r>
                        <a:rPr lang="en-US" sz="1400" b="0" i="0" u="none" strike="noStrike" dirty="0" smtClean="0">
                          <a:solidFill>
                            <a:srgbClr val="000000"/>
                          </a:solidFill>
                          <a:effectLst/>
                          <a:latin typeface="+mn-lt"/>
                        </a:rPr>
                        <a:t>Tech</a:t>
                      </a:r>
                      <a:endParaRPr lang="en-US" sz="1400" b="0" i="0" u="none" strike="noStrike" dirty="0">
                        <a:solidFill>
                          <a:srgbClr val="000000"/>
                        </a:solidFill>
                        <a:effectLst/>
                        <a:latin typeface="+mn-lt"/>
                      </a:endParaRPr>
                    </a:p>
                  </a:txBody>
                  <a:tcPr marL="9525" marR="9525" marT="9525" marB="0" anchor="ctr"/>
                </a:tc>
              </a:tr>
              <a:tr h="319266">
                <a:tc>
                  <a:txBody>
                    <a:bodyPr/>
                    <a:lstStyle/>
                    <a:p>
                      <a:pPr algn="l" fontAlgn="ctr"/>
                      <a:r>
                        <a:rPr lang="en-US" sz="1400" b="0" i="0" u="none" strike="noStrike">
                          <a:solidFill>
                            <a:schemeClr val="tx1"/>
                          </a:solidFill>
                          <a:effectLst/>
                          <a:latin typeface="+mn-lt"/>
                        </a:rPr>
                        <a:t>MQI</a:t>
                      </a:r>
                    </a:p>
                  </a:txBody>
                  <a:tcPr marL="9525" marR="9525" marT="9525" marB="0" anchor="ctr"/>
                </a:tc>
                <a:tc>
                  <a:txBody>
                    <a:bodyPr/>
                    <a:lstStyle/>
                    <a:p>
                      <a:pPr algn="l" fontAlgn="ctr"/>
                      <a:r>
                        <a:rPr lang="en-US" sz="1400" b="0" i="0" u="none" strike="noStrike" dirty="0">
                          <a:solidFill>
                            <a:schemeClr val="tx1"/>
                          </a:solidFill>
                          <a:effectLst/>
                          <a:latin typeface="+mn-lt"/>
                        </a:rPr>
                        <a:t>Mathematical Quality of Instruction</a:t>
                      </a:r>
                    </a:p>
                  </a:txBody>
                  <a:tcPr marL="9525" marR="9525" marT="9525" marB="0" anchor="ctr"/>
                </a:tc>
                <a:tc>
                  <a:txBody>
                    <a:bodyPr/>
                    <a:lstStyle/>
                    <a:p>
                      <a:pPr algn="ctr" fontAlgn="ctr"/>
                      <a:r>
                        <a:rPr lang="en-US" sz="1400" b="0" i="0" u="none" strike="noStrike" dirty="0" smtClean="0">
                          <a:solidFill>
                            <a:schemeClr val="tx1"/>
                          </a:solidFill>
                          <a:effectLst/>
                          <a:latin typeface="+mn-lt"/>
                        </a:rPr>
                        <a:t>content</a:t>
                      </a:r>
                      <a:endParaRPr lang="en-US" sz="1400" b="0" i="0" u="none" strike="noStrike" dirty="0">
                        <a:solidFill>
                          <a:schemeClr val="tx1"/>
                        </a:solidFill>
                        <a:effectLst/>
                        <a:latin typeface="+mn-lt"/>
                      </a:endParaRPr>
                    </a:p>
                  </a:txBody>
                  <a:tcPr marL="9525" marR="9525" marT="9525" marB="0" anchor="ctr"/>
                </a:tc>
                <a:tc>
                  <a:txBody>
                    <a:bodyPr/>
                    <a:lstStyle/>
                    <a:p>
                      <a:pPr algn="ctr" fontAlgn="ctr"/>
                      <a:r>
                        <a:rPr lang="en-US" sz="1400" b="0" i="0" u="none" strike="noStrike" dirty="0" err="1" smtClean="0">
                          <a:solidFill>
                            <a:schemeClr val="tx1"/>
                          </a:solidFill>
                          <a:effectLst/>
                          <a:latin typeface="+mn-lt"/>
                        </a:rPr>
                        <a:t>obs</a:t>
                      </a:r>
                      <a:endParaRPr lang="en-US" sz="1400" b="0" i="0" u="none" strike="noStrike" dirty="0">
                        <a:solidFill>
                          <a:schemeClr val="tx1"/>
                        </a:solidFill>
                        <a:effectLst/>
                        <a:latin typeface="+mn-lt"/>
                      </a:endParaRPr>
                    </a:p>
                  </a:txBody>
                  <a:tcPr marL="9525" marR="9525" marT="9525" marB="0" anchor="ctr"/>
                </a:tc>
                <a:tc>
                  <a:txBody>
                    <a:bodyPr/>
                    <a:lstStyle/>
                    <a:p>
                      <a:pPr algn="ctr" fontAlgn="ctr"/>
                      <a:r>
                        <a:rPr lang="en-US" sz="1400" b="0" i="0" u="none" strike="noStrike" dirty="0" smtClean="0">
                          <a:solidFill>
                            <a:schemeClr val="tx1"/>
                          </a:solidFill>
                          <a:effectLst/>
                          <a:latin typeface="+mn-lt"/>
                        </a:rPr>
                        <a:t>Elem, mid</a:t>
                      </a:r>
                      <a:endParaRPr lang="en-US" sz="1400" b="0" i="0" u="none" strike="noStrike" dirty="0">
                        <a:solidFill>
                          <a:schemeClr val="tx1"/>
                        </a:solidFill>
                        <a:effectLst/>
                        <a:latin typeface="+mn-lt"/>
                      </a:endParaRPr>
                    </a:p>
                  </a:txBody>
                  <a:tcPr marL="9525" marR="9525" marT="9525" marB="0" anchor="ctr"/>
                </a:tc>
                <a:tc>
                  <a:txBody>
                    <a:bodyPr/>
                    <a:lstStyle/>
                    <a:p>
                      <a:pPr algn="ctr" fontAlgn="ctr"/>
                      <a:r>
                        <a:rPr lang="en-US" sz="1400" b="0" i="0" u="none" strike="noStrike" dirty="0" smtClean="0">
                          <a:solidFill>
                            <a:schemeClr val="tx1"/>
                          </a:solidFill>
                          <a:effectLst/>
                          <a:latin typeface="+mn-lt"/>
                        </a:rPr>
                        <a:t>M</a:t>
                      </a:r>
                      <a:endParaRPr lang="en-US" sz="1400" b="0" i="0" u="none" strike="noStrike" dirty="0">
                        <a:solidFill>
                          <a:schemeClr val="tx1"/>
                        </a:solidFill>
                        <a:effectLst/>
                        <a:latin typeface="+mn-lt"/>
                      </a:endParaRPr>
                    </a:p>
                  </a:txBody>
                  <a:tcPr marL="9525" marR="9525" marT="9525" marB="0" anchor="ctr"/>
                </a:tc>
              </a:tr>
              <a:tr h="456949">
                <a:tc>
                  <a:txBody>
                    <a:bodyPr/>
                    <a:lstStyle/>
                    <a:p>
                      <a:pPr algn="l" fontAlgn="ctr"/>
                      <a:r>
                        <a:rPr lang="en-US" sz="1400" b="0" i="0" u="none" strike="noStrike">
                          <a:solidFill>
                            <a:srgbClr val="000000"/>
                          </a:solidFill>
                          <a:effectLst/>
                          <a:latin typeface="+mn-lt"/>
                        </a:rPr>
                        <a:t>PRAXIS</a:t>
                      </a:r>
                    </a:p>
                  </a:txBody>
                  <a:tcPr marL="9525" marR="9525" marT="9525" marB="0" anchor="ctr"/>
                </a:tc>
                <a:tc>
                  <a:txBody>
                    <a:bodyPr/>
                    <a:lstStyle/>
                    <a:p>
                      <a:pPr algn="l" fontAlgn="ctr"/>
                      <a:r>
                        <a:rPr lang="en-US" sz="1400" b="0" i="0" u="none" strike="noStrike">
                          <a:solidFill>
                            <a:srgbClr val="000000"/>
                          </a:solidFill>
                          <a:effectLst/>
                          <a:latin typeface="+mn-lt"/>
                        </a:rPr>
                        <a:t>Praxis Teaching Foundations: Science</a:t>
                      </a:r>
                    </a:p>
                  </a:txBody>
                  <a:tcPr marL="9525" marR="9525" marT="9525" marB="0" anchor="ctr"/>
                </a:tc>
                <a:tc>
                  <a:txBody>
                    <a:bodyPr/>
                    <a:lstStyle/>
                    <a:p>
                      <a:pPr algn="ctr" fontAlgn="ctr"/>
                      <a:r>
                        <a:rPr lang="en-US" sz="1400" b="0" i="0" u="none" strike="noStrike" dirty="0" smtClean="0">
                          <a:solidFill>
                            <a:srgbClr val="000000"/>
                          </a:solidFill>
                          <a:effectLst/>
                          <a:latin typeface="+mn-lt"/>
                        </a:rPr>
                        <a:t>Class</a:t>
                      </a:r>
                      <a:r>
                        <a:rPr lang="en-US" sz="1400" b="0" i="0" u="none" strike="noStrike" baseline="0" dirty="0" smtClean="0">
                          <a:solidFill>
                            <a:srgbClr val="000000"/>
                          </a:solidFill>
                          <a:effectLst/>
                          <a:latin typeface="+mn-lt"/>
                        </a:rPr>
                        <a:t> </a:t>
                      </a:r>
                      <a:r>
                        <a:rPr lang="en-US" sz="1400" b="0" i="0" u="none" strike="noStrike" baseline="0" dirty="0" err="1" smtClean="0">
                          <a:solidFill>
                            <a:srgbClr val="000000"/>
                          </a:solidFill>
                          <a:effectLst/>
                          <a:latin typeface="+mn-lt"/>
                        </a:rPr>
                        <a:t>mgmt</a:t>
                      </a:r>
                      <a:r>
                        <a:rPr lang="en-US" sz="1400" b="0" i="0" u="none" strike="noStrike" dirty="0" smtClean="0">
                          <a:solidFill>
                            <a:srgbClr val="000000"/>
                          </a:solidFill>
                          <a:effectLst/>
                          <a:latin typeface="+mn-lt"/>
                        </a:rPr>
                        <a:t>, assessment</a:t>
                      </a:r>
                      <a:endParaRPr lang="en-US" sz="1400" b="0" i="0" u="none" strike="noStrike" dirty="0">
                        <a:solidFill>
                          <a:srgbClr val="000000"/>
                        </a:solidFill>
                        <a:effectLst/>
                        <a:latin typeface="+mn-lt"/>
                      </a:endParaRPr>
                    </a:p>
                  </a:txBody>
                  <a:tcPr marL="9525" marR="9525" marT="9525" marB="0" anchor="ctr"/>
                </a:tc>
                <a:tc>
                  <a:txBody>
                    <a:bodyPr/>
                    <a:lstStyle/>
                    <a:p>
                      <a:pPr algn="ctr" fontAlgn="ctr"/>
                      <a:r>
                        <a:rPr lang="en-US" sz="1400" b="0" i="0" u="none" strike="noStrike" dirty="0" smtClean="0">
                          <a:solidFill>
                            <a:srgbClr val="000000"/>
                          </a:solidFill>
                          <a:effectLst/>
                          <a:latin typeface="+mn-lt"/>
                        </a:rPr>
                        <a:t>survey</a:t>
                      </a:r>
                      <a:endParaRPr lang="en-US" sz="1400" b="0" i="0" u="none" strike="noStrike" dirty="0">
                        <a:solidFill>
                          <a:srgbClr val="000000"/>
                        </a:solidFill>
                        <a:effectLst/>
                        <a:latin typeface="+mn-lt"/>
                      </a:endParaRPr>
                    </a:p>
                  </a:txBody>
                  <a:tcPr marL="9525" marR="9525" marT="9525" marB="0" anchor="ctr"/>
                </a:tc>
                <a:tc>
                  <a:txBody>
                    <a:bodyPr/>
                    <a:lstStyle/>
                    <a:p>
                      <a:pPr algn="ctr" fontAlgn="ctr"/>
                      <a:r>
                        <a:rPr lang="en-US" sz="1400" b="0" i="0" u="none" strike="noStrike" dirty="0" smtClean="0">
                          <a:solidFill>
                            <a:srgbClr val="000000"/>
                          </a:solidFill>
                          <a:effectLst/>
                          <a:latin typeface="+mn-lt"/>
                        </a:rPr>
                        <a:t>Mid, high</a:t>
                      </a:r>
                      <a:endParaRPr lang="en-US" sz="1400" b="0" i="0" u="none" strike="noStrike" dirty="0">
                        <a:solidFill>
                          <a:srgbClr val="000000"/>
                        </a:solidFill>
                        <a:effectLst/>
                        <a:latin typeface="+mn-lt"/>
                      </a:endParaRPr>
                    </a:p>
                  </a:txBody>
                  <a:tcPr marL="9525" marR="9525" marT="9525" marB="0" anchor="ctr"/>
                </a:tc>
                <a:tc>
                  <a:txBody>
                    <a:bodyPr/>
                    <a:lstStyle/>
                    <a:p>
                      <a:pPr algn="ctr" fontAlgn="ctr"/>
                      <a:r>
                        <a:rPr lang="en-US" sz="1400" b="0" i="0" u="none" strike="noStrike" dirty="0" smtClean="0">
                          <a:solidFill>
                            <a:srgbClr val="000000"/>
                          </a:solidFill>
                          <a:effectLst/>
                          <a:latin typeface="+mn-lt"/>
                        </a:rPr>
                        <a:t>SC</a:t>
                      </a:r>
                      <a:endParaRPr lang="en-US" sz="1400" b="0" i="0" u="none" strike="noStrike" dirty="0">
                        <a:solidFill>
                          <a:srgbClr val="000000"/>
                        </a:solidFill>
                        <a:effectLst/>
                        <a:latin typeface="+mn-lt"/>
                      </a:endParaRPr>
                    </a:p>
                  </a:txBody>
                  <a:tcPr marL="9525" marR="9525" marT="9525" marB="0" anchor="ctr"/>
                </a:tc>
              </a:tr>
              <a:tr h="456949">
                <a:tc>
                  <a:txBody>
                    <a:bodyPr/>
                    <a:lstStyle/>
                    <a:p>
                      <a:pPr algn="l" fontAlgn="ctr"/>
                      <a:r>
                        <a:rPr lang="en-US" sz="1400" b="0" i="0" u="none" strike="noStrike">
                          <a:solidFill>
                            <a:srgbClr val="000000"/>
                          </a:solidFill>
                          <a:effectLst/>
                          <a:latin typeface="+mn-lt"/>
                        </a:rPr>
                        <a:t>PRISM</a:t>
                      </a:r>
                    </a:p>
                  </a:txBody>
                  <a:tcPr marL="9525" marR="9525" marT="9525" marB="0" anchor="ctr"/>
                </a:tc>
                <a:tc>
                  <a:txBody>
                    <a:bodyPr/>
                    <a:lstStyle/>
                    <a:p>
                      <a:pPr algn="l" fontAlgn="ctr"/>
                      <a:r>
                        <a:rPr lang="en-US" sz="1400" b="0" i="0" u="none" strike="noStrike" dirty="0">
                          <a:solidFill>
                            <a:srgbClr val="000000"/>
                          </a:solidFill>
                          <a:effectLst/>
                          <a:latin typeface="+mn-lt"/>
                        </a:rPr>
                        <a:t>Preschool Rating Instrument for Science and Mathematics</a:t>
                      </a:r>
                    </a:p>
                  </a:txBody>
                  <a:tcPr marL="9525" marR="9525" marT="9525" marB="0" anchor="ctr"/>
                </a:tc>
                <a:tc>
                  <a:txBody>
                    <a:bodyPr/>
                    <a:lstStyle/>
                    <a:p>
                      <a:pPr algn="ctr" fontAlgn="ctr"/>
                      <a:r>
                        <a:rPr lang="en-US" sz="1400" b="0" i="0" u="none" strike="noStrike" dirty="0" smtClean="0">
                          <a:solidFill>
                            <a:srgbClr val="000000"/>
                          </a:solidFill>
                          <a:effectLst/>
                          <a:latin typeface="+mn-lt"/>
                        </a:rPr>
                        <a:t>Physical  context</a:t>
                      </a:r>
                      <a:endParaRPr lang="en-US" sz="1400" b="0" i="0" u="none" strike="noStrike" dirty="0">
                        <a:solidFill>
                          <a:srgbClr val="000000"/>
                        </a:solidFill>
                        <a:effectLst/>
                        <a:latin typeface="+mn-lt"/>
                      </a:endParaRPr>
                    </a:p>
                  </a:txBody>
                  <a:tcPr marL="9525" marR="9525" marT="9525" marB="0" anchor="ctr"/>
                </a:tc>
                <a:tc>
                  <a:txBody>
                    <a:bodyPr/>
                    <a:lstStyle/>
                    <a:p>
                      <a:pPr algn="ctr" fontAlgn="ctr"/>
                      <a:r>
                        <a:rPr lang="en-US" sz="1400" b="0" i="0" u="none" strike="noStrike" dirty="0" err="1" smtClean="0">
                          <a:solidFill>
                            <a:srgbClr val="000000"/>
                          </a:solidFill>
                          <a:effectLst/>
                          <a:latin typeface="+mn-lt"/>
                        </a:rPr>
                        <a:t>obs</a:t>
                      </a:r>
                      <a:endParaRPr lang="en-US" sz="1400" b="0" i="0" u="none" strike="noStrike" dirty="0">
                        <a:solidFill>
                          <a:srgbClr val="000000"/>
                        </a:solidFill>
                        <a:effectLst/>
                        <a:latin typeface="+mn-lt"/>
                      </a:endParaRPr>
                    </a:p>
                  </a:txBody>
                  <a:tcPr marL="9525" marR="9525" marT="9525" marB="0" anchor="ctr"/>
                </a:tc>
                <a:tc>
                  <a:txBody>
                    <a:bodyPr/>
                    <a:lstStyle/>
                    <a:p>
                      <a:pPr algn="ctr" fontAlgn="ctr"/>
                      <a:r>
                        <a:rPr lang="en-US" sz="1400" b="0" i="0" u="none" strike="noStrike" dirty="0" smtClean="0">
                          <a:solidFill>
                            <a:srgbClr val="000000"/>
                          </a:solidFill>
                          <a:effectLst/>
                          <a:latin typeface="+mn-lt"/>
                        </a:rPr>
                        <a:t>PK</a:t>
                      </a:r>
                      <a:endParaRPr lang="en-US" sz="1400" b="0" i="0" u="none" strike="noStrike" dirty="0">
                        <a:solidFill>
                          <a:srgbClr val="000000"/>
                        </a:solidFill>
                        <a:effectLst/>
                        <a:latin typeface="+mn-lt"/>
                      </a:endParaRPr>
                    </a:p>
                  </a:txBody>
                  <a:tcPr marL="9525" marR="9525" marT="9525" marB="0" anchor="ctr"/>
                </a:tc>
                <a:tc>
                  <a:txBody>
                    <a:bodyPr/>
                    <a:lstStyle/>
                    <a:p>
                      <a:pPr algn="ctr" fontAlgn="ctr"/>
                      <a:r>
                        <a:rPr lang="en-US" sz="1400" b="0" i="0" u="none" strike="noStrike" dirty="0" smtClean="0">
                          <a:solidFill>
                            <a:srgbClr val="000000"/>
                          </a:solidFill>
                          <a:effectLst/>
                          <a:latin typeface="+mn-lt"/>
                        </a:rPr>
                        <a:t>SC,M</a:t>
                      </a:r>
                      <a:endParaRPr lang="en-US" sz="1400" b="0" i="0" u="none" strike="noStrike" dirty="0">
                        <a:solidFill>
                          <a:srgbClr val="000000"/>
                        </a:solidFill>
                        <a:effectLst/>
                        <a:latin typeface="+mn-lt"/>
                      </a:endParaRPr>
                    </a:p>
                  </a:txBody>
                  <a:tcPr marL="9525" marR="9525" marT="9525" marB="0" anchor="ctr"/>
                </a:tc>
              </a:tr>
              <a:tr h="319266">
                <a:tc>
                  <a:txBody>
                    <a:bodyPr/>
                    <a:lstStyle/>
                    <a:p>
                      <a:pPr algn="l" fontAlgn="ctr"/>
                      <a:r>
                        <a:rPr lang="en-US" sz="1400" b="0" i="0" u="none" strike="noStrike" dirty="0">
                          <a:solidFill>
                            <a:srgbClr val="000000"/>
                          </a:solidFill>
                          <a:effectLst/>
                          <a:latin typeface="+mn-lt"/>
                        </a:rPr>
                        <a:t>SESAME</a:t>
                      </a:r>
                    </a:p>
                  </a:txBody>
                  <a:tcPr marL="9525" marR="9525" marT="9525" marB="0" anchor="ctr"/>
                </a:tc>
                <a:tc>
                  <a:txBody>
                    <a:bodyPr/>
                    <a:lstStyle/>
                    <a:p>
                      <a:pPr algn="l" fontAlgn="ctr"/>
                      <a:r>
                        <a:rPr lang="en-US" sz="1400" b="0" i="0" u="none" strike="noStrike" dirty="0">
                          <a:solidFill>
                            <a:srgbClr val="000000"/>
                          </a:solidFill>
                          <a:effectLst/>
                          <a:latin typeface="+mn-lt"/>
                        </a:rPr>
                        <a:t>Self-Evaluation of Science and Math Education</a:t>
                      </a:r>
                    </a:p>
                  </a:txBody>
                  <a:tcPr marL="9525" marR="9525" marT="9525" marB="0" anchor="ctr"/>
                </a:tc>
                <a:tc>
                  <a:txBody>
                    <a:bodyPr/>
                    <a:lstStyle/>
                    <a:p>
                      <a:pPr algn="ctr" fontAlgn="ctr"/>
                      <a:r>
                        <a:rPr lang="en-US" sz="1400" b="0" i="0" u="none" strike="noStrike" dirty="0" smtClean="0">
                          <a:solidFill>
                            <a:srgbClr val="000000"/>
                          </a:solidFill>
                          <a:effectLst/>
                          <a:latin typeface="+mn-lt"/>
                        </a:rPr>
                        <a:t>planning</a:t>
                      </a:r>
                      <a:endParaRPr lang="en-US" sz="1400" b="0" i="0" u="none" strike="noStrike" dirty="0">
                        <a:solidFill>
                          <a:srgbClr val="000000"/>
                        </a:solidFill>
                        <a:effectLst/>
                        <a:latin typeface="+mn-lt"/>
                      </a:endParaRPr>
                    </a:p>
                  </a:txBody>
                  <a:tcPr marL="9525" marR="9525" marT="9525" marB="0" anchor="ctr"/>
                </a:tc>
                <a:tc>
                  <a:txBody>
                    <a:bodyPr/>
                    <a:lstStyle/>
                    <a:p>
                      <a:pPr algn="ctr" fontAlgn="ctr"/>
                      <a:r>
                        <a:rPr lang="en-US" sz="1400" b="0" i="0" u="none" strike="noStrike" dirty="0" smtClean="0">
                          <a:solidFill>
                            <a:srgbClr val="000000"/>
                          </a:solidFill>
                          <a:effectLst/>
                          <a:latin typeface="+mn-lt"/>
                        </a:rPr>
                        <a:t>-</a:t>
                      </a:r>
                      <a:endParaRPr lang="en-US" sz="1400" b="0" i="0" u="none" strike="noStrike" dirty="0">
                        <a:solidFill>
                          <a:srgbClr val="000000"/>
                        </a:solidFill>
                        <a:effectLst/>
                        <a:latin typeface="+mn-lt"/>
                      </a:endParaRPr>
                    </a:p>
                  </a:txBody>
                  <a:tcPr marL="9525" marR="9525" marT="9525" marB="0" anchor="ctr"/>
                </a:tc>
                <a:tc>
                  <a:txBody>
                    <a:bodyPr/>
                    <a:lstStyle/>
                    <a:p>
                      <a:pPr algn="ctr" fontAlgn="ctr"/>
                      <a:r>
                        <a:rPr lang="en-US" sz="1400" b="0" i="0" u="none" strike="noStrike" dirty="0" smtClean="0">
                          <a:solidFill>
                            <a:srgbClr val="000000"/>
                          </a:solidFill>
                          <a:effectLst/>
                          <a:latin typeface="+mn-lt"/>
                        </a:rPr>
                        <a:t>PK</a:t>
                      </a:r>
                      <a:endParaRPr lang="en-US" sz="1400" b="0" i="0" u="none" strike="noStrike" dirty="0">
                        <a:solidFill>
                          <a:srgbClr val="000000"/>
                        </a:solidFill>
                        <a:effectLst/>
                        <a:latin typeface="+mn-lt"/>
                      </a:endParaRPr>
                    </a:p>
                  </a:txBody>
                  <a:tcPr marL="9525" marR="9525" marT="9525" marB="0" anchor="ctr"/>
                </a:tc>
                <a:tc>
                  <a:txBody>
                    <a:bodyPr/>
                    <a:lstStyle/>
                    <a:p>
                      <a:pPr algn="ctr" fontAlgn="ctr"/>
                      <a:r>
                        <a:rPr lang="en-US" sz="1400" b="0" i="0" u="none" strike="noStrike" dirty="0" smtClean="0">
                          <a:solidFill>
                            <a:srgbClr val="000000"/>
                          </a:solidFill>
                          <a:effectLst/>
                          <a:latin typeface="+mn-lt"/>
                        </a:rPr>
                        <a:t>SC,M</a:t>
                      </a:r>
                      <a:endParaRPr lang="en-US" sz="1400" b="0" i="0" u="none" strike="noStrike" dirty="0">
                        <a:solidFill>
                          <a:srgbClr val="000000"/>
                        </a:solidFill>
                        <a:effectLst/>
                        <a:latin typeface="+mn-lt"/>
                      </a:endParaRPr>
                    </a:p>
                  </a:txBody>
                  <a:tcPr marL="9525" marR="9525" marT="9525" marB="0" anchor="ctr"/>
                </a:tc>
              </a:tr>
              <a:tr h="319266">
                <a:tc>
                  <a:txBody>
                    <a:bodyPr/>
                    <a:lstStyle/>
                    <a:p>
                      <a:pPr algn="l" fontAlgn="ctr"/>
                      <a:r>
                        <a:rPr lang="en-US" sz="1400" b="0" i="0" u="none" strike="noStrike">
                          <a:solidFill>
                            <a:srgbClr val="000000"/>
                          </a:solidFill>
                          <a:effectLst/>
                          <a:latin typeface="+mn-lt"/>
                        </a:rPr>
                        <a:t>SIOP</a:t>
                      </a:r>
                    </a:p>
                  </a:txBody>
                  <a:tcPr marL="9525" marR="9525" marT="9525" marB="0" anchor="ctr"/>
                </a:tc>
                <a:tc>
                  <a:txBody>
                    <a:bodyPr/>
                    <a:lstStyle/>
                    <a:p>
                      <a:pPr algn="l" fontAlgn="ctr"/>
                      <a:r>
                        <a:rPr lang="en-US" sz="1400" b="0" i="0" u="none" strike="noStrike" dirty="0">
                          <a:solidFill>
                            <a:srgbClr val="000000"/>
                          </a:solidFill>
                          <a:effectLst/>
                          <a:latin typeface="+mn-lt"/>
                        </a:rPr>
                        <a:t>Sheltered Instruction Observation Protocol</a:t>
                      </a:r>
                    </a:p>
                  </a:txBody>
                  <a:tcPr marL="9525" marR="9525" marT="9525" marB="0" anchor="ctr"/>
                </a:tc>
                <a:tc>
                  <a:txBody>
                    <a:bodyPr/>
                    <a:lstStyle/>
                    <a:p>
                      <a:pPr algn="ctr" fontAlgn="ctr"/>
                      <a:r>
                        <a:rPr lang="en-US" sz="1400" b="0" i="0" u="none" strike="noStrike" dirty="0" smtClean="0">
                          <a:solidFill>
                            <a:srgbClr val="000000"/>
                          </a:solidFill>
                          <a:effectLst/>
                          <a:latin typeface="+mn-lt"/>
                        </a:rPr>
                        <a:t>planning</a:t>
                      </a:r>
                      <a:endParaRPr lang="en-US" sz="1400" b="0" i="0" u="none" strike="noStrike" dirty="0">
                        <a:solidFill>
                          <a:srgbClr val="000000"/>
                        </a:solidFill>
                        <a:effectLst/>
                        <a:latin typeface="+mn-lt"/>
                      </a:endParaRPr>
                    </a:p>
                  </a:txBody>
                  <a:tcPr marL="9525" marR="9525" marT="9525" marB="0" anchor="ctr"/>
                </a:tc>
                <a:tc>
                  <a:txBody>
                    <a:bodyPr/>
                    <a:lstStyle/>
                    <a:p>
                      <a:pPr algn="ctr" fontAlgn="ctr"/>
                      <a:r>
                        <a:rPr lang="en-US" sz="1400" b="0" i="0" u="none" strike="noStrike" dirty="0" err="1" smtClean="0">
                          <a:solidFill>
                            <a:srgbClr val="000000"/>
                          </a:solidFill>
                          <a:effectLst/>
                          <a:latin typeface="+mn-lt"/>
                        </a:rPr>
                        <a:t>obs</a:t>
                      </a:r>
                      <a:r>
                        <a:rPr lang="en-US" sz="1400" b="0" i="0" u="none" strike="noStrike" dirty="0" smtClean="0">
                          <a:solidFill>
                            <a:srgbClr val="000000"/>
                          </a:solidFill>
                          <a:effectLst/>
                          <a:latin typeface="+mn-lt"/>
                        </a:rPr>
                        <a:t>, rubric</a:t>
                      </a:r>
                      <a:endParaRPr lang="en-US" sz="1400" b="0" i="0" u="none" strike="noStrike" dirty="0">
                        <a:solidFill>
                          <a:srgbClr val="000000"/>
                        </a:solidFill>
                        <a:effectLst/>
                        <a:latin typeface="+mn-lt"/>
                      </a:endParaRPr>
                    </a:p>
                  </a:txBody>
                  <a:tcPr marL="9525" marR="9525" marT="9525" marB="0" anchor="ctr"/>
                </a:tc>
                <a:tc>
                  <a:txBody>
                    <a:bodyPr/>
                    <a:lstStyle/>
                    <a:p>
                      <a:pPr algn="ctr" fontAlgn="ctr"/>
                      <a:r>
                        <a:rPr lang="en-US" sz="1400" b="0" i="0" u="none" strike="noStrike" dirty="0" err="1" smtClean="0">
                          <a:solidFill>
                            <a:srgbClr val="000000"/>
                          </a:solidFill>
                          <a:effectLst/>
                          <a:latin typeface="+mn-lt"/>
                        </a:rPr>
                        <a:t>elem</a:t>
                      </a:r>
                      <a:endParaRPr lang="en-US" sz="1400" b="0" i="0" u="none" strike="noStrike" dirty="0">
                        <a:solidFill>
                          <a:srgbClr val="000000"/>
                        </a:solidFill>
                        <a:effectLst/>
                        <a:latin typeface="+mn-lt"/>
                      </a:endParaRPr>
                    </a:p>
                  </a:txBody>
                  <a:tcPr marL="9525" marR="9525" marT="9525" marB="0" anchor="ctr"/>
                </a:tc>
                <a:tc>
                  <a:txBody>
                    <a:bodyPr/>
                    <a:lstStyle/>
                    <a:p>
                      <a:pPr algn="ctr" fontAlgn="ctr"/>
                      <a:r>
                        <a:rPr lang="en-US" sz="1400" b="0" i="0" u="none" strike="noStrike" dirty="0" smtClean="0">
                          <a:solidFill>
                            <a:srgbClr val="000000"/>
                          </a:solidFill>
                          <a:effectLst/>
                          <a:latin typeface="+mn-lt"/>
                        </a:rPr>
                        <a:t>Gen</a:t>
                      </a:r>
                      <a:endParaRPr lang="en-US" sz="1400" b="0" i="0" u="none" strike="noStrike" dirty="0">
                        <a:solidFill>
                          <a:srgbClr val="000000"/>
                        </a:solidFill>
                        <a:effectLst/>
                        <a:latin typeface="+mn-lt"/>
                      </a:endParaRPr>
                    </a:p>
                  </a:txBody>
                  <a:tcPr marL="9525" marR="9525" marT="9525" marB="0" anchor="ctr"/>
                </a:tc>
              </a:tr>
              <a:tr h="456949">
                <a:tc>
                  <a:txBody>
                    <a:bodyPr/>
                    <a:lstStyle/>
                    <a:p>
                      <a:pPr algn="l" fontAlgn="ctr"/>
                      <a:r>
                        <a:rPr lang="en-US" sz="1400" b="0" i="0" u="none" strike="noStrike" dirty="0">
                          <a:solidFill>
                            <a:srgbClr val="000000"/>
                          </a:solidFill>
                          <a:effectLst/>
                          <a:latin typeface="+mn-lt"/>
                        </a:rPr>
                        <a:t>TIMSS</a:t>
                      </a:r>
                    </a:p>
                  </a:txBody>
                  <a:tcPr marL="9525" marR="9525" marT="9525" marB="0" anchor="ctr"/>
                </a:tc>
                <a:tc>
                  <a:txBody>
                    <a:bodyPr/>
                    <a:lstStyle/>
                    <a:p>
                      <a:pPr algn="l" fontAlgn="ctr"/>
                      <a:r>
                        <a:rPr lang="en-US" sz="1400" b="0" i="0" u="none" strike="noStrike" dirty="0">
                          <a:solidFill>
                            <a:srgbClr val="000000"/>
                          </a:solidFill>
                          <a:effectLst/>
                          <a:latin typeface="+mn-lt"/>
                        </a:rPr>
                        <a:t>Third International Mathematics and Science Video Study (TIMSS)</a:t>
                      </a:r>
                    </a:p>
                  </a:txBody>
                  <a:tcPr marL="9525" marR="9525" marT="9525" marB="0" anchor="ctr"/>
                </a:tc>
                <a:tc>
                  <a:txBody>
                    <a:bodyPr/>
                    <a:lstStyle/>
                    <a:p>
                      <a:pPr algn="ctr" fontAlgn="ctr"/>
                      <a:r>
                        <a:rPr lang="en-US" sz="1400" b="0" i="0" u="none" strike="noStrike" dirty="0" smtClean="0">
                          <a:solidFill>
                            <a:srgbClr val="000000"/>
                          </a:solidFill>
                          <a:effectLst/>
                          <a:latin typeface="+mn-lt"/>
                        </a:rPr>
                        <a:t>social, demo</a:t>
                      </a:r>
                      <a:endParaRPr lang="en-US" sz="1400" b="0" i="0" u="none" strike="noStrike" dirty="0">
                        <a:solidFill>
                          <a:srgbClr val="000000"/>
                        </a:solidFill>
                        <a:effectLst/>
                        <a:latin typeface="+mn-lt"/>
                      </a:endParaRPr>
                    </a:p>
                  </a:txBody>
                  <a:tcPr marL="9525" marR="9525" marT="9525" marB="0" anchor="ctr"/>
                </a:tc>
                <a:tc>
                  <a:txBody>
                    <a:bodyPr/>
                    <a:lstStyle/>
                    <a:p>
                      <a:pPr algn="ctr" fontAlgn="ctr"/>
                      <a:r>
                        <a:rPr lang="en-US" sz="1400" b="0" i="0" u="none" strike="noStrike" dirty="0" err="1" smtClean="0">
                          <a:solidFill>
                            <a:srgbClr val="000000"/>
                          </a:solidFill>
                          <a:effectLst/>
                          <a:latin typeface="+mn-lt"/>
                        </a:rPr>
                        <a:t>obs</a:t>
                      </a:r>
                      <a:r>
                        <a:rPr lang="en-US" sz="1400" b="0" i="0" u="none" strike="noStrike" dirty="0" smtClean="0">
                          <a:solidFill>
                            <a:srgbClr val="000000"/>
                          </a:solidFill>
                          <a:effectLst/>
                          <a:latin typeface="+mn-lt"/>
                        </a:rPr>
                        <a:t>, survey</a:t>
                      </a:r>
                      <a:endParaRPr lang="en-US" sz="1400" b="0" i="0" u="none" strike="noStrike" dirty="0">
                        <a:solidFill>
                          <a:srgbClr val="000000"/>
                        </a:solidFill>
                        <a:effectLst/>
                        <a:latin typeface="+mn-lt"/>
                      </a:endParaRPr>
                    </a:p>
                  </a:txBody>
                  <a:tcPr marL="9525" marR="9525" marT="9525" marB="0" anchor="ctr"/>
                </a:tc>
                <a:tc>
                  <a:txBody>
                    <a:bodyPr/>
                    <a:lstStyle/>
                    <a:p>
                      <a:pPr algn="ctr" fontAlgn="ctr"/>
                      <a:r>
                        <a:rPr lang="en-US" sz="1400" b="0" i="0" u="none" strike="noStrike" dirty="0" smtClean="0">
                          <a:solidFill>
                            <a:srgbClr val="000000"/>
                          </a:solidFill>
                          <a:effectLst/>
                          <a:latin typeface="+mn-lt"/>
                        </a:rPr>
                        <a:t>mid</a:t>
                      </a:r>
                      <a:endParaRPr lang="en-US" sz="1400" b="0" i="0" u="none" strike="noStrike" dirty="0">
                        <a:solidFill>
                          <a:srgbClr val="000000"/>
                        </a:solidFill>
                        <a:effectLst/>
                        <a:latin typeface="+mn-lt"/>
                      </a:endParaRPr>
                    </a:p>
                  </a:txBody>
                  <a:tcPr marL="9525" marR="9525" marT="9525" marB="0" anchor="ctr"/>
                </a:tc>
                <a:tc>
                  <a:txBody>
                    <a:bodyPr/>
                    <a:lstStyle/>
                    <a:p>
                      <a:pPr algn="ctr" fontAlgn="ctr"/>
                      <a:r>
                        <a:rPr lang="en-US" sz="1400" b="0" i="0" u="none" strike="noStrike" dirty="0" smtClean="0">
                          <a:solidFill>
                            <a:srgbClr val="000000"/>
                          </a:solidFill>
                          <a:effectLst/>
                          <a:latin typeface="+mn-lt"/>
                        </a:rPr>
                        <a:t>SC,M</a:t>
                      </a:r>
                      <a:endParaRPr lang="en-US" sz="1400" b="0" i="0" u="none" strike="noStrike" dirty="0">
                        <a:solidFill>
                          <a:srgbClr val="000000"/>
                        </a:solidFill>
                        <a:effectLst/>
                        <a:latin typeface="+mn-lt"/>
                      </a:endParaRPr>
                    </a:p>
                  </a:txBody>
                  <a:tcPr marL="9525" marR="9525" marT="9525" marB="0" anchor="ctr"/>
                </a:tc>
              </a:tr>
              <a:tr h="680436">
                <a:tc>
                  <a:txBody>
                    <a:bodyPr/>
                    <a:lstStyle/>
                    <a:p>
                      <a:pPr algn="l" fontAlgn="ctr"/>
                      <a:r>
                        <a:rPr lang="en-US" sz="1400" b="0" i="0" u="none" strike="noStrike" dirty="0">
                          <a:solidFill>
                            <a:srgbClr val="000000"/>
                          </a:solidFill>
                          <a:effectLst/>
                          <a:latin typeface="+mn-lt"/>
                        </a:rPr>
                        <a:t> </a:t>
                      </a:r>
                    </a:p>
                  </a:txBody>
                  <a:tcPr marL="9525" marR="9525" marT="9525" marB="0" anchor="ctr"/>
                </a:tc>
                <a:tc>
                  <a:txBody>
                    <a:bodyPr/>
                    <a:lstStyle/>
                    <a:p>
                      <a:pPr algn="l" fontAlgn="ctr"/>
                      <a:r>
                        <a:rPr lang="en-US" sz="1400" b="0" i="0" u="none" strike="noStrike">
                          <a:solidFill>
                            <a:srgbClr val="000000"/>
                          </a:solidFill>
                          <a:effectLst/>
                          <a:latin typeface="+mn-lt"/>
                        </a:rPr>
                        <a:t>Ohio Middle Level Mathematics and Science Education Bridging Study - Teacher Questionnaire</a:t>
                      </a:r>
                    </a:p>
                  </a:txBody>
                  <a:tcPr marL="9525" marR="9525" marT="9525" marB="0" anchor="ctr"/>
                </a:tc>
                <a:tc>
                  <a:txBody>
                    <a:bodyPr/>
                    <a:lstStyle/>
                    <a:p>
                      <a:pPr algn="ctr" fontAlgn="ctr"/>
                      <a:r>
                        <a:rPr lang="en-US" sz="1400" b="0" i="0" u="none" strike="noStrike" dirty="0" smtClean="0">
                          <a:solidFill>
                            <a:srgbClr val="000000"/>
                          </a:solidFill>
                          <a:effectLst/>
                          <a:latin typeface="+mn-lt"/>
                        </a:rPr>
                        <a:t>content, demo</a:t>
                      </a:r>
                      <a:endParaRPr lang="en-US" sz="1400" b="0" i="0" u="none" strike="noStrike" dirty="0">
                        <a:solidFill>
                          <a:srgbClr val="000000"/>
                        </a:solidFill>
                        <a:effectLst/>
                        <a:latin typeface="+mn-lt"/>
                      </a:endParaRPr>
                    </a:p>
                  </a:txBody>
                  <a:tcPr marL="9525" marR="9525" marT="9525" marB="0" anchor="ctr"/>
                </a:tc>
                <a:tc>
                  <a:txBody>
                    <a:bodyPr/>
                    <a:lstStyle/>
                    <a:p>
                      <a:pPr algn="ctr" fontAlgn="ctr"/>
                      <a:r>
                        <a:rPr lang="en-US" sz="1400" b="0" i="0" u="none" strike="noStrike" dirty="0" smtClean="0">
                          <a:solidFill>
                            <a:srgbClr val="000000"/>
                          </a:solidFill>
                          <a:effectLst/>
                          <a:latin typeface="+mn-lt"/>
                        </a:rPr>
                        <a:t>survey</a:t>
                      </a:r>
                      <a:endParaRPr lang="en-US" sz="1400" b="0" i="0" u="none" strike="noStrike" dirty="0">
                        <a:solidFill>
                          <a:srgbClr val="000000"/>
                        </a:solidFill>
                        <a:effectLst/>
                        <a:latin typeface="+mn-lt"/>
                      </a:endParaRPr>
                    </a:p>
                  </a:txBody>
                  <a:tcPr marL="9525" marR="9525" marT="9525" marB="0" anchor="ctr"/>
                </a:tc>
                <a:tc>
                  <a:txBody>
                    <a:bodyPr/>
                    <a:lstStyle/>
                    <a:p>
                      <a:pPr algn="ctr" fontAlgn="ctr"/>
                      <a:r>
                        <a:rPr lang="en-US" sz="1400" b="0" i="0" u="none" strike="noStrike" dirty="0" smtClean="0">
                          <a:solidFill>
                            <a:srgbClr val="000000"/>
                          </a:solidFill>
                          <a:effectLst/>
                          <a:latin typeface="+mn-lt"/>
                        </a:rPr>
                        <a:t>K-12</a:t>
                      </a:r>
                      <a:endParaRPr lang="en-US" sz="1400" b="0" i="0" u="none" strike="noStrike" dirty="0">
                        <a:solidFill>
                          <a:srgbClr val="000000"/>
                        </a:solidFill>
                        <a:effectLst/>
                        <a:latin typeface="+mn-lt"/>
                      </a:endParaRPr>
                    </a:p>
                  </a:txBody>
                  <a:tcPr marL="9525" marR="9525" marT="9525" marB="0" anchor="ctr"/>
                </a:tc>
                <a:tc>
                  <a:txBody>
                    <a:bodyPr/>
                    <a:lstStyle/>
                    <a:p>
                      <a:pPr algn="ctr" fontAlgn="ctr"/>
                      <a:r>
                        <a:rPr lang="en-US" sz="1400" b="0" i="0" u="none" strike="noStrike" dirty="0" smtClean="0">
                          <a:solidFill>
                            <a:srgbClr val="000000"/>
                          </a:solidFill>
                          <a:effectLst/>
                          <a:latin typeface="+mn-lt"/>
                        </a:rPr>
                        <a:t>SC</a:t>
                      </a:r>
                      <a:endParaRPr lang="en-US" sz="1400" b="0" i="0" u="none" strike="noStrike" dirty="0">
                        <a:solidFill>
                          <a:srgbClr val="000000"/>
                        </a:solidFill>
                        <a:effectLst/>
                        <a:latin typeface="+mn-lt"/>
                      </a:endParaRPr>
                    </a:p>
                  </a:txBody>
                  <a:tcPr marL="9525" marR="9525" marT="9525" marB="0" anchor="ctr"/>
                </a:tc>
              </a:tr>
            </a:tbl>
          </a:graphicData>
        </a:graphic>
      </p:graphicFrame>
      <p:sp>
        <p:nvSpPr>
          <p:cNvPr id="4" name="Date Placeholder 3"/>
          <p:cNvSpPr>
            <a:spLocks noGrp="1"/>
          </p:cNvSpPr>
          <p:nvPr>
            <p:ph type="dt" sz="half" idx="10"/>
          </p:nvPr>
        </p:nvSpPr>
        <p:spPr/>
        <p:txBody>
          <a:bodyPr/>
          <a:lstStyle/>
          <a:p>
            <a:pPr>
              <a:defRPr/>
            </a:pPr>
            <a:r>
              <a:rPr lang="en-US" dirty="0" smtClean="0"/>
              <a:t>June 15, 2012</a:t>
            </a:r>
            <a:endParaRPr lang="en-US" dirty="0"/>
          </a:p>
        </p:txBody>
      </p:sp>
    </p:spTree>
    <p:extLst>
      <p:ext uri="{BB962C8B-B14F-4D97-AF65-F5344CB8AC3E}">
        <p14:creationId xmlns:p14="http://schemas.microsoft.com/office/powerpoint/2010/main" val="42867402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68362"/>
          </a:xfrm>
        </p:spPr>
        <p:txBody>
          <a:bodyPr/>
          <a:lstStyle/>
          <a:p>
            <a:r>
              <a:rPr lang="en-US" dirty="0" smtClean="0"/>
              <a:t>Teachers’ Content Knowledge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12172130"/>
              </p:ext>
            </p:extLst>
          </p:nvPr>
        </p:nvGraphicFramePr>
        <p:xfrm>
          <a:off x="457200" y="1066800"/>
          <a:ext cx="8229601" cy="5105396"/>
        </p:xfrm>
        <a:graphic>
          <a:graphicData uri="http://schemas.openxmlformats.org/drawingml/2006/table">
            <a:tbl>
              <a:tblPr bandRow="1">
                <a:tableStyleId>{8A107856-5554-42FB-B03E-39F5DBC370BA}</a:tableStyleId>
              </a:tblPr>
              <a:tblGrid>
                <a:gridCol w="749871"/>
                <a:gridCol w="3364929"/>
                <a:gridCol w="1905000"/>
                <a:gridCol w="762000"/>
                <a:gridCol w="838200"/>
                <a:gridCol w="609601"/>
              </a:tblGrid>
              <a:tr h="508594">
                <a:tc>
                  <a:txBody>
                    <a:bodyPr/>
                    <a:lstStyle/>
                    <a:p>
                      <a:pPr algn="l" fontAlgn="ctr"/>
                      <a:r>
                        <a:rPr lang="en-US" sz="1600" u="none" strike="noStrike" dirty="0">
                          <a:effectLst/>
                        </a:rPr>
                        <a:t>DTAMS</a:t>
                      </a:r>
                      <a:endParaRPr lang="en-US" sz="1600" b="0" i="0" u="none" strike="noStrike" dirty="0">
                        <a:solidFill>
                          <a:srgbClr val="000000"/>
                        </a:solidFill>
                        <a:effectLst/>
                        <a:latin typeface="+mn-lt"/>
                      </a:endParaRPr>
                    </a:p>
                  </a:txBody>
                  <a:tcPr marL="9510" marR="9510" marT="9510" marB="0" anchor="ctr"/>
                </a:tc>
                <a:tc>
                  <a:txBody>
                    <a:bodyPr/>
                    <a:lstStyle/>
                    <a:p>
                      <a:pPr algn="l" fontAlgn="ctr"/>
                      <a:r>
                        <a:rPr lang="en-US" sz="1600" u="none" strike="noStrike">
                          <a:effectLst/>
                        </a:rPr>
                        <a:t>Diagnostic Teacher Assessments in Mathtematics and Science</a:t>
                      </a:r>
                      <a:endParaRPr lang="en-US" sz="1600" b="0" i="0" u="none" strike="noStrike">
                        <a:solidFill>
                          <a:srgbClr val="538DD5"/>
                        </a:solidFill>
                        <a:effectLst/>
                        <a:latin typeface="+mn-lt"/>
                      </a:endParaRPr>
                    </a:p>
                  </a:txBody>
                  <a:tcPr marL="9510" marR="9510" marT="9510" marB="0" anchor="ctr"/>
                </a:tc>
                <a:tc>
                  <a:txBody>
                    <a:bodyPr/>
                    <a:lstStyle/>
                    <a:p>
                      <a:pPr algn="ctr" fontAlgn="ctr"/>
                      <a:r>
                        <a:rPr lang="en-US" sz="1600" u="none" strike="noStrike" dirty="0" smtClean="0">
                          <a:effectLst/>
                        </a:rPr>
                        <a:t>PCK</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test</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mid</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SC,M</a:t>
                      </a:r>
                      <a:endParaRPr lang="en-US" sz="1600" b="0" i="0" u="none" strike="noStrike" dirty="0">
                        <a:solidFill>
                          <a:srgbClr val="000000"/>
                        </a:solidFill>
                        <a:effectLst/>
                        <a:latin typeface="+mn-lt"/>
                      </a:endParaRPr>
                    </a:p>
                  </a:txBody>
                  <a:tcPr marL="9510" marR="9510" marT="9510" marB="0" anchor="ctr"/>
                </a:tc>
              </a:tr>
              <a:tr h="508594">
                <a:tc>
                  <a:txBody>
                    <a:bodyPr/>
                    <a:lstStyle/>
                    <a:p>
                      <a:pPr algn="l" fontAlgn="ctr"/>
                      <a:r>
                        <a:rPr lang="en-US" sz="1600" u="none" strike="noStrike">
                          <a:effectLst/>
                        </a:rPr>
                        <a:t>DTAMS</a:t>
                      </a:r>
                      <a:endParaRPr lang="en-US" sz="1600" b="0" i="0" u="none" strike="noStrike">
                        <a:solidFill>
                          <a:srgbClr val="000000"/>
                        </a:solidFill>
                        <a:effectLst/>
                        <a:latin typeface="+mn-lt"/>
                      </a:endParaRPr>
                    </a:p>
                  </a:txBody>
                  <a:tcPr marL="9510" marR="9510" marT="9510" marB="0" anchor="ctr"/>
                </a:tc>
                <a:tc>
                  <a:txBody>
                    <a:bodyPr/>
                    <a:lstStyle/>
                    <a:p>
                      <a:pPr algn="l" fontAlgn="ctr"/>
                      <a:r>
                        <a:rPr lang="en-US" sz="1600" u="none" strike="noStrike">
                          <a:effectLst/>
                        </a:rPr>
                        <a:t>Diagnostic Mathematics Assessments for Elementary Teachers--algebra</a:t>
                      </a:r>
                      <a:endParaRPr lang="en-US" sz="1600" b="0" i="0" u="none" strike="noStrike">
                        <a:solidFill>
                          <a:srgbClr val="538DD5"/>
                        </a:solidFill>
                        <a:effectLst/>
                        <a:latin typeface="+mn-lt"/>
                      </a:endParaRPr>
                    </a:p>
                  </a:txBody>
                  <a:tcPr marL="9510" marR="9510" marT="9510" marB="0" anchor="ctr"/>
                </a:tc>
                <a:tc>
                  <a:txBody>
                    <a:bodyPr/>
                    <a:lstStyle/>
                    <a:p>
                      <a:pPr algn="ctr" fontAlgn="ctr"/>
                      <a:r>
                        <a:rPr lang="en-US" sz="1600" u="none" strike="noStrike" dirty="0" smtClean="0">
                          <a:effectLst/>
                        </a:rPr>
                        <a:t>PCK</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test</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err="1" smtClean="0">
                          <a:effectLst/>
                        </a:rPr>
                        <a:t>elem</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M</a:t>
                      </a:r>
                      <a:endParaRPr lang="en-US" sz="1600" b="0" i="0" u="none" strike="noStrike" dirty="0">
                        <a:solidFill>
                          <a:srgbClr val="000000"/>
                        </a:solidFill>
                        <a:effectLst/>
                        <a:latin typeface="+mn-lt"/>
                      </a:endParaRPr>
                    </a:p>
                  </a:txBody>
                  <a:tcPr marL="9510" marR="9510" marT="9510" marB="0" anchor="ctr"/>
                </a:tc>
              </a:tr>
              <a:tr h="508594">
                <a:tc>
                  <a:txBody>
                    <a:bodyPr/>
                    <a:lstStyle/>
                    <a:p>
                      <a:pPr algn="l" fontAlgn="ctr"/>
                      <a:r>
                        <a:rPr lang="en-US" sz="1600" u="none" strike="noStrike">
                          <a:effectLst/>
                        </a:rPr>
                        <a:t>M-SCAN</a:t>
                      </a:r>
                      <a:endParaRPr lang="en-US" sz="1600" b="0" i="0" u="none" strike="noStrike">
                        <a:solidFill>
                          <a:srgbClr val="000000"/>
                        </a:solidFill>
                        <a:effectLst/>
                        <a:latin typeface="+mn-lt"/>
                      </a:endParaRPr>
                    </a:p>
                  </a:txBody>
                  <a:tcPr marL="9510" marR="9510" marT="9510" marB="0" anchor="ctr"/>
                </a:tc>
                <a:tc>
                  <a:txBody>
                    <a:bodyPr/>
                    <a:lstStyle/>
                    <a:p>
                      <a:pPr algn="l" fontAlgn="ctr"/>
                      <a:r>
                        <a:rPr lang="en-US" sz="1600" u="none" strike="noStrike">
                          <a:effectLst/>
                        </a:rPr>
                        <a:t>The Mathematics Scan</a:t>
                      </a:r>
                      <a:endParaRPr lang="en-US" sz="1600" b="0" i="0" u="none" strike="noStrike">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instruction, assessment</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err="1" smtClean="0">
                          <a:effectLst/>
                        </a:rPr>
                        <a:t>obs</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err="1" smtClean="0">
                          <a:effectLst/>
                        </a:rPr>
                        <a:t>elem</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M</a:t>
                      </a:r>
                      <a:endParaRPr lang="en-US" sz="1600" b="0" i="0" u="none" strike="noStrike" dirty="0">
                        <a:solidFill>
                          <a:srgbClr val="000000"/>
                        </a:solidFill>
                        <a:effectLst/>
                        <a:latin typeface="+mn-lt"/>
                      </a:endParaRPr>
                    </a:p>
                  </a:txBody>
                  <a:tcPr marL="9510" marR="9510" marT="9510" marB="0" anchor="ctr"/>
                </a:tc>
              </a:tr>
              <a:tr h="259161">
                <a:tc>
                  <a:txBody>
                    <a:bodyPr/>
                    <a:lstStyle/>
                    <a:p>
                      <a:pPr algn="l" fontAlgn="ctr"/>
                      <a:r>
                        <a:rPr lang="en-US" sz="1600" u="none" strike="noStrike" dirty="0">
                          <a:effectLst/>
                        </a:rPr>
                        <a:t>ACT</a:t>
                      </a:r>
                      <a:endParaRPr lang="en-US" sz="1600" b="0" i="0" u="none" strike="noStrike" dirty="0">
                        <a:solidFill>
                          <a:srgbClr val="000000"/>
                        </a:solidFill>
                        <a:effectLst/>
                        <a:latin typeface="+mn-lt"/>
                      </a:endParaRPr>
                    </a:p>
                  </a:txBody>
                  <a:tcPr marL="9510" marR="9510" marT="9510" marB="0" anchor="ctr"/>
                </a:tc>
                <a:tc>
                  <a:txBody>
                    <a:bodyPr/>
                    <a:lstStyle/>
                    <a:p>
                      <a:pPr algn="l" fontAlgn="ctr"/>
                      <a:r>
                        <a:rPr lang="en-US" sz="1600" u="none" strike="noStrike" dirty="0">
                          <a:effectLst/>
                        </a:rPr>
                        <a:t>American College Testing</a:t>
                      </a:r>
                      <a:endParaRPr lang="en-US" sz="1600" b="0" i="0" u="none" strike="noStrike" dirty="0">
                        <a:solidFill>
                          <a:srgbClr val="000000"/>
                        </a:solidFill>
                        <a:effectLst/>
                        <a:latin typeface="+mn-lt"/>
                      </a:endParaRPr>
                    </a:p>
                  </a:txBody>
                  <a:tcPr marL="9510" marR="9510" marT="9510" marB="0" anchor="ctr"/>
                </a:tc>
                <a:tc>
                  <a:txBody>
                    <a:bodyPr/>
                    <a:lstStyle/>
                    <a:p>
                      <a:pPr algn="ctr" fontAlgn="ct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smtClean="0">
                          <a:effectLst/>
                        </a:rPr>
                        <a:t>St. test</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post</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GEN</a:t>
                      </a:r>
                      <a:endParaRPr lang="en-US" sz="1600" b="0" i="0" u="none" strike="noStrike" dirty="0">
                        <a:solidFill>
                          <a:srgbClr val="000000"/>
                        </a:solidFill>
                        <a:effectLst/>
                        <a:latin typeface="+mn-lt"/>
                      </a:endParaRPr>
                    </a:p>
                  </a:txBody>
                  <a:tcPr marL="9510" marR="9510" marT="9510" marB="0" anchor="ctr"/>
                </a:tc>
              </a:tr>
              <a:tr h="259161">
                <a:tc>
                  <a:txBody>
                    <a:bodyPr/>
                    <a:lstStyle/>
                    <a:p>
                      <a:pPr algn="l" fontAlgn="ctr"/>
                      <a:r>
                        <a:rPr lang="en-US" sz="1600" u="none" strike="noStrike" dirty="0">
                          <a:effectLst/>
                        </a:rPr>
                        <a:t>AP</a:t>
                      </a:r>
                      <a:endParaRPr lang="en-US" sz="1600" b="0" i="0" u="none" strike="noStrike" dirty="0">
                        <a:solidFill>
                          <a:srgbClr val="000000"/>
                        </a:solidFill>
                        <a:effectLst/>
                        <a:latin typeface="+mn-lt"/>
                      </a:endParaRPr>
                    </a:p>
                  </a:txBody>
                  <a:tcPr marL="9510" marR="9510" marT="9510" marB="0" anchor="ctr"/>
                </a:tc>
                <a:tc>
                  <a:txBody>
                    <a:bodyPr/>
                    <a:lstStyle/>
                    <a:p>
                      <a:pPr algn="l" fontAlgn="ctr"/>
                      <a:r>
                        <a:rPr lang="en-US" sz="1600" u="none" strike="noStrike" dirty="0" err="1">
                          <a:effectLst/>
                        </a:rPr>
                        <a:t>Anvanced</a:t>
                      </a:r>
                      <a:r>
                        <a:rPr lang="en-US" sz="1600" u="none" strike="noStrike" dirty="0">
                          <a:effectLst/>
                        </a:rPr>
                        <a:t> Placement</a:t>
                      </a:r>
                      <a:endParaRPr lang="en-US" sz="1600" b="0" i="0" u="none" strike="noStrike" dirty="0">
                        <a:solidFill>
                          <a:srgbClr val="000000"/>
                        </a:solidFill>
                        <a:effectLst/>
                        <a:latin typeface="+mn-lt"/>
                      </a:endParaRPr>
                    </a:p>
                  </a:txBody>
                  <a:tcPr marL="9510" marR="9510" marT="9510" marB="0" anchor="ctr"/>
                </a:tc>
                <a:tc>
                  <a:txBody>
                    <a:bodyPr/>
                    <a:lstStyle/>
                    <a:p>
                      <a:pPr algn="ctr" fontAlgn="ct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St. test</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high</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GEN</a:t>
                      </a:r>
                      <a:endParaRPr lang="en-US" sz="1600" b="0" i="0" u="none" strike="noStrike" dirty="0">
                        <a:solidFill>
                          <a:srgbClr val="000000"/>
                        </a:solidFill>
                        <a:effectLst/>
                        <a:latin typeface="+mn-lt"/>
                      </a:endParaRPr>
                    </a:p>
                  </a:txBody>
                  <a:tcPr marL="9510" marR="9510" marT="9510" marB="0" anchor="ctr"/>
                </a:tc>
              </a:tr>
              <a:tr h="508594">
                <a:tc>
                  <a:txBody>
                    <a:bodyPr/>
                    <a:lstStyle/>
                    <a:p>
                      <a:pPr algn="l" fontAlgn="ctr"/>
                      <a:r>
                        <a:rPr lang="en-US" sz="1600" u="none" strike="noStrike">
                          <a:effectLst/>
                        </a:rPr>
                        <a:t>CST</a:t>
                      </a:r>
                      <a:endParaRPr lang="en-US" sz="1600" b="0" i="0" u="none" strike="noStrike">
                        <a:solidFill>
                          <a:srgbClr val="000000"/>
                        </a:solidFill>
                        <a:effectLst/>
                        <a:latin typeface="+mn-lt"/>
                      </a:endParaRPr>
                    </a:p>
                  </a:txBody>
                  <a:tcPr marL="9510" marR="9510" marT="9510" marB="0" anchor="ctr"/>
                </a:tc>
                <a:tc>
                  <a:txBody>
                    <a:bodyPr/>
                    <a:lstStyle/>
                    <a:p>
                      <a:pPr algn="l" fontAlgn="ctr"/>
                      <a:r>
                        <a:rPr lang="en-US" sz="1600" u="none" strike="noStrike">
                          <a:effectLst/>
                        </a:rPr>
                        <a:t>Content Specialty Test Earth Science for New York Teacher Certification</a:t>
                      </a:r>
                      <a:endParaRPr lang="en-US" sz="1600" b="0" i="0" u="none" strike="noStrike">
                        <a:solidFill>
                          <a:srgbClr val="000000"/>
                        </a:solidFill>
                        <a:effectLst/>
                        <a:latin typeface="+mn-lt"/>
                      </a:endParaRPr>
                    </a:p>
                  </a:txBody>
                  <a:tcPr marL="9510" marR="9510" marT="9510" marB="0" anchor="ctr"/>
                </a:tc>
                <a:tc>
                  <a:txBody>
                    <a:bodyPr/>
                    <a:lstStyle/>
                    <a:p>
                      <a:pPr algn="ctr" fontAlgn="ct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test</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K-12</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SC</a:t>
                      </a:r>
                      <a:endParaRPr lang="en-US" sz="1600" b="0" i="0" u="none" strike="noStrike" dirty="0">
                        <a:solidFill>
                          <a:srgbClr val="000000"/>
                        </a:solidFill>
                        <a:effectLst/>
                        <a:latin typeface="+mn-lt"/>
                      </a:endParaRPr>
                    </a:p>
                  </a:txBody>
                  <a:tcPr marL="9510" marR="9510" marT="9510" marB="0" anchor="ctr"/>
                </a:tc>
              </a:tr>
              <a:tr h="259161">
                <a:tc>
                  <a:txBody>
                    <a:bodyPr/>
                    <a:lstStyle/>
                    <a:p>
                      <a:pPr algn="l" fontAlgn="ctr"/>
                      <a:r>
                        <a:rPr lang="en-US" sz="1600" u="none" strike="noStrike" dirty="0">
                          <a:effectLst/>
                        </a:rPr>
                        <a:t>FACETS</a:t>
                      </a:r>
                      <a:endParaRPr lang="en-US" sz="1600" b="0" i="0" u="none" strike="noStrike" dirty="0">
                        <a:solidFill>
                          <a:srgbClr val="000000"/>
                        </a:solidFill>
                        <a:effectLst/>
                        <a:latin typeface="+mn-lt"/>
                      </a:endParaRPr>
                    </a:p>
                  </a:txBody>
                  <a:tcPr marL="9510" marR="9510" marT="9510" marB="0" anchor="ctr"/>
                </a:tc>
                <a:tc>
                  <a:txBody>
                    <a:bodyPr/>
                    <a:lstStyle/>
                    <a:p>
                      <a:pPr algn="l" fontAlgn="ctr"/>
                      <a:r>
                        <a:rPr lang="en-US" sz="1600" u="none" strike="noStrike" dirty="0" err="1">
                          <a:effectLst/>
                        </a:rPr>
                        <a:t>Diagnoser</a:t>
                      </a:r>
                      <a:r>
                        <a:rPr lang="en-US" sz="1600" u="none" strike="noStrike" dirty="0">
                          <a:effectLst/>
                        </a:rPr>
                        <a:t> Tools</a:t>
                      </a:r>
                      <a:endParaRPr lang="en-US" sz="1600" b="0" i="0" u="none" strike="noStrike" dirty="0">
                        <a:solidFill>
                          <a:srgbClr val="000000"/>
                        </a:solidFill>
                        <a:effectLst/>
                        <a:latin typeface="+mn-lt"/>
                      </a:endParaRPr>
                    </a:p>
                  </a:txBody>
                  <a:tcPr marL="9510" marR="9510" marT="9510" marB="0" anchor="ctr"/>
                </a:tc>
                <a:tc>
                  <a:txBody>
                    <a:bodyPr/>
                    <a:lstStyle/>
                    <a:p>
                      <a:pPr algn="ctr" fontAlgn="ct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smtClean="0">
                          <a:effectLst/>
                        </a:rPr>
                        <a:t>St. test</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Mid, high</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SC,M</a:t>
                      </a:r>
                      <a:endParaRPr lang="en-US" sz="1600" b="0" i="0" u="none" strike="noStrike" dirty="0">
                        <a:solidFill>
                          <a:srgbClr val="000000"/>
                        </a:solidFill>
                        <a:effectLst/>
                        <a:latin typeface="+mn-lt"/>
                      </a:endParaRPr>
                    </a:p>
                  </a:txBody>
                  <a:tcPr marL="9510" marR="9510" marT="9510" marB="0" anchor="ctr"/>
                </a:tc>
              </a:tr>
              <a:tr h="508594">
                <a:tc>
                  <a:txBody>
                    <a:bodyPr/>
                    <a:lstStyle/>
                    <a:p>
                      <a:pPr algn="l" fontAlgn="ctr"/>
                      <a:r>
                        <a:rPr lang="en-US" sz="1600" u="none" strike="noStrike">
                          <a:effectLst/>
                        </a:rPr>
                        <a:t>FCI</a:t>
                      </a:r>
                      <a:endParaRPr lang="en-US" sz="1600" b="0" i="0" u="none" strike="noStrike">
                        <a:solidFill>
                          <a:srgbClr val="000000"/>
                        </a:solidFill>
                        <a:effectLst/>
                        <a:latin typeface="+mn-lt"/>
                      </a:endParaRPr>
                    </a:p>
                  </a:txBody>
                  <a:tcPr marL="9510" marR="9510" marT="9510" marB="0" anchor="ctr"/>
                </a:tc>
                <a:tc>
                  <a:txBody>
                    <a:bodyPr/>
                    <a:lstStyle/>
                    <a:p>
                      <a:pPr algn="l" fontAlgn="ctr"/>
                      <a:r>
                        <a:rPr lang="en-US" sz="1600" u="none" strike="noStrike" dirty="0">
                          <a:effectLst/>
                        </a:rPr>
                        <a:t>Force Concept Inventory assessment</a:t>
                      </a:r>
                      <a:endParaRPr lang="en-US" sz="1600" b="0" i="0" u="none" strike="noStrike" dirty="0">
                        <a:solidFill>
                          <a:srgbClr val="000000"/>
                        </a:solidFill>
                        <a:effectLst/>
                        <a:latin typeface="+mn-lt"/>
                      </a:endParaRPr>
                    </a:p>
                  </a:txBody>
                  <a:tcPr marL="9510" marR="9510" marT="9510" marB="0" anchor="ctr"/>
                </a:tc>
                <a:tc>
                  <a:txBody>
                    <a:bodyPr/>
                    <a:lstStyle/>
                    <a:p>
                      <a:pPr algn="ctr" fontAlgn="ct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St. test</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High, post</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SC</a:t>
                      </a:r>
                      <a:endParaRPr lang="en-US" sz="1600" b="0" i="0" u="none" strike="noStrike" dirty="0">
                        <a:solidFill>
                          <a:srgbClr val="000000"/>
                        </a:solidFill>
                        <a:effectLst/>
                        <a:latin typeface="+mn-lt"/>
                      </a:endParaRPr>
                    </a:p>
                  </a:txBody>
                  <a:tcPr marL="9510" marR="9510" marT="9510" marB="0" anchor="ctr"/>
                </a:tc>
              </a:tr>
              <a:tr h="259161">
                <a:tc>
                  <a:txBody>
                    <a:bodyPr/>
                    <a:lstStyle/>
                    <a:p>
                      <a:pPr algn="l" fontAlgn="ctr"/>
                      <a:r>
                        <a:rPr lang="en-US" sz="1600" u="none" strike="noStrike">
                          <a:effectLst/>
                        </a:rPr>
                        <a:t>GRE</a:t>
                      </a:r>
                      <a:endParaRPr lang="en-US" sz="1600" b="0" i="0" u="none" strike="noStrike">
                        <a:solidFill>
                          <a:srgbClr val="000000"/>
                        </a:solidFill>
                        <a:effectLst/>
                        <a:latin typeface="+mn-lt"/>
                      </a:endParaRPr>
                    </a:p>
                  </a:txBody>
                  <a:tcPr marL="9510" marR="9510" marT="9510" marB="0" anchor="ctr"/>
                </a:tc>
                <a:tc>
                  <a:txBody>
                    <a:bodyPr/>
                    <a:lstStyle/>
                    <a:p>
                      <a:pPr algn="l" fontAlgn="ctr"/>
                      <a:r>
                        <a:rPr lang="en-US" sz="1600" u="none" strike="noStrike">
                          <a:effectLst/>
                        </a:rPr>
                        <a:t>Graduate Record Exam</a:t>
                      </a:r>
                      <a:endParaRPr lang="en-US" sz="1600" b="0" i="0" u="none" strike="noStrike">
                        <a:solidFill>
                          <a:srgbClr val="000000"/>
                        </a:solidFill>
                        <a:effectLst/>
                        <a:latin typeface="+mn-lt"/>
                      </a:endParaRPr>
                    </a:p>
                  </a:txBody>
                  <a:tcPr marL="9510" marR="9510" marT="9510" marB="0" anchor="ctr"/>
                </a:tc>
                <a:tc>
                  <a:txBody>
                    <a:bodyPr/>
                    <a:lstStyle/>
                    <a:p>
                      <a:pPr algn="ctr" fontAlgn="ct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smtClean="0">
                          <a:effectLst/>
                        </a:rPr>
                        <a:t>test</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post</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GEN</a:t>
                      </a:r>
                      <a:endParaRPr lang="en-US" sz="1600" b="0" i="0" u="none" strike="noStrike" dirty="0">
                        <a:solidFill>
                          <a:srgbClr val="000000"/>
                        </a:solidFill>
                        <a:effectLst/>
                        <a:latin typeface="+mn-lt"/>
                      </a:endParaRPr>
                    </a:p>
                  </a:txBody>
                  <a:tcPr marL="9510" marR="9510" marT="9510" marB="0" anchor="ctr"/>
                </a:tc>
              </a:tr>
              <a:tr h="508594">
                <a:tc>
                  <a:txBody>
                    <a:bodyPr/>
                    <a:lstStyle/>
                    <a:p>
                      <a:pPr algn="l" fontAlgn="ctr"/>
                      <a:r>
                        <a:rPr lang="en-US" sz="1600" u="none" strike="noStrike">
                          <a:effectLst/>
                        </a:rPr>
                        <a:t>ITBS</a:t>
                      </a:r>
                      <a:endParaRPr lang="en-US" sz="1600" b="0" i="0" u="none" strike="noStrike">
                        <a:solidFill>
                          <a:srgbClr val="000000"/>
                        </a:solidFill>
                        <a:effectLst/>
                        <a:latin typeface="+mn-lt"/>
                      </a:endParaRPr>
                    </a:p>
                  </a:txBody>
                  <a:tcPr marL="9510" marR="9510" marT="9510" marB="0" anchor="ctr"/>
                </a:tc>
                <a:tc>
                  <a:txBody>
                    <a:bodyPr/>
                    <a:lstStyle/>
                    <a:p>
                      <a:pPr algn="l" fontAlgn="ctr"/>
                      <a:r>
                        <a:rPr lang="en-US" sz="1600" u="none" strike="noStrike">
                          <a:effectLst/>
                        </a:rPr>
                        <a:t>Iowa Test of Basic Skills</a:t>
                      </a:r>
                      <a:endParaRPr lang="en-US" sz="1600" b="0" i="0" u="none" strike="noStrike">
                        <a:solidFill>
                          <a:srgbClr val="000000"/>
                        </a:solidFill>
                        <a:effectLst/>
                        <a:latin typeface="+mn-lt"/>
                      </a:endParaRPr>
                    </a:p>
                  </a:txBody>
                  <a:tcPr marL="9510" marR="9510" marT="9510" marB="0" anchor="ctr"/>
                </a:tc>
                <a:tc>
                  <a:txBody>
                    <a:bodyPr/>
                    <a:lstStyle/>
                    <a:p>
                      <a:pPr algn="ctr" fontAlgn="ct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smtClean="0">
                          <a:effectLst/>
                        </a:rPr>
                        <a:t>St. test</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Elem, mid</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GEN</a:t>
                      </a:r>
                      <a:endParaRPr lang="en-US" sz="1600" b="0" i="0" u="none" strike="noStrike" dirty="0">
                        <a:solidFill>
                          <a:srgbClr val="000000"/>
                        </a:solidFill>
                        <a:effectLst/>
                        <a:latin typeface="+mn-lt"/>
                      </a:endParaRPr>
                    </a:p>
                  </a:txBody>
                  <a:tcPr marL="9510" marR="9510" marT="9510" marB="0" anchor="ctr"/>
                </a:tc>
              </a:tr>
              <a:tr h="508594">
                <a:tc>
                  <a:txBody>
                    <a:bodyPr/>
                    <a:lstStyle/>
                    <a:p>
                      <a:pPr algn="l" fontAlgn="ctr"/>
                      <a:r>
                        <a:rPr lang="en-US" sz="1600" u="none" strike="noStrike">
                          <a:effectLst/>
                        </a:rPr>
                        <a:t>MAP</a:t>
                      </a:r>
                      <a:endParaRPr lang="en-US" sz="1600" b="0" i="0" u="none" strike="noStrike">
                        <a:solidFill>
                          <a:srgbClr val="000000"/>
                        </a:solidFill>
                        <a:effectLst/>
                        <a:latin typeface="+mn-lt"/>
                      </a:endParaRPr>
                    </a:p>
                  </a:txBody>
                  <a:tcPr marL="9510" marR="9510" marT="9510" marB="0" anchor="ctr"/>
                </a:tc>
                <a:tc>
                  <a:txBody>
                    <a:bodyPr/>
                    <a:lstStyle/>
                    <a:p>
                      <a:pPr algn="l" fontAlgn="ctr"/>
                      <a:r>
                        <a:rPr lang="en-US" sz="1600" u="none" strike="noStrike">
                          <a:effectLst/>
                        </a:rPr>
                        <a:t>Missouri Assessment Program </a:t>
                      </a:r>
                      <a:endParaRPr lang="en-US" sz="1600" b="0" i="0" u="none" strike="noStrike">
                        <a:solidFill>
                          <a:srgbClr val="000000"/>
                        </a:solidFill>
                        <a:effectLst/>
                        <a:latin typeface="+mn-lt"/>
                      </a:endParaRPr>
                    </a:p>
                  </a:txBody>
                  <a:tcPr marL="9510" marR="9510" marT="9510" marB="0" anchor="ctr"/>
                </a:tc>
                <a:tc>
                  <a:txBody>
                    <a:bodyPr/>
                    <a:lstStyle/>
                    <a:p>
                      <a:pPr algn="ctr" fontAlgn="ct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St. test</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smtClean="0">
                          <a:effectLst/>
                        </a:rPr>
                        <a:t>Elem, mid</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SC,M</a:t>
                      </a:r>
                      <a:endParaRPr lang="en-US" sz="1600" b="0" i="0" u="none" strike="noStrike" dirty="0">
                        <a:solidFill>
                          <a:srgbClr val="000000"/>
                        </a:solidFill>
                        <a:effectLst/>
                        <a:latin typeface="+mn-lt"/>
                      </a:endParaRPr>
                    </a:p>
                  </a:txBody>
                  <a:tcPr marL="9510" marR="9510" marT="9510" marB="0" anchor="ctr"/>
                </a:tc>
              </a:tr>
              <a:tr h="508594">
                <a:tc>
                  <a:txBody>
                    <a:bodyPr/>
                    <a:lstStyle/>
                    <a:p>
                      <a:pPr algn="l" fontAlgn="ctr"/>
                      <a:r>
                        <a:rPr lang="en-US" sz="1600" u="none" strike="noStrike">
                          <a:effectLst/>
                        </a:rPr>
                        <a:t>MKT</a:t>
                      </a:r>
                      <a:endParaRPr lang="en-US" sz="1600" b="0" i="0" u="none" strike="noStrike">
                        <a:solidFill>
                          <a:srgbClr val="000000"/>
                        </a:solidFill>
                        <a:effectLst/>
                        <a:latin typeface="+mn-lt"/>
                      </a:endParaRPr>
                    </a:p>
                  </a:txBody>
                  <a:tcPr marL="9510" marR="9510" marT="9510" marB="0" anchor="ctr"/>
                </a:tc>
                <a:tc>
                  <a:txBody>
                    <a:bodyPr/>
                    <a:lstStyle/>
                    <a:p>
                      <a:pPr algn="l" fontAlgn="ctr"/>
                      <a:r>
                        <a:rPr lang="en-US" sz="1600" u="none" strike="noStrike">
                          <a:effectLst/>
                        </a:rPr>
                        <a:t>Mathematical Knowledge for Teaching</a:t>
                      </a:r>
                      <a:endParaRPr lang="en-US" sz="1600" b="0" i="0" u="none" strike="noStrike">
                        <a:solidFill>
                          <a:srgbClr val="00B050"/>
                        </a:solidFill>
                        <a:effectLst/>
                        <a:latin typeface="+mn-lt"/>
                      </a:endParaRPr>
                    </a:p>
                  </a:txBody>
                  <a:tcPr marL="9510" marR="9510" marT="9510" marB="0" anchor="ctr"/>
                </a:tc>
                <a:tc>
                  <a:txBody>
                    <a:bodyPr/>
                    <a:lstStyle/>
                    <a:p>
                      <a:pPr algn="ctr" fontAlgn="ct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test</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Elem, mid</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M</a:t>
                      </a:r>
                      <a:endParaRPr lang="en-US" sz="1600" b="0" i="0" u="none" strike="noStrike" dirty="0">
                        <a:solidFill>
                          <a:srgbClr val="000000"/>
                        </a:solidFill>
                        <a:effectLst/>
                        <a:latin typeface="+mn-lt"/>
                      </a:endParaRPr>
                    </a:p>
                  </a:txBody>
                  <a:tcPr marL="9510" marR="9510" marT="9510" marB="0" anchor="ctr"/>
                </a:tc>
              </a:tr>
            </a:tbl>
          </a:graphicData>
        </a:graphic>
      </p:graphicFrame>
      <p:sp>
        <p:nvSpPr>
          <p:cNvPr id="4" name="Date Placeholder 3"/>
          <p:cNvSpPr>
            <a:spLocks noGrp="1"/>
          </p:cNvSpPr>
          <p:nvPr>
            <p:ph type="dt" sz="half" idx="10"/>
          </p:nvPr>
        </p:nvSpPr>
        <p:spPr/>
        <p:txBody>
          <a:bodyPr/>
          <a:lstStyle/>
          <a:p>
            <a:pPr>
              <a:defRPr/>
            </a:pPr>
            <a:r>
              <a:rPr lang="en-US" smtClean="0"/>
              <a:t>June 15, 2012</a:t>
            </a:r>
            <a:endParaRPr lang="en-US" dirty="0"/>
          </a:p>
        </p:txBody>
      </p:sp>
    </p:spTree>
    <p:extLst>
      <p:ext uri="{BB962C8B-B14F-4D97-AF65-F5344CB8AC3E}">
        <p14:creationId xmlns:p14="http://schemas.microsoft.com/office/powerpoint/2010/main" val="1684405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Teachers’ Content Knowledge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52106750"/>
              </p:ext>
            </p:extLst>
          </p:nvPr>
        </p:nvGraphicFramePr>
        <p:xfrm>
          <a:off x="533400" y="1371598"/>
          <a:ext cx="8153401" cy="4800601"/>
        </p:xfrm>
        <a:graphic>
          <a:graphicData uri="http://schemas.openxmlformats.org/drawingml/2006/table">
            <a:tbl>
              <a:tblPr bandRow="1">
                <a:tableStyleId>{8A107856-5554-42FB-B03E-39F5DBC370BA}</a:tableStyleId>
              </a:tblPr>
              <a:tblGrid>
                <a:gridCol w="914941"/>
                <a:gridCol w="4800059"/>
                <a:gridCol w="838200"/>
                <a:gridCol w="914400"/>
                <a:gridCol w="685801"/>
              </a:tblGrid>
              <a:tr h="638971">
                <a:tc>
                  <a:txBody>
                    <a:bodyPr/>
                    <a:lstStyle/>
                    <a:p>
                      <a:pPr algn="l" fontAlgn="ctr"/>
                      <a:r>
                        <a:rPr lang="en-US" sz="1400" u="none" strike="noStrike" dirty="0">
                          <a:effectLst/>
                        </a:rPr>
                        <a:t>MOSART</a:t>
                      </a:r>
                      <a:endParaRPr lang="en-US" sz="1400" b="0" i="0" u="none" strike="noStrike" dirty="0">
                        <a:solidFill>
                          <a:srgbClr val="000000"/>
                        </a:solidFill>
                        <a:effectLst/>
                        <a:latin typeface="+mn-lt"/>
                      </a:endParaRPr>
                    </a:p>
                  </a:txBody>
                  <a:tcPr marL="9510" marR="9510" marT="9510" marB="0" anchor="ctr"/>
                </a:tc>
                <a:tc>
                  <a:txBody>
                    <a:bodyPr/>
                    <a:lstStyle/>
                    <a:p>
                      <a:pPr algn="l" fontAlgn="ctr"/>
                      <a:r>
                        <a:rPr lang="en-US" sz="1400" u="none" strike="noStrike">
                          <a:effectLst/>
                        </a:rPr>
                        <a:t>Misconceptions-Oriented Standards-Based Assessment Resources for Teachers</a:t>
                      </a:r>
                      <a:endParaRPr lang="en-US" sz="1400" b="0" i="0" u="none" strike="noStrike">
                        <a:solidFill>
                          <a:srgbClr val="000000"/>
                        </a:solidFill>
                        <a:effectLst/>
                        <a:latin typeface="+mn-lt"/>
                      </a:endParaRPr>
                    </a:p>
                  </a:txBody>
                  <a:tcPr marL="9510" marR="9510" marT="9510" marB="0" anchor="ctr"/>
                </a:tc>
                <a:tc>
                  <a:txBody>
                    <a:bodyPr/>
                    <a:lstStyle/>
                    <a:p>
                      <a:pPr algn="ctr" fontAlgn="ctr"/>
                      <a:r>
                        <a:rPr lang="en-US" sz="1400" u="none" strike="noStrike" dirty="0" smtClean="0">
                          <a:effectLst/>
                        </a:rPr>
                        <a:t>test</a:t>
                      </a:r>
                      <a:endParaRPr lang="en-US" sz="1400" b="0" i="0" u="none" strike="noStrike" dirty="0">
                        <a:solidFill>
                          <a:srgbClr val="000000"/>
                        </a:solidFill>
                        <a:effectLst/>
                        <a:latin typeface="+mn-lt"/>
                      </a:endParaRPr>
                    </a:p>
                  </a:txBody>
                  <a:tcPr marL="9510" marR="9510" marT="9510" marB="0" anchor="ctr"/>
                </a:tc>
                <a:tc>
                  <a:txBody>
                    <a:bodyPr/>
                    <a:lstStyle/>
                    <a:p>
                      <a:pPr algn="ctr" fontAlgn="ctr"/>
                      <a:r>
                        <a:rPr lang="en-US" sz="1400" u="none" strike="noStrike" dirty="0" smtClean="0">
                          <a:effectLst/>
                        </a:rPr>
                        <a:t>K-12</a:t>
                      </a:r>
                      <a:endParaRPr lang="en-US" sz="1400" b="0" i="0" u="none" strike="noStrike" dirty="0">
                        <a:solidFill>
                          <a:srgbClr val="000000"/>
                        </a:solidFill>
                        <a:effectLst/>
                        <a:latin typeface="+mn-lt"/>
                      </a:endParaRPr>
                    </a:p>
                  </a:txBody>
                  <a:tcPr marL="9510" marR="9510" marT="9510" marB="0" anchor="ctr"/>
                </a:tc>
                <a:tc>
                  <a:txBody>
                    <a:bodyPr/>
                    <a:lstStyle/>
                    <a:p>
                      <a:pPr algn="ctr" fontAlgn="ctr"/>
                      <a:r>
                        <a:rPr lang="en-US" sz="1400" u="none" strike="noStrike" dirty="0" smtClean="0">
                          <a:effectLst/>
                        </a:rPr>
                        <a:t>SC</a:t>
                      </a:r>
                      <a:endParaRPr lang="en-US" sz="1400" b="0" i="0" u="none" strike="noStrike" dirty="0">
                        <a:solidFill>
                          <a:srgbClr val="000000"/>
                        </a:solidFill>
                        <a:effectLst/>
                        <a:latin typeface="+mn-lt"/>
                      </a:endParaRPr>
                    </a:p>
                  </a:txBody>
                  <a:tcPr marL="9510" marR="9510" marT="9510" marB="0" anchor="ctr"/>
                </a:tc>
              </a:tr>
              <a:tr h="325596">
                <a:tc>
                  <a:txBody>
                    <a:bodyPr/>
                    <a:lstStyle/>
                    <a:p>
                      <a:pPr algn="l" fontAlgn="ctr"/>
                      <a:r>
                        <a:rPr lang="en-US" sz="1400" u="none" strike="noStrike" dirty="0">
                          <a:effectLst/>
                        </a:rPr>
                        <a:t>NAEP</a:t>
                      </a:r>
                      <a:endParaRPr lang="en-US" sz="1400" b="0" i="0" u="none" strike="noStrike" dirty="0">
                        <a:solidFill>
                          <a:srgbClr val="000000"/>
                        </a:solidFill>
                        <a:effectLst/>
                        <a:latin typeface="+mn-lt"/>
                      </a:endParaRPr>
                    </a:p>
                  </a:txBody>
                  <a:tcPr marL="9510" marR="9510" marT="9510" marB="0" anchor="ctr"/>
                </a:tc>
                <a:tc>
                  <a:txBody>
                    <a:bodyPr/>
                    <a:lstStyle/>
                    <a:p>
                      <a:pPr algn="l" fontAlgn="ctr"/>
                      <a:r>
                        <a:rPr lang="en-US" sz="1400" u="none" strike="noStrike" dirty="0">
                          <a:effectLst/>
                        </a:rPr>
                        <a:t>National Assessment of Educational Progress</a:t>
                      </a:r>
                      <a:endParaRPr lang="en-US" sz="1400" b="0" i="0" u="none" strike="noStrike" dirty="0">
                        <a:solidFill>
                          <a:srgbClr val="000000"/>
                        </a:solidFill>
                        <a:effectLst/>
                        <a:latin typeface="+mn-lt"/>
                      </a:endParaRPr>
                    </a:p>
                  </a:txBody>
                  <a:tcPr marL="9510" marR="9510" marT="9510" marB="0" anchor="ctr"/>
                </a:tc>
                <a:tc>
                  <a:txBody>
                    <a:bodyPr/>
                    <a:lstStyle/>
                    <a:p>
                      <a:pPr algn="ctr" fontAlgn="ctr"/>
                      <a:r>
                        <a:rPr lang="en-US" sz="1400" u="none" strike="noStrike" smtClean="0">
                          <a:effectLst/>
                        </a:rPr>
                        <a:t>St. test</a:t>
                      </a:r>
                      <a:endParaRPr lang="en-US" sz="1400" b="0" i="0" u="none" strike="noStrike" dirty="0">
                        <a:solidFill>
                          <a:srgbClr val="000000"/>
                        </a:solidFill>
                        <a:effectLst/>
                        <a:latin typeface="+mn-lt"/>
                      </a:endParaRPr>
                    </a:p>
                  </a:txBody>
                  <a:tcPr marL="9510" marR="9510" marT="9510" marB="0" anchor="ctr"/>
                </a:tc>
                <a:tc>
                  <a:txBody>
                    <a:bodyPr/>
                    <a:lstStyle/>
                    <a:p>
                      <a:pPr algn="ctr" fontAlgn="ctr"/>
                      <a:r>
                        <a:rPr lang="en-US" sz="1400" u="none" strike="noStrike" dirty="0" smtClean="0">
                          <a:effectLst/>
                        </a:rPr>
                        <a:t>K-12</a:t>
                      </a:r>
                      <a:endParaRPr lang="en-US" sz="1400" b="0" i="0" u="none" strike="noStrike" dirty="0">
                        <a:solidFill>
                          <a:srgbClr val="000000"/>
                        </a:solidFill>
                        <a:effectLst/>
                        <a:latin typeface="+mn-lt"/>
                      </a:endParaRPr>
                    </a:p>
                  </a:txBody>
                  <a:tcPr marL="9510" marR="9510" marT="9510" marB="0" anchor="ctr"/>
                </a:tc>
                <a:tc>
                  <a:txBody>
                    <a:bodyPr/>
                    <a:lstStyle/>
                    <a:p>
                      <a:pPr algn="ctr" fontAlgn="ctr"/>
                      <a:r>
                        <a:rPr lang="en-US" sz="1400" u="none" strike="noStrike" dirty="0" smtClean="0">
                          <a:effectLst/>
                        </a:rPr>
                        <a:t>GEN</a:t>
                      </a:r>
                      <a:endParaRPr lang="en-US" sz="1400" b="0" i="0" u="none" strike="noStrike" dirty="0">
                        <a:solidFill>
                          <a:srgbClr val="000000"/>
                        </a:solidFill>
                        <a:effectLst/>
                        <a:latin typeface="+mn-lt"/>
                      </a:endParaRPr>
                    </a:p>
                  </a:txBody>
                  <a:tcPr marL="9510" marR="9510" marT="9510" marB="0" anchor="ctr"/>
                </a:tc>
              </a:tr>
              <a:tr h="325596">
                <a:tc>
                  <a:txBody>
                    <a:bodyPr/>
                    <a:lstStyle/>
                    <a:p>
                      <a:pPr algn="l" fontAlgn="ctr"/>
                      <a:r>
                        <a:rPr lang="en-US" sz="1400" u="none" strike="noStrike">
                          <a:effectLst/>
                        </a:rPr>
                        <a:t>PISA</a:t>
                      </a:r>
                      <a:endParaRPr lang="en-US" sz="1400" b="0" i="0" u="none" strike="noStrike">
                        <a:solidFill>
                          <a:srgbClr val="000000"/>
                        </a:solidFill>
                        <a:effectLst/>
                        <a:latin typeface="+mn-lt"/>
                      </a:endParaRPr>
                    </a:p>
                  </a:txBody>
                  <a:tcPr marL="9510" marR="9510" marT="9510" marB="0" anchor="ctr"/>
                </a:tc>
                <a:tc>
                  <a:txBody>
                    <a:bodyPr/>
                    <a:lstStyle/>
                    <a:p>
                      <a:pPr algn="l" fontAlgn="ctr"/>
                      <a:r>
                        <a:rPr lang="en-US" sz="1400" u="none" strike="noStrike">
                          <a:effectLst/>
                        </a:rPr>
                        <a:t>Program for International Student Assessment</a:t>
                      </a:r>
                      <a:endParaRPr lang="en-US" sz="1400" b="0" i="0" u="none" strike="noStrike">
                        <a:solidFill>
                          <a:srgbClr val="000000"/>
                        </a:solidFill>
                        <a:effectLst/>
                        <a:latin typeface="+mn-lt"/>
                      </a:endParaRPr>
                    </a:p>
                  </a:txBody>
                  <a:tcPr marL="9510" marR="9510" marT="9510" marB="0" anchor="ctr"/>
                </a:tc>
                <a:tc>
                  <a:txBody>
                    <a:bodyPr/>
                    <a:lstStyle/>
                    <a:p>
                      <a:pPr algn="ctr" fontAlgn="ctr"/>
                      <a:r>
                        <a:rPr lang="en-US" sz="1400" u="none" strike="noStrike" dirty="0" smtClean="0">
                          <a:effectLst/>
                        </a:rPr>
                        <a:t>St. test</a:t>
                      </a:r>
                      <a:endParaRPr lang="en-US" sz="1400" b="0" i="0" u="none" strike="noStrike" dirty="0">
                        <a:solidFill>
                          <a:srgbClr val="000000"/>
                        </a:solidFill>
                        <a:effectLst/>
                        <a:latin typeface="+mn-lt"/>
                      </a:endParaRPr>
                    </a:p>
                  </a:txBody>
                  <a:tcPr marL="9510" marR="9510" marT="9510" marB="0" anchor="ctr"/>
                </a:tc>
                <a:tc>
                  <a:txBody>
                    <a:bodyPr/>
                    <a:lstStyle/>
                    <a:p>
                      <a:pPr algn="ctr" fontAlgn="ctr"/>
                      <a:r>
                        <a:rPr lang="en-US" sz="1400" u="none" strike="noStrike" dirty="0" smtClean="0">
                          <a:effectLst/>
                        </a:rPr>
                        <a:t>high</a:t>
                      </a:r>
                      <a:endParaRPr lang="en-US" sz="1400" b="0" i="0" u="none" strike="noStrike" dirty="0">
                        <a:solidFill>
                          <a:srgbClr val="000000"/>
                        </a:solidFill>
                        <a:effectLst/>
                        <a:latin typeface="+mn-lt"/>
                      </a:endParaRPr>
                    </a:p>
                  </a:txBody>
                  <a:tcPr marL="9510" marR="9510" marT="9510" marB="0" anchor="ctr"/>
                </a:tc>
                <a:tc>
                  <a:txBody>
                    <a:bodyPr/>
                    <a:lstStyle/>
                    <a:p>
                      <a:pPr algn="ctr" fontAlgn="ctr"/>
                      <a:r>
                        <a:rPr lang="en-US" sz="1400" u="none" strike="noStrike" dirty="0" smtClean="0">
                          <a:effectLst/>
                        </a:rPr>
                        <a:t>GEN</a:t>
                      </a:r>
                      <a:endParaRPr lang="en-US" sz="1400" b="0" i="0" u="none" strike="noStrike" dirty="0">
                        <a:solidFill>
                          <a:srgbClr val="000000"/>
                        </a:solidFill>
                        <a:effectLst/>
                        <a:latin typeface="+mn-lt"/>
                      </a:endParaRPr>
                    </a:p>
                  </a:txBody>
                  <a:tcPr marL="9510" marR="9510" marT="9510" marB="0" anchor="ctr"/>
                </a:tc>
              </a:tr>
              <a:tr h="488893">
                <a:tc>
                  <a:txBody>
                    <a:bodyPr/>
                    <a:lstStyle/>
                    <a:p>
                      <a:pPr algn="l" fontAlgn="ctr"/>
                      <a:r>
                        <a:rPr lang="en-US" sz="1400" u="none" strike="noStrike">
                          <a:effectLst/>
                        </a:rPr>
                        <a:t>PRAXIS</a:t>
                      </a:r>
                      <a:endParaRPr lang="en-US" sz="1400" b="0" i="0" u="none" strike="noStrike">
                        <a:solidFill>
                          <a:srgbClr val="000000"/>
                        </a:solidFill>
                        <a:effectLst/>
                        <a:latin typeface="+mn-lt"/>
                      </a:endParaRPr>
                    </a:p>
                  </a:txBody>
                  <a:tcPr marL="9510" marR="9510" marT="9510" marB="0" anchor="ctr"/>
                </a:tc>
                <a:tc>
                  <a:txBody>
                    <a:bodyPr/>
                    <a:lstStyle/>
                    <a:p>
                      <a:pPr algn="l" fontAlgn="ctr"/>
                      <a:r>
                        <a:rPr lang="en-US" sz="1400" u="none" strike="noStrike">
                          <a:effectLst/>
                        </a:rPr>
                        <a:t>content tests/ Earth &amp; physical science (modified)</a:t>
                      </a:r>
                      <a:endParaRPr lang="en-US" sz="1400" b="0" i="0" u="none" strike="noStrike">
                        <a:solidFill>
                          <a:srgbClr val="000000"/>
                        </a:solidFill>
                        <a:effectLst/>
                        <a:latin typeface="+mn-lt"/>
                      </a:endParaRPr>
                    </a:p>
                  </a:txBody>
                  <a:tcPr marL="9510" marR="9510" marT="9510" marB="0" anchor="ctr"/>
                </a:tc>
                <a:tc>
                  <a:txBody>
                    <a:bodyPr/>
                    <a:lstStyle/>
                    <a:p>
                      <a:pPr algn="ctr" fontAlgn="ctr"/>
                      <a:r>
                        <a:rPr lang="en-US" sz="1400" u="none" strike="noStrike" dirty="0" smtClean="0">
                          <a:effectLst/>
                        </a:rPr>
                        <a:t>test</a:t>
                      </a:r>
                      <a:endParaRPr lang="en-US" sz="1400" b="0" i="0" u="none" strike="noStrike" dirty="0">
                        <a:solidFill>
                          <a:srgbClr val="000000"/>
                        </a:solidFill>
                        <a:effectLst/>
                        <a:latin typeface="+mn-lt"/>
                      </a:endParaRPr>
                    </a:p>
                  </a:txBody>
                  <a:tcPr marL="9510" marR="9510" marT="9510" marB="0" anchor="ctr"/>
                </a:tc>
                <a:tc>
                  <a:txBody>
                    <a:bodyPr/>
                    <a:lstStyle/>
                    <a:p>
                      <a:pPr algn="ctr" fontAlgn="ctr"/>
                      <a:r>
                        <a:rPr lang="en-US" sz="1400" u="none" strike="noStrike" dirty="0" smtClean="0">
                          <a:effectLst/>
                        </a:rPr>
                        <a:t>post</a:t>
                      </a:r>
                      <a:endParaRPr lang="en-US" sz="1400" b="0" i="0" u="none" strike="noStrike" dirty="0">
                        <a:solidFill>
                          <a:srgbClr val="000000"/>
                        </a:solidFill>
                        <a:effectLst/>
                        <a:latin typeface="+mn-lt"/>
                      </a:endParaRPr>
                    </a:p>
                  </a:txBody>
                  <a:tcPr marL="9510" marR="9510" marT="9510" marB="0" anchor="ctr"/>
                </a:tc>
                <a:tc>
                  <a:txBody>
                    <a:bodyPr/>
                    <a:lstStyle/>
                    <a:p>
                      <a:pPr algn="ctr" fontAlgn="ctr"/>
                      <a:r>
                        <a:rPr lang="en-US" sz="1400" u="none" strike="noStrike" dirty="0" smtClean="0">
                          <a:effectLst/>
                        </a:rPr>
                        <a:t>SC</a:t>
                      </a:r>
                      <a:endParaRPr lang="en-US" sz="1400" b="0" i="0" u="none" strike="noStrike" dirty="0">
                        <a:solidFill>
                          <a:srgbClr val="000000"/>
                        </a:solidFill>
                        <a:effectLst/>
                        <a:latin typeface="+mn-lt"/>
                      </a:endParaRPr>
                    </a:p>
                  </a:txBody>
                  <a:tcPr marL="9510" marR="9510" marT="9510" marB="0" anchor="ctr"/>
                </a:tc>
              </a:tr>
              <a:tr h="325596">
                <a:tc>
                  <a:txBody>
                    <a:bodyPr/>
                    <a:lstStyle/>
                    <a:p>
                      <a:pPr algn="l" fontAlgn="ctr"/>
                      <a:r>
                        <a:rPr lang="en-US" sz="1400" u="none" strike="noStrike">
                          <a:effectLst/>
                        </a:rPr>
                        <a:t>Regents</a:t>
                      </a:r>
                      <a:endParaRPr lang="en-US" sz="1400" b="0" i="0" u="none" strike="noStrike">
                        <a:solidFill>
                          <a:srgbClr val="000000"/>
                        </a:solidFill>
                        <a:effectLst/>
                        <a:latin typeface="+mn-lt"/>
                      </a:endParaRPr>
                    </a:p>
                  </a:txBody>
                  <a:tcPr marL="9510" marR="9510" marT="9510" marB="0" anchor="ctr"/>
                </a:tc>
                <a:tc>
                  <a:txBody>
                    <a:bodyPr/>
                    <a:lstStyle/>
                    <a:p>
                      <a:pPr algn="l" fontAlgn="ctr"/>
                      <a:r>
                        <a:rPr lang="en-US" sz="1400" u="none" strike="noStrike">
                          <a:effectLst/>
                        </a:rPr>
                        <a:t>New York State Regents exam</a:t>
                      </a:r>
                      <a:endParaRPr lang="en-US" sz="1400" b="0" i="0" u="none" strike="noStrike">
                        <a:solidFill>
                          <a:srgbClr val="000000"/>
                        </a:solidFill>
                        <a:effectLst/>
                        <a:latin typeface="+mn-lt"/>
                      </a:endParaRPr>
                    </a:p>
                  </a:txBody>
                  <a:tcPr marL="9510" marR="9510" marT="9510" marB="0" anchor="ctr"/>
                </a:tc>
                <a:tc>
                  <a:txBody>
                    <a:bodyPr/>
                    <a:lstStyle/>
                    <a:p>
                      <a:pPr algn="ctr" fontAlgn="ctr"/>
                      <a:r>
                        <a:rPr lang="en-US" sz="1400" u="none" strike="noStrike" smtClean="0">
                          <a:effectLst/>
                        </a:rPr>
                        <a:t>St. test</a:t>
                      </a:r>
                      <a:endParaRPr lang="en-US" sz="1400" b="0" i="0" u="none" strike="noStrike" dirty="0">
                        <a:solidFill>
                          <a:srgbClr val="000000"/>
                        </a:solidFill>
                        <a:effectLst/>
                        <a:latin typeface="+mn-lt"/>
                      </a:endParaRPr>
                    </a:p>
                  </a:txBody>
                  <a:tcPr marL="9510" marR="9510" marT="9510" marB="0" anchor="ctr"/>
                </a:tc>
                <a:tc>
                  <a:txBody>
                    <a:bodyPr/>
                    <a:lstStyle/>
                    <a:p>
                      <a:pPr algn="ctr" fontAlgn="ctr"/>
                      <a:r>
                        <a:rPr lang="en-US" sz="1400" u="none" strike="noStrike" dirty="0" smtClean="0">
                          <a:effectLst/>
                        </a:rPr>
                        <a:t>K-12</a:t>
                      </a:r>
                      <a:endParaRPr lang="en-US" sz="1400" b="0" i="0" u="none" strike="noStrike" dirty="0">
                        <a:solidFill>
                          <a:srgbClr val="000000"/>
                        </a:solidFill>
                        <a:effectLst/>
                        <a:latin typeface="+mn-lt"/>
                      </a:endParaRPr>
                    </a:p>
                  </a:txBody>
                  <a:tcPr marL="9510" marR="9510" marT="9510" marB="0" anchor="ctr"/>
                </a:tc>
                <a:tc>
                  <a:txBody>
                    <a:bodyPr/>
                    <a:lstStyle/>
                    <a:p>
                      <a:pPr algn="ctr" fontAlgn="ctr"/>
                      <a:r>
                        <a:rPr lang="en-US" sz="1400" u="none" strike="noStrike" smtClean="0">
                          <a:effectLst/>
                        </a:rPr>
                        <a:t>GEN</a:t>
                      </a:r>
                      <a:endParaRPr lang="en-US" sz="1400" b="0" i="0" u="none" strike="noStrike" dirty="0">
                        <a:solidFill>
                          <a:srgbClr val="000000"/>
                        </a:solidFill>
                        <a:effectLst/>
                        <a:latin typeface="+mn-lt"/>
                      </a:endParaRPr>
                    </a:p>
                  </a:txBody>
                  <a:tcPr marL="9510" marR="9510" marT="9510" marB="0" anchor="ctr"/>
                </a:tc>
              </a:tr>
              <a:tr h="325596">
                <a:tc>
                  <a:txBody>
                    <a:bodyPr/>
                    <a:lstStyle/>
                    <a:p>
                      <a:pPr algn="l" fontAlgn="ctr"/>
                      <a:r>
                        <a:rPr lang="en-US" sz="1400" u="none" strike="noStrike">
                          <a:effectLst/>
                        </a:rPr>
                        <a:t>SAT</a:t>
                      </a:r>
                      <a:endParaRPr lang="en-US" sz="1400" b="0" i="0" u="none" strike="noStrike">
                        <a:solidFill>
                          <a:srgbClr val="000000"/>
                        </a:solidFill>
                        <a:effectLst/>
                        <a:latin typeface="+mn-lt"/>
                      </a:endParaRPr>
                    </a:p>
                  </a:txBody>
                  <a:tcPr marL="9510" marR="9510" marT="9510" marB="0" anchor="ctr"/>
                </a:tc>
                <a:tc>
                  <a:txBody>
                    <a:bodyPr/>
                    <a:lstStyle/>
                    <a:p>
                      <a:pPr algn="l" fontAlgn="ctr"/>
                      <a:r>
                        <a:rPr lang="en-US" sz="1400" u="none" strike="noStrike" dirty="0">
                          <a:effectLst/>
                        </a:rPr>
                        <a:t>Stanford Achievement Test</a:t>
                      </a:r>
                      <a:endParaRPr lang="en-US" sz="1400" b="0" i="0" u="none" strike="noStrike" dirty="0">
                        <a:solidFill>
                          <a:srgbClr val="000000"/>
                        </a:solidFill>
                        <a:effectLst/>
                        <a:latin typeface="+mn-lt"/>
                      </a:endParaRPr>
                    </a:p>
                  </a:txBody>
                  <a:tcPr marL="9510" marR="9510" marT="9510" marB="0" anchor="ctr"/>
                </a:tc>
                <a:tc>
                  <a:txBody>
                    <a:bodyPr/>
                    <a:lstStyle/>
                    <a:p>
                      <a:pPr algn="ctr" fontAlgn="ctr"/>
                      <a:r>
                        <a:rPr lang="en-US" sz="1400" u="none" strike="noStrike" dirty="0" smtClean="0">
                          <a:effectLst/>
                        </a:rPr>
                        <a:t>St. test</a:t>
                      </a:r>
                      <a:endParaRPr lang="en-US" sz="1400" b="0" i="0" u="none" strike="noStrike" dirty="0">
                        <a:solidFill>
                          <a:srgbClr val="000000"/>
                        </a:solidFill>
                        <a:effectLst/>
                        <a:latin typeface="+mn-lt"/>
                      </a:endParaRPr>
                    </a:p>
                  </a:txBody>
                  <a:tcPr marL="9510" marR="9510" marT="9510" marB="0" anchor="ctr"/>
                </a:tc>
                <a:tc>
                  <a:txBody>
                    <a:bodyPr/>
                    <a:lstStyle/>
                    <a:p>
                      <a:pPr algn="ctr" fontAlgn="ctr"/>
                      <a:r>
                        <a:rPr lang="en-US" sz="1400" u="none" strike="noStrike" dirty="0" smtClean="0">
                          <a:effectLst/>
                        </a:rPr>
                        <a:t>high</a:t>
                      </a:r>
                      <a:endParaRPr lang="en-US" sz="1400" b="0" i="0" u="none" strike="noStrike" dirty="0">
                        <a:solidFill>
                          <a:srgbClr val="000000"/>
                        </a:solidFill>
                        <a:effectLst/>
                        <a:latin typeface="+mn-lt"/>
                      </a:endParaRPr>
                    </a:p>
                  </a:txBody>
                  <a:tcPr marL="9510" marR="9510" marT="9510" marB="0" anchor="ctr"/>
                </a:tc>
                <a:tc>
                  <a:txBody>
                    <a:bodyPr/>
                    <a:lstStyle/>
                    <a:p>
                      <a:pPr algn="ctr" fontAlgn="ctr"/>
                      <a:r>
                        <a:rPr lang="en-US" sz="1400" u="none" strike="noStrike" dirty="0" smtClean="0">
                          <a:effectLst/>
                        </a:rPr>
                        <a:t>GEN</a:t>
                      </a:r>
                      <a:endParaRPr lang="en-US" sz="1400" b="0" i="0" u="none" strike="noStrike" dirty="0">
                        <a:solidFill>
                          <a:srgbClr val="000000"/>
                        </a:solidFill>
                        <a:effectLst/>
                        <a:latin typeface="+mn-lt"/>
                      </a:endParaRPr>
                    </a:p>
                  </a:txBody>
                  <a:tcPr marL="9510" marR="9510" marT="9510" marB="0" anchor="ctr"/>
                </a:tc>
              </a:tr>
              <a:tr h="361998">
                <a:tc>
                  <a:txBody>
                    <a:bodyPr/>
                    <a:lstStyle/>
                    <a:p>
                      <a:pPr algn="l" fontAlgn="ctr"/>
                      <a:r>
                        <a:rPr lang="en-US" sz="1400" u="none" strike="noStrike">
                          <a:effectLst/>
                        </a:rPr>
                        <a:t>TAGLIT</a:t>
                      </a:r>
                      <a:endParaRPr lang="en-US" sz="1400" b="0" i="0" u="none" strike="noStrike">
                        <a:solidFill>
                          <a:srgbClr val="000000"/>
                        </a:solidFill>
                        <a:effectLst/>
                        <a:latin typeface="+mn-lt"/>
                      </a:endParaRPr>
                    </a:p>
                  </a:txBody>
                  <a:tcPr marL="9510" marR="9510" marT="9510" marB="0" anchor="ctr"/>
                </a:tc>
                <a:tc>
                  <a:txBody>
                    <a:bodyPr/>
                    <a:lstStyle/>
                    <a:p>
                      <a:pPr algn="l" fontAlgn="ctr"/>
                      <a:r>
                        <a:rPr lang="en-US" sz="1400" u="none" strike="noStrike" dirty="0">
                          <a:effectLst/>
                        </a:rPr>
                        <a:t>Taking a Good Look at Instructional Technology</a:t>
                      </a:r>
                      <a:endParaRPr lang="en-US" sz="1400" b="0" i="0" u="none" strike="noStrike" dirty="0">
                        <a:solidFill>
                          <a:srgbClr val="000000"/>
                        </a:solidFill>
                        <a:effectLst/>
                        <a:latin typeface="+mn-lt"/>
                      </a:endParaRPr>
                    </a:p>
                  </a:txBody>
                  <a:tcPr marL="9510" marR="9510" marT="9510" marB="0" anchor="ctr"/>
                </a:tc>
                <a:tc>
                  <a:txBody>
                    <a:bodyPr/>
                    <a:lstStyle/>
                    <a:p>
                      <a:pPr algn="ctr" fontAlgn="ctr"/>
                      <a:r>
                        <a:rPr lang="en-US" sz="1400" u="none" strike="noStrike" smtClean="0">
                          <a:effectLst/>
                        </a:rPr>
                        <a:t>test</a:t>
                      </a:r>
                      <a:endParaRPr lang="en-US" sz="1400" b="0" i="0" u="none" strike="noStrike" dirty="0">
                        <a:solidFill>
                          <a:srgbClr val="000000"/>
                        </a:solidFill>
                        <a:effectLst/>
                        <a:latin typeface="+mn-lt"/>
                      </a:endParaRPr>
                    </a:p>
                  </a:txBody>
                  <a:tcPr marL="9510" marR="9510" marT="9510" marB="0" anchor="ctr"/>
                </a:tc>
                <a:tc>
                  <a:txBody>
                    <a:bodyPr/>
                    <a:lstStyle/>
                    <a:p>
                      <a:pPr algn="ctr" fontAlgn="ctr"/>
                      <a:r>
                        <a:rPr lang="en-US" sz="1400" u="none" strike="noStrike" dirty="0" smtClean="0">
                          <a:effectLst/>
                        </a:rPr>
                        <a:t>post</a:t>
                      </a:r>
                      <a:endParaRPr lang="en-US" sz="1400" b="0" i="0" u="none" strike="noStrike" dirty="0">
                        <a:solidFill>
                          <a:srgbClr val="000000"/>
                        </a:solidFill>
                        <a:effectLst/>
                        <a:latin typeface="+mn-lt"/>
                      </a:endParaRPr>
                    </a:p>
                  </a:txBody>
                  <a:tcPr marL="9510" marR="9510" marT="9510" marB="0" anchor="ctr"/>
                </a:tc>
                <a:tc>
                  <a:txBody>
                    <a:bodyPr/>
                    <a:lstStyle/>
                    <a:p>
                      <a:pPr algn="ctr" fontAlgn="ctr"/>
                      <a:r>
                        <a:rPr lang="en-US" sz="1400" u="none" strike="noStrike" dirty="0" smtClean="0">
                          <a:effectLst/>
                        </a:rPr>
                        <a:t>TECH</a:t>
                      </a:r>
                      <a:endParaRPr lang="en-US" sz="1400" b="0" i="0" u="none" strike="noStrike" dirty="0">
                        <a:solidFill>
                          <a:srgbClr val="000000"/>
                        </a:solidFill>
                        <a:effectLst/>
                        <a:latin typeface="+mn-lt"/>
                      </a:endParaRPr>
                    </a:p>
                  </a:txBody>
                  <a:tcPr marL="9510" marR="9510" marT="9510" marB="0" anchor="ctr"/>
                </a:tc>
              </a:tr>
              <a:tr h="325596">
                <a:tc>
                  <a:txBody>
                    <a:bodyPr/>
                    <a:lstStyle/>
                    <a:p>
                      <a:pPr algn="l" fontAlgn="ctr"/>
                      <a:r>
                        <a:rPr lang="en-US" sz="1400" u="none" strike="noStrike">
                          <a:effectLst/>
                        </a:rPr>
                        <a:t>TIMSS</a:t>
                      </a:r>
                      <a:endParaRPr lang="en-US" sz="1400" b="0" i="0" u="none" strike="noStrike">
                        <a:solidFill>
                          <a:srgbClr val="000000"/>
                        </a:solidFill>
                        <a:effectLst/>
                        <a:latin typeface="+mn-lt"/>
                      </a:endParaRPr>
                    </a:p>
                  </a:txBody>
                  <a:tcPr marL="9510" marR="9510" marT="9510" marB="0" anchor="ctr"/>
                </a:tc>
                <a:tc>
                  <a:txBody>
                    <a:bodyPr/>
                    <a:lstStyle/>
                    <a:p>
                      <a:pPr algn="l" fontAlgn="ctr"/>
                      <a:r>
                        <a:rPr lang="en-US" sz="1400" u="none" strike="noStrike">
                          <a:effectLst/>
                        </a:rPr>
                        <a:t>content tests</a:t>
                      </a:r>
                      <a:endParaRPr lang="en-US" sz="1400" b="0" i="0" u="none" strike="noStrike">
                        <a:solidFill>
                          <a:srgbClr val="000000"/>
                        </a:solidFill>
                        <a:effectLst/>
                        <a:latin typeface="+mn-lt"/>
                      </a:endParaRPr>
                    </a:p>
                  </a:txBody>
                  <a:tcPr marL="9510" marR="9510" marT="9510" marB="0" anchor="ctr"/>
                </a:tc>
                <a:tc>
                  <a:txBody>
                    <a:bodyPr/>
                    <a:lstStyle/>
                    <a:p>
                      <a:pPr algn="ctr" fontAlgn="ctr"/>
                      <a:r>
                        <a:rPr lang="en-US" sz="1400" u="none" strike="noStrike" dirty="0" smtClean="0">
                          <a:effectLst/>
                        </a:rPr>
                        <a:t>St. test</a:t>
                      </a:r>
                      <a:endParaRPr lang="en-US" sz="1400" b="0" i="0" u="none" strike="noStrike" dirty="0">
                        <a:solidFill>
                          <a:srgbClr val="000000"/>
                        </a:solidFill>
                        <a:effectLst/>
                        <a:latin typeface="+mn-lt"/>
                      </a:endParaRPr>
                    </a:p>
                  </a:txBody>
                  <a:tcPr marL="9510" marR="9510" marT="9510" marB="0" anchor="ctr"/>
                </a:tc>
                <a:tc>
                  <a:txBody>
                    <a:bodyPr/>
                    <a:lstStyle/>
                    <a:p>
                      <a:pPr algn="ctr" fontAlgn="ctr"/>
                      <a:r>
                        <a:rPr lang="en-US" sz="1400" u="none" strike="noStrike" dirty="0" smtClean="0">
                          <a:effectLst/>
                        </a:rPr>
                        <a:t>Elem, mid</a:t>
                      </a:r>
                      <a:endParaRPr lang="en-US" sz="1400" b="0" i="0" u="none" strike="noStrike" dirty="0">
                        <a:solidFill>
                          <a:srgbClr val="000000"/>
                        </a:solidFill>
                        <a:effectLst/>
                        <a:latin typeface="+mn-lt"/>
                      </a:endParaRPr>
                    </a:p>
                  </a:txBody>
                  <a:tcPr marL="9510" marR="9510" marT="9510" marB="0" anchor="ctr"/>
                </a:tc>
                <a:tc>
                  <a:txBody>
                    <a:bodyPr/>
                    <a:lstStyle/>
                    <a:p>
                      <a:pPr algn="ctr" fontAlgn="ctr"/>
                      <a:r>
                        <a:rPr lang="en-US" sz="1400" u="none" strike="noStrike" dirty="0" smtClean="0">
                          <a:effectLst/>
                        </a:rPr>
                        <a:t>SC,M</a:t>
                      </a:r>
                      <a:endParaRPr lang="en-US" sz="1400" b="0" i="0" u="none" strike="noStrike" dirty="0">
                        <a:solidFill>
                          <a:srgbClr val="000000"/>
                        </a:solidFill>
                        <a:effectLst/>
                        <a:latin typeface="+mn-lt"/>
                      </a:endParaRPr>
                    </a:p>
                  </a:txBody>
                  <a:tcPr marL="9510" marR="9510" marT="9510" marB="0" anchor="ctr"/>
                </a:tc>
              </a:tr>
              <a:tr h="325596">
                <a:tc>
                  <a:txBody>
                    <a:bodyPr/>
                    <a:lstStyle/>
                    <a:p>
                      <a:pPr algn="l" fontAlgn="ctr"/>
                      <a:r>
                        <a:rPr lang="en-US" sz="1400" u="none" strike="noStrike">
                          <a:effectLst/>
                        </a:rPr>
                        <a:t>West-E</a:t>
                      </a:r>
                      <a:endParaRPr lang="en-US" sz="1400" b="0" i="0" u="none" strike="noStrike">
                        <a:solidFill>
                          <a:srgbClr val="000000"/>
                        </a:solidFill>
                        <a:effectLst/>
                        <a:latin typeface="+mn-lt"/>
                      </a:endParaRPr>
                    </a:p>
                  </a:txBody>
                  <a:tcPr marL="9510" marR="9510" marT="9510" marB="0" anchor="ctr"/>
                </a:tc>
                <a:tc>
                  <a:txBody>
                    <a:bodyPr/>
                    <a:lstStyle/>
                    <a:p>
                      <a:pPr algn="l" fontAlgn="ctr"/>
                      <a:r>
                        <a:rPr lang="en-US" sz="1400" u="none" strike="noStrike">
                          <a:effectLst/>
                        </a:rPr>
                        <a:t>Washington Educator Skills Test-Endorsements </a:t>
                      </a:r>
                      <a:endParaRPr lang="en-US" sz="1400" b="0" i="0" u="none" strike="noStrike">
                        <a:solidFill>
                          <a:srgbClr val="000000"/>
                        </a:solidFill>
                        <a:effectLst/>
                        <a:latin typeface="+mn-lt"/>
                      </a:endParaRPr>
                    </a:p>
                  </a:txBody>
                  <a:tcPr marL="9510" marR="9510" marT="9510" marB="0" anchor="ctr"/>
                </a:tc>
                <a:tc>
                  <a:txBody>
                    <a:bodyPr/>
                    <a:lstStyle/>
                    <a:p>
                      <a:pPr algn="ctr" fontAlgn="ctr"/>
                      <a:r>
                        <a:rPr lang="en-US" sz="1400" u="none" strike="noStrike" dirty="0" smtClean="0">
                          <a:effectLst/>
                        </a:rPr>
                        <a:t>test</a:t>
                      </a:r>
                      <a:endParaRPr lang="en-US" sz="1400" b="0" i="0" u="none" strike="noStrike" dirty="0">
                        <a:solidFill>
                          <a:srgbClr val="000000"/>
                        </a:solidFill>
                        <a:effectLst/>
                        <a:latin typeface="+mn-lt"/>
                      </a:endParaRPr>
                    </a:p>
                  </a:txBody>
                  <a:tcPr marL="9510" marR="9510" marT="9510" marB="0" anchor="ctr"/>
                </a:tc>
                <a:tc>
                  <a:txBody>
                    <a:bodyPr/>
                    <a:lstStyle/>
                    <a:p>
                      <a:pPr algn="ctr" fontAlgn="ctr"/>
                      <a:r>
                        <a:rPr lang="en-US" sz="1400" u="none" strike="noStrike" dirty="0" smtClean="0">
                          <a:effectLst/>
                        </a:rPr>
                        <a:t>K-12</a:t>
                      </a:r>
                      <a:endParaRPr lang="en-US" sz="1400" b="0" i="0" u="none" strike="noStrike" dirty="0">
                        <a:solidFill>
                          <a:srgbClr val="000000"/>
                        </a:solidFill>
                        <a:effectLst/>
                        <a:latin typeface="+mn-lt"/>
                      </a:endParaRPr>
                    </a:p>
                  </a:txBody>
                  <a:tcPr marL="9510" marR="9510" marT="9510" marB="0" anchor="ctr"/>
                </a:tc>
                <a:tc>
                  <a:txBody>
                    <a:bodyPr/>
                    <a:lstStyle/>
                    <a:p>
                      <a:pPr algn="ctr" fontAlgn="ctr"/>
                      <a:r>
                        <a:rPr lang="en-US" sz="1400" u="none" strike="noStrike" dirty="0" smtClean="0">
                          <a:effectLst/>
                        </a:rPr>
                        <a:t>GEN</a:t>
                      </a:r>
                      <a:endParaRPr lang="en-US" sz="1400" b="0" i="0" u="none" strike="noStrike" dirty="0">
                        <a:solidFill>
                          <a:srgbClr val="000000"/>
                        </a:solidFill>
                        <a:effectLst/>
                        <a:latin typeface="+mn-lt"/>
                      </a:endParaRPr>
                    </a:p>
                  </a:txBody>
                  <a:tcPr marL="9510" marR="9510" marT="9510" marB="0" anchor="ctr"/>
                </a:tc>
              </a:tr>
              <a:tr h="325596">
                <a:tc>
                  <a:txBody>
                    <a:bodyPr/>
                    <a:lstStyle/>
                    <a:p>
                      <a:pPr algn="l" fontAlgn="ctr"/>
                      <a:r>
                        <a:rPr lang="en-US" sz="1400" u="none" strike="noStrike">
                          <a:effectLst/>
                        </a:rPr>
                        <a:t>WESTEST</a:t>
                      </a:r>
                      <a:endParaRPr lang="en-US" sz="1400" b="0" i="0" u="none" strike="noStrike">
                        <a:solidFill>
                          <a:srgbClr val="000000"/>
                        </a:solidFill>
                        <a:effectLst/>
                        <a:latin typeface="+mn-lt"/>
                      </a:endParaRPr>
                    </a:p>
                  </a:txBody>
                  <a:tcPr marL="9510" marR="9510" marT="9510" marB="0" anchor="ctr"/>
                </a:tc>
                <a:tc>
                  <a:txBody>
                    <a:bodyPr/>
                    <a:lstStyle/>
                    <a:p>
                      <a:pPr algn="l" fontAlgn="ctr"/>
                      <a:r>
                        <a:rPr lang="en-US" sz="1400" u="none" strike="noStrike">
                          <a:effectLst/>
                        </a:rPr>
                        <a:t>Science WESTEST</a:t>
                      </a:r>
                      <a:endParaRPr lang="en-US" sz="1400" b="0" i="0" u="none" strike="noStrike">
                        <a:solidFill>
                          <a:srgbClr val="000000"/>
                        </a:solidFill>
                        <a:effectLst/>
                        <a:latin typeface="+mn-lt"/>
                      </a:endParaRPr>
                    </a:p>
                  </a:txBody>
                  <a:tcPr marL="9510" marR="9510" marT="9510" marB="0" anchor="ctr"/>
                </a:tc>
                <a:tc>
                  <a:txBody>
                    <a:bodyPr/>
                    <a:lstStyle/>
                    <a:p>
                      <a:pPr algn="ctr" fontAlgn="ctr"/>
                      <a:r>
                        <a:rPr lang="en-US" sz="1400" u="none" strike="noStrike" dirty="0" smtClean="0">
                          <a:effectLst/>
                        </a:rPr>
                        <a:t>St. test</a:t>
                      </a:r>
                      <a:endParaRPr lang="en-US" sz="1400" b="0" i="0" u="none" strike="noStrike" dirty="0">
                        <a:solidFill>
                          <a:srgbClr val="000000"/>
                        </a:solidFill>
                        <a:effectLst/>
                        <a:latin typeface="+mn-lt"/>
                      </a:endParaRPr>
                    </a:p>
                  </a:txBody>
                  <a:tcPr marL="9510" marR="9510" marT="9510" marB="0" anchor="ctr"/>
                </a:tc>
                <a:tc>
                  <a:txBody>
                    <a:bodyPr/>
                    <a:lstStyle/>
                    <a:p>
                      <a:pPr algn="ctr" fontAlgn="ctr"/>
                      <a:r>
                        <a:rPr lang="en-US" sz="1400" u="none" strike="noStrike" dirty="0" smtClean="0">
                          <a:effectLst/>
                        </a:rPr>
                        <a:t>Gr. 4-9</a:t>
                      </a:r>
                      <a:r>
                        <a:rPr lang="en-US" sz="1400" u="none" strike="noStrike" dirty="0">
                          <a:effectLst/>
                        </a:rPr>
                        <a:t> </a:t>
                      </a:r>
                      <a:endParaRPr lang="en-US" sz="1400" b="0" i="0" u="none" strike="noStrike" dirty="0">
                        <a:solidFill>
                          <a:srgbClr val="000000"/>
                        </a:solidFill>
                        <a:effectLst/>
                        <a:latin typeface="+mn-lt"/>
                      </a:endParaRPr>
                    </a:p>
                  </a:txBody>
                  <a:tcPr marL="9510" marR="9510" marT="9510" marB="0" anchor="ctr"/>
                </a:tc>
                <a:tc>
                  <a:txBody>
                    <a:bodyPr/>
                    <a:lstStyle/>
                    <a:p>
                      <a:pPr algn="ctr" fontAlgn="ctr"/>
                      <a:r>
                        <a:rPr lang="en-US" sz="1400" u="none" strike="noStrike" dirty="0" smtClean="0">
                          <a:effectLst/>
                        </a:rPr>
                        <a:t>SC</a:t>
                      </a:r>
                      <a:endParaRPr lang="en-US" sz="1400" b="0" i="0" u="none" strike="noStrike" dirty="0">
                        <a:solidFill>
                          <a:srgbClr val="000000"/>
                        </a:solidFill>
                        <a:effectLst/>
                        <a:latin typeface="+mn-lt"/>
                      </a:endParaRPr>
                    </a:p>
                  </a:txBody>
                  <a:tcPr marL="9510" marR="9510" marT="9510" marB="0" anchor="ctr"/>
                </a:tc>
              </a:tr>
              <a:tr h="470150">
                <a:tc>
                  <a:txBody>
                    <a:bodyPr/>
                    <a:lstStyle/>
                    <a:p>
                      <a:pPr algn="l" fontAlgn="ctr"/>
                      <a:r>
                        <a:rPr lang="en-US" sz="1400" u="none" strike="noStrike">
                          <a:effectLst/>
                        </a:rPr>
                        <a:t> </a:t>
                      </a:r>
                      <a:endParaRPr lang="en-US" sz="1400" b="0" i="0" u="none" strike="noStrike">
                        <a:solidFill>
                          <a:srgbClr val="000000"/>
                        </a:solidFill>
                        <a:effectLst/>
                        <a:latin typeface="+mn-lt"/>
                      </a:endParaRPr>
                    </a:p>
                  </a:txBody>
                  <a:tcPr marL="9510" marR="9510" marT="9510" marB="0" anchor="ctr"/>
                </a:tc>
                <a:tc>
                  <a:txBody>
                    <a:bodyPr/>
                    <a:lstStyle/>
                    <a:p>
                      <a:pPr algn="l" fontAlgn="ctr"/>
                      <a:r>
                        <a:rPr lang="en-US" sz="1400" u="none" strike="noStrike">
                          <a:effectLst/>
                        </a:rPr>
                        <a:t>American Chemical Society Division of Chemical Education Examinations Institute</a:t>
                      </a:r>
                      <a:endParaRPr lang="en-US" sz="1400" b="0" i="0" u="none" strike="noStrike">
                        <a:solidFill>
                          <a:srgbClr val="000000"/>
                        </a:solidFill>
                        <a:effectLst/>
                        <a:latin typeface="+mn-lt"/>
                      </a:endParaRPr>
                    </a:p>
                  </a:txBody>
                  <a:tcPr marL="9510" marR="9510" marT="9510" marB="0" anchor="ctr"/>
                </a:tc>
                <a:tc>
                  <a:txBody>
                    <a:bodyPr/>
                    <a:lstStyle/>
                    <a:p>
                      <a:pPr algn="ctr" fontAlgn="ctr"/>
                      <a:r>
                        <a:rPr lang="en-US" sz="1400" u="none" strike="noStrike" smtClean="0">
                          <a:effectLst/>
                        </a:rPr>
                        <a:t>test</a:t>
                      </a:r>
                      <a:endParaRPr lang="en-US" sz="1400" b="0" i="0" u="none" strike="noStrike" dirty="0">
                        <a:solidFill>
                          <a:srgbClr val="000000"/>
                        </a:solidFill>
                        <a:effectLst/>
                        <a:latin typeface="+mn-lt"/>
                      </a:endParaRPr>
                    </a:p>
                  </a:txBody>
                  <a:tcPr marL="9510" marR="9510" marT="9510" marB="0" anchor="ctr"/>
                </a:tc>
                <a:tc>
                  <a:txBody>
                    <a:bodyPr/>
                    <a:lstStyle/>
                    <a:p>
                      <a:pPr algn="ctr" fontAlgn="ctr"/>
                      <a:r>
                        <a:rPr lang="en-US" sz="1400" u="none" strike="noStrike" smtClean="0">
                          <a:effectLst/>
                        </a:rPr>
                        <a:t>post</a:t>
                      </a:r>
                      <a:endParaRPr lang="en-US" sz="1400" b="0" i="0" u="none" strike="noStrike" dirty="0">
                        <a:solidFill>
                          <a:srgbClr val="000000"/>
                        </a:solidFill>
                        <a:effectLst/>
                        <a:latin typeface="+mn-lt"/>
                      </a:endParaRPr>
                    </a:p>
                  </a:txBody>
                  <a:tcPr marL="9510" marR="9510" marT="9510" marB="0" anchor="ctr"/>
                </a:tc>
                <a:tc>
                  <a:txBody>
                    <a:bodyPr/>
                    <a:lstStyle/>
                    <a:p>
                      <a:pPr algn="ctr" fontAlgn="ctr"/>
                      <a:r>
                        <a:rPr lang="en-US" sz="1400" u="none" strike="noStrike" dirty="0" smtClean="0">
                          <a:effectLst/>
                        </a:rPr>
                        <a:t>SC</a:t>
                      </a:r>
                      <a:endParaRPr lang="en-US" sz="1400" b="0" i="0" u="none" strike="noStrike" dirty="0">
                        <a:solidFill>
                          <a:srgbClr val="000000"/>
                        </a:solidFill>
                        <a:effectLst/>
                        <a:latin typeface="+mn-lt"/>
                      </a:endParaRPr>
                    </a:p>
                  </a:txBody>
                  <a:tcPr marL="9510" marR="9510" marT="9510" marB="0" anchor="ctr"/>
                </a:tc>
              </a:tr>
              <a:tr h="240200">
                <a:tc>
                  <a:txBody>
                    <a:bodyPr/>
                    <a:lstStyle/>
                    <a:p>
                      <a:pPr algn="l" fontAlgn="ctr"/>
                      <a:r>
                        <a:rPr lang="en-US" sz="1400" u="none" strike="noStrike">
                          <a:effectLst/>
                        </a:rPr>
                        <a:t> </a:t>
                      </a:r>
                      <a:endParaRPr lang="en-US" sz="1400" b="0" i="0" u="none" strike="noStrike">
                        <a:solidFill>
                          <a:srgbClr val="000000"/>
                        </a:solidFill>
                        <a:effectLst/>
                        <a:latin typeface="+mn-lt"/>
                      </a:endParaRPr>
                    </a:p>
                  </a:txBody>
                  <a:tcPr marL="9510" marR="9510" marT="9510" marB="0" anchor="ctr"/>
                </a:tc>
                <a:tc>
                  <a:txBody>
                    <a:bodyPr/>
                    <a:lstStyle/>
                    <a:p>
                      <a:pPr algn="l" fontAlgn="ctr"/>
                      <a:r>
                        <a:rPr lang="en-US" sz="1400" u="none" strike="noStrike" dirty="0">
                          <a:effectLst/>
                        </a:rPr>
                        <a:t>Classroom Test of Scientific Reasoning </a:t>
                      </a:r>
                      <a:endParaRPr lang="en-US" sz="1400" b="0" i="0" u="none" strike="noStrike" dirty="0">
                        <a:solidFill>
                          <a:srgbClr val="000000"/>
                        </a:solidFill>
                        <a:effectLst/>
                        <a:latin typeface="+mn-lt"/>
                      </a:endParaRPr>
                    </a:p>
                  </a:txBody>
                  <a:tcPr marL="9510" marR="9510" marT="951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400" u="none" strike="noStrike" dirty="0" smtClean="0">
                          <a:effectLst/>
                        </a:rPr>
                        <a:t>St. test</a:t>
                      </a:r>
                      <a:endParaRPr lang="en-US" sz="1400" b="0" i="0" u="none" strike="noStrike" dirty="0" smtClean="0">
                        <a:solidFill>
                          <a:srgbClr val="000000"/>
                        </a:solidFill>
                        <a:effectLst/>
                        <a:latin typeface="+mn-lt"/>
                      </a:endParaRPr>
                    </a:p>
                  </a:txBody>
                  <a:tcPr marL="9510" marR="9510" marT="9510" marB="0" anchor="ctr"/>
                </a:tc>
                <a:tc>
                  <a:txBody>
                    <a:bodyPr/>
                    <a:lstStyle/>
                    <a:p>
                      <a:pPr algn="ctr" fontAlgn="ctr"/>
                      <a:r>
                        <a:rPr lang="en-US" sz="1400" u="none" strike="noStrike" dirty="0" smtClean="0">
                          <a:effectLst/>
                        </a:rPr>
                        <a:t>-</a:t>
                      </a:r>
                      <a:endParaRPr lang="en-US" sz="1400" b="0" i="0" u="none" strike="noStrike" dirty="0">
                        <a:solidFill>
                          <a:srgbClr val="000000"/>
                        </a:solidFill>
                        <a:effectLst/>
                        <a:latin typeface="+mn-lt"/>
                      </a:endParaRPr>
                    </a:p>
                  </a:txBody>
                  <a:tcPr marL="9510" marR="9510" marT="9510" marB="0" anchor="ctr"/>
                </a:tc>
                <a:tc>
                  <a:txBody>
                    <a:bodyPr/>
                    <a:lstStyle/>
                    <a:p>
                      <a:pPr algn="ctr" fontAlgn="ctr"/>
                      <a:r>
                        <a:rPr lang="en-US" sz="1400" u="none" strike="noStrike" dirty="0" smtClean="0">
                          <a:effectLst/>
                        </a:rPr>
                        <a:t>SC</a:t>
                      </a:r>
                      <a:endParaRPr lang="en-US" sz="1400" b="0" i="0" u="none" strike="noStrike" dirty="0">
                        <a:solidFill>
                          <a:srgbClr val="000000"/>
                        </a:solidFill>
                        <a:effectLst/>
                        <a:latin typeface="+mn-lt"/>
                      </a:endParaRPr>
                    </a:p>
                  </a:txBody>
                  <a:tcPr marL="9510" marR="9510" marT="9510" marB="0" anchor="ctr"/>
                </a:tc>
              </a:tr>
              <a:tr h="321217">
                <a:tc>
                  <a:txBody>
                    <a:bodyPr/>
                    <a:lstStyle/>
                    <a:p>
                      <a:pPr algn="l" fontAlgn="ctr"/>
                      <a:r>
                        <a:rPr lang="en-US" sz="1400" u="none" strike="noStrike" dirty="0">
                          <a:effectLst/>
                        </a:rPr>
                        <a:t> </a:t>
                      </a:r>
                      <a:endParaRPr lang="en-US" sz="1400" b="0" i="0" u="none" strike="noStrike" dirty="0">
                        <a:solidFill>
                          <a:srgbClr val="000000"/>
                        </a:solidFill>
                        <a:effectLst/>
                        <a:latin typeface="+mn-lt"/>
                      </a:endParaRPr>
                    </a:p>
                  </a:txBody>
                  <a:tcPr marL="9510" marR="9510" marT="9510" marB="0" anchor="ctr"/>
                </a:tc>
                <a:tc>
                  <a:txBody>
                    <a:bodyPr/>
                    <a:lstStyle/>
                    <a:p>
                      <a:pPr algn="l" fontAlgn="ctr"/>
                      <a:r>
                        <a:rPr lang="en-US" sz="1400" u="none" strike="noStrike" dirty="0">
                          <a:effectLst/>
                        </a:rPr>
                        <a:t>IL Certification Testing System Study Guide-Science: Biology</a:t>
                      </a:r>
                      <a:endParaRPr lang="en-US" sz="1400" b="0" i="0" u="none" strike="noStrike" dirty="0">
                        <a:solidFill>
                          <a:srgbClr val="000000"/>
                        </a:solidFill>
                        <a:effectLst/>
                        <a:latin typeface="+mn-lt"/>
                      </a:endParaRPr>
                    </a:p>
                  </a:txBody>
                  <a:tcPr marL="9510" marR="9510" marT="9510" marB="0" anchor="ctr"/>
                </a:tc>
                <a:tc>
                  <a:txBody>
                    <a:bodyPr/>
                    <a:lstStyle/>
                    <a:p>
                      <a:pPr algn="ctr" fontAlgn="ctr"/>
                      <a:r>
                        <a:rPr lang="en-US" sz="1400" u="none" strike="noStrike" dirty="0" smtClean="0">
                          <a:effectLst/>
                        </a:rPr>
                        <a:t>test</a:t>
                      </a:r>
                      <a:endParaRPr lang="en-US" sz="1400" b="0" i="0" u="none" strike="noStrike" dirty="0">
                        <a:solidFill>
                          <a:srgbClr val="000000"/>
                        </a:solidFill>
                        <a:effectLst/>
                        <a:latin typeface="+mn-lt"/>
                      </a:endParaRPr>
                    </a:p>
                  </a:txBody>
                  <a:tcPr marL="9510" marR="9510" marT="9510" marB="0" anchor="ctr"/>
                </a:tc>
                <a:tc>
                  <a:txBody>
                    <a:bodyPr/>
                    <a:lstStyle/>
                    <a:p>
                      <a:pPr algn="ctr" fontAlgn="ctr"/>
                      <a:r>
                        <a:rPr lang="en-US" sz="1400" u="none" strike="noStrike" dirty="0" smtClean="0">
                          <a:effectLst/>
                        </a:rPr>
                        <a:t>post</a:t>
                      </a:r>
                      <a:endParaRPr lang="en-US" sz="1400" b="0" i="0" u="none" strike="noStrike" dirty="0">
                        <a:solidFill>
                          <a:srgbClr val="000000"/>
                        </a:solidFill>
                        <a:effectLst/>
                        <a:latin typeface="+mn-lt"/>
                      </a:endParaRPr>
                    </a:p>
                  </a:txBody>
                  <a:tcPr marL="9510" marR="9510" marT="9510" marB="0" anchor="ctr"/>
                </a:tc>
                <a:tc>
                  <a:txBody>
                    <a:bodyPr/>
                    <a:lstStyle/>
                    <a:p>
                      <a:pPr algn="ctr" fontAlgn="ctr"/>
                      <a:r>
                        <a:rPr lang="en-US" sz="1400" u="none" strike="noStrike" dirty="0" smtClean="0">
                          <a:effectLst/>
                        </a:rPr>
                        <a:t>SC</a:t>
                      </a:r>
                      <a:endParaRPr lang="en-US" sz="1400" b="0" i="0" u="none" strike="noStrike" dirty="0">
                        <a:solidFill>
                          <a:srgbClr val="000000"/>
                        </a:solidFill>
                        <a:effectLst/>
                        <a:latin typeface="+mn-lt"/>
                      </a:endParaRPr>
                    </a:p>
                  </a:txBody>
                  <a:tcPr marL="9510" marR="9510" marT="9510" marB="0" anchor="ctr"/>
                </a:tc>
              </a:tr>
            </a:tbl>
          </a:graphicData>
        </a:graphic>
      </p:graphicFrame>
      <p:sp>
        <p:nvSpPr>
          <p:cNvPr id="4" name="Date Placeholder 3"/>
          <p:cNvSpPr>
            <a:spLocks noGrp="1"/>
          </p:cNvSpPr>
          <p:nvPr>
            <p:ph type="dt" sz="half" idx="10"/>
          </p:nvPr>
        </p:nvSpPr>
        <p:spPr/>
        <p:txBody>
          <a:bodyPr/>
          <a:lstStyle/>
          <a:p>
            <a:pPr>
              <a:defRPr/>
            </a:pPr>
            <a:r>
              <a:rPr lang="en-US" smtClean="0"/>
              <a:t>June 15, 2012</a:t>
            </a:r>
            <a:endParaRPr lang="en-US" dirty="0"/>
          </a:p>
        </p:txBody>
      </p:sp>
    </p:spTree>
    <p:extLst>
      <p:ext uri="{BB962C8B-B14F-4D97-AF65-F5344CB8AC3E}">
        <p14:creationId xmlns:p14="http://schemas.microsoft.com/office/powerpoint/2010/main" val="1751057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Instructional Beliefs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79994772"/>
              </p:ext>
            </p:extLst>
          </p:nvPr>
        </p:nvGraphicFramePr>
        <p:xfrm>
          <a:off x="533400" y="1224172"/>
          <a:ext cx="7924800" cy="4948028"/>
        </p:xfrm>
        <a:graphic>
          <a:graphicData uri="http://schemas.openxmlformats.org/drawingml/2006/table">
            <a:tbl>
              <a:tblPr bandRow="1">
                <a:tableStyleId>{0505E3EF-67EA-436B-97B2-0124C06EBD24}</a:tableStyleId>
              </a:tblPr>
              <a:tblGrid>
                <a:gridCol w="914400"/>
                <a:gridCol w="4191000"/>
                <a:gridCol w="1066800"/>
                <a:gridCol w="1066800"/>
                <a:gridCol w="685800"/>
              </a:tblGrid>
              <a:tr h="508344">
                <a:tc>
                  <a:txBody>
                    <a:bodyPr/>
                    <a:lstStyle/>
                    <a:p>
                      <a:pPr algn="l" fontAlgn="ctr"/>
                      <a:r>
                        <a:rPr lang="en-US" sz="1600" u="none" strike="noStrike" dirty="0">
                          <a:effectLst/>
                        </a:rPr>
                        <a:t>IMBS</a:t>
                      </a:r>
                      <a:endParaRPr lang="en-US" sz="1600" b="0" i="0" u="none" strike="noStrike" dirty="0">
                        <a:solidFill>
                          <a:srgbClr val="000000"/>
                        </a:solidFill>
                        <a:effectLst/>
                        <a:latin typeface="Garamond"/>
                      </a:endParaRPr>
                    </a:p>
                  </a:txBody>
                  <a:tcPr marL="9510" marR="9510" marT="9510" marB="0" anchor="ctr"/>
                </a:tc>
                <a:tc>
                  <a:txBody>
                    <a:bodyPr/>
                    <a:lstStyle/>
                    <a:p>
                      <a:pPr algn="l" fontAlgn="ctr"/>
                      <a:r>
                        <a:rPr lang="en-US" sz="1600" u="none" strike="noStrike">
                          <a:effectLst/>
                        </a:rPr>
                        <a:t>Indiana Mathematics Beliefs Scale</a:t>
                      </a:r>
                      <a:endParaRPr lang="en-US" sz="1600" b="0" i="0" u="none" strike="noStrike">
                        <a:solidFill>
                          <a:srgbClr val="000000"/>
                        </a:solidFill>
                        <a:effectLst/>
                        <a:latin typeface="Garamond"/>
                      </a:endParaRPr>
                    </a:p>
                  </a:txBody>
                  <a:tcPr marL="9510" marR="9510" marT="9510" marB="0" anchor="ctr"/>
                </a:tc>
                <a:tc>
                  <a:txBody>
                    <a:bodyPr/>
                    <a:lstStyle/>
                    <a:p>
                      <a:pPr algn="ctr" fontAlgn="ctr"/>
                      <a:r>
                        <a:rPr lang="en-US" sz="1600" u="none" strike="noStrike" dirty="0" smtClean="0">
                          <a:effectLst/>
                        </a:rPr>
                        <a:t>survey</a:t>
                      </a:r>
                      <a:endParaRPr lang="en-US" sz="1600" b="0" i="0" u="none" strike="noStrike" dirty="0">
                        <a:solidFill>
                          <a:srgbClr val="000000"/>
                        </a:solidFill>
                        <a:effectLst/>
                        <a:latin typeface="Garamond"/>
                      </a:endParaRPr>
                    </a:p>
                  </a:txBody>
                  <a:tcPr marL="9510" marR="9510" marT="9510" marB="0" anchor="ctr"/>
                </a:tc>
                <a:tc>
                  <a:txBody>
                    <a:bodyPr/>
                    <a:lstStyle/>
                    <a:p>
                      <a:pPr algn="ctr" fontAlgn="ctr"/>
                      <a:r>
                        <a:rPr lang="en-US" sz="1600" u="none" strike="noStrike" dirty="0" smtClean="0">
                          <a:effectLst/>
                        </a:rPr>
                        <a:t>-</a:t>
                      </a:r>
                      <a:endParaRPr lang="en-US" sz="1600" b="0" i="0" u="none" strike="noStrike" dirty="0">
                        <a:solidFill>
                          <a:srgbClr val="000000"/>
                        </a:solidFill>
                        <a:effectLst/>
                        <a:latin typeface="Garamond"/>
                      </a:endParaRPr>
                    </a:p>
                  </a:txBody>
                  <a:tcPr marL="9510" marR="9510" marT="9510" marB="0" anchor="ctr"/>
                </a:tc>
                <a:tc>
                  <a:txBody>
                    <a:bodyPr/>
                    <a:lstStyle/>
                    <a:p>
                      <a:pPr algn="ctr" fontAlgn="ctr"/>
                      <a:r>
                        <a:rPr lang="en-US" sz="1600" u="none" strike="noStrike" dirty="0" smtClean="0">
                          <a:effectLst/>
                        </a:rPr>
                        <a:t>M</a:t>
                      </a:r>
                      <a:endParaRPr lang="en-US" sz="1600" b="0" i="0" u="none" strike="noStrike" dirty="0">
                        <a:solidFill>
                          <a:srgbClr val="000000"/>
                        </a:solidFill>
                        <a:effectLst/>
                        <a:latin typeface="Garamond"/>
                      </a:endParaRPr>
                    </a:p>
                  </a:txBody>
                  <a:tcPr marL="9510" marR="9510" marT="9510" marB="0" anchor="ctr"/>
                </a:tc>
              </a:tr>
              <a:tr h="487780">
                <a:tc>
                  <a:txBody>
                    <a:bodyPr/>
                    <a:lstStyle/>
                    <a:p>
                      <a:pPr algn="l" fontAlgn="ctr"/>
                      <a:r>
                        <a:rPr lang="en-US" sz="1600" u="none" strike="noStrike">
                          <a:effectLst/>
                        </a:rPr>
                        <a:t>MTEBI</a:t>
                      </a:r>
                      <a:endParaRPr lang="en-US" sz="1600" b="0" i="0" u="none" strike="noStrike">
                        <a:solidFill>
                          <a:srgbClr val="000000"/>
                        </a:solidFill>
                        <a:effectLst/>
                        <a:latin typeface="Garamond"/>
                      </a:endParaRPr>
                    </a:p>
                  </a:txBody>
                  <a:tcPr marL="9510" marR="9510" marT="9510" marB="0" anchor="ctr"/>
                </a:tc>
                <a:tc>
                  <a:txBody>
                    <a:bodyPr/>
                    <a:lstStyle/>
                    <a:p>
                      <a:pPr algn="l" fontAlgn="ctr"/>
                      <a:r>
                        <a:rPr lang="en-US" sz="1600" u="none" strike="noStrike">
                          <a:effectLst/>
                        </a:rPr>
                        <a:t>Mathematics Teaching Efficacy Belief Instrument</a:t>
                      </a:r>
                      <a:endParaRPr lang="en-US" sz="1600" b="0" i="0" u="none" strike="noStrike">
                        <a:solidFill>
                          <a:srgbClr val="000000"/>
                        </a:solidFill>
                        <a:effectLst/>
                        <a:latin typeface="Garamond"/>
                      </a:endParaRPr>
                    </a:p>
                  </a:txBody>
                  <a:tcPr marL="9510" marR="9510" marT="9510" marB="0" anchor="ctr"/>
                </a:tc>
                <a:tc>
                  <a:txBody>
                    <a:bodyPr/>
                    <a:lstStyle/>
                    <a:p>
                      <a:pPr algn="ctr" fontAlgn="ctr"/>
                      <a:r>
                        <a:rPr lang="en-US" sz="1600" u="none" strike="noStrike" smtClean="0">
                          <a:effectLst/>
                        </a:rPr>
                        <a:t>survey</a:t>
                      </a:r>
                      <a:endParaRPr lang="en-US" sz="1600" b="0" i="0" u="none" strike="noStrike" dirty="0">
                        <a:solidFill>
                          <a:srgbClr val="000000"/>
                        </a:solidFill>
                        <a:effectLst/>
                        <a:latin typeface="Garamond"/>
                      </a:endParaRPr>
                    </a:p>
                  </a:txBody>
                  <a:tcPr marL="9510" marR="9510" marT="9510" marB="0" anchor="ctr"/>
                </a:tc>
                <a:tc>
                  <a:txBody>
                    <a:bodyPr/>
                    <a:lstStyle/>
                    <a:p>
                      <a:pPr algn="ctr" fontAlgn="ctr"/>
                      <a:r>
                        <a:rPr lang="en-US" sz="1600" u="none" strike="noStrike" dirty="0" smtClean="0">
                          <a:effectLst/>
                        </a:rPr>
                        <a:t>preservice</a:t>
                      </a:r>
                      <a:endParaRPr lang="en-US" sz="1600" b="0" i="0" u="none" strike="noStrike" dirty="0">
                        <a:solidFill>
                          <a:srgbClr val="000000"/>
                        </a:solidFill>
                        <a:effectLst/>
                        <a:latin typeface="Garamond"/>
                      </a:endParaRPr>
                    </a:p>
                  </a:txBody>
                  <a:tcPr marL="9510" marR="9510" marT="9510" marB="0" anchor="ctr"/>
                </a:tc>
                <a:tc>
                  <a:txBody>
                    <a:bodyPr/>
                    <a:lstStyle/>
                    <a:p>
                      <a:pPr algn="ctr" fontAlgn="ctr"/>
                      <a:r>
                        <a:rPr lang="en-US" sz="1600" u="none" strike="noStrike" dirty="0" smtClean="0">
                          <a:effectLst/>
                        </a:rPr>
                        <a:t>M</a:t>
                      </a:r>
                      <a:endParaRPr lang="en-US" sz="1600" b="0" i="0" u="none" strike="noStrike" dirty="0">
                        <a:solidFill>
                          <a:srgbClr val="000000"/>
                        </a:solidFill>
                        <a:effectLst/>
                        <a:latin typeface="Garamond"/>
                      </a:endParaRPr>
                    </a:p>
                  </a:txBody>
                  <a:tcPr marL="9510" marR="9510" marT="9510" marB="0" anchor="ctr"/>
                </a:tc>
              </a:tr>
              <a:tr h="597662">
                <a:tc>
                  <a:txBody>
                    <a:bodyPr/>
                    <a:lstStyle/>
                    <a:p>
                      <a:pPr algn="l" fontAlgn="ctr"/>
                      <a:r>
                        <a:rPr lang="en-US" sz="1600" u="none" strike="noStrike">
                          <a:effectLst/>
                        </a:rPr>
                        <a:t>PSI-T</a:t>
                      </a:r>
                      <a:endParaRPr lang="en-US" sz="1600" b="0" i="0" u="none" strike="noStrike">
                        <a:solidFill>
                          <a:srgbClr val="000000"/>
                        </a:solidFill>
                        <a:effectLst/>
                        <a:latin typeface="Garamond"/>
                      </a:endParaRPr>
                    </a:p>
                  </a:txBody>
                  <a:tcPr marL="9510" marR="9510" marT="9510" marB="0" anchor="ctr"/>
                </a:tc>
                <a:tc>
                  <a:txBody>
                    <a:bodyPr/>
                    <a:lstStyle/>
                    <a:p>
                      <a:pPr algn="l" fontAlgn="ctr"/>
                      <a:r>
                        <a:rPr lang="en-US" sz="1600" u="none" strike="noStrike">
                          <a:effectLst/>
                        </a:rPr>
                        <a:t>Principles of Scientific Inquiry-Teacher</a:t>
                      </a:r>
                      <a:endParaRPr lang="en-US" sz="1600" b="0" i="0" u="none" strike="noStrike">
                        <a:solidFill>
                          <a:srgbClr val="000000"/>
                        </a:solidFill>
                        <a:effectLst/>
                        <a:latin typeface="Garamond"/>
                      </a:endParaRPr>
                    </a:p>
                  </a:txBody>
                  <a:tcPr marL="9510" marR="9510" marT="9510" marB="0" anchor="ctr"/>
                </a:tc>
                <a:tc>
                  <a:txBody>
                    <a:bodyPr/>
                    <a:lstStyle/>
                    <a:p>
                      <a:pPr algn="ctr" fontAlgn="ctr"/>
                      <a:r>
                        <a:rPr lang="en-US" sz="1600" u="none" strike="noStrike" smtClean="0">
                          <a:effectLst/>
                        </a:rPr>
                        <a:t>survey</a:t>
                      </a:r>
                      <a:endParaRPr lang="en-US" sz="1600" b="0" i="0" u="none" strike="noStrike" dirty="0">
                        <a:solidFill>
                          <a:srgbClr val="000000"/>
                        </a:solidFill>
                        <a:effectLst/>
                        <a:latin typeface="Garamond"/>
                      </a:endParaRPr>
                    </a:p>
                  </a:txBody>
                  <a:tcPr marL="9510" marR="9510" marT="9510" marB="0" anchor="ctr"/>
                </a:tc>
                <a:tc>
                  <a:txBody>
                    <a:bodyPr/>
                    <a:lstStyle/>
                    <a:p>
                      <a:pPr algn="ctr" fontAlgn="ctr"/>
                      <a:r>
                        <a:rPr lang="en-US" sz="1600" u="none" strike="noStrike" dirty="0" smtClean="0">
                          <a:effectLst/>
                        </a:rPr>
                        <a:t>high</a:t>
                      </a:r>
                      <a:endParaRPr lang="en-US" sz="1600" b="0" i="0" u="none" strike="noStrike" dirty="0">
                        <a:solidFill>
                          <a:srgbClr val="000000"/>
                        </a:solidFill>
                        <a:effectLst/>
                        <a:latin typeface="Garamond"/>
                      </a:endParaRPr>
                    </a:p>
                  </a:txBody>
                  <a:tcPr marL="9510" marR="9510" marT="9510" marB="0" anchor="ctr"/>
                </a:tc>
                <a:tc>
                  <a:txBody>
                    <a:bodyPr/>
                    <a:lstStyle/>
                    <a:p>
                      <a:pPr algn="ctr" fontAlgn="ctr"/>
                      <a:r>
                        <a:rPr lang="en-US" sz="1600" u="none" strike="noStrike" dirty="0" smtClean="0">
                          <a:effectLst/>
                        </a:rPr>
                        <a:t>SC</a:t>
                      </a:r>
                      <a:endParaRPr lang="en-US" sz="1600" b="0" i="0" u="none" strike="noStrike" dirty="0">
                        <a:solidFill>
                          <a:srgbClr val="000000"/>
                        </a:solidFill>
                        <a:effectLst/>
                        <a:latin typeface="Garamond"/>
                      </a:endParaRPr>
                    </a:p>
                  </a:txBody>
                  <a:tcPr marL="9510" marR="9510" marT="9510" marB="0" anchor="ctr"/>
                </a:tc>
              </a:tr>
              <a:tr h="958353">
                <a:tc>
                  <a:txBody>
                    <a:bodyPr/>
                    <a:lstStyle/>
                    <a:p>
                      <a:pPr algn="l" fontAlgn="ctr"/>
                      <a:r>
                        <a:rPr lang="en-US" sz="1600" u="none" strike="noStrike">
                          <a:effectLst/>
                        </a:rPr>
                        <a:t>SETAKIST</a:t>
                      </a:r>
                      <a:endParaRPr lang="en-US" sz="1600" b="0" i="0" u="none" strike="noStrike">
                        <a:solidFill>
                          <a:srgbClr val="000000"/>
                        </a:solidFill>
                        <a:effectLst/>
                        <a:latin typeface="Garamond"/>
                      </a:endParaRPr>
                    </a:p>
                  </a:txBody>
                  <a:tcPr marL="9510" marR="9510" marT="9510" marB="0" anchor="ctr"/>
                </a:tc>
                <a:tc>
                  <a:txBody>
                    <a:bodyPr/>
                    <a:lstStyle/>
                    <a:p>
                      <a:pPr algn="l" fontAlgn="ctr"/>
                      <a:r>
                        <a:rPr lang="en-US" sz="1600" u="none" strike="noStrike">
                          <a:effectLst/>
                        </a:rPr>
                        <a:t>Self-Efficacy Teaching and Knowledge Instrument for Science Teachers</a:t>
                      </a:r>
                      <a:endParaRPr lang="en-US" sz="1600" b="0" i="0" u="none" strike="noStrike">
                        <a:solidFill>
                          <a:srgbClr val="000000"/>
                        </a:solidFill>
                        <a:effectLst/>
                        <a:latin typeface="Garamond"/>
                      </a:endParaRPr>
                    </a:p>
                  </a:txBody>
                  <a:tcPr marL="9510" marR="9510" marT="9510" marB="0" anchor="ctr"/>
                </a:tc>
                <a:tc>
                  <a:txBody>
                    <a:bodyPr/>
                    <a:lstStyle/>
                    <a:p>
                      <a:pPr algn="ctr" fontAlgn="ctr"/>
                      <a:r>
                        <a:rPr lang="en-US" sz="1600" u="none" strike="noStrike" smtClean="0">
                          <a:effectLst/>
                        </a:rPr>
                        <a:t>survey</a:t>
                      </a:r>
                      <a:endParaRPr lang="en-US" sz="1600" b="0" i="0" u="none" strike="noStrike" dirty="0">
                        <a:solidFill>
                          <a:srgbClr val="000000"/>
                        </a:solidFill>
                        <a:effectLst/>
                        <a:latin typeface="Garamond"/>
                      </a:endParaRPr>
                    </a:p>
                  </a:txBody>
                  <a:tcPr marL="9510" marR="9510" marT="9510" marB="0" anchor="ctr"/>
                </a:tc>
                <a:tc>
                  <a:txBody>
                    <a:bodyPr/>
                    <a:lstStyle/>
                    <a:p>
                      <a:pPr algn="ctr" fontAlgn="ctr"/>
                      <a:r>
                        <a:rPr lang="en-US" sz="1600" u="none" strike="noStrike" dirty="0" err="1" smtClean="0">
                          <a:effectLst/>
                        </a:rPr>
                        <a:t>elem</a:t>
                      </a:r>
                      <a:endParaRPr lang="en-US" sz="1600" b="0" i="0" u="none" strike="noStrike" dirty="0">
                        <a:solidFill>
                          <a:srgbClr val="000000"/>
                        </a:solidFill>
                        <a:effectLst/>
                        <a:latin typeface="Garamond"/>
                      </a:endParaRPr>
                    </a:p>
                  </a:txBody>
                  <a:tcPr marL="9510" marR="9510" marT="9510" marB="0" anchor="ctr"/>
                </a:tc>
                <a:tc>
                  <a:txBody>
                    <a:bodyPr/>
                    <a:lstStyle/>
                    <a:p>
                      <a:pPr algn="ctr" fontAlgn="ctr"/>
                      <a:r>
                        <a:rPr lang="en-US" sz="1600" u="none" strike="noStrike" dirty="0" smtClean="0">
                          <a:effectLst/>
                        </a:rPr>
                        <a:t>SC</a:t>
                      </a:r>
                      <a:endParaRPr lang="en-US" sz="1600" b="0" i="0" u="none" strike="noStrike" dirty="0">
                        <a:solidFill>
                          <a:srgbClr val="000000"/>
                        </a:solidFill>
                        <a:effectLst/>
                        <a:latin typeface="Garamond"/>
                      </a:endParaRPr>
                    </a:p>
                  </a:txBody>
                  <a:tcPr marL="9510" marR="9510" marT="9510" marB="0" anchor="ctr"/>
                </a:tc>
              </a:tr>
              <a:tr h="422533">
                <a:tc>
                  <a:txBody>
                    <a:bodyPr/>
                    <a:lstStyle/>
                    <a:p>
                      <a:pPr algn="l" fontAlgn="ctr"/>
                      <a:r>
                        <a:rPr lang="en-US" sz="1600" u="none" strike="noStrike">
                          <a:effectLst/>
                        </a:rPr>
                        <a:t>STEBI</a:t>
                      </a:r>
                      <a:endParaRPr lang="en-US" sz="1600" b="0" i="0" u="none" strike="noStrike">
                        <a:solidFill>
                          <a:srgbClr val="000000"/>
                        </a:solidFill>
                        <a:effectLst/>
                        <a:latin typeface="Garamond"/>
                      </a:endParaRPr>
                    </a:p>
                  </a:txBody>
                  <a:tcPr marL="9510" marR="9510" marT="9510" marB="0" anchor="ctr"/>
                </a:tc>
                <a:tc>
                  <a:txBody>
                    <a:bodyPr/>
                    <a:lstStyle/>
                    <a:p>
                      <a:pPr algn="l" fontAlgn="ctr"/>
                      <a:r>
                        <a:rPr lang="en-US" sz="1600" u="none" strike="noStrike">
                          <a:effectLst/>
                        </a:rPr>
                        <a:t>Science Teaching Efficacy Belief Instrument</a:t>
                      </a:r>
                      <a:endParaRPr lang="en-US" sz="1600" b="0" i="0" u="none" strike="noStrike">
                        <a:solidFill>
                          <a:srgbClr val="000000"/>
                        </a:solidFill>
                        <a:effectLst/>
                        <a:latin typeface="Garamond"/>
                      </a:endParaRPr>
                    </a:p>
                  </a:txBody>
                  <a:tcPr marL="9510" marR="9510" marT="9510" marB="0" anchor="ctr"/>
                </a:tc>
                <a:tc>
                  <a:txBody>
                    <a:bodyPr/>
                    <a:lstStyle/>
                    <a:p>
                      <a:pPr algn="ctr" fontAlgn="ctr"/>
                      <a:r>
                        <a:rPr lang="en-US" sz="1600" u="none" strike="noStrike" smtClean="0">
                          <a:effectLst/>
                        </a:rPr>
                        <a:t>survey</a:t>
                      </a:r>
                      <a:endParaRPr lang="en-US" sz="1600" b="0" i="0" u="none" strike="noStrike" dirty="0">
                        <a:solidFill>
                          <a:srgbClr val="000000"/>
                        </a:solidFill>
                        <a:effectLst/>
                        <a:latin typeface="Garamond"/>
                      </a:endParaRPr>
                    </a:p>
                  </a:txBody>
                  <a:tcPr marL="9510" marR="9510" marT="9510" marB="0" anchor="ctr"/>
                </a:tc>
                <a:tc>
                  <a:txBody>
                    <a:bodyPr/>
                    <a:lstStyle/>
                    <a:p>
                      <a:pPr algn="ctr" fontAlgn="ctr"/>
                      <a:r>
                        <a:rPr lang="en-US" sz="1600" u="none" strike="noStrike" dirty="0" err="1" smtClean="0">
                          <a:effectLst/>
                        </a:rPr>
                        <a:t>elem</a:t>
                      </a:r>
                      <a:endParaRPr lang="en-US" sz="1600" b="0" i="0" u="none" strike="noStrike" dirty="0">
                        <a:solidFill>
                          <a:srgbClr val="000000"/>
                        </a:solidFill>
                        <a:effectLst/>
                        <a:latin typeface="Garamond"/>
                      </a:endParaRPr>
                    </a:p>
                  </a:txBody>
                  <a:tcPr marL="9510" marR="9510" marT="9510" marB="0" anchor="ctr"/>
                </a:tc>
                <a:tc>
                  <a:txBody>
                    <a:bodyPr/>
                    <a:lstStyle/>
                    <a:p>
                      <a:pPr algn="ctr" fontAlgn="ctr"/>
                      <a:r>
                        <a:rPr lang="en-US" sz="1600" u="none" strike="noStrike" dirty="0" smtClean="0">
                          <a:effectLst/>
                        </a:rPr>
                        <a:t>SC</a:t>
                      </a:r>
                      <a:endParaRPr lang="en-US" sz="1600" b="0" i="0" u="none" strike="noStrike" dirty="0">
                        <a:solidFill>
                          <a:srgbClr val="000000"/>
                        </a:solidFill>
                        <a:effectLst/>
                        <a:latin typeface="Garamond"/>
                      </a:endParaRPr>
                    </a:p>
                  </a:txBody>
                  <a:tcPr marL="9510" marR="9510" marT="9510" marB="0" anchor="ctr"/>
                </a:tc>
              </a:tr>
              <a:tr h="516941">
                <a:tc>
                  <a:txBody>
                    <a:bodyPr/>
                    <a:lstStyle/>
                    <a:p>
                      <a:pPr algn="l" fontAlgn="ctr"/>
                      <a:r>
                        <a:rPr lang="en-US" sz="1600" u="none" strike="noStrike">
                          <a:effectLst/>
                        </a:rPr>
                        <a:t>TBI</a:t>
                      </a:r>
                      <a:endParaRPr lang="en-US" sz="1600" b="0" i="0" u="none" strike="noStrike">
                        <a:solidFill>
                          <a:srgbClr val="000000"/>
                        </a:solidFill>
                        <a:effectLst/>
                        <a:latin typeface="Garamond"/>
                      </a:endParaRPr>
                    </a:p>
                  </a:txBody>
                  <a:tcPr marL="9510" marR="9510" marT="9510" marB="0" anchor="ctr"/>
                </a:tc>
                <a:tc>
                  <a:txBody>
                    <a:bodyPr/>
                    <a:lstStyle/>
                    <a:p>
                      <a:pPr algn="l" fontAlgn="ctr"/>
                      <a:r>
                        <a:rPr lang="en-US" sz="1600" u="none" strike="noStrike">
                          <a:effectLst/>
                        </a:rPr>
                        <a:t>Teacher Belief Interview</a:t>
                      </a:r>
                      <a:endParaRPr lang="en-US" sz="1600" b="0" i="0" u="none" strike="noStrike">
                        <a:solidFill>
                          <a:srgbClr val="000000"/>
                        </a:solidFill>
                        <a:effectLst/>
                        <a:latin typeface="Garamond"/>
                      </a:endParaRPr>
                    </a:p>
                  </a:txBody>
                  <a:tcPr marL="9510" marR="9510" marT="9510" marB="0" anchor="ctr"/>
                </a:tc>
                <a:tc>
                  <a:txBody>
                    <a:bodyPr/>
                    <a:lstStyle/>
                    <a:p>
                      <a:pPr algn="ctr" fontAlgn="ctr"/>
                      <a:r>
                        <a:rPr lang="en-US" sz="1600" u="none" strike="noStrike" dirty="0" smtClean="0">
                          <a:effectLst/>
                        </a:rPr>
                        <a:t>interview</a:t>
                      </a:r>
                      <a:endParaRPr lang="en-US" sz="1600" b="0" i="0" u="none" strike="noStrike" dirty="0">
                        <a:solidFill>
                          <a:srgbClr val="000000"/>
                        </a:solidFill>
                        <a:effectLst/>
                        <a:latin typeface="Garamond"/>
                      </a:endParaRPr>
                    </a:p>
                  </a:txBody>
                  <a:tcPr marL="9510" marR="9510" marT="9510" marB="0" anchor="ctr"/>
                </a:tc>
                <a:tc>
                  <a:txBody>
                    <a:bodyPr/>
                    <a:lstStyle/>
                    <a:p>
                      <a:pPr algn="ctr" fontAlgn="ctr"/>
                      <a:r>
                        <a:rPr lang="en-US" sz="1600" u="none" strike="noStrike" dirty="0" smtClean="0">
                          <a:effectLst/>
                        </a:rPr>
                        <a:t>high</a:t>
                      </a:r>
                      <a:endParaRPr lang="en-US" sz="1600" b="0" i="0" u="none" strike="noStrike" dirty="0">
                        <a:solidFill>
                          <a:srgbClr val="000000"/>
                        </a:solidFill>
                        <a:effectLst/>
                        <a:latin typeface="Garamond"/>
                      </a:endParaRPr>
                    </a:p>
                  </a:txBody>
                  <a:tcPr marL="9510" marR="9510" marT="9510" marB="0" anchor="ctr"/>
                </a:tc>
                <a:tc>
                  <a:txBody>
                    <a:bodyPr/>
                    <a:lstStyle/>
                    <a:p>
                      <a:pPr algn="ctr" fontAlgn="ctr"/>
                      <a:r>
                        <a:rPr lang="en-US" sz="1600" u="none" strike="noStrike" dirty="0" smtClean="0">
                          <a:effectLst/>
                        </a:rPr>
                        <a:t>SC</a:t>
                      </a:r>
                      <a:endParaRPr lang="en-US" sz="1600" b="0" i="0" u="none" strike="noStrike" dirty="0">
                        <a:solidFill>
                          <a:srgbClr val="000000"/>
                        </a:solidFill>
                        <a:effectLst/>
                        <a:latin typeface="Garamond"/>
                      </a:endParaRPr>
                    </a:p>
                  </a:txBody>
                  <a:tcPr marL="9510" marR="9510" marT="9510" marB="0" anchor="ctr"/>
                </a:tc>
              </a:tr>
              <a:tr h="516941">
                <a:tc>
                  <a:txBody>
                    <a:bodyPr/>
                    <a:lstStyle/>
                    <a:p>
                      <a:pPr algn="l" fontAlgn="ctr"/>
                      <a:r>
                        <a:rPr lang="en-US" sz="1600" u="none" strike="noStrike">
                          <a:effectLst/>
                        </a:rPr>
                        <a:t>TSES</a:t>
                      </a:r>
                      <a:endParaRPr lang="en-US" sz="1600" b="0" i="0" u="none" strike="noStrike">
                        <a:solidFill>
                          <a:srgbClr val="000000"/>
                        </a:solidFill>
                        <a:effectLst/>
                        <a:latin typeface="Garamond"/>
                      </a:endParaRPr>
                    </a:p>
                  </a:txBody>
                  <a:tcPr marL="9510" marR="9510" marT="9510" marB="0" anchor="ctr"/>
                </a:tc>
                <a:tc>
                  <a:txBody>
                    <a:bodyPr/>
                    <a:lstStyle/>
                    <a:p>
                      <a:pPr algn="l" fontAlgn="ctr"/>
                      <a:r>
                        <a:rPr lang="en-US" sz="1600" u="none" strike="noStrike">
                          <a:effectLst/>
                        </a:rPr>
                        <a:t>Teachers' Sense of Efficacy Scale</a:t>
                      </a:r>
                      <a:endParaRPr lang="en-US" sz="1600" b="0" i="0" u="none" strike="noStrike">
                        <a:solidFill>
                          <a:srgbClr val="000000"/>
                        </a:solidFill>
                        <a:effectLst/>
                        <a:latin typeface="Garamond"/>
                      </a:endParaRPr>
                    </a:p>
                  </a:txBody>
                  <a:tcPr marL="9510" marR="9510" marT="9510" marB="0" anchor="ctr"/>
                </a:tc>
                <a:tc>
                  <a:txBody>
                    <a:bodyPr/>
                    <a:lstStyle/>
                    <a:p>
                      <a:pPr algn="ctr" fontAlgn="ctr"/>
                      <a:r>
                        <a:rPr lang="en-US" sz="1600" u="none" strike="noStrike" smtClean="0">
                          <a:effectLst/>
                        </a:rPr>
                        <a:t>survey</a:t>
                      </a:r>
                      <a:endParaRPr lang="en-US" sz="1600" b="0" i="0" u="none" strike="noStrike" dirty="0">
                        <a:solidFill>
                          <a:srgbClr val="000000"/>
                        </a:solidFill>
                        <a:effectLst/>
                        <a:latin typeface="Garamond"/>
                      </a:endParaRPr>
                    </a:p>
                  </a:txBody>
                  <a:tcPr marL="9510" marR="9510" marT="9510" marB="0" anchor="ctr"/>
                </a:tc>
                <a:tc>
                  <a:txBody>
                    <a:bodyPr/>
                    <a:lstStyle/>
                    <a:p>
                      <a:pPr algn="ctr" fontAlgn="ctr"/>
                      <a:r>
                        <a:rPr lang="en-US" sz="1600" u="none" strike="noStrike" dirty="0" smtClean="0">
                          <a:effectLst/>
                        </a:rPr>
                        <a:t>PK-6</a:t>
                      </a:r>
                      <a:endParaRPr lang="en-US" sz="1600" b="0" i="0" u="none" strike="noStrike" dirty="0">
                        <a:solidFill>
                          <a:srgbClr val="000000"/>
                        </a:solidFill>
                        <a:effectLst/>
                        <a:latin typeface="Garamond"/>
                      </a:endParaRPr>
                    </a:p>
                  </a:txBody>
                  <a:tcPr marL="9510" marR="9510" marT="9510" marB="0" anchor="ctr"/>
                </a:tc>
                <a:tc>
                  <a:txBody>
                    <a:bodyPr/>
                    <a:lstStyle/>
                    <a:p>
                      <a:pPr algn="ctr" fontAlgn="ctr"/>
                      <a:r>
                        <a:rPr lang="en-US" sz="1600" u="none" strike="noStrike" dirty="0" smtClean="0">
                          <a:effectLst/>
                        </a:rPr>
                        <a:t>GEN</a:t>
                      </a:r>
                      <a:endParaRPr lang="en-US" sz="1600" b="0" i="0" u="none" strike="noStrike" dirty="0">
                        <a:solidFill>
                          <a:srgbClr val="000000"/>
                        </a:solidFill>
                        <a:effectLst/>
                        <a:latin typeface="Garamond"/>
                      </a:endParaRPr>
                    </a:p>
                  </a:txBody>
                  <a:tcPr marL="9510" marR="9510" marT="9510" marB="0" anchor="ctr"/>
                </a:tc>
              </a:tr>
              <a:tr h="516941">
                <a:tc>
                  <a:txBody>
                    <a:bodyPr/>
                    <a:lstStyle/>
                    <a:p>
                      <a:pPr algn="l" fontAlgn="ctr"/>
                      <a:r>
                        <a:rPr lang="en-US" sz="1600" u="none" strike="noStrike">
                          <a:effectLst/>
                        </a:rPr>
                        <a:t>TSI</a:t>
                      </a:r>
                      <a:endParaRPr lang="en-US" sz="1600" b="0" i="0" u="none" strike="noStrike">
                        <a:solidFill>
                          <a:srgbClr val="000000"/>
                        </a:solidFill>
                        <a:effectLst/>
                        <a:latin typeface="Garamond"/>
                      </a:endParaRPr>
                    </a:p>
                  </a:txBody>
                  <a:tcPr marL="9510" marR="9510" marT="9510" marB="0" anchor="ctr"/>
                </a:tc>
                <a:tc>
                  <a:txBody>
                    <a:bodyPr/>
                    <a:lstStyle/>
                    <a:p>
                      <a:pPr algn="l" fontAlgn="ctr"/>
                      <a:r>
                        <a:rPr lang="en-US" sz="1600" u="none" strike="noStrike">
                          <a:effectLst/>
                        </a:rPr>
                        <a:t>Teaching Science as Inquiry </a:t>
                      </a:r>
                      <a:endParaRPr lang="en-US" sz="1600" b="0" i="0" u="none" strike="noStrike">
                        <a:solidFill>
                          <a:srgbClr val="000000"/>
                        </a:solidFill>
                        <a:effectLst/>
                        <a:latin typeface="Garamond"/>
                      </a:endParaRPr>
                    </a:p>
                  </a:txBody>
                  <a:tcPr marL="9510" marR="9510" marT="9510" marB="0" anchor="ctr"/>
                </a:tc>
                <a:tc>
                  <a:txBody>
                    <a:bodyPr/>
                    <a:lstStyle/>
                    <a:p>
                      <a:pPr algn="ctr" fontAlgn="ctr"/>
                      <a:r>
                        <a:rPr lang="en-US" sz="1600" u="none" strike="noStrike" smtClean="0">
                          <a:effectLst/>
                        </a:rPr>
                        <a:t>survey</a:t>
                      </a:r>
                      <a:endParaRPr lang="en-US" sz="1600" b="0" i="0" u="none" strike="noStrike" dirty="0">
                        <a:solidFill>
                          <a:srgbClr val="000000"/>
                        </a:solidFill>
                        <a:effectLst/>
                        <a:latin typeface="Garamond"/>
                      </a:endParaRPr>
                    </a:p>
                  </a:txBody>
                  <a:tcPr marL="9510" marR="9510" marT="9510" marB="0" anchor="ctr"/>
                </a:tc>
                <a:tc>
                  <a:txBody>
                    <a:bodyPr/>
                    <a:lstStyle/>
                    <a:p>
                      <a:pPr algn="ctr" fontAlgn="ctr"/>
                      <a:r>
                        <a:rPr lang="en-US" sz="1600" u="none" strike="noStrike" dirty="0" err="1" smtClean="0">
                          <a:effectLst/>
                        </a:rPr>
                        <a:t>elem</a:t>
                      </a:r>
                      <a:endParaRPr lang="en-US" sz="1600" b="0" i="0" u="none" strike="noStrike" dirty="0">
                        <a:solidFill>
                          <a:srgbClr val="000000"/>
                        </a:solidFill>
                        <a:effectLst/>
                        <a:latin typeface="Garamond"/>
                      </a:endParaRPr>
                    </a:p>
                  </a:txBody>
                  <a:tcPr marL="9510" marR="9510" marT="9510" marB="0" anchor="ctr"/>
                </a:tc>
                <a:tc>
                  <a:txBody>
                    <a:bodyPr/>
                    <a:lstStyle/>
                    <a:p>
                      <a:pPr algn="ctr" fontAlgn="ctr"/>
                      <a:r>
                        <a:rPr lang="en-US" sz="1600" u="none" strike="noStrike" dirty="0" smtClean="0">
                          <a:effectLst/>
                        </a:rPr>
                        <a:t>SC</a:t>
                      </a:r>
                      <a:endParaRPr lang="en-US" sz="1600" b="0" i="0" u="none" strike="noStrike" dirty="0">
                        <a:solidFill>
                          <a:srgbClr val="000000"/>
                        </a:solidFill>
                        <a:effectLst/>
                        <a:latin typeface="Garamond"/>
                      </a:endParaRPr>
                    </a:p>
                  </a:txBody>
                  <a:tcPr marL="9510" marR="9510" marT="9510" marB="0" anchor="ctr"/>
                </a:tc>
              </a:tr>
              <a:tr h="422533">
                <a:tc>
                  <a:txBody>
                    <a:bodyPr/>
                    <a:lstStyle/>
                    <a:p>
                      <a:pPr algn="l" fontAlgn="ctr"/>
                      <a:r>
                        <a:rPr lang="en-US" sz="1600" u="none" strike="noStrike">
                          <a:effectLst/>
                        </a:rPr>
                        <a:t>VNOS-C</a:t>
                      </a:r>
                      <a:endParaRPr lang="en-US" sz="1600" b="0" i="0" u="none" strike="noStrike">
                        <a:solidFill>
                          <a:srgbClr val="000000"/>
                        </a:solidFill>
                        <a:effectLst/>
                        <a:latin typeface="Garamond"/>
                      </a:endParaRPr>
                    </a:p>
                  </a:txBody>
                  <a:tcPr marL="9510" marR="9510" marT="9510" marB="0" anchor="ctr"/>
                </a:tc>
                <a:tc>
                  <a:txBody>
                    <a:bodyPr/>
                    <a:lstStyle/>
                    <a:p>
                      <a:pPr algn="l" fontAlgn="ctr"/>
                      <a:r>
                        <a:rPr lang="en-US" sz="1600" u="none" strike="noStrike">
                          <a:effectLst/>
                        </a:rPr>
                        <a:t>Views of Nature of Science Form C</a:t>
                      </a:r>
                      <a:endParaRPr lang="en-US" sz="1600" b="0" i="0" u="none" strike="noStrike">
                        <a:solidFill>
                          <a:srgbClr val="000000"/>
                        </a:solidFill>
                        <a:effectLst/>
                        <a:latin typeface="Garamond"/>
                      </a:endParaRPr>
                    </a:p>
                  </a:txBody>
                  <a:tcPr marL="9510" marR="9510" marT="9510" marB="0" anchor="ctr"/>
                </a:tc>
                <a:tc>
                  <a:txBody>
                    <a:bodyPr/>
                    <a:lstStyle/>
                    <a:p>
                      <a:pPr algn="ctr" fontAlgn="ctr"/>
                      <a:r>
                        <a:rPr lang="en-US" sz="1600" u="none" strike="noStrike" dirty="0" smtClean="0">
                          <a:effectLst/>
                        </a:rPr>
                        <a:t>survey</a:t>
                      </a:r>
                      <a:endParaRPr lang="en-US" sz="1600" b="0" i="0" u="none" strike="noStrike" dirty="0">
                        <a:solidFill>
                          <a:srgbClr val="000000"/>
                        </a:solidFill>
                        <a:effectLst/>
                        <a:latin typeface="Garamond"/>
                      </a:endParaRPr>
                    </a:p>
                  </a:txBody>
                  <a:tcPr marL="9510" marR="9510" marT="9510" marB="0" anchor="ctr"/>
                </a:tc>
                <a:tc>
                  <a:txBody>
                    <a:bodyPr/>
                    <a:lstStyle/>
                    <a:p>
                      <a:pPr algn="ctr" fontAlgn="ctr"/>
                      <a:r>
                        <a:rPr lang="en-US" sz="1600" b="0" i="0" u="none" strike="noStrike" dirty="0" smtClean="0">
                          <a:solidFill>
                            <a:schemeClr val="dk1"/>
                          </a:solidFill>
                          <a:effectLst/>
                          <a:latin typeface="+mn-lt"/>
                        </a:rPr>
                        <a:t>-</a:t>
                      </a:r>
                      <a:endParaRPr lang="en-US" sz="1600" b="0" i="0" u="none" strike="noStrike" dirty="0">
                        <a:solidFill>
                          <a:srgbClr val="000000"/>
                        </a:solidFill>
                        <a:effectLst/>
                        <a:latin typeface="Garamond"/>
                      </a:endParaRPr>
                    </a:p>
                  </a:txBody>
                  <a:tcPr marL="9510" marR="9510" marT="9510" marB="0" anchor="ctr"/>
                </a:tc>
                <a:tc>
                  <a:txBody>
                    <a:bodyPr/>
                    <a:lstStyle/>
                    <a:p>
                      <a:pPr algn="ctr" fontAlgn="ctr"/>
                      <a:r>
                        <a:rPr lang="en-US" sz="1600" u="none" strike="noStrike" dirty="0" smtClean="0">
                          <a:effectLst/>
                        </a:rPr>
                        <a:t>SC</a:t>
                      </a:r>
                      <a:endParaRPr lang="en-US" sz="1600" b="0" i="0" u="none" strike="noStrike" dirty="0">
                        <a:solidFill>
                          <a:srgbClr val="000000"/>
                        </a:solidFill>
                        <a:effectLst/>
                        <a:latin typeface="Garamond"/>
                      </a:endParaRPr>
                    </a:p>
                  </a:txBody>
                  <a:tcPr marL="9510" marR="9510" marT="9510" marB="0" anchor="ctr"/>
                </a:tc>
              </a:tr>
            </a:tbl>
          </a:graphicData>
        </a:graphic>
      </p:graphicFrame>
      <p:sp>
        <p:nvSpPr>
          <p:cNvPr id="4" name="Date Placeholder 3"/>
          <p:cNvSpPr>
            <a:spLocks noGrp="1"/>
          </p:cNvSpPr>
          <p:nvPr>
            <p:ph type="dt" sz="half" idx="10"/>
          </p:nvPr>
        </p:nvSpPr>
        <p:spPr/>
        <p:txBody>
          <a:bodyPr/>
          <a:lstStyle/>
          <a:p>
            <a:pPr>
              <a:defRPr/>
            </a:pPr>
            <a:r>
              <a:rPr lang="en-US" smtClean="0"/>
              <a:t>June 15, 2012</a:t>
            </a:r>
            <a:endParaRPr lang="en-US" dirty="0"/>
          </a:p>
        </p:txBody>
      </p:sp>
    </p:spTree>
    <p:extLst>
      <p:ext uri="{BB962C8B-B14F-4D97-AF65-F5344CB8AC3E}">
        <p14:creationId xmlns:p14="http://schemas.microsoft.com/office/powerpoint/2010/main" val="2853262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 K-12 Portfolio Overview</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8163273"/>
              </p:ext>
            </p:extLst>
          </p:nvPr>
        </p:nvGraphicFramePr>
        <p:xfrm>
          <a:off x="533400" y="15240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pPr>
              <a:defRPr/>
            </a:pPr>
            <a:r>
              <a:rPr lang="en-US" dirty="0" smtClean="0"/>
              <a:t>June 15, 2012</a:t>
            </a:r>
            <a:endParaRPr lang="en-US" dirty="0"/>
          </a:p>
        </p:txBody>
      </p:sp>
    </p:spTree>
    <p:extLst>
      <p:ext uri="{BB962C8B-B14F-4D97-AF65-F5344CB8AC3E}">
        <p14:creationId xmlns:p14="http://schemas.microsoft.com/office/powerpoint/2010/main" val="5549090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lstStyle/>
          <a:p>
            <a:r>
              <a:rPr lang="en-US" dirty="0" smtClean="0"/>
              <a:t>Multidimensional</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68690172"/>
              </p:ext>
            </p:extLst>
          </p:nvPr>
        </p:nvGraphicFramePr>
        <p:xfrm>
          <a:off x="533400" y="929638"/>
          <a:ext cx="8229600" cy="5356346"/>
        </p:xfrm>
        <a:graphic>
          <a:graphicData uri="http://schemas.openxmlformats.org/drawingml/2006/table">
            <a:tbl>
              <a:tblPr firstRow="1" bandRow="1">
                <a:tableStyleId>{5C22544A-7EE6-4342-B048-85BDC9FD1C3A}</a:tableStyleId>
              </a:tblPr>
              <a:tblGrid>
                <a:gridCol w="685800"/>
                <a:gridCol w="3733800"/>
                <a:gridCol w="381000"/>
                <a:gridCol w="381000"/>
                <a:gridCol w="381000"/>
                <a:gridCol w="381000"/>
                <a:gridCol w="381000"/>
                <a:gridCol w="381000"/>
                <a:gridCol w="381000"/>
                <a:gridCol w="381000"/>
                <a:gridCol w="381000"/>
                <a:gridCol w="381000"/>
              </a:tblGrid>
              <a:tr h="1151758">
                <a:tc>
                  <a:txBody>
                    <a:bodyPr/>
                    <a:lstStyle/>
                    <a:p>
                      <a:endParaRPr lang="en-US" sz="1200" dirty="0">
                        <a:latin typeface="+mn-lt"/>
                      </a:endParaRPr>
                    </a:p>
                  </a:txBody>
                  <a:tcPr/>
                </a:tc>
                <a:tc>
                  <a:txBody>
                    <a:bodyPr/>
                    <a:lstStyle/>
                    <a:p>
                      <a:pPr algn="ctr"/>
                      <a:r>
                        <a:rPr lang="en-US" sz="1200" dirty="0" smtClean="0">
                          <a:latin typeface="+mn-lt"/>
                        </a:rPr>
                        <a:t>SYSTEM-WIDE</a:t>
                      </a:r>
                      <a:r>
                        <a:rPr lang="en-US" sz="1200" baseline="0" dirty="0" smtClean="0">
                          <a:latin typeface="+mn-lt"/>
                        </a:rPr>
                        <a:t> </a:t>
                      </a:r>
                      <a:r>
                        <a:rPr lang="en-US" sz="1200" dirty="0" smtClean="0">
                          <a:latin typeface="+mn-lt"/>
                        </a:rPr>
                        <a:t>REFORM FOCUSED</a:t>
                      </a:r>
                      <a:endParaRPr lang="en-US" sz="1200" dirty="0">
                        <a:latin typeface="+mn-lt"/>
                      </a:endParaRPr>
                    </a:p>
                  </a:txBody>
                  <a:tcPr anchor="ctr"/>
                </a:tc>
                <a:tc>
                  <a:txBody>
                    <a:bodyPr/>
                    <a:lstStyle/>
                    <a:p>
                      <a:r>
                        <a:rPr lang="en-US" sz="1300" b="0" dirty="0" smtClean="0"/>
                        <a:t>Practices</a:t>
                      </a:r>
                      <a:endParaRPr lang="en-US" sz="1300" b="0" dirty="0"/>
                    </a:p>
                  </a:txBody>
                  <a:tcPr vert="vert270" anchor="ctr"/>
                </a:tc>
                <a:tc>
                  <a:txBody>
                    <a:bodyPr/>
                    <a:lstStyle/>
                    <a:p>
                      <a:r>
                        <a:rPr lang="en-US" sz="1300" b="0" dirty="0" smtClean="0"/>
                        <a:t>Content</a:t>
                      </a:r>
                      <a:endParaRPr lang="en-US" sz="1300" b="0" dirty="0"/>
                    </a:p>
                  </a:txBody>
                  <a:tcPr vert="vert270" anchor="ctr"/>
                </a:tc>
                <a:tc>
                  <a:txBody>
                    <a:bodyPr/>
                    <a:lstStyle/>
                    <a:p>
                      <a:r>
                        <a:rPr lang="en-US" sz="1300" b="0" dirty="0" smtClean="0"/>
                        <a:t>Beliefs</a:t>
                      </a:r>
                      <a:endParaRPr lang="en-US" sz="1300" b="0" dirty="0"/>
                    </a:p>
                  </a:txBody>
                  <a:tcPr vert="vert270" anchor="ctr"/>
                </a:tc>
                <a:tc>
                  <a:txBody>
                    <a:bodyPr/>
                    <a:lstStyle/>
                    <a:p>
                      <a:r>
                        <a:rPr lang="en-US" sz="1300" b="0" dirty="0" smtClean="0"/>
                        <a:t>Management</a:t>
                      </a:r>
                      <a:endParaRPr lang="en-US" sz="1300" b="0" dirty="0"/>
                    </a:p>
                  </a:txBody>
                  <a:tcPr vert="vert270" anchor="ctr"/>
                </a:tc>
                <a:tc>
                  <a:txBody>
                    <a:bodyPr/>
                    <a:lstStyle/>
                    <a:p>
                      <a:r>
                        <a:rPr lang="en-US" sz="1300" b="0" dirty="0" smtClean="0"/>
                        <a:t>Assessment</a:t>
                      </a:r>
                      <a:endParaRPr lang="en-US" sz="1300" b="0" dirty="0"/>
                    </a:p>
                  </a:txBody>
                  <a:tcPr vert="vert270" anchor="ctr"/>
                </a:tc>
                <a:tc>
                  <a:txBody>
                    <a:bodyPr/>
                    <a:lstStyle/>
                    <a:p>
                      <a:r>
                        <a:rPr lang="en-US" sz="1300" b="0" dirty="0" smtClean="0"/>
                        <a:t>Social</a:t>
                      </a:r>
                      <a:endParaRPr lang="en-US" sz="1300" b="0" dirty="0"/>
                    </a:p>
                  </a:txBody>
                  <a:tcPr vert="vert270" anchor="ctr"/>
                </a:tc>
                <a:tc>
                  <a:txBody>
                    <a:bodyPr/>
                    <a:lstStyle/>
                    <a:p>
                      <a:r>
                        <a:rPr lang="en-US" sz="1300" b="0" dirty="0" smtClean="0"/>
                        <a:t>Physical</a:t>
                      </a:r>
                      <a:endParaRPr lang="en-US" sz="1300" b="0" dirty="0"/>
                    </a:p>
                  </a:txBody>
                  <a:tcPr vert="vert270" anchor="ctr"/>
                </a:tc>
                <a:tc>
                  <a:txBody>
                    <a:bodyPr/>
                    <a:lstStyle/>
                    <a:p>
                      <a:r>
                        <a:rPr lang="en-US" sz="1300" b="0" dirty="0" smtClean="0"/>
                        <a:t>Admin context</a:t>
                      </a:r>
                      <a:endParaRPr lang="en-US" sz="1300" b="0" dirty="0"/>
                    </a:p>
                  </a:txBody>
                  <a:tcPr vert="vert270" anchor="ctr"/>
                </a:tc>
                <a:tc>
                  <a:txBody>
                    <a:bodyPr/>
                    <a:lstStyle/>
                    <a:p>
                      <a:r>
                        <a:rPr lang="en-US" sz="1300" b="0" dirty="0" smtClean="0"/>
                        <a:t>Demographics</a:t>
                      </a:r>
                      <a:endParaRPr lang="en-US" sz="1300" b="0" dirty="0"/>
                    </a:p>
                  </a:txBody>
                  <a:tcPr vert="vert270" anchor="ctr"/>
                </a:tc>
                <a:tc>
                  <a:txBody>
                    <a:bodyPr/>
                    <a:lstStyle/>
                    <a:p>
                      <a:r>
                        <a:rPr lang="en-US" sz="1300" b="0" dirty="0" smtClean="0"/>
                        <a:t>planning</a:t>
                      </a:r>
                      <a:endParaRPr lang="en-US" sz="1300" b="0" dirty="0"/>
                    </a:p>
                  </a:txBody>
                  <a:tcPr vert="vert270" anchor="ctr"/>
                </a:tc>
              </a:tr>
              <a:tr h="394889">
                <a:tc>
                  <a:txBody>
                    <a:bodyPr/>
                    <a:lstStyle/>
                    <a:p>
                      <a:pPr algn="l" fontAlgn="ctr"/>
                      <a:r>
                        <a:rPr lang="en-US" sz="1400" b="0" i="0" u="none" strike="noStrike" dirty="0">
                          <a:solidFill>
                            <a:srgbClr val="000000"/>
                          </a:solidFill>
                          <a:effectLst/>
                          <a:latin typeface="+mn-lt"/>
                        </a:rPr>
                        <a:t>CIP</a:t>
                      </a:r>
                    </a:p>
                  </a:txBody>
                  <a:tcPr marL="9525" marR="9525" marT="9525" marB="0" anchor="ctr"/>
                </a:tc>
                <a:tc>
                  <a:txBody>
                    <a:bodyPr/>
                    <a:lstStyle/>
                    <a:p>
                      <a:pPr algn="l" fontAlgn="ctr"/>
                      <a:r>
                        <a:rPr lang="en-US" sz="1400" b="0" i="0" u="none" strike="noStrike" dirty="0">
                          <a:solidFill>
                            <a:srgbClr val="0000FF"/>
                          </a:solidFill>
                          <a:effectLst/>
                          <a:latin typeface="+mn-lt"/>
                        </a:rPr>
                        <a:t>Inside the Classroom Teacher Interview Protocol</a:t>
                      </a:r>
                    </a:p>
                  </a:txBody>
                  <a:tcPr marL="9525" marR="9525" marT="9525" marB="0" anchor="ctr"/>
                </a:tc>
                <a:tc>
                  <a:txBody>
                    <a:bodyPr/>
                    <a:lstStyle/>
                    <a:p>
                      <a:endParaRPr lang="en-US"/>
                    </a:p>
                  </a:txBody>
                  <a:tcPr/>
                </a:tc>
                <a:tc>
                  <a:txBody>
                    <a:bodyPr/>
                    <a:lstStyle/>
                    <a:p>
                      <a:endParaRPr lang="en-US"/>
                    </a:p>
                  </a:txBody>
                  <a:tcPr/>
                </a:tc>
                <a:tc>
                  <a:txBody>
                    <a:bodyPr/>
                    <a:lstStyle/>
                    <a:p>
                      <a:r>
                        <a:rPr lang="en-US" dirty="0" smtClean="0">
                          <a:sym typeface="Wingdings"/>
                        </a:rPr>
                        <a:t></a:t>
                      </a:r>
                      <a:endParaRPr lang="en-US" dirty="0"/>
                    </a:p>
                  </a:txBody>
                  <a:tcPr/>
                </a:tc>
                <a:tc>
                  <a:txBody>
                    <a:bodyPr/>
                    <a:lstStyle/>
                    <a:p>
                      <a:endParaRPr lang="en-US"/>
                    </a:p>
                  </a:txBody>
                  <a:tcPr/>
                </a:tc>
                <a:tc>
                  <a:txBody>
                    <a:bodyPr/>
                    <a:lstStyle/>
                    <a:p>
                      <a:endParaRPr lang="en-US" dirty="0"/>
                    </a:p>
                  </a:txBody>
                  <a:tcPr/>
                </a:tc>
                <a:tc>
                  <a:txBody>
                    <a:bodyPr/>
                    <a:lstStyle/>
                    <a:p>
                      <a:r>
                        <a:rPr lang="en-US" smtClean="0">
                          <a:sym typeface="Wingdings"/>
                        </a:rPr>
                        <a:t></a:t>
                      </a:r>
                      <a:endParaRPr lang="en-US" dirty="0"/>
                    </a:p>
                  </a:txBody>
                  <a:tcPr/>
                </a:tc>
                <a:tc>
                  <a:txBody>
                    <a:bodyPr/>
                    <a:lstStyle/>
                    <a:p>
                      <a:r>
                        <a:rPr lang="en-US" dirty="0" smtClean="0">
                          <a:sym typeface="Wingdings"/>
                        </a:rPr>
                        <a:t></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ym typeface="Wingdings"/>
                        </a:rPr>
                        <a:t></a:t>
                      </a:r>
                      <a:endParaRPr lang="en-US" dirty="0" smtClean="0"/>
                    </a:p>
                  </a:txBody>
                  <a:tcPr/>
                </a:tc>
                <a:tc>
                  <a:txBody>
                    <a:bodyPr/>
                    <a:lstStyle/>
                    <a:p>
                      <a:endParaRPr lang="en-US"/>
                    </a:p>
                  </a:txBody>
                  <a:tcPr/>
                </a:tc>
                <a:tc>
                  <a:txBody>
                    <a:bodyPr/>
                    <a:lstStyle/>
                    <a:p>
                      <a:endParaRPr lang="en-US"/>
                    </a:p>
                  </a:txBody>
                  <a:tcPr/>
                </a:tc>
              </a:tr>
              <a:tr h="394889">
                <a:tc>
                  <a:txBody>
                    <a:bodyPr/>
                    <a:lstStyle/>
                    <a:p>
                      <a:pPr algn="l" fontAlgn="ctr"/>
                      <a:r>
                        <a:rPr lang="en-US" sz="1400" b="0" i="0" u="none" strike="noStrike">
                          <a:solidFill>
                            <a:srgbClr val="000000"/>
                          </a:solidFill>
                          <a:effectLst/>
                          <a:latin typeface="+mn-lt"/>
                        </a:rPr>
                        <a:t>COP</a:t>
                      </a:r>
                    </a:p>
                  </a:txBody>
                  <a:tcPr marL="9525" marR="9525" marT="9525" marB="0" anchor="ctr"/>
                </a:tc>
                <a:tc>
                  <a:txBody>
                    <a:bodyPr/>
                    <a:lstStyle/>
                    <a:p>
                      <a:pPr algn="l" fontAlgn="ctr"/>
                      <a:r>
                        <a:rPr lang="en-US" sz="1400" b="0" i="0" u="none" strike="noStrike" dirty="0">
                          <a:solidFill>
                            <a:srgbClr val="0000FF"/>
                          </a:solidFill>
                          <a:effectLst/>
                          <a:latin typeface="+mn-lt"/>
                        </a:rPr>
                        <a:t>Inside the Classroom Observation and Analytic Protocol</a:t>
                      </a:r>
                    </a:p>
                  </a:txBody>
                  <a:tcPr marL="9525" marR="9525" marT="9525"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ym typeface="Wingdings"/>
                        </a:rPr>
                        <a:t></a:t>
                      </a:r>
                      <a:endParaRPr lang="en-US" dirty="0" smtClean="0"/>
                    </a:p>
                  </a:txBody>
                  <a:tcPr/>
                </a:tc>
                <a:tc>
                  <a:txBody>
                    <a:bodyPr/>
                    <a:lstStyle/>
                    <a:p>
                      <a:r>
                        <a:rPr lang="en-US" dirty="0" smtClean="0">
                          <a:sym typeface="Wingdings"/>
                        </a:rPr>
                        <a:t></a:t>
                      </a:r>
                      <a:endParaRPr lang="en-US" dirty="0"/>
                    </a:p>
                  </a:txBody>
                  <a:tcPr/>
                </a:tc>
                <a:tc>
                  <a:txBody>
                    <a:bodyPr/>
                    <a:lstStyle/>
                    <a:p>
                      <a:endParaRPr lang="en-US" dirty="0"/>
                    </a:p>
                  </a:txBody>
                  <a:tcPr/>
                </a:tc>
                <a:tc>
                  <a:txBody>
                    <a:bodyPr/>
                    <a:lstStyle/>
                    <a:p>
                      <a:r>
                        <a:rPr lang="en-US" dirty="0" smtClean="0">
                          <a:sym typeface="Wingdings"/>
                        </a:rPr>
                        <a:t></a:t>
                      </a:r>
                      <a:endParaRPr lang="en-US" dirty="0"/>
                    </a:p>
                  </a:txBody>
                  <a:tcPr/>
                </a:tc>
                <a:tc>
                  <a:txBody>
                    <a:bodyPr/>
                    <a:lstStyle/>
                    <a:p>
                      <a:endParaRPr lang="en-US" dirty="0"/>
                    </a:p>
                  </a:txBody>
                  <a:tcPr/>
                </a:tc>
                <a:tc>
                  <a:txBody>
                    <a:bodyPr/>
                    <a:lstStyle/>
                    <a:p>
                      <a:r>
                        <a:rPr lang="en-US" dirty="0" smtClean="0">
                          <a:sym typeface="Wingdings"/>
                        </a:rPr>
                        <a:t></a:t>
                      </a:r>
                      <a:endParaRPr lang="en-US" dirty="0"/>
                    </a:p>
                  </a:txBody>
                  <a:tcPr/>
                </a:tc>
                <a:tc>
                  <a:txBody>
                    <a:bodyPr/>
                    <a:lstStyle/>
                    <a:p>
                      <a:r>
                        <a:rPr lang="en-US" dirty="0" smtClean="0">
                          <a:sym typeface="Wingdings"/>
                        </a:rPr>
                        <a:t></a:t>
                      </a:r>
                      <a:endParaRPr lang="en-US" dirty="0"/>
                    </a:p>
                  </a:txBody>
                  <a:tcPr/>
                </a:tc>
                <a:tc>
                  <a:txBody>
                    <a:bodyPr/>
                    <a:lstStyle/>
                    <a:p>
                      <a:r>
                        <a:rPr lang="en-US" dirty="0" smtClean="0">
                          <a:sym typeface="Wingdings"/>
                        </a:rPr>
                        <a:t></a:t>
                      </a:r>
                      <a:endParaRPr lang="en-US" dirty="0"/>
                    </a:p>
                  </a:txBody>
                  <a:tcPr/>
                </a:tc>
                <a:tc>
                  <a:txBody>
                    <a:bodyPr/>
                    <a:lstStyle/>
                    <a:p>
                      <a:endParaRPr lang="en-US"/>
                    </a:p>
                  </a:txBody>
                  <a:tcPr/>
                </a:tc>
                <a:tc>
                  <a:txBody>
                    <a:bodyPr/>
                    <a:lstStyle/>
                    <a:p>
                      <a:endParaRPr lang="en-US"/>
                    </a:p>
                  </a:txBody>
                  <a:tcPr/>
                </a:tc>
              </a:tr>
              <a:tr h="394889">
                <a:tc>
                  <a:txBody>
                    <a:bodyPr/>
                    <a:lstStyle/>
                    <a:p>
                      <a:pPr algn="l" fontAlgn="ctr"/>
                      <a:r>
                        <a:rPr lang="en-US" sz="1400" b="0" i="0" u="none" strike="noStrike">
                          <a:solidFill>
                            <a:srgbClr val="000000"/>
                          </a:solidFill>
                          <a:effectLst/>
                          <a:latin typeface="+mn-lt"/>
                        </a:rPr>
                        <a:t>CTRI</a:t>
                      </a:r>
                    </a:p>
                  </a:txBody>
                  <a:tcPr marL="9525" marR="9525" marT="9525" marB="0" anchor="ctr"/>
                </a:tc>
                <a:tc>
                  <a:txBody>
                    <a:bodyPr/>
                    <a:lstStyle/>
                    <a:p>
                      <a:pPr algn="l" fontAlgn="ctr"/>
                      <a:r>
                        <a:rPr lang="en-US" sz="1400" b="0" i="0" u="none" strike="noStrike" dirty="0" smtClean="0">
                          <a:solidFill>
                            <a:srgbClr val="000000"/>
                          </a:solidFill>
                          <a:effectLst/>
                          <a:latin typeface="+mn-lt"/>
                        </a:rPr>
                        <a:t>Coaching /Teacher </a:t>
                      </a:r>
                      <a:r>
                        <a:rPr lang="en-US" sz="1400" b="0" i="0" u="none" strike="noStrike" dirty="0">
                          <a:solidFill>
                            <a:srgbClr val="000000"/>
                          </a:solidFill>
                          <a:effectLst/>
                          <a:latin typeface="+mn-lt"/>
                        </a:rPr>
                        <a:t>Reflection Impact Surveys</a:t>
                      </a:r>
                    </a:p>
                  </a:txBody>
                  <a:tcPr marL="9525" marR="9525" marT="9525" marB="0" anchor="ctr"/>
                </a:tc>
                <a:tc>
                  <a:txBody>
                    <a:bodyPr/>
                    <a:lstStyle/>
                    <a:p>
                      <a:r>
                        <a:rPr lang="en-US" dirty="0" smtClean="0">
                          <a:sym typeface="Wingdings"/>
                        </a:rPr>
                        <a:t></a:t>
                      </a:r>
                      <a:endParaRPr lang="en-US" dirty="0"/>
                    </a:p>
                  </a:txBody>
                  <a:tcPr/>
                </a:tc>
                <a:tc>
                  <a:txBody>
                    <a:bodyPr/>
                    <a:lstStyle/>
                    <a:p>
                      <a:endParaRPr lang="en-US" dirty="0"/>
                    </a:p>
                  </a:txBody>
                  <a:tcPr/>
                </a:tc>
                <a:tc>
                  <a:txBody>
                    <a:bodyPr/>
                    <a:lstStyle/>
                    <a:p>
                      <a:r>
                        <a:rPr lang="en-US" dirty="0" smtClean="0">
                          <a:sym typeface="Wingdings"/>
                        </a:rPr>
                        <a:t></a:t>
                      </a:r>
                      <a:endParaRPr lang="en-US" dirty="0"/>
                    </a:p>
                  </a:txBody>
                  <a:tcPr/>
                </a:tc>
                <a:tc>
                  <a:txBody>
                    <a:bodyPr/>
                    <a:lstStyle/>
                    <a:p>
                      <a:r>
                        <a:rPr lang="en-US" dirty="0" smtClean="0">
                          <a:sym typeface="Wingdings"/>
                        </a:rPr>
                        <a:t></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sym typeface="Wingdings"/>
                        </a:rPr>
                        <a:t></a:t>
                      </a:r>
                      <a:endParaRPr lang="en-US" dirty="0"/>
                    </a:p>
                  </a:txBody>
                  <a:tcPr/>
                </a:tc>
                <a:tc>
                  <a:txBody>
                    <a:bodyPr/>
                    <a:lstStyle/>
                    <a:p>
                      <a:endParaRPr lang="en-US" dirty="0"/>
                    </a:p>
                  </a:txBody>
                  <a:tcPr/>
                </a:tc>
              </a:tr>
              <a:tr h="394889">
                <a:tc>
                  <a:txBody>
                    <a:bodyPr/>
                    <a:lstStyle/>
                    <a:p>
                      <a:pPr algn="l" fontAlgn="ctr"/>
                      <a:r>
                        <a:rPr lang="en-US" sz="1400" b="0" i="0" u="none" strike="noStrike">
                          <a:solidFill>
                            <a:srgbClr val="000000"/>
                          </a:solidFill>
                          <a:effectLst/>
                          <a:latin typeface="+mn-lt"/>
                        </a:rPr>
                        <a:t>FFT</a:t>
                      </a:r>
                    </a:p>
                  </a:txBody>
                  <a:tcPr marL="9525" marR="9525" marT="9525" marB="0" anchor="ctr"/>
                </a:tc>
                <a:tc>
                  <a:txBody>
                    <a:bodyPr/>
                    <a:lstStyle/>
                    <a:p>
                      <a:pPr algn="l" fontAlgn="ctr"/>
                      <a:r>
                        <a:rPr lang="en-US" sz="1400" b="0" i="0" u="none" strike="noStrike" dirty="0">
                          <a:solidFill>
                            <a:srgbClr val="000000"/>
                          </a:solidFill>
                          <a:effectLst/>
                          <a:latin typeface="+mn-lt"/>
                        </a:rPr>
                        <a:t>Danielson's Framework for Teaching Domains</a:t>
                      </a:r>
                    </a:p>
                  </a:txBody>
                  <a:tcPr marL="9525" marR="9525" marT="9525" marB="0" anchor="ctr"/>
                </a:tc>
                <a:tc>
                  <a:txBody>
                    <a:bodyPr/>
                    <a:lstStyle/>
                    <a:p>
                      <a:r>
                        <a:rPr lang="en-US" dirty="0" smtClean="0">
                          <a:sym typeface="Wingdings"/>
                        </a:rPr>
                        <a:t></a:t>
                      </a:r>
                      <a:endParaRPr lang="en-US" dirty="0"/>
                    </a:p>
                  </a:txBody>
                  <a:tcPr/>
                </a:tc>
                <a:tc>
                  <a:txBody>
                    <a:bodyPr/>
                    <a:lstStyle/>
                    <a:p>
                      <a:r>
                        <a:rPr lang="en-US" dirty="0" smtClean="0">
                          <a:sym typeface="Wingdings"/>
                        </a:rPr>
                        <a:t></a:t>
                      </a:r>
                      <a:endParaRPr lang="en-US" dirty="0"/>
                    </a:p>
                  </a:txBody>
                  <a:tcPr/>
                </a:tc>
                <a:tc>
                  <a:txBody>
                    <a:bodyPr/>
                    <a:lstStyle/>
                    <a:p>
                      <a:endParaRPr lang="en-US" dirty="0"/>
                    </a:p>
                  </a:txBody>
                  <a:tcPr/>
                </a:tc>
                <a:tc>
                  <a:txBody>
                    <a:bodyPr/>
                    <a:lstStyle/>
                    <a:p>
                      <a:r>
                        <a:rPr lang="en-US" dirty="0" smtClean="0">
                          <a:sym typeface="Wingdings"/>
                        </a:rPr>
                        <a:t></a:t>
                      </a:r>
                      <a:endParaRPr lang="en-US" dirty="0"/>
                    </a:p>
                  </a:txBody>
                  <a:tcPr/>
                </a:tc>
                <a:tc>
                  <a:txBody>
                    <a:bodyPr/>
                    <a:lstStyle/>
                    <a:p>
                      <a:r>
                        <a:rPr lang="en-US" dirty="0" smtClean="0">
                          <a:sym typeface="Wingdings"/>
                        </a:rPr>
                        <a:t></a:t>
                      </a:r>
                      <a:endParaRPr lang="en-US" dirty="0"/>
                    </a:p>
                  </a:txBody>
                  <a:tcPr/>
                </a:tc>
                <a:tc>
                  <a:txBody>
                    <a:bodyPr/>
                    <a:lstStyle/>
                    <a:p>
                      <a:r>
                        <a:rPr lang="en-US" dirty="0" smtClean="0">
                          <a:sym typeface="Wingdings"/>
                        </a:rPr>
                        <a:t></a:t>
                      </a:r>
                      <a:endParaRPr lang="en-US" dirty="0"/>
                    </a:p>
                  </a:txBody>
                  <a:tcPr/>
                </a:tc>
                <a:tc>
                  <a:txBody>
                    <a:bodyPr/>
                    <a:lstStyle/>
                    <a:p>
                      <a:r>
                        <a:rPr lang="en-US" dirty="0" smtClean="0">
                          <a:sym typeface="Wingdings"/>
                        </a:rPr>
                        <a:t></a:t>
                      </a:r>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sym typeface="Wingdings"/>
                        </a:rPr>
                        <a:t></a:t>
                      </a:r>
                      <a:endParaRPr lang="en-US" dirty="0"/>
                    </a:p>
                  </a:txBody>
                  <a:tcPr/>
                </a:tc>
              </a:tr>
              <a:tr h="394889">
                <a:tc>
                  <a:txBody>
                    <a:bodyPr/>
                    <a:lstStyle/>
                    <a:p>
                      <a:pPr algn="l" fontAlgn="ctr"/>
                      <a:r>
                        <a:rPr lang="en-US" sz="1400" b="0" i="0" u="none" strike="noStrike">
                          <a:solidFill>
                            <a:srgbClr val="000000"/>
                          </a:solidFill>
                          <a:effectLst/>
                          <a:latin typeface="+mn-lt"/>
                        </a:rPr>
                        <a:t>LSC</a:t>
                      </a:r>
                    </a:p>
                  </a:txBody>
                  <a:tcPr marL="9525" marR="9525" marT="9525" marB="0" anchor="ctr"/>
                </a:tc>
                <a:tc>
                  <a:txBody>
                    <a:bodyPr/>
                    <a:lstStyle/>
                    <a:p>
                      <a:pPr algn="l" fontAlgn="ctr"/>
                      <a:r>
                        <a:rPr lang="en-US" sz="1400" b="0" i="0" u="none" strike="noStrike" dirty="0">
                          <a:solidFill>
                            <a:srgbClr val="0000FF"/>
                          </a:solidFill>
                          <a:effectLst/>
                          <a:latin typeface="+mn-lt"/>
                        </a:rPr>
                        <a:t>LSC Core Evaluation </a:t>
                      </a:r>
                      <a:r>
                        <a:rPr lang="en-US" sz="1400" b="0" i="0" u="none" strike="noStrike" dirty="0" smtClean="0">
                          <a:solidFill>
                            <a:srgbClr val="0000FF"/>
                          </a:solidFill>
                          <a:effectLst/>
                          <a:latin typeface="+mn-lt"/>
                        </a:rPr>
                        <a:t>Classroom Observation Protocol</a:t>
                      </a:r>
                      <a:endParaRPr lang="en-US" sz="1400" b="0" i="0" u="none" strike="noStrike" dirty="0">
                        <a:solidFill>
                          <a:srgbClr val="0000FF"/>
                        </a:solidFill>
                        <a:effectLst/>
                        <a:latin typeface="+mn-lt"/>
                      </a:endParaRPr>
                    </a:p>
                  </a:txBody>
                  <a:tcPr marL="9525" marR="9525" marT="9525" marB="0" anchor="ctr"/>
                </a:tc>
                <a:tc>
                  <a:txBody>
                    <a:bodyPr/>
                    <a:lstStyle/>
                    <a:p>
                      <a:r>
                        <a:rPr lang="en-US" dirty="0" smtClean="0">
                          <a:sym typeface="Wingdings"/>
                        </a:rPr>
                        <a:t></a:t>
                      </a:r>
                      <a:endParaRPr lang="en-US" dirty="0"/>
                    </a:p>
                  </a:txBody>
                  <a:tcPr/>
                </a:tc>
                <a:tc>
                  <a:txBody>
                    <a:bodyPr/>
                    <a:lstStyle/>
                    <a:p>
                      <a:r>
                        <a:rPr lang="en-US" dirty="0" smtClean="0">
                          <a:sym typeface="Wingdings"/>
                        </a:rPr>
                        <a:t></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sym typeface="Wingdings"/>
                        </a:rPr>
                        <a:t></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smtClean="0">
                          <a:sym typeface="Wingdings"/>
                        </a:rPr>
                        <a:t></a:t>
                      </a:r>
                      <a:endParaRPr lang="en-US" dirty="0"/>
                    </a:p>
                  </a:txBody>
                  <a:tcPr/>
                </a:tc>
              </a:tr>
              <a:tr h="394889">
                <a:tc>
                  <a:txBody>
                    <a:bodyPr/>
                    <a:lstStyle/>
                    <a:p>
                      <a:pPr algn="l" fontAlgn="ctr"/>
                      <a:r>
                        <a:rPr lang="en-US" sz="1400" b="0" i="0" u="none" strike="noStrike">
                          <a:solidFill>
                            <a:srgbClr val="000000"/>
                          </a:solidFill>
                          <a:effectLst/>
                          <a:latin typeface="+mn-lt"/>
                        </a:rPr>
                        <a:t>SEC</a:t>
                      </a:r>
                    </a:p>
                  </a:txBody>
                  <a:tcPr marL="9525" marR="9525" marT="9525" marB="0" anchor="ctr"/>
                </a:tc>
                <a:tc>
                  <a:txBody>
                    <a:bodyPr/>
                    <a:lstStyle/>
                    <a:p>
                      <a:pPr algn="l" fontAlgn="ctr"/>
                      <a:r>
                        <a:rPr lang="en-US" sz="1400" b="0" i="0" u="none" strike="noStrike" dirty="0">
                          <a:solidFill>
                            <a:srgbClr val="000000"/>
                          </a:solidFill>
                          <a:effectLst/>
                          <a:latin typeface="+mn-lt"/>
                        </a:rPr>
                        <a:t>Surveys of Enacted Curriculum</a:t>
                      </a:r>
                    </a:p>
                  </a:txBody>
                  <a:tcPr marL="9525" marR="9525" marT="9525" marB="0" anchor="ctr"/>
                </a:tc>
                <a:tc>
                  <a:txBody>
                    <a:bodyPr/>
                    <a:lstStyle/>
                    <a:p>
                      <a:r>
                        <a:rPr lang="en-US" dirty="0" smtClean="0">
                          <a:sym typeface="Wingdings"/>
                        </a:rPr>
                        <a:t></a:t>
                      </a:r>
                      <a:endParaRPr lang="en-US" dirty="0"/>
                    </a:p>
                  </a:txBody>
                  <a:tcPr/>
                </a:tc>
                <a:tc>
                  <a:txBody>
                    <a:bodyPr/>
                    <a:lstStyle/>
                    <a:p>
                      <a:endParaRPr lang="en-US"/>
                    </a:p>
                  </a:txBody>
                  <a:tcPr/>
                </a:tc>
                <a:tc>
                  <a:txBody>
                    <a:bodyPr/>
                    <a:lstStyle/>
                    <a:p>
                      <a:r>
                        <a:rPr lang="en-US" dirty="0" smtClean="0">
                          <a:sym typeface="Wingdings"/>
                        </a:rPr>
                        <a:t></a:t>
                      </a:r>
                      <a:endParaRPr lang="en-US" dirty="0"/>
                    </a:p>
                  </a:txBody>
                  <a:tcPr/>
                </a:tc>
                <a:tc>
                  <a:txBody>
                    <a:bodyPr/>
                    <a:lstStyle/>
                    <a:p>
                      <a:endParaRPr lang="en-US"/>
                    </a:p>
                  </a:txBody>
                  <a:tcPr/>
                </a:tc>
                <a:tc>
                  <a:txBody>
                    <a:bodyPr/>
                    <a:lstStyle/>
                    <a:p>
                      <a:r>
                        <a:rPr lang="en-US" dirty="0" smtClean="0">
                          <a:sym typeface="Wingdings"/>
                        </a:rPr>
                        <a:t></a:t>
                      </a:r>
                      <a:endParaRPr lang="en-US" dirty="0"/>
                    </a:p>
                  </a:txBody>
                  <a:tcPr/>
                </a:tc>
                <a:tc>
                  <a:txBody>
                    <a:bodyPr/>
                    <a:lstStyle/>
                    <a:p>
                      <a:endParaRPr lang="en-US"/>
                    </a:p>
                  </a:txBody>
                  <a:tcPr/>
                </a:tc>
                <a:tc>
                  <a:txBody>
                    <a:bodyPr/>
                    <a:lstStyle/>
                    <a:p>
                      <a:endParaRPr lang="en-US"/>
                    </a:p>
                  </a:txBody>
                  <a:tcPr/>
                </a:tc>
                <a:tc>
                  <a:txBody>
                    <a:bodyPr/>
                    <a:lstStyle/>
                    <a:p>
                      <a:r>
                        <a:rPr lang="en-US" smtClean="0">
                          <a:sym typeface="Wingdings"/>
                        </a:rPr>
                        <a:t></a:t>
                      </a:r>
                      <a:endParaRPr lang="en-US" dirty="0"/>
                    </a:p>
                  </a:txBody>
                  <a:tcPr/>
                </a:tc>
                <a:tc>
                  <a:txBody>
                    <a:bodyPr/>
                    <a:lstStyle/>
                    <a:p>
                      <a:r>
                        <a:rPr lang="en-US" dirty="0" smtClean="0">
                          <a:sym typeface="Wingdings"/>
                        </a:rPr>
                        <a:t></a:t>
                      </a:r>
                      <a:endParaRPr lang="en-US" dirty="0"/>
                    </a:p>
                  </a:txBody>
                  <a:tcPr/>
                </a:tc>
                <a:tc>
                  <a:txBody>
                    <a:bodyPr/>
                    <a:lstStyle/>
                    <a:p>
                      <a:endParaRPr lang="en-US"/>
                    </a:p>
                  </a:txBody>
                  <a:tcPr/>
                </a:tc>
              </a:tr>
              <a:tr h="518292">
                <a:tc>
                  <a:txBody>
                    <a:bodyPr/>
                    <a:lstStyle/>
                    <a:p>
                      <a:pPr algn="l" fontAlgn="ctr"/>
                      <a:r>
                        <a:rPr lang="en-US" sz="1400" b="0" i="0" u="none" strike="noStrike">
                          <a:solidFill>
                            <a:srgbClr val="000000"/>
                          </a:solidFill>
                          <a:effectLst/>
                          <a:latin typeface="+mn-lt"/>
                        </a:rPr>
                        <a:t>SII</a:t>
                      </a:r>
                    </a:p>
                  </a:txBody>
                  <a:tcPr marL="9525" marR="9525" marT="9525" marB="0" anchor="ctr"/>
                </a:tc>
                <a:tc>
                  <a:txBody>
                    <a:bodyPr/>
                    <a:lstStyle/>
                    <a:p>
                      <a:pPr algn="l" fontAlgn="ctr"/>
                      <a:r>
                        <a:rPr lang="en-US" sz="1400" b="0" i="0" u="none" strike="noStrike" dirty="0">
                          <a:solidFill>
                            <a:srgbClr val="000000"/>
                          </a:solidFill>
                          <a:effectLst/>
                          <a:latin typeface="+mn-lt"/>
                        </a:rPr>
                        <a:t>Study of Instructional </a:t>
                      </a:r>
                      <a:r>
                        <a:rPr lang="en-US" sz="1400" b="0" i="0" u="none" strike="noStrike" dirty="0" smtClean="0">
                          <a:solidFill>
                            <a:srgbClr val="000000"/>
                          </a:solidFill>
                          <a:effectLst/>
                          <a:latin typeface="+mn-lt"/>
                        </a:rPr>
                        <a:t>Improvement</a:t>
                      </a:r>
                      <a:endParaRPr lang="en-US" sz="1400" b="0" i="0" u="none" strike="noStrike" dirty="0">
                        <a:solidFill>
                          <a:srgbClr val="000000"/>
                        </a:solidFill>
                        <a:effectLst/>
                        <a:latin typeface="+mn-lt"/>
                      </a:endParaRPr>
                    </a:p>
                  </a:txBody>
                  <a:tcPr marL="9525" marR="9525" marT="9525" marB="0" anchor="ctr"/>
                </a:tc>
                <a:tc>
                  <a:txBody>
                    <a:bodyPr/>
                    <a:lstStyle/>
                    <a:p>
                      <a:r>
                        <a:rPr lang="en-US" smtClean="0">
                          <a:sym typeface="Wingdings"/>
                        </a:rPr>
                        <a:t></a:t>
                      </a:r>
                      <a:endParaRPr lang="en-US" dirty="0"/>
                    </a:p>
                  </a:txBody>
                  <a:tcPr/>
                </a:tc>
                <a:tc>
                  <a:txBody>
                    <a:bodyPr/>
                    <a:lstStyle/>
                    <a:p>
                      <a:r>
                        <a:rPr lang="en-US" smtClean="0">
                          <a:sym typeface="Wingdings"/>
                        </a:rPr>
                        <a:t></a:t>
                      </a:r>
                      <a:endParaRPr lang="en-US" dirty="0"/>
                    </a:p>
                  </a:txBody>
                  <a:tcPr/>
                </a:tc>
                <a:tc>
                  <a:txBody>
                    <a:bodyPr/>
                    <a:lstStyle/>
                    <a:p>
                      <a:r>
                        <a:rPr lang="en-US" dirty="0" smtClean="0">
                          <a:sym typeface="Wingdings"/>
                        </a:rPr>
                        <a:t></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smtClean="0">
                          <a:sym typeface="Wingdings"/>
                        </a:rPr>
                        <a:t></a:t>
                      </a:r>
                      <a:endParaRPr lang="en-US" dirty="0"/>
                    </a:p>
                  </a:txBody>
                  <a:tcPr/>
                </a:tc>
                <a:tc>
                  <a:txBody>
                    <a:bodyPr/>
                    <a:lstStyle/>
                    <a:p>
                      <a:r>
                        <a:rPr lang="en-US" dirty="0" smtClean="0">
                          <a:sym typeface="Wingdings"/>
                        </a:rPr>
                        <a:t></a:t>
                      </a:r>
                      <a:endParaRPr lang="en-US" dirty="0"/>
                    </a:p>
                  </a:txBody>
                  <a:tcPr/>
                </a:tc>
                <a:tc>
                  <a:txBody>
                    <a:bodyPr/>
                    <a:lstStyle/>
                    <a:p>
                      <a:endParaRPr lang="en-US"/>
                    </a:p>
                  </a:txBody>
                  <a:tcPr/>
                </a:tc>
              </a:tr>
              <a:tr h="403116">
                <a:tc>
                  <a:txBody>
                    <a:bodyPr/>
                    <a:lstStyle/>
                    <a:p>
                      <a:pPr algn="l" fontAlgn="ctr"/>
                      <a:r>
                        <a:rPr lang="en-US" sz="1400" b="0" i="0" u="none" strike="noStrike">
                          <a:solidFill>
                            <a:srgbClr val="000000"/>
                          </a:solidFill>
                          <a:effectLst/>
                          <a:latin typeface="+mn-lt"/>
                        </a:rPr>
                        <a:t>TIMSS-R</a:t>
                      </a:r>
                    </a:p>
                  </a:txBody>
                  <a:tcPr marL="9525" marR="9525" marT="9525" marB="0" anchor="ctr"/>
                </a:tc>
                <a:tc>
                  <a:txBody>
                    <a:bodyPr/>
                    <a:lstStyle/>
                    <a:p>
                      <a:pPr algn="l" fontAlgn="ctr"/>
                      <a:r>
                        <a:rPr lang="fr-FR" sz="1400" b="0" i="0" u="none" strike="noStrike" dirty="0">
                          <a:solidFill>
                            <a:srgbClr val="000000"/>
                          </a:solidFill>
                          <a:effectLst/>
                          <a:latin typeface="+mn-lt"/>
                        </a:rPr>
                        <a:t>TIMSS-R Science Teacher Questionnaire </a:t>
                      </a:r>
                      <a:endParaRPr lang="fr-FR" sz="1400" b="0" i="0" u="none" strike="noStrike" dirty="0" smtClean="0">
                        <a:solidFill>
                          <a:srgbClr val="000000"/>
                        </a:solidFill>
                        <a:effectLst/>
                        <a:latin typeface="+mn-lt"/>
                      </a:endParaRPr>
                    </a:p>
                  </a:txBody>
                  <a:tcPr marL="9525" marR="9525" marT="9525" marB="0" anchor="ctr"/>
                </a:tc>
                <a:tc>
                  <a:txBody>
                    <a:bodyPr/>
                    <a:lstStyle/>
                    <a:p>
                      <a:endParaRPr lang="en-US"/>
                    </a:p>
                  </a:txBody>
                  <a:tcPr/>
                </a:tc>
                <a:tc>
                  <a:txBody>
                    <a:bodyPr/>
                    <a:lstStyle/>
                    <a:p>
                      <a:endParaRPr lang="en-US"/>
                    </a:p>
                  </a:txBody>
                  <a:tcPr/>
                </a:tc>
                <a:tc>
                  <a:txBody>
                    <a:bodyPr/>
                    <a:lstStyle/>
                    <a:p>
                      <a:r>
                        <a:rPr lang="en-US" dirty="0" smtClean="0">
                          <a:sym typeface="Wingdings"/>
                        </a:rPr>
                        <a:t></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smtClean="0">
                          <a:sym typeface="Wingdings"/>
                        </a:rPr>
                        <a:t></a:t>
                      </a:r>
                      <a:endParaRPr lang="en-US" dirty="0"/>
                    </a:p>
                  </a:txBody>
                  <a:tcPr/>
                </a:tc>
                <a:tc>
                  <a:txBody>
                    <a:bodyPr/>
                    <a:lstStyle/>
                    <a:p>
                      <a:r>
                        <a:rPr lang="en-US" smtClean="0">
                          <a:sym typeface="Wingdings"/>
                        </a:rPr>
                        <a:t></a:t>
                      </a:r>
                      <a:endParaRPr lang="en-US" dirty="0"/>
                    </a:p>
                  </a:txBody>
                  <a:tcPr/>
                </a:tc>
                <a:tc>
                  <a:txBody>
                    <a:bodyPr/>
                    <a:lstStyle/>
                    <a:p>
                      <a:r>
                        <a:rPr lang="en-US" dirty="0" smtClean="0">
                          <a:sym typeface="Wingdings"/>
                        </a:rPr>
                        <a:t></a:t>
                      </a:r>
                      <a:endParaRPr lang="en-US" dirty="0"/>
                    </a:p>
                  </a:txBody>
                  <a:tcPr/>
                </a:tc>
              </a:tr>
              <a:tr h="394889">
                <a:tc>
                  <a:txBody>
                    <a:bodyPr/>
                    <a:lstStyle/>
                    <a:p>
                      <a:pPr algn="l" fontAlgn="ctr"/>
                      <a:r>
                        <a:rPr lang="en-US" sz="1400" b="0" i="0" u="none" strike="noStrike" dirty="0">
                          <a:solidFill>
                            <a:srgbClr val="000000"/>
                          </a:solidFill>
                          <a:effectLst/>
                          <a:latin typeface="+mn-lt"/>
                        </a:rPr>
                        <a:t>TIMSS-R</a:t>
                      </a:r>
                    </a:p>
                  </a:txBody>
                  <a:tcPr marL="9525" marR="9525" marT="9525" marB="0" anchor="ctr"/>
                </a:tc>
                <a:tc>
                  <a:txBody>
                    <a:bodyPr/>
                    <a:lstStyle/>
                    <a:p>
                      <a:pPr algn="l" fontAlgn="ctr"/>
                      <a:r>
                        <a:rPr lang="en-US" sz="1400" b="0" i="0" u="none" strike="noStrike" dirty="0">
                          <a:solidFill>
                            <a:srgbClr val="000000"/>
                          </a:solidFill>
                          <a:effectLst/>
                          <a:latin typeface="+mn-lt"/>
                        </a:rPr>
                        <a:t>TIMSS-R Mathematics Teacher Questionnaire </a:t>
                      </a:r>
                      <a:r>
                        <a:rPr lang="en-US" sz="1400" b="0" i="0" u="none" strike="noStrike" dirty="0" smtClean="0">
                          <a:solidFill>
                            <a:srgbClr val="000000"/>
                          </a:solidFill>
                          <a:effectLst/>
                          <a:latin typeface="+mn-lt"/>
                        </a:rPr>
                        <a:t> </a:t>
                      </a:r>
                      <a:endParaRPr lang="en-US" sz="1400" b="0" i="0" u="none" strike="noStrike" dirty="0">
                        <a:solidFill>
                          <a:srgbClr val="000000"/>
                        </a:solidFill>
                        <a:effectLst/>
                        <a:latin typeface="+mn-lt"/>
                      </a:endParaRPr>
                    </a:p>
                  </a:txBody>
                  <a:tcPr marL="9525" marR="9525" marT="9525" marB="0" anchor="ctr"/>
                </a:tc>
                <a:tc>
                  <a:txBody>
                    <a:bodyPr/>
                    <a:lstStyle/>
                    <a:p>
                      <a:endParaRPr lang="en-US"/>
                    </a:p>
                  </a:txBody>
                  <a:tcPr/>
                </a:tc>
                <a:tc>
                  <a:txBody>
                    <a:bodyPr/>
                    <a:lstStyle/>
                    <a:p>
                      <a:endParaRPr lang="en-US"/>
                    </a:p>
                  </a:txBody>
                  <a:tcPr/>
                </a:tc>
                <a:tc>
                  <a:txBody>
                    <a:bodyPr/>
                    <a:lstStyle/>
                    <a:p>
                      <a:r>
                        <a:rPr lang="en-US" dirty="0" smtClean="0">
                          <a:sym typeface="Wingdings"/>
                        </a:rPr>
                        <a:t></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smtClean="0">
                          <a:sym typeface="Wingdings"/>
                        </a:rPr>
                        <a:t></a:t>
                      </a:r>
                      <a:endParaRPr lang="en-US" dirty="0"/>
                    </a:p>
                  </a:txBody>
                  <a:tcPr/>
                </a:tc>
                <a:tc>
                  <a:txBody>
                    <a:bodyPr/>
                    <a:lstStyle/>
                    <a:p>
                      <a:r>
                        <a:rPr lang="en-US" smtClean="0">
                          <a:sym typeface="Wingdings"/>
                        </a:rPr>
                        <a:t></a:t>
                      </a:r>
                      <a:endParaRPr lang="en-US" dirty="0"/>
                    </a:p>
                  </a:txBody>
                  <a:tcPr/>
                </a:tc>
                <a:tc>
                  <a:txBody>
                    <a:bodyPr/>
                    <a:lstStyle/>
                    <a:p>
                      <a:r>
                        <a:rPr lang="en-US" dirty="0" smtClean="0">
                          <a:sym typeface="Wingdings"/>
                        </a:rPr>
                        <a:t></a:t>
                      </a:r>
                      <a:endParaRPr lang="en-US" dirty="0"/>
                    </a:p>
                  </a:txBody>
                  <a:tcPr/>
                </a:tc>
              </a:tr>
              <a:tr h="405172">
                <a:tc>
                  <a:txBody>
                    <a:bodyPr/>
                    <a:lstStyle/>
                    <a:p>
                      <a:pPr algn="l" fontAlgn="ctr"/>
                      <a:endParaRPr lang="en-US" sz="1400" b="0" i="0" u="none" strike="noStrike" dirty="0">
                        <a:solidFill>
                          <a:srgbClr val="000000"/>
                        </a:solidFill>
                        <a:effectLst/>
                        <a:latin typeface="+mn-lt"/>
                      </a:endParaRPr>
                    </a:p>
                  </a:txBody>
                  <a:tcPr marL="9525" marR="9525" marT="9525" marB="0" anchor="ctr"/>
                </a:tc>
                <a:tc>
                  <a:txBody>
                    <a:bodyPr/>
                    <a:lstStyle/>
                    <a:p>
                      <a:pPr algn="l" fontAlgn="ctr"/>
                      <a:r>
                        <a:rPr lang="en-US" sz="1400" b="0" i="0" u="none" strike="noStrike" dirty="0">
                          <a:solidFill>
                            <a:srgbClr val="0000FF"/>
                          </a:solidFill>
                          <a:effectLst/>
                          <a:latin typeface="+mn-lt"/>
                        </a:rPr>
                        <a:t>Inside the Classroom Teacher Questionnaire: </a:t>
                      </a:r>
                      <a:endParaRPr lang="en-US" sz="1400" b="0" i="0" u="none" strike="noStrike" dirty="0" smtClean="0">
                        <a:solidFill>
                          <a:srgbClr val="0000FF"/>
                        </a:solidFill>
                        <a:effectLst/>
                        <a:latin typeface="+mn-lt"/>
                      </a:endParaRPr>
                    </a:p>
                    <a:p>
                      <a:pPr algn="l" fontAlgn="ctr"/>
                      <a:r>
                        <a:rPr lang="en-US" sz="1400" b="0" i="0" u="none" strike="noStrike" dirty="0" smtClean="0">
                          <a:solidFill>
                            <a:srgbClr val="0000FF"/>
                          </a:solidFill>
                          <a:effectLst/>
                          <a:latin typeface="+mn-lt"/>
                        </a:rPr>
                        <a:t>Math or Science version</a:t>
                      </a:r>
                      <a:endParaRPr lang="en-US" sz="1400" b="0" i="0" u="none" strike="noStrike" dirty="0">
                        <a:solidFill>
                          <a:srgbClr val="0000FF"/>
                        </a:solidFill>
                        <a:effectLst/>
                        <a:latin typeface="+mn-lt"/>
                      </a:endParaRPr>
                    </a:p>
                  </a:txBody>
                  <a:tcPr marL="9525" marR="9525" marT="9525" marB="0" anchor="ctr"/>
                </a:tc>
                <a:tc>
                  <a:txBody>
                    <a:bodyPr/>
                    <a:lstStyle/>
                    <a:p>
                      <a:r>
                        <a:rPr lang="en-US" smtClean="0">
                          <a:sym typeface="Wingdings"/>
                        </a:rPr>
                        <a:t></a:t>
                      </a:r>
                      <a:endParaRPr lang="en-US" dirty="0"/>
                    </a:p>
                  </a:txBody>
                  <a:tcPr/>
                </a:tc>
                <a:tc>
                  <a:txBody>
                    <a:bodyPr/>
                    <a:lstStyle/>
                    <a:p>
                      <a:r>
                        <a:rPr lang="en-US" smtClean="0">
                          <a:sym typeface="Wingdings"/>
                        </a:rPr>
                        <a:t></a:t>
                      </a:r>
                      <a:endParaRPr lang="en-US" dirty="0"/>
                    </a:p>
                  </a:txBody>
                  <a:tcPr/>
                </a:tc>
                <a:tc>
                  <a:txBody>
                    <a:bodyPr/>
                    <a:lstStyle/>
                    <a:p>
                      <a:r>
                        <a:rPr lang="en-US" smtClean="0">
                          <a:sym typeface="Wingdings"/>
                        </a:rPr>
                        <a:t></a:t>
                      </a:r>
                      <a:endParaRPr lang="en-US" dirty="0"/>
                    </a:p>
                  </a:txBody>
                  <a:tcPr/>
                </a:tc>
                <a:tc>
                  <a:txBody>
                    <a:bodyPr/>
                    <a:lstStyle/>
                    <a:p>
                      <a:r>
                        <a:rPr lang="en-US" dirty="0" smtClean="0">
                          <a:sym typeface="Wingdings"/>
                        </a:rPr>
                        <a:t></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smtClean="0">
                          <a:sym typeface="Wingdings"/>
                        </a:rPr>
                        <a:t></a:t>
                      </a:r>
                      <a:endParaRPr lang="en-US" dirty="0"/>
                    </a:p>
                  </a:txBody>
                  <a:tcPr/>
                </a:tc>
                <a:tc>
                  <a:txBody>
                    <a:bodyPr/>
                    <a:lstStyle/>
                    <a:p>
                      <a:endParaRPr lang="en-US" dirty="0"/>
                    </a:p>
                  </a:txBody>
                  <a:tcPr/>
                </a:tc>
              </a:tr>
            </a:tbl>
          </a:graphicData>
        </a:graphic>
      </p:graphicFrame>
      <p:sp>
        <p:nvSpPr>
          <p:cNvPr id="4" name="Date Placeholder 3"/>
          <p:cNvSpPr>
            <a:spLocks noGrp="1"/>
          </p:cNvSpPr>
          <p:nvPr>
            <p:ph type="dt" sz="half" idx="10"/>
          </p:nvPr>
        </p:nvSpPr>
        <p:spPr/>
        <p:txBody>
          <a:bodyPr/>
          <a:lstStyle/>
          <a:p>
            <a:pPr>
              <a:defRPr/>
            </a:pPr>
            <a:r>
              <a:rPr lang="en-US" smtClean="0"/>
              <a:t>June 15, 2012</a:t>
            </a:r>
            <a:endParaRPr lang="en-US" dirty="0"/>
          </a:p>
        </p:txBody>
      </p:sp>
    </p:spTree>
    <p:extLst>
      <p:ext uri="{BB962C8B-B14F-4D97-AF65-F5344CB8AC3E}">
        <p14:creationId xmlns:p14="http://schemas.microsoft.com/office/powerpoint/2010/main" val="19800964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System-wide Reform Focused</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81841791"/>
              </p:ext>
            </p:extLst>
          </p:nvPr>
        </p:nvGraphicFramePr>
        <p:xfrm>
          <a:off x="533400" y="1447795"/>
          <a:ext cx="8153400" cy="4572010"/>
        </p:xfrm>
        <a:graphic>
          <a:graphicData uri="http://schemas.openxmlformats.org/drawingml/2006/table">
            <a:tbl>
              <a:tblPr bandRow="1">
                <a:tableStyleId>{69CF1AB2-1976-4502-BF36-3FF5EA218861}</a:tableStyleId>
              </a:tblPr>
              <a:tblGrid>
                <a:gridCol w="914941"/>
                <a:gridCol w="4571459"/>
                <a:gridCol w="914400"/>
                <a:gridCol w="791333"/>
                <a:gridCol w="961267"/>
              </a:tblGrid>
              <a:tr h="497475">
                <a:tc>
                  <a:txBody>
                    <a:bodyPr/>
                    <a:lstStyle/>
                    <a:p>
                      <a:pPr algn="l" fontAlgn="ctr"/>
                      <a:r>
                        <a:rPr lang="en-US" sz="1600" u="none" strike="noStrike" dirty="0">
                          <a:effectLst/>
                        </a:rPr>
                        <a:t>CIP</a:t>
                      </a:r>
                      <a:endParaRPr lang="en-US" sz="1600" b="0" i="0" u="none" strike="noStrike" dirty="0">
                        <a:solidFill>
                          <a:srgbClr val="000000"/>
                        </a:solidFill>
                        <a:effectLst/>
                        <a:latin typeface="+mn-lt"/>
                      </a:endParaRPr>
                    </a:p>
                  </a:txBody>
                  <a:tcPr marL="9510" marR="9510" marT="9510" marB="0" anchor="ctr"/>
                </a:tc>
                <a:tc>
                  <a:txBody>
                    <a:bodyPr/>
                    <a:lstStyle/>
                    <a:p>
                      <a:pPr algn="l" fontAlgn="ctr"/>
                      <a:r>
                        <a:rPr lang="en-US" sz="1600" u="none" strike="noStrike" dirty="0">
                          <a:solidFill>
                            <a:srgbClr val="0000FF"/>
                          </a:solidFill>
                          <a:effectLst/>
                        </a:rPr>
                        <a:t>Inside the Classroom Teacher Interview Protocol</a:t>
                      </a:r>
                      <a:endParaRPr lang="en-US" sz="1600" b="0" i="0" u="none" strike="noStrike" dirty="0">
                        <a:solidFill>
                          <a:srgbClr val="0000FF"/>
                        </a:solidFill>
                        <a:effectLst/>
                        <a:latin typeface="+mn-lt"/>
                      </a:endParaRPr>
                    </a:p>
                  </a:txBody>
                  <a:tcPr marL="9510" marR="9510" marT="9510" marB="0" anchor="ctr"/>
                </a:tc>
                <a:tc>
                  <a:txBody>
                    <a:bodyPr/>
                    <a:lstStyle/>
                    <a:p>
                      <a:pPr algn="ctr" fontAlgn="ctr"/>
                      <a:r>
                        <a:rPr lang="en-US" sz="1600" u="none" strike="noStrike" dirty="0" smtClean="0">
                          <a:effectLst/>
                        </a:rPr>
                        <a:t>interview</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K-12</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SC,M</a:t>
                      </a:r>
                      <a:endParaRPr lang="en-US" sz="1600" b="0" i="0" u="none" strike="noStrike" dirty="0">
                        <a:solidFill>
                          <a:srgbClr val="000000"/>
                        </a:solidFill>
                        <a:effectLst/>
                        <a:latin typeface="+mn-lt"/>
                      </a:endParaRPr>
                    </a:p>
                  </a:txBody>
                  <a:tcPr marL="9510" marR="9510" marT="9510" marB="0" anchor="ctr"/>
                </a:tc>
              </a:tr>
              <a:tr h="497475">
                <a:tc>
                  <a:txBody>
                    <a:bodyPr/>
                    <a:lstStyle/>
                    <a:p>
                      <a:pPr algn="l" fontAlgn="ctr"/>
                      <a:r>
                        <a:rPr lang="en-US" sz="1600" u="none" strike="noStrike">
                          <a:effectLst/>
                        </a:rPr>
                        <a:t>COP</a:t>
                      </a:r>
                      <a:endParaRPr lang="en-US" sz="1600" b="0" i="0" u="none" strike="noStrike">
                        <a:solidFill>
                          <a:srgbClr val="000000"/>
                        </a:solidFill>
                        <a:effectLst/>
                        <a:latin typeface="+mn-lt"/>
                      </a:endParaRPr>
                    </a:p>
                  </a:txBody>
                  <a:tcPr marL="9510" marR="9510" marT="9510" marB="0" anchor="ctr"/>
                </a:tc>
                <a:tc>
                  <a:txBody>
                    <a:bodyPr/>
                    <a:lstStyle/>
                    <a:p>
                      <a:pPr algn="l" fontAlgn="ctr"/>
                      <a:r>
                        <a:rPr lang="en-US" sz="1600" u="none" strike="noStrike" dirty="0">
                          <a:solidFill>
                            <a:srgbClr val="0000FF"/>
                          </a:solidFill>
                          <a:effectLst/>
                        </a:rPr>
                        <a:t>Inside the Classroom Observation and Analytic Protocol</a:t>
                      </a:r>
                      <a:endParaRPr lang="en-US" sz="1600" b="0" i="0" u="none" strike="noStrike" dirty="0">
                        <a:solidFill>
                          <a:srgbClr val="0000FF"/>
                        </a:solidFill>
                        <a:effectLst/>
                        <a:latin typeface="+mn-lt"/>
                      </a:endParaRPr>
                    </a:p>
                  </a:txBody>
                  <a:tcPr marL="9510" marR="9510" marT="9510" marB="0" anchor="ctr"/>
                </a:tc>
                <a:tc>
                  <a:txBody>
                    <a:bodyPr/>
                    <a:lstStyle/>
                    <a:p>
                      <a:pPr algn="ctr" fontAlgn="ctr"/>
                      <a:r>
                        <a:rPr lang="en-US" sz="1600" u="none" strike="noStrike" dirty="0" err="1" smtClean="0">
                          <a:effectLst/>
                        </a:rPr>
                        <a:t>obs</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K-12</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SC,M</a:t>
                      </a:r>
                      <a:endParaRPr lang="en-US" sz="1600" b="0" i="0" u="none" strike="noStrike" dirty="0">
                        <a:solidFill>
                          <a:srgbClr val="000000"/>
                        </a:solidFill>
                        <a:effectLst/>
                        <a:latin typeface="+mn-lt"/>
                      </a:endParaRPr>
                    </a:p>
                  </a:txBody>
                  <a:tcPr marL="9510" marR="9510" marT="9510" marB="0" anchor="ctr"/>
                </a:tc>
              </a:tr>
              <a:tr h="452855">
                <a:tc>
                  <a:txBody>
                    <a:bodyPr/>
                    <a:lstStyle/>
                    <a:p>
                      <a:pPr algn="l" fontAlgn="ctr"/>
                      <a:r>
                        <a:rPr lang="en-US" sz="1600" u="none" strike="noStrike">
                          <a:effectLst/>
                        </a:rPr>
                        <a:t>CTRI</a:t>
                      </a:r>
                      <a:endParaRPr lang="en-US" sz="1600" b="0" i="0" u="none" strike="noStrike">
                        <a:solidFill>
                          <a:srgbClr val="000000"/>
                        </a:solidFill>
                        <a:effectLst/>
                        <a:latin typeface="+mn-lt"/>
                      </a:endParaRPr>
                    </a:p>
                  </a:txBody>
                  <a:tcPr marL="9510" marR="9510" marT="9510" marB="0" anchor="ctr"/>
                </a:tc>
                <a:tc>
                  <a:txBody>
                    <a:bodyPr/>
                    <a:lstStyle/>
                    <a:p>
                      <a:pPr algn="l" fontAlgn="ctr"/>
                      <a:r>
                        <a:rPr lang="en-US" sz="1600" u="none" strike="noStrike">
                          <a:effectLst/>
                        </a:rPr>
                        <a:t>CoachingTeacher Reflection Impact Surveys</a:t>
                      </a:r>
                      <a:endParaRPr lang="en-US" sz="1600" b="0" i="0" u="none" strike="noStrike">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survey</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a:effectLst/>
                        </a:rPr>
                        <a:t>K-8</a:t>
                      </a:r>
                      <a:endParaRPr lang="en-US" sz="1600" b="0" i="0" u="none" strike="noStrike">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M</a:t>
                      </a:r>
                      <a:endParaRPr lang="en-US" sz="1600" b="0" i="0" u="none" strike="noStrike" dirty="0">
                        <a:solidFill>
                          <a:srgbClr val="000000"/>
                        </a:solidFill>
                        <a:effectLst/>
                        <a:latin typeface="+mn-lt"/>
                      </a:endParaRPr>
                    </a:p>
                  </a:txBody>
                  <a:tcPr marL="9510" marR="9510" marT="9510" marB="0" anchor="ctr"/>
                </a:tc>
              </a:tr>
              <a:tr h="376952">
                <a:tc>
                  <a:txBody>
                    <a:bodyPr/>
                    <a:lstStyle/>
                    <a:p>
                      <a:pPr algn="l" fontAlgn="ctr"/>
                      <a:r>
                        <a:rPr lang="en-US" sz="1600" u="none" strike="noStrike">
                          <a:effectLst/>
                        </a:rPr>
                        <a:t>FFT</a:t>
                      </a:r>
                      <a:endParaRPr lang="en-US" sz="1600" b="0" i="0" u="none" strike="noStrike">
                        <a:solidFill>
                          <a:srgbClr val="000000"/>
                        </a:solidFill>
                        <a:effectLst/>
                        <a:latin typeface="+mn-lt"/>
                      </a:endParaRPr>
                    </a:p>
                  </a:txBody>
                  <a:tcPr marL="9510" marR="9510" marT="9510" marB="0" anchor="ctr"/>
                </a:tc>
                <a:tc>
                  <a:txBody>
                    <a:bodyPr/>
                    <a:lstStyle/>
                    <a:p>
                      <a:pPr algn="l" fontAlgn="ctr"/>
                      <a:r>
                        <a:rPr lang="en-US" sz="1600" u="none" strike="noStrike">
                          <a:effectLst/>
                        </a:rPr>
                        <a:t>Danielson's Framework for Teaching Domains</a:t>
                      </a:r>
                      <a:endParaRPr lang="en-US" sz="1600" b="0" i="0" u="none" strike="noStrike">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rubric</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smtClean="0">
                          <a:effectLst/>
                        </a:rPr>
                        <a:t>K-12</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GEN</a:t>
                      </a:r>
                      <a:endParaRPr lang="en-US" sz="1600" b="0" i="0" u="none" strike="noStrike" dirty="0">
                        <a:solidFill>
                          <a:srgbClr val="000000"/>
                        </a:solidFill>
                        <a:effectLst/>
                        <a:latin typeface="+mn-lt"/>
                      </a:endParaRPr>
                    </a:p>
                  </a:txBody>
                  <a:tcPr marL="9510" marR="9510" marT="9510" marB="0" anchor="ctr"/>
                </a:tc>
              </a:tr>
              <a:tr h="416628">
                <a:tc>
                  <a:txBody>
                    <a:bodyPr/>
                    <a:lstStyle/>
                    <a:p>
                      <a:pPr algn="l" fontAlgn="ctr"/>
                      <a:r>
                        <a:rPr lang="en-US" sz="1600" u="none" strike="noStrike">
                          <a:effectLst/>
                        </a:rPr>
                        <a:t>LSC</a:t>
                      </a:r>
                      <a:endParaRPr lang="en-US" sz="1600" b="0" i="0" u="none" strike="noStrike">
                        <a:solidFill>
                          <a:srgbClr val="000000"/>
                        </a:solidFill>
                        <a:effectLst/>
                        <a:latin typeface="+mn-lt"/>
                      </a:endParaRPr>
                    </a:p>
                  </a:txBody>
                  <a:tcPr marL="9510" marR="9510" marT="9510" marB="0" anchor="ctr"/>
                </a:tc>
                <a:tc>
                  <a:txBody>
                    <a:bodyPr/>
                    <a:lstStyle/>
                    <a:p>
                      <a:pPr algn="l" fontAlgn="ctr"/>
                      <a:r>
                        <a:rPr lang="en-US" sz="1600" u="none" strike="noStrike" dirty="0">
                          <a:solidFill>
                            <a:srgbClr val="0000FF"/>
                          </a:solidFill>
                          <a:effectLst/>
                        </a:rPr>
                        <a:t>LSC Core Evaluation </a:t>
                      </a:r>
                      <a:r>
                        <a:rPr lang="en-US" sz="1600" u="none" strike="noStrike" dirty="0" smtClean="0">
                          <a:solidFill>
                            <a:srgbClr val="0000FF"/>
                          </a:solidFill>
                          <a:effectLst/>
                        </a:rPr>
                        <a:t>Classroom Observation Protocol</a:t>
                      </a:r>
                      <a:endParaRPr lang="en-US" sz="1600" b="0" i="0" u="none" strike="noStrike" dirty="0">
                        <a:solidFill>
                          <a:srgbClr val="0000FF"/>
                        </a:solidFill>
                        <a:effectLst/>
                        <a:latin typeface="+mn-lt"/>
                      </a:endParaRPr>
                    </a:p>
                  </a:txBody>
                  <a:tcPr marL="9510" marR="9510" marT="9510" marB="0" anchor="ctr"/>
                </a:tc>
                <a:tc>
                  <a:txBody>
                    <a:bodyPr/>
                    <a:lstStyle/>
                    <a:p>
                      <a:pPr algn="ctr" fontAlgn="ctr"/>
                      <a:r>
                        <a:rPr lang="en-US" sz="1600" u="none" strike="noStrike" dirty="0" err="1" smtClean="0">
                          <a:effectLst/>
                        </a:rPr>
                        <a:t>obs</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smtClean="0">
                          <a:effectLst/>
                        </a:rPr>
                        <a:t>K-12</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SC,M</a:t>
                      </a:r>
                      <a:endParaRPr lang="en-US" sz="1600" b="0" i="0" u="none" strike="noStrike" dirty="0">
                        <a:solidFill>
                          <a:srgbClr val="000000"/>
                        </a:solidFill>
                        <a:effectLst/>
                        <a:latin typeface="+mn-lt"/>
                      </a:endParaRPr>
                    </a:p>
                  </a:txBody>
                  <a:tcPr marL="9510" marR="9510" marT="9510" marB="0" anchor="ctr"/>
                </a:tc>
              </a:tr>
              <a:tr h="376353">
                <a:tc>
                  <a:txBody>
                    <a:bodyPr/>
                    <a:lstStyle/>
                    <a:p>
                      <a:pPr algn="l" fontAlgn="ctr"/>
                      <a:r>
                        <a:rPr lang="en-US" sz="1600" u="none" strike="noStrike">
                          <a:effectLst/>
                        </a:rPr>
                        <a:t>SEC</a:t>
                      </a:r>
                      <a:endParaRPr lang="en-US" sz="1600" b="0" i="0" u="none" strike="noStrike">
                        <a:solidFill>
                          <a:srgbClr val="000000"/>
                        </a:solidFill>
                        <a:effectLst/>
                        <a:latin typeface="+mn-lt"/>
                      </a:endParaRPr>
                    </a:p>
                  </a:txBody>
                  <a:tcPr marL="9510" marR="9510" marT="9510" marB="0" anchor="ctr"/>
                </a:tc>
                <a:tc>
                  <a:txBody>
                    <a:bodyPr/>
                    <a:lstStyle/>
                    <a:p>
                      <a:pPr algn="l" fontAlgn="ctr"/>
                      <a:r>
                        <a:rPr lang="en-US" sz="1600" u="none" strike="noStrike" dirty="0">
                          <a:effectLst/>
                        </a:rPr>
                        <a:t>Surveys of Enacted Curriculum</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smtClean="0">
                          <a:effectLst/>
                        </a:rPr>
                        <a:t>survey</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K-12</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SC,M,LIT</a:t>
                      </a:r>
                      <a:endParaRPr lang="en-US" sz="1600" b="0" i="0" u="none" strike="noStrike" dirty="0">
                        <a:solidFill>
                          <a:srgbClr val="000000"/>
                        </a:solidFill>
                        <a:effectLst/>
                        <a:latin typeface="+mn-lt"/>
                      </a:endParaRPr>
                    </a:p>
                  </a:txBody>
                  <a:tcPr marL="9510" marR="9510" marT="9510" marB="0" anchor="ctr"/>
                </a:tc>
              </a:tr>
              <a:tr h="461847">
                <a:tc>
                  <a:txBody>
                    <a:bodyPr/>
                    <a:lstStyle/>
                    <a:p>
                      <a:pPr algn="l" fontAlgn="ctr"/>
                      <a:r>
                        <a:rPr lang="en-US" sz="1600" u="none" strike="noStrike">
                          <a:effectLst/>
                        </a:rPr>
                        <a:t>SII</a:t>
                      </a:r>
                      <a:endParaRPr lang="en-US" sz="1600" b="0" i="0" u="none" strike="noStrike">
                        <a:solidFill>
                          <a:srgbClr val="000000"/>
                        </a:solidFill>
                        <a:effectLst/>
                        <a:latin typeface="+mn-lt"/>
                      </a:endParaRPr>
                    </a:p>
                  </a:txBody>
                  <a:tcPr marL="9510" marR="9510" marT="9510" marB="0" anchor="ctr"/>
                </a:tc>
                <a:tc>
                  <a:txBody>
                    <a:bodyPr/>
                    <a:lstStyle/>
                    <a:p>
                      <a:pPr algn="l" fontAlgn="ctr"/>
                      <a:r>
                        <a:rPr lang="en-US" sz="1600" u="none" strike="noStrike" dirty="0">
                          <a:effectLst/>
                        </a:rPr>
                        <a:t>Study of Instructional </a:t>
                      </a:r>
                      <a:r>
                        <a:rPr lang="en-US" sz="1600" u="none" strike="noStrike" dirty="0" smtClean="0">
                          <a:effectLst/>
                        </a:rPr>
                        <a:t>Improvement</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smtClean="0">
                          <a:effectLst/>
                        </a:rPr>
                        <a:t>survey</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err="1" smtClean="0">
                          <a:effectLst/>
                        </a:rPr>
                        <a:t>elem</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M,</a:t>
                      </a:r>
                      <a:r>
                        <a:rPr lang="en-US" sz="1600" u="none" strike="noStrike" baseline="0" dirty="0" smtClean="0">
                          <a:effectLst/>
                        </a:rPr>
                        <a:t> LIT</a:t>
                      </a:r>
                      <a:endParaRPr lang="en-US" sz="1600" b="0" i="0" u="none" strike="noStrike" dirty="0">
                        <a:solidFill>
                          <a:srgbClr val="000000"/>
                        </a:solidFill>
                        <a:effectLst/>
                        <a:latin typeface="+mn-lt"/>
                      </a:endParaRPr>
                    </a:p>
                  </a:txBody>
                  <a:tcPr marL="9510" marR="9510" marT="9510" marB="0" anchor="ctr"/>
                </a:tc>
              </a:tr>
              <a:tr h="497475">
                <a:tc>
                  <a:txBody>
                    <a:bodyPr/>
                    <a:lstStyle/>
                    <a:p>
                      <a:pPr algn="l" fontAlgn="ctr"/>
                      <a:r>
                        <a:rPr lang="en-US" sz="1600" u="none" strike="noStrike">
                          <a:effectLst/>
                        </a:rPr>
                        <a:t>TIMSS-R</a:t>
                      </a:r>
                      <a:endParaRPr lang="en-US" sz="1600" b="0" i="0" u="none" strike="noStrike">
                        <a:solidFill>
                          <a:srgbClr val="000000"/>
                        </a:solidFill>
                        <a:effectLst/>
                        <a:latin typeface="+mn-lt"/>
                      </a:endParaRPr>
                    </a:p>
                  </a:txBody>
                  <a:tcPr marL="9510" marR="9510" marT="9510" marB="0" anchor="ctr"/>
                </a:tc>
                <a:tc>
                  <a:txBody>
                    <a:bodyPr/>
                    <a:lstStyle/>
                    <a:p>
                      <a:pPr algn="l" fontAlgn="ctr"/>
                      <a:r>
                        <a:rPr lang="fr-FR" sz="1600" u="none" strike="noStrike" dirty="0">
                          <a:effectLst/>
                        </a:rPr>
                        <a:t>TIMSS-R Science Teacher Questionnaire </a:t>
                      </a:r>
                      <a:r>
                        <a:rPr lang="fr-FR" sz="1600" u="none" strike="noStrike" dirty="0" smtClean="0">
                          <a:effectLst/>
                        </a:rPr>
                        <a:t> </a:t>
                      </a:r>
                      <a:endParaRPr lang="fr-FR"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smtClean="0">
                          <a:effectLst/>
                        </a:rPr>
                        <a:t>survey</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err="1" smtClean="0">
                          <a:effectLst/>
                        </a:rPr>
                        <a:t>elem</a:t>
                      </a:r>
                      <a:r>
                        <a:rPr lang="en-US" sz="1600" u="none" strike="noStrike" dirty="0" smtClean="0">
                          <a:effectLst/>
                        </a:rPr>
                        <a:t>, mid</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smtClean="0">
                          <a:effectLst/>
                        </a:rPr>
                        <a:t>SC,M</a:t>
                      </a:r>
                      <a:endParaRPr lang="en-US" sz="1600" b="0" i="0" u="none" strike="noStrike" dirty="0">
                        <a:solidFill>
                          <a:srgbClr val="000000"/>
                        </a:solidFill>
                        <a:effectLst/>
                        <a:latin typeface="+mn-lt"/>
                      </a:endParaRPr>
                    </a:p>
                  </a:txBody>
                  <a:tcPr marL="9510" marR="9510" marT="9510" marB="0" anchor="ctr"/>
                </a:tc>
              </a:tr>
              <a:tr h="497475">
                <a:tc>
                  <a:txBody>
                    <a:bodyPr/>
                    <a:lstStyle/>
                    <a:p>
                      <a:pPr algn="l" fontAlgn="ctr"/>
                      <a:r>
                        <a:rPr lang="en-US" sz="1600" u="none" strike="noStrike">
                          <a:effectLst/>
                        </a:rPr>
                        <a:t>TIMSS-R</a:t>
                      </a:r>
                      <a:endParaRPr lang="en-US" sz="1600" b="0" i="0" u="none" strike="noStrike">
                        <a:solidFill>
                          <a:srgbClr val="000000"/>
                        </a:solidFill>
                        <a:effectLst/>
                        <a:latin typeface="+mn-lt"/>
                      </a:endParaRPr>
                    </a:p>
                  </a:txBody>
                  <a:tcPr marL="9510" marR="9510" marT="9510" marB="0" anchor="ctr"/>
                </a:tc>
                <a:tc>
                  <a:txBody>
                    <a:bodyPr/>
                    <a:lstStyle/>
                    <a:p>
                      <a:pPr algn="l" fontAlgn="ctr"/>
                      <a:r>
                        <a:rPr lang="en-US" sz="1600" u="none" strike="noStrike" dirty="0">
                          <a:effectLst/>
                        </a:rPr>
                        <a:t>TIMSS-R Mathematics Teacher </a:t>
                      </a:r>
                      <a:r>
                        <a:rPr lang="en-US" sz="1600" u="none" strike="noStrike" dirty="0" smtClean="0">
                          <a:effectLst/>
                        </a:rPr>
                        <a:t>Questionnaire</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smtClean="0">
                          <a:effectLst/>
                        </a:rPr>
                        <a:t>survey</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err="1" smtClean="0">
                          <a:effectLst/>
                        </a:rPr>
                        <a:t>elem</a:t>
                      </a:r>
                      <a:r>
                        <a:rPr lang="en-US" sz="1600" u="none" strike="noStrike" dirty="0" smtClean="0">
                          <a:effectLst/>
                        </a:rPr>
                        <a:t>, mid</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smtClean="0">
                          <a:effectLst/>
                        </a:rPr>
                        <a:t>SC,M</a:t>
                      </a:r>
                      <a:endParaRPr lang="en-US" sz="1600" b="0" i="0" u="none" strike="noStrike" dirty="0">
                        <a:solidFill>
                          <a:srgbClr val="000000"/>
                        </a:solidFill>
                        <a:effectLst/>
                        <a:latin typeface="+mn-lt"/>
                      </a:endParaRPr>
                    </a:p>
                  </a:txBody>
                  <a:tcPr marL="9510" marR="9510" marT="9510" marB="0" anchor="ctr"/>
                </a:tc>
              </a:tr>
              <a:tr h="497475">
                <a:tc>
                  <a:txBody>
                    <a:bodyPr/>
                    <a:lstStyle/>
                    <a:p>
                      <a:pPr algn="l" fontAlgn="ctr"/>
                      <a:r>
                        <a:rPr lang="en-US" sz="1600" u="none" strike="noStrike">
                          <a:effectLst/>
                        </a:rPr>
                        <a:t> </a:t>
                      </a:r>
                      <a:endParaRPr lang="en-US" sz="1600" b="0" i="0" u="none" strike="noStrike">
                        <a:solidFill>
                          <a:srgbClr val="000000"/>
                        </a:solidFill>
                        <a:effectLst/>
                        <a:latin typeface="+mn-lt"/>
                      </a:endParaRPr>
                    </a:p>
                  </a:txBody>
                  <a:tcPr marL="9510" marR="9510" marT="9510" marB="0" anchor="ctr"/>
                </a:tc>
                <a:tc>
                  <a:txBody>
                    <a:bodyPr/>
                    <a:lstStyle/>
                    <a:p>
                      <a:pPr algn="l" fontAlgn="ctr"/>
                      <a:r>
                        <a:rPr lang="en-US" sz="1600" u="none" strike="noStrike" dirty="0">
                          <a:solidFill>
                            <a:srgbClr val="0000FF"/>
                          </a:solidFill>
                          <a:effectLst/>
                        </a:rPr>
                        <a:t>Inside the Classroom Teacher Questionnaire: </a:t>
                      </a:r>
                      <a:endParaRPr lang="en-US" sz="1600" u="none" strike="noStrike" dirty="0" smtClean="0">
                        <a:solidFill>
                          <a:srgbClr val="0000FF"/>
                        </a:solidFill>
                        <a:effectLst/>
                      </a:endParaRPr>
                    </a:p>
                    <a:p>
                      <a:pPr algn="l" fontAlgn="ctr"/>
                      <a:r>
                        <a:rPr lang="en-US" sz="1600" u="none" strike="noStrike" dirty="0" smtClean="0">
                          <a:solidFill>
                            <a:srgbClr val="0000FF"/>
                          </a:solidFill>
                          <a:effectLst/>
                        </a:rPr>
                        <a:t>Math or </a:t>
                      </a:r>
                      <a:r>
                        <a:rPr lang="en-US" sz="1600" u="none" strike="noStrike" dirty="0">
                          <a:solidFill>
                            <a:srgbClr val="0000FF"/>
                          </a:solidFill>
                          <a:effectLst/>
                        </a:rPr>
                        <a:t>Science </a:t>
                      </a:r>
                      <a:r>
                        <a:rPr lang="en-US" sz="1600" u="none" strike="noStrike" dirty="0" smtClean="0">
                          <a:solidFill>
                            <a:srgbClr val="0000FF"/>
                          </a:solidFill>
                          <a:effectLst/>
                        </a:rPr>
                        <a:t> version</a:t>
                      </a:r>
                      <a:endParaRPr lang="en-US" sz="1600" b="0" i="0" u="none" strike="noStrike" dirty="0">
                        <a:solidFill>
                          <a:srgbClr val="0000FF"/>
                        </a:solidFill>
                        <a:effectLst/>
                        <a:latin typeface="+mn-lt"/>
                      </a:endParaRPr>
                    </a:p>
                  </a:txBody>
                  <a:tcPr marL="9510" marR="9510" marT="9510" marB="0" anchor="ctr"/>
                </a:tc>
                <a:tc>
                  <a:txBody>
                    <a:bodyPr/>
                    <a:lstStyle/>
                    <a:p>
                      <a:pPr algn="ctr" fontAlgn="ctr"/>
                      <a:r>
                        <a:rPr lang="en-US" sz="1600" u="none" strike="noStrike" dirty="0" smtClean="0">
                          <a:effectLst/>
                        </a:rPr>
                        <a:t>survey</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K-12</a:t>
                      </a:r>
                      <a:endParaRPr lang="en-US" sz="1600" b="0" i="0" u="none" strike="noStrike" dirty="0">
                        <a:solidFill>
                          <a:srgbClr val="000000"/>
                        </a:solidFill>
                        <a:effectLst/>
                        <a:latin typeface="+mn-lt"/>
                      </a:endParaRPr>
                    </a:p>
                  </a:txBody>
                  <a:tcPr marL="9510" marR="9510" marT="9510" marB="0" anchor="ctr"/>
                </a:tc>
                <a:tc>
                  <a:txBody>
                    <a:bodyPr/>
                    <a:lstStyle/>
                    <a:p>
                      <a:pPr algn="ctr" fontAlgn="ctr"/>
                      <a:r>
                        <a:rPr lang="en-US" sz="1600" u="none" strike="noStrike" dirty="0" smtClean="0">
                          <a:effectLst/>
                        </a:rPr>
                        <a:t>SC,M</a:t>
                      </a:r>
                      <a:endParaRPr lang="en-US" sz="1600" b="0" i="0" u="none" strike="noStrike" dirty="0">
                        <a:solidFill>
                          <a:srgbClr val="000000"/>
                        </a:solidFill>
                        <a:effectLst/>
                        <a:latin typeface="+mn-lt"/>
                      </a:endParaRPr>
                    </a:p>
                  </a:txBody>
                  <a:tcPr marL="9510" marR="9510" marT="9510" marB="0" anchor="ctr"/>
                </a:tc>
              </a:tr>
            </a:tbl>
          </a:graphicData>
        </a:graphic>
      </p:graphicFrame>
      <p:sp>
        <p:nvSpPr>
          <p:cNvPr id="2" name="Date Placeholder 1"/>
          <p:cNvSpPr>
            <a:spLocks noGrp="1"/>
          </p:cNvSpPr>
          <p:nvPr>
            <p:ph type="dt" sz="half" idx="10"/>
          </p:nvPr>
        </p:nvSpPr>
        <p:spPr/>
        <p:txBody>
          <a:bodyPr/>
          <a:lstStyle/>
          <a:p>
            <a:pPr>
              <a:defRPr/>
            </a:pPr>
            <a:r>
              <a:rPr lang="en-US" dirty="0" smtClean="0"/>
              <a:t>June 15, 2012</a:t>
            </a:r>
            <a:endParaRPr lang="en-US" dirty="0"/>
          </a:p>
        </p:txBody>
      </p:sp>
    </p:spTree>
    <p:extLst>
      <p:ext uri="{BB962C8B-B14F-4D97-AF65-F5344CB8AC3E}">
        <p14:creationId xmlns:p14="http://schemas.microsoft.com/office/powerpoint/2010/main" val="33736243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June 15, 2012</a:t>
            </a:r>
            <a:endParaRPr lang="en-US" dirty="0"/>
          </a:p>
        </p:txBody>
      </p:sp>
      <p:graphicFrame>
        <p:nvGraphicFramePr>
          <p:cNvPr id="5" name="Content Placeholder 4"/>
          <p:cNvGraphicFramePr>
            <a:graphicFrameLocks noGrp="1"/>
          </p:cNvGraphicFramePr>
          <p:nvPr>
            <p:ph idx="4294967295"/>
            <p:extLst>
              <p:ext uri="{D42A27DB-BD31-4B8C-83A1-F6EECF244321}">
                <p14:modId xmlns:p14="http://schemas.microsoft.com/office/powerpoint/2010/main" val="2230797421"/>
              </p:ext>
            </p:extLst>
          </p:nvPr>
        </p:nvGraphicFramePr>
        <p:xfrm>
          <a:off x="533400" y="380997"/>
          <a:ext cx="8229600" cy="6001960"/>
        </p:xfrm>
        <a:graphic>
          <a:graphicData uri="http://schemas.openxmlformats.org/drawingml/2006/table">
            <a:tbl>
              <a:tblPr firstRow="1" bandRow="1">
                <a:tableStyleId>{5C22544A-7EE6-4342-B048-85BDC9FD1C3A}</a:tableStyleId>
              </a:tblPr>
              <a:tblGrid>
                <a:gridCol w="685800"/>
                <a:gridCol w="3733800"/>
                <a:gridCol w="381000"/>
                <a:gridCol w="381000"/>
                <a:gridCol w="381000"/>
                <a:gridCol w="381000"/>
                <a:gridCol w="381000"/>
                <a:gridCol w="381000"/>
                <a:gridCol w="381000"/>
                <a:gridCol w="381000"/>
                <a:gridCol w="381000"/>
                <a:gridCol w="381000"/>
              </a:tblGrid>
              <a:tr h="1023904">
                <a:tc>
                  <a:txBody>
                    <a:bodyPr/>
                    <a:lstStyle/>
                    <a:p>
                      <a:endParaRPr lang="en-US" sz="1200" dirty="0">
                        <a:latin typeface="+mn-lt"/>
                      </a:endParaRPr>
                    </a:p>
                  </a:txBody>
                  <a:tcPr/>
                </a:tc>
                <a:tc>
                  <a:txBody>
                    <a:bodyPr/>
                    <a:lstStyle/>
                    <a:p>
                      <a:pPr algn="ctr"/>
                      <a:r>
                        <a:rPr lang="en-US" sz="1200" dirty="0" smtClean="0">
                          <a:latin typeface="+mn-lt"/>
                        </a:rPr>
                        <a:t>DIOLOGUE</a:t>
                      </a:r>
                      <a:r>
                        <a:rPr lang="en-US" sz="1200" baseline="0" dirty="0" smtClean="0">
                          <a:latin typeface="+mn-lt"/>
                        </a:rPr>
                        <a:t> FOCUSED</a:t>
                      </a:r>
                      <a:endParaRPr lang="en-US" sz="1200" dirty="0">
                        <a:latin typeface="+mn-lt"/>
                      </a:endParaRPr>
                    </a:p>
                  </a:txBody>
                  <a:tcPr anchor="ctr"/>
                </a:tc>
                <a:tc>
                  <a:txBody>
                    <a:bodyPr/>
                    <a:lstStyle/>
                    <a:p>
                      <a:r>
                        <a:rPr lang="en-US" sz="1200" b="0" dirty="0" smtClean="0"/>
                        <a:t>Practices</a:t>
                      </a:r>
                      <a:endParaRPr lang="en-US" sz="1200" b="0" dirty="0"/>
                    </a:p>
                  </a:txBody>
                  <a:tcPr vert="vert270" anchor="ctr"/>
                </a:tc>
                <a:tc>
                  <a:txBody>
                    <a:bodyPr/>
                    <a:lstStyle/>
                    <a:p>
                      <a:r>
                        <a:rPr lang="en-US" sz="1200" b="0" dirty="0" smtClean="0"/>
                        <a:t>Content</a:t>
                      </a:r>
                      <a:endParaRPr lang="en-US" sz="1200" b="0" dirty="0"/>
                    </a:p>
                  </a:txBody>
                  <a:tcPr vert="vert270" anchor="ctr"/>
                </a:tc>
                <a:tc>
                  <a:txBody>
                    <a:bodyPr/>
                    <a:lstStyle/>
                    <a:p>
                      <a:r>
                        <a:rPr lang="en-US" sz="1200" b="0" dirty="0" smtClean="0"/>
                        <a:t>Beliefs</a:t>
                      </a:r>
                      <a:endParaRPr lang="en-US" sz="1200" b="0" dirty="0"/>
                    </a:p>
                  </a:txBody>
                  <a:tcPr vert="vert270" anchor="ctr"/>
                </a:tc>
                <a:tc>
                  <a:txBody>
                    <a:bodyPr/>
                    <a:lstStyle/>
                    <a:p>
                      <a:r>
                        <a:rPr lang="en-US" sz="1200" b="0" dirty="0" smtClean="0"/>
                        <a:t>Management</a:t>
                      </a:r>
                      <a:endParaRPr lang="en-US" sz="1200" b="0" dirty="0"/>
                    </a:p>
                  </a:txBody>
                  <a:tcPr vert="vert270" anchor="ctr"/>
                </a:tc>
                <a:tc>
                  <a:txBody>
                    <a:bodyPr/>
                    <a:lstStyle/>
                    <a:p>
                      <a:r>
                        <a:rPr lang="en-US" sz="1200" b="0" dirty="0" smtClean="0"/>
                        <a:t>Assessment</a:t>
                      </a:r>
                      <a:endParaRPr lang="en-US" sz="1200" b="0" dirty="0"/>
                    </a:p>
                  </a:txBody>
                  <a:tcPr vert="vert270" anchor="ctr"/>
                </a:tc>
                <a:tc>
                  <a:txBody>
                    <a:bodyPr/>
                    <a:lstStyle/>
                    <a:p>
                      <a:r>
                        <a:rPr lang="en-US" sz="1200" b="0" dirty="0" smtClean="0"/>
                        <a:t>Social</a:t>
                      </a:r>
                      <a:endParaRPr lang="en-US" sz="1200" b="0" dirty="0"/>
                    </a:p>
                  </a:txBody>
                  <a:tcPr vert="vert270" anchor="ctr"/>
                </a:tc>
                <a:tc>
                  <a:txBody>
                    <a:bodyPr/>
                    <a:lstStyle/>
                    <a:p>
                      <a:r>
                        <a:rPr lang="en-US" sz="1200" b="0" dirty="0" smtClean="0"/>
                        <a:t>Physical</a:t>
                      </a:r>
                      <a:endParaRPr lang="en-US" sz="1200" b="0" dirty="0"/>
                    </a:p>
                  </a:txBody>
                  <a:tcPr vert="vert270" anchor="ctr"/>
                </a:tc>
                <a:tc>
                  <a:txBody>
                    <a:bodyPr/>
                    <a:lstStyle/>
                    <a:p>
                      <a:r>
                        <a:rPr lang="en-US" sz="1200" b="0" dirty="0" smtClean="0"/>
                        <a:t>Admin context</a:t>
                      </a:r>
                      <a:endParaRPr lang="en-US" sz="1200" b="0" dirty="0"/>
                    </a:p>
                  </a:txBody>
                  <a:tcPr vert="vert270" anchor="ctr"/>
                </a:tc>
                <a:tc>
                  <a:txBody>
                    <a:bodyPr/>
                    <a:lstStyle/>
                    <a:p>
                      <a:r>
                        <a:rPr lang="en-US" sz="1200" b="0" dirty="0" smtClean="0"/>
                        <a:t>Demographics</a:t>
                      </a:r>
                      <a:endParaRPr lang="en-US" sz="1200" b="0" dirty="0"/>
                    </a:p>
                  </a:txBody>
                  <a:tcPr vert="vert270" anchor="ctr"/>
                </a:tc>
                <a:tc>
                  <a:txBody>
                    <a:bodyPr/>
                    <a:lstStyle/>
                    <a:p>
                      <a:r>
                        <a:rPr lang="en-US" sz="1200" b="0" dirty="0" smtClean="0"/>
                        <a:t>planning</a:t>
                      </a:r>
                      <a:endParaRPr lang="en-US" sz="1200" b="0" dirty="0"/>
                    </a:p>
                  </a:txBody>
                  <a:tcPr vert="vert270" anchor="ctr"/>
                </a:tc>
              </a:tr>
              <a:tr h="377481">
                <a:tc>
                  <a:txBody>
                    <a:bodyPr/>
                    <a:lstStyle/>
                    <a:p>
                      <a:pPr algn="l" fontAlgn="ctr"/>
                      <a:r>
                        <a:rPr lang="en-US" sz="1400" b="0" i="0" u="none" strike="noStrike">
                          <a:solidFill>
                            <a:srgbClr val="000000"/>
                          </a:solidFill>
                          <a:effectLst/>
                          <a:latin typeface="+mn-lt"/>
                        </a:rPr>
                        <a:t>CLASS</a:t>
                      </a:r>
                    </a:p>
                  </a:txBody>
                  <a:tcPr marL="9525" marR="9525" marT="9525" marB="0" anchor="ctr"/>
                </a:tc>
                <a:tc>
                  <a:txBody>
                    <a:bodyPr/>
                    <a:lstStyle/>
                    <a:p>
                      <a:pPr algn="l" fontAlgn="ctr"/>
                      <a:r>
                        <a:rPr lang="en-US" sz="1400" b="0" i="0" u="none" strike="noStrike">
                          <a:solidFill>
                            <a:srgbClr val="000000"/>
                          </a:solidFill>
                          <a:effectLst/>
                          <a:latin typeface="+mn-lt"/>
                        </a:rPr>
                        <a:t>The Classroom Assessment Scoring System</a:t>
                      </a:r>
                    </a:p>
                  </a:txBody>
                  <a:tcPr marL="9525" marR="9525" marT="9525" marB="0" anchor="ctr"/>
                </a:tc>
                <a:tc>
                  <a:txBody>
                    <a:bodyPr/>
                    <a:lstStyle/>
                    <a:p>
                      <a:r>
                        <a:rPr lang="en-US" dirty="0" smtClean="0">
                          <a:sym typeface="Wingdings"/>
                        </a:rPr>
                        <a:t></a:t>
                      </a:r>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sym typeface="Wingdings"/>
                        </a:rPr>
                        <a:t></a:t>
                      </a:r>
                      <a:endParaRPr lang="en-US" dirty="0"/>
                    </a:p>
                  </a:txBody>
                  <a:tcPr/>
                </a:tc>
                <a:tc>
                  <a:txBody>
                    <a:bodyPr/>
                    <a:lstStyle/>
                    <a:p>
                      <a:endParaRPr lang="en-US" dirty="0"/>
                    </a:p>
                  </a:txBody>
                  <a:tcPr/>
                </a:tc>
                <a:tc>
                  <a:txBody>
                    <a:bodyPr/>
                    <a:lstStyle/>
                    <a:p>
                      <a:r>
                        <a:rPr lang="en-US" dirty="0" smtClean="0">
                          <a:sym typeface="Wingdings"/>
                        </a:rPr>
                        <a:t></a:t>
                      </a:r>
                      <a:endParaRPr lang="en-US" dirty="0"/>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endParaRPr lang="en-US" dirty="0"/>
                    </a:p>
                  </a:txBody>
                  <a:tcPr/>
                </a:tc>
                <a:tc>
                  <a:txBody>
                    <a:bodyPr/>
                    <a:lstStyle/>
                    <a:p>
                      <a:endParaRPr lang="en-US"/>
                    </a:p>
                  </a:txBody>
                  <a:tcPr/>
                </a:tc>
              </a:tr>
              <a:tr h="359468">
                <a:tc>
                  <a:txBody>
                    <a:bodyPr/>
                    <a:lstStyle/>
                    <a:p>
                      <a:pPr algn="l" fontAlgn="ctr"/>
                      <a:r>
                        <a:rPr lang="en-US" sz="1400" b="0" i="0" u="none" strike="noStrike">
                          <a:solidFill>
                            <a:srgbClr val="000000"/>
                          </a:solidFill>
                          <a:effectLst/>
                          <a:latin typeface="+mn-lt"/>
                        </a:rPr>
                        <a:t>CLO</a:t>
                      </a:r>
                    </a:p>
                  </a:txBody>
                  <a:tcPr marL="9525" marR="9525" marT="9525" marB="0" anchor="ctr"/>
                </a:tc>
                <a:tc>
                  <a:txBody>
                    <a:bodyPr/>
                    <a:lstStyle/>
                    <a:p>
                      <a:pPr algn="l" fontAlgn="ctr"/>
                      <a:r>
                        <a:rPr lang="en-US" sz="1400" b="0" i="0" u="none" strike="noStrike">
                          <a:solidFill>
                            <a:srgbClr val="000000"/>
                          </a:solidFill>
                          <a:effectLst/>
                          <a:latin typeface="+mn-lt"/>
                        </a:rPr>
                        <a:t>Classroom Lesson Observation Instrument </a:t>
                      </a:r>
                    </a:p>
                  </a:txBody>
                  <a:tcPr marL="9525" marR="9525" marT="9525"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ym typeface="Wingdings"/>
                        </a:rPr>
                        <a:t></a:t>
                      </a:r>
                      <a:endParaRPr lang="en-US" dirty="0" smtClean="0"/>
                    </a:p>
                  </a:txBody>
                  <a:tcPr/>
                </a:tc>
                <a:tc>
                  <a:txBody>
                    <a:bodyPr/>
                    <a:lstStyle/>
                    <a:p>
                      <a:endParaRPr lang="en-US" dirty="0"/>
                    </a:p>
                  </a:txBody>
                  <a:tcPr/>
                </a:tc>
                <a:tc>
                  <a:txBody>
                    <a:bodyPr/>
                    <a:lstStyle/>
                    <a:p>
                      <a:endParaRPr lang="en-US" dirty="0"/>
                    </a:p>
                  </a:txBody>
                  <a:tcPr/>
                </a:tc>
                <a:tc>
                  <a:txBody>
                    <a:bodyPr/>
                    <a:lstStyle/>
                    <a:p>
                      <a:r>
                        <a:rPr lang="en-US" dirty="0" smtClean="0">
                          <a:sym typeface="Wingdings"/>
                        </a:rPr>
                        <a:t></a:t>
                      </a:r>
                      <a:endParaRPr lang="en-US" dirty="0"/>
                    </a:p>
                  </a:txBody>
                  <a:tcPr/>
                </a:tc>
                <a:tc>
                  <a:txBody>
                    <a:bodyPr/>
                    <a:lstStyle/>
                    <a:p>
                      <a:endParaRPr lang="en-US" dirty="0"/>
                    </a:p>
                  </a:txBody>
                  <a:tcPr/>
                </a:tc>
                <a:tc>
                  <a:txBody>
                    <a:bodyPr/>
                    <a:lstStyle/>
                    <a:p>
                      <a:r>
                        <a:rPr lang="en-US" dirty="0" smtClean="0">
                          <a:sym typeface="Wingdings"/>
                        </a:rPr>
                        <a:t></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r>
              <a:tr h="359468">
                <a:tc>
                  <a:txBody>
                    <a:bodyPr/>
                    <a:lstStyle/>
                    <a:p>
                      <a:pPr algn="l" fontAlgn="ctr"/>
                      <a:r>
                        <a:rPr lang="en-US" sz="1400" b="0" i="0" u="none" strike="noStrike">
                          <a:solidFill>
                            <a:srgbClr val="000000"/>
                          </a:solidFill>
                          <a:effectLst/>
                          <a:latin typeface="+mn-lt"/>
                        </a:rPr>
                        <a:t>COEMET</a:t>
                      </a:r>
                    </a:p>
                  </a:txBody>
                  <a:tcPr marL="9525" marR="9525" marT="9525" marB="0" anchor="ctr"/>
                </a:tc>
                <a:tc>
                  <a:txBody>
                    <a:bodyPr/>
                    <a:lstStyle/>
                    <a:p>
                      <a:pPr algn="l" fontAlgn="ctr"/>
                      <a:r>
                        <a:rPr lang="en-US" sz="1400" b="0" i="0" u="none" strike="noStrike">
                          <a:solidFill>
                            <a:srgbClr val="000000"/>
                          </a:solidFill>
                          <a:effectLst/>
                          <a:latin typeface="+mn-lt"/>
                        </a:rPr>
                        <a:t>Classroom Observation of Early Mathematics Environment and Teaching</a:t>
                      </a:r>
                    </a:p>
                  </a:txBody>
                  <a:tcPr marL="9525" marR="9525" marT="9525" marB="0" anchor="ctr"/>
                </a:tc>
                <a:tc>
                  <a:txBody>
                    <a:bodyPr/>
                    <a:lstStyle/>
                    <a:p>
                      <a:r>
                        <a:rPr lang="en-US" dirty="0" smtClean="0">
                          <a:sym typeface="Wingdings"/>
                        </a:rPr>
                        <a:t></a:t>
                      </a:r>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sym typeface="Wingdings"/>
                        </a:rPr>
                        <a:t></a:t>
                      </a:r>
                      <a:endParaRPr lang="en-US" dirty="0"/>
                    </a:p>
                  </a:txBody>
                  <a:tcPr/>
                </a:tc>
                <a:tc>
                  <a:txBody>
                    <a:bodyPr/>
                    <a:lstStyle/>
                    <a:p>
                      <a:endParaRPr lang="en-US" dirty="0"/>
                    </a:p>
                  </a:txBody>
                  <a:tcPr/>
                </a:tc>
                <a:tc>
                  <a:txBody>
                    <a:bodyPr/>
                    <a:lstStyle/>
                    <a:p>
                      <a:r>
                        <a:rPr lang="en-US" dirty="0" smtClean="0">
                          <a:sym typeface="Wingdings"/>
                        </a:rPr>
                        <a:t></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59468">
                <a:tc>
                  <a:txBody>
                    <a:bodyPr/>
                    <a:lstStyle/>
                    <a:p>
                      <a:pPr algn="l" fontAlgn="ctr"/>
                      <a:r>
                        <a:rPr lang="en-US" sz="1400" b="0" i="0" u="none" strike="noStrike">
                          <a:solidFill>
                            <a:srgbClr val="000000"/>
                          </a:solidFill>
                          <a:effectLst/>
                          <a:latin typeface="+mn-lt"/>
                        </a:rPr>
                        <a:t>DAISI</a:t>
                      </a:r>
                    </a:p>
                  </a:txBody>
                  <a:tcPr marL="9525" marR="9525" marT="9525" marB="0" anchor="ctr"/>
                </a:tc>
                <a:tc>
                  <a:txBody>
                    <a:bodyPr/>
                    <a:lstStyle/>
                    <a:p>
                      <a:pPr algn="l" fontAlgn="ctr"/>
                      <a:r>
                        <a:rPr lang="en-US" sz="1400" b="0" i="0" u="none" strike="noStrike">
                          <a:solidFill>
                            <a:srgbClr val="000000"/>
                          </a:solidFill>
                          <a:effectLst/>
                          <a:latin typeface="+mn-lt"/>
                        </a:rPr>
                        <a:t>The Dialogic Activity in Science Instruction</a:t>
                      </a:r>
                    </a:p>
                  </a:txBody>
                  <a:tcPr marL="9525" marR="9525" marT="9525" marB="0" anchor="ctr"/>
                </a:tc>
                <a:tc>
                  <a:txBody>
                    <a:bodyPr/>
                    <a:lstStyle/>
                    <a:p>
                      <a:r>
                        <a:rPr lang="en-US" dirty="0" smtClean="0">
                          <a:sym typeface="Wingdings"/>
                        </a:rPr>
                        <a:t></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sym typeface="Wingdings"/>
                        </a:rPr>
                        <a:t></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59468">
                <a:tc>
                  <a:txBody>
                    <a:bodyPr/>
                    <a:lstStyle/>
                    <a:p>
                      <a:pPr algn="l" fontAlgn="ctr"/>
                      <a:r>
                        <a:rPr lang="en-US" sz="1400" b="0" i="0" u="none" strike="noStrike">
                          <a:solidFill>
                            <a:srgbClr val="000000"/>
                          </a:solidFill>
                          <a:effectLst/>
                          <a:latin typeface="+mn-lt"/>
                        </a:rPr>
                        <a:t>EAS</a:t>
                      </a:r>
                    </a:p>
                  </a:txBody>
                  <a:tcPr marL="9525" marR="9525" marT="9525" marB="0" anchor="ctr"/>
                </a:tc>
                <a:tc>
                  <a:txBody>
                    <a:bodyPr/>
                    <a:lstStyle/>
                    <a:p>
                      <a:pPr algn="l" fontAlgn="ctr"/>
                      <a:r>
                        <a:rPr lang="en-US" sz="1400" b="0" i="0" u="none" strike="noStrike">
                          <a:solidFill>
                            <a:srgbClr val="000000"/>
                          </a:solidFill>
                          <a:effectLst/>
                          <a:latin typeface="+mn-lt"/>
                        </a:rPr>
                        <a:t>The Emergent Academic Snapshot</a:t>
                      </a:r>
                    </a:p>
                  </a:txBody>
                  <a:tcPr marL="9525" marR="9525" marT="9525" marB="0" anchor="ctr"/>
                </a:tc>
                <a:tc>
                  <a:txBody>
                    <a:bodyPr/>
                    <a:lstStyle/>
                    <a:p>
                      <a:r>
                        <a:rPr lang="en-US" dirty="0" smtClean="0">
                          <a:sym typeface="Wingdings"/>
                        </a:rPr>
                        <a:t></a:t>
                      </a:r>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sym typeface="Wingdings"/>
                        </a:rPr>
                        <a:t></a:t>
                      </a:r>
                      <a:endParaRPr lang="en-US" dirty="0"/>
                    </a:p>
                  </a:txBody>
                  <a:tcPr/>
                </a:tc>
                <a:tc>
                  <a:txBody>
                    <a:bodyPr/>
                    <a:lstStyle/>
                    <a:p>
                      <a:endParaRPr lang="en-US" dirty="0"/>
                    </a:p>
                  </a:txBody>
                  <a:tcPr/>
                </a:tc>
                <a:tc>
                  <a:txBody>
                    <a:bodyPr/>
                    <a:lstStyle/>
                    <a:p>
                      <a:r>
                        <a:rPr lang="en-US" dirty="0" smtClean="0">
                          <a:sym typeface="Wingdings"/>
                        </a:rPr>
                        <a:t></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359468">
                <a:tc>
                  <a:txBody>
                    <a:bodyPr/>
                    <a:lstStyle/>
                    <a:p>
                      <a:pPr algn="l" fontAlgn="ctr"/>
                      <a:r>
                        <a:rPr lang="en-US" sz="1400" b="0" i="0" u="none" strike="noStrike">
                          <a:solidFill>
                            <a:srgbClr val="000000"/>
                          </a:solidFill>
                          <a:effectLst/>
                          <a:latin typeface="+mn-lt"/>
                        </a:rPr>
                        <a:t>ELLCO</a:t>
                      </a:r>
                    </a:p>
                  </a:txBody>
                  <a:tcPr marL="9525" marR="9525" marT="9525" marB="0" anchor="ctr"/>
                </a:tc>
                <a:tc>
                  <a:txBody>
                    <a:bodyPr/>
                    <a:lstStyle/>
                    <a:p>
                      <a:pPr algn="l" fontAlgn="ctr"/>
                      <a:r>
                        <a:rPr lang="en-US" sz="1400" b="0" i="0" u="none" strike="noStrike">
                          <a:solidFill>
                            <a:srgbClr val="000000"/>
                          </a:solidFill>
                          <a:effectLst/>
                          <a:latin typeface="+mn-lt"/>
                        </a:rPr>
                        <a:t>The Early Language and Literacty Classroom Observation</a:t>
                      </a:r>
                    </a:p>
                  </a:txBody>
                  <a:tcPr marL="9525" marR="9525" marT="9525" marB="0" anchor="ctr"/>
                </a:tc>
                <a:tc>
                  <a:txBody>
                    <a:bodyPr/>
                    <a:lstStyle/>
                    <a:p>
                      <a:r>
                        <a:rPr lang="en-US" dirty="0" smtClean="0">
                          <a:sym typeface="Wingdings"/>
                        </a:rPr>
                        <a:t></a:t>
                      </a:r>
                      <a:endParaRPr lang="en-US" dirty="0"/>
                    </a:p>
                  </a:txBody>
                  <a:tcPr/>
                </a:tc>
                <a:tc>
                  <a:txBody>
                    <a:bodyPr/>
                    <a:lstStyle/>
                    <a:p>
                      <a:endParaRPr lang="en-US"/>
                    </a:p>
                  </a:txBody>
                  <a:tcPr/>
                </a:tc>
                <a:tc>
                  <a:txBody>
                    <a:bodyPr/>
                    <a:lstStyle/>
                    <a:p>
                      <a:endParaRPr lang="en-US" dirty="0"/>
                    </a:p>
                  </a:txBody>
                  <a:tcPr/>
                </a:tc>
                <a:tc>
                  <a:txBody>
                    <a:bodyPr/>
                    <a:lstStyle/>
                    <a:p>
                      <a:r>
                        <a:rPr lang="en-US" dirty="0" smtClean="0">
                          <a:sym typeface="Wingdings"/>
                        </a:rPr>
                        <a:t></a:t>
                      </a:r>
                      <a:endParaRPr lang="en-US" dirty="0"/>
                    </a:p>
                  </a:txBody>
                  <a:tcPr/>
                </a:tc>
                <a:tc>
                  <a:txBody>
                    <a:bodyPr/>
                    <a:lstStyle/>
                    <a:p>
                      <a:endParaRPr lang="en-US" dirty="0"/>
                    </a:p>
                  </a:txBody>
                  <a:tcPr/>
                </a:tc>
                <a:tc>
                  <a:txBody>
                    <a:bodyPr/>
                    <a:lstStyle/>
                    <a:p>
                      <a:endParaRPr lang="en-US"/>
                    </a:p>
                  </a:txBody>
                  <a:tcPr/>
                </a:tc>
                <a:tc>
                  <a:txBody>
                    <a:bodyPr/>
                    <a:lstStyle/>
                    <a:p>
                      <a:r>
                        <a:rPr lang="en-US" dirty="0" smtClean="0">
                          <a:sym typeface="Wingdings"/>
                        </a:rPr>
                        <a:t></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59468">
                <a:tc>
                  <a:txBody>
                    <a:bodyPr/>
                    <a:lstStyle/>
                    <a:p>
                      <a:pPr algn="l" fontAlgn="ctr"/>
                      <a:r>
                        <a:rPr lang="en-US" sz="1400" b="0" i="0" u="none" strike="noStrike">
                          <a:solidFill>
                            <a:srgbClr val="000000"/>
                          </a:solidFill>
                          <a:effectLst/>
                          <a:latin typeface="+mn-lt"/>
                        </a:rPr>
                        <a:t>IQA</a:t>
                      </a:r>
                    </a:p>
                  </a:txBody>
                  <a:tcPr marL="9525" marR="9525" marT="9525" marB="0" anchor="ctr"/>
                </a:tc>
                <a:tc>
                  <a:txBody>
                    <a:bodyPr/>
                    <a:lstStyle/>
                    <a:p>
                      <a:pPr algn="l" fontAlgn="ctr"/>
                      <a:r>
                        <a:rPr lang="en-US" sz="1400" b="0" i="0" u="none" strike="noStrike">
                          <a:solidFill>
                            <a:srgbClr val="000000"/>
                          </a:solidFill>
                          <a:effectLst/>
                          <a:latin typeface="+mn-lt"/>
                        </a:rPr>
                        <a:t>Instructional Quality Assessment</a:t>
                      </a:r>
                    </a:p>
                  </a:txBody>
                  <a:tcPr marL="9525" marR="9525" marT="9525" marB="0" anchor="ctr"/>
                </a:tc>
                <a:tc>
                  <a:txBody>
                    <a:bodyPr/>
                    <a:lstStyle/>
                    <a:p>
                      <a:r>
                        <a:rPr lang="en-US" dirty="0" smtClean="0">
                          <a:sym typeface="Wingdings"/>
                        </a:rPr>
                        <a:t></a:t>
                      </a:r>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r>
                        <a:rPr lang="en-US" dirty="0" smtClean="0">
                          <a:sym typeface="Wingdings"/>
                        </a:rPr>
                        <a:t></a:t>
                      </a:r>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r>
              <a:tr h="359468">
                <a:tc>
                  <a:txBody>
                    <a:bodyPr/>
                    <a:lstStyle/>
                    <a:p>
                      <a:pPr algn="l" fontAlgn="ctr"/>
                      <a:r>
                        <a:rPr lang="en-US" sz="1400" b="0" i="0" u="none" strike="noStrike">
                          <a:solidFill>
                            <a:srgbClr val="000000"/>
                          </a:solidFill>
                          <a:effectLst/>
                          <a:latin typeface="+mn-lt"/>
                        </a:rPr>
                        <a:t>ISIOP</a:t>
                      </a:r>
                    </a:p>
                  </a:txBody>
                  <a:tcPr marL="9525" marR="9525" marT="9525" marB="0" anchor="ctr"/>
                </a:tc>
                <a:tc>
                  <a:txBody>
                    <a:bodyPr/>
                    <a:lstStyle/>
                    <a:p>
                      <a:pPr algn="l" fontAlgn="ctr"/>
                      <a:r>
                        <a:rPr lang="en-US" sz="1400" b="0" i="0" u="none" strike="noStrike">
                          <a:solidFill>
                            <a:srgbClr val="000000"/>
                          </a:solidFill>
                          <a:effectLst/>
                          <a:latin typeface="+mn-lt"/>
                        </a:rPr>
                        <a:t>Inquiring into Science Instruction Observation Protocol</a:t>
                      </a:r>
                    </a:p>
                  </a:txBody>
                  <a:tcPr marL="9525" marR="9525" marT="9525" marB="0" anchor="ctr"/>
                </a:tc>
                <a:tc>
                  <a:txBody>
                    <a:bodyPr/>
                    <a:lstStyle/>
                    <a:p>
                      <a:r>
                        <a:rPr lang="en-US" dirty="0" smtClean="0">
                          <a:sym typeface="Wingdings"/>
                        </a:rPr>
                        <a:t></a:t>
                      </a:r>
                      <a:endParaRPr lang="en-US" dirty="0"/>
                    </a:p>
                  </a:txBody>
                  <a:tcPr/>
                </a:tc>
                <a:tc>
                  <a:txBody>
                    <a:bodyPr/>
                    <a:lstStyle/>
                    <a:p>
                      <a:endParaRPr lang="en-US"/>
                    </a:p>
                  </a:txBody>
                  <a:tcPr/>
                </a:tc>
                <a:tc>
                  <a:txBody>
                    <a:bodyPr/>
                    <a:lstStyle/>
                    <a:p>
                      <a:endParaRPr lang="en-US" dirty="0"/>
                    </a:p>
                  </a:txBody>
                  <a:tcPr/>
                </a:tc>
                <a:tc>
                  <a:txBody>
                    <a:bodyPr/>
                    <a:lstStyle/>
                    <a:p>
                      <a:r>
                        <a:rPr lang="en-US" dirty="0" smtClean="0">
                          <a:sym typeface="Wingdings"/>
                        </a:rPr>
                        <a:t></a:t>
                      </a:r>
                      <a:endParaRPr lang="en-US" dirty="0"/>
                    </a:p>
                  </a:txBody>
                  <a:tcPr/>
                </a:tc>
                <a:tc>
                  <a:txBody>
                    <a:bodyPr/>
                    <a:lstStyle/>
                    <a:p>
                      <a:endParaRPr lang="en-US"/>
                    </a:p>
                  </a:txBody>
                  <a:tcPr/>
                </a:tc>
                <a:tc>
                  <a:txBody>
                    <a:bodyPr/>
                    <a:lstStyle/>
                    <a:p>
                      <a:r>
                        <a:rPr lang="en-US" dirty="0" smtClean="0">
                          <a:sym typeface="Wingdings"/>
                        </a:rPr>
                        <a:t></a:t>
                      </a:r>
                      <a:endParaRPr lang="en-US" dirty="0"/>
                    </a:p>
                  </a:txBody>
                  <a:tcPr/>
                </a:tc>
                <a:tc>
                  <a:txBody>
                    <a:bodyPr/>
                    <a:lstStyle/>
                    <a:p>
                      <a:r>
                        <a:rPr lang="en-US" dirty="0" smtClean="0">
                          <a:sym typeface="Wingdings"/>
                        </a:rPr>
                        <a:t></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59468">
                <a:tc>
                  <a:txBody>
                    <a:bodyPr/>
                    <a:lstStyle/>
                    <a:p>
                      <a:pPr algn="l" fontAlgn="ctr"/>
                      <a:r>
                        <a:rPr lang="en-US" sz="1400" b="0" i="0" u="none" strike="noStrike">
                          <a:solidFill>
                            <a:srgbClr val="000000"/>
                          </a:solidFill>
                          <a:effectLst/>
                          <a:latin typeface="+mn-lt"/>
                        </a:rPr>
                        <a:t>RTOP</a:t>
                      </a:r>
                    </a:p>
                  </a:txBody>
                  <a:tcPr marL="9525" marR="9525" marT="9525" marB="0" anchor="ctr"/>
                </a:tc>
                <a:tc>
                  <a:txBody>
                    <a:bodyPr/>
                    <a:lstStyle/>
                    <a:p>
                      <a:pPr algn="l" fontAlgn="ctr"/>
                      <a:r>
                        <a:rPr lang="en-US" sz="1400" b="0" i="0" u="none" strike="noStrike">
                          <a:solidFill>
                            <a:srgbClr val="000000"/>
                          </a:solidFill>
                          <a:effectLst/>
                          <a:latin typeface="+mn-lt"/>
                        </a:rPr>
                        <a:t>Reformed Teaching Observation Protocol</a:t>
                      </a:r>
                    </a:p>
                  </a:txBody>
                  <a:tcPr marL="9525" marR="9525" marT="9525" marB="0" anchor="ctr"/>
                </a:tc>
                <a:tc>
                  <a:txBody>
                    <a:bodyPr/>
                    <a:lstStyle/>
                    <a:p>
                      <a:r>
                        <a:rPr lang="en-US" dirty="0" smtClean="0">
                          <a:sym typeface="Wingdings"/>
                        </a:rPr>
                        <a:t></a:t>
                      </a:r>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r>
                        <a:rPr lang="en-US" dirty="0" smtClean="0">
                          <a:sym typeface="Wingdings"/>
                        </a:rPr>
                        <a:t></a:t>
                      </a:r>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r>
              <a:tr h="359468">
                <a:tc>
                  <a:txBody>
                    <a:bodyPr/>
                    <a:lstStyle/>
                    <a:p>
                      <a:pPr algn="l" fontAlgn="ctr"/>
                      <a:r>
                        <a:rPr lang="en-US" sz="1400" b="0" i="0" u="none" strike="noStrike">
                          <a:solidFill>
                            <a:srgbClr val="000000"/>
                          </a:solidFill>
                          <a:effectLst/>
                          <a:latin typeface="+mn-lt"/>
                        </a:rPr>
                        <a:t>SPC</a:t>
                      </a:r>
                    </a:p>
                  </a:txBody>
                  <a:tcPr marL="9525" marR="9525" marT="9525" marB="0" anchor="ctr"/>
                </a:tc>
                <a:tc>
                  <a:txBody>
                    <a:bodyPr/>
                    <a:lstStyle/>
                    <a:p>
                      <a:pPr algn="l" fontAlgn="ctr"/>
                      <a:r>
                        <a:rPr lang="en-US" sz="1400" b="0" i="0" u="none" strike="noStrike">
                          <a:solidFill>
                            <a:srgbClr val="000000"/>
                          </a:solidFill>
                          <a:effectLst/>
                          <a:latin typeface="+mn-lt"/>
                        </a:rPr>
                        <a:t>Standards performance continuum</a:t>
                      </a:r>
                    </a:p>
                  </a:txBody>
                  <a:tcPr marL="9525" marR="9525" marT="9525" marB="0" anchor="ctr"/>
                </a:tc>
                <a:tc>
                  <a:txBody>
                    <a:bodyPr/>
                    <a:lstStyle/>
                    <a:p>
                      <a:r>
                        <a:rPr lang="en-US" dirty="0" smtClean="0">
                          <a:sym typeface="Wingdings"/>
                        </a:rPr>
                        <a:t></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r>
                        <a:rPr lang="en-US" dirty="0" smtClean="0">
                          <a:sym typeface="Wingdings"/>
                        </a:rPr>
                        <a:t></a:t>
                      </a:r>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r>
              <a:tr h="359468">
                <a:tc>
                  <a:txBody>
                    <a:bodyPr/>
                    <a:lstStyle/>
                    <a:p>
                      <a:pPr algn="l" fontAlgn="ctr"/>
                      <a:r>
                        <a:rPr lang="en-US" sz="1400" b="0" i="0" u="none" strike="noStrike">
                          <a:solidFill>
                            <a:srgbClr val="000000"/>
                          </a:solidFill>
                          <a:effectLst/>
                          <a:latin typeface="+mn-lt"/>
                        </a:rPr>
                        <a:t> </a:t>
                      </a:r>
                    </a:p>
                  </a:txBody>
                  <a:tcPr marL="9525" marR="9525" marT="9525" marB="0" anchor="ctr"/>
                </a:tc>
                <a:tc>
                  <a:txBody>
                    <a:bodyPr/>
                    <a:lstStyle/>
                    <a:p>
                      <a:pPr algn="l" fontAlgn="ctr"/>
                      <a:r>
                        <a:rPr lang="en-US" sz="1400" b="0" i="0" u="none" strike="noStrike">
                          <a:solidFill>
                            <a:srgbClr val="000000"/>
                          </a:solidFill>
                          <a:effectLst/>
                          <a:latin typeface="+mn-lt"/>
                        </a:rPr>
                        <a:t>Classroom Snapshot</a:t>
                      </a:r>
                    </a:p>
                  </a:txBody>
                  <a:tcPr marL="9525" marR="9525" marT="9525" marB="0" anchor="ctr"/>
                </a:tc>
                <a:tc>
                  <a:txBody>
                    <a:bodyPr/>
                    <a:lstStyle/>
                    <a:p>
                      <a:r>
                        <a:rPr lang="en-US" dirty="0" smtClean="0">
                          <a:sym typeface="Wingdings"/>
                        </a:rPr>
                        <a:t></a:t>
                      </a:r>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sym typeface="Wingdings"/>
                        </a:rPr>
                        <a:t></a:t>
                      </a:r>
                      <a:endParaRPr lang="en-US" dirty="0"/>
                    </a:p>
                  </a:txBody>
                  <a:tcPr/>
                </a:tc>
                <a:tc>
                  <a:txBody>
                    <a:bodyPr/>
                    <a:lstStyle/>
                    <a:p>
                      <a:endParaRPr lang="en-US"/>
                    </a:p>
                  </a:txBody>
                  <a:tcPr/>
                </a:tc>
                <a:tc>
                  <a:txBody>
                    <a:bodyPr/>
                    <a:lstStyle/>
                    <a:p>
                      <a:r>
                        <a:rPr lang="en-US" smtClean="0">
                          <a:sym typeface="Wingdings"/>
                        </a:rPr>
                        <a:t></a:t>
                      </a:r>
                      <a:endParaRPr lang="en-US" dirty="0"/>
                    </a:p>
                  </a:txBody>
                  <a:tcPr/>
                </a:tc>
                <a:tc>
                  <a:txBody>
                    <a:bodyPr/>
                    <a:lstStyle/>
                    <a:p>
                      <a:r>
                        <a:rPr lang="en-US" dirty="0" smtClean="0">
                          <a:sym typeface="Wingdings"/>
                        </a:rPr>
                        <a:t></a:t>
                      </a:r>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tr>
              <a:tr h="359468">
                <a:tc>
                  <a:txBody>
                    <a:bodyPr/>
                    <a:lstStyle/>
                    <a:p>
                      <a:pPr algn="l" fontAlgn="ctr"/>
                      <a:r>
                        <a:rPr lang="en-US" sz="1400" b="0" i="0" u="none" strike="noStrike">
                          <a:solidFill>
                            <a:srgbClr val="000000"/>
                          </a:solidFill>
                          <a:effectLst/>
                          <a:latin typeface="+mn-lt"/>
                        </a:rPr>
                        <a:t> </a:t>
                      </a:r>
                    </a:p>
                  </a:txBody>
                  <a:tcPr marL="9525" marR="9525" marT="9525" marB="0" anchor="ctr"/>
                </a:tc>
                <a:tc>
                  <a:txBody>
                    <a:bodyPr/>
                    <a:lstStyle/>
                    <a:p>
                      <a:pPr algn="l" fontAlgn="ctr"/>
                      <a:r>
                        <a:rPr lang="en-US" sz="1400" b="0" i="0" u="none" strike="noStrike">
                          <a:solidFill>
                            <a:srgbClr val="000000"/>
                          </a:solidFill>
                          <a:effectLst/>
                          <a:latin typeface="+mn-lt"/>
                        </a:rPr>
                        <a:t>Mathematics Classroom Observation Protocol</a:t>
                      </a:r>
                    </a:p>
                  </a:txBody>
                  <a:tcPr marL="9525" marR="9525" marT="9525" marB="0" anchor="ctr"/>
                </a:tc>
                <a:tc>
                  <a:txBody>
                    <a:bodyPr/>
                    <a:lstStyle/>
                    <a:p>
                      <a:r>
                        <a:rPr lang="en-US" dirty="0" smtClean="0">
                          <a:sym typeface="Wingdings"/>
                        </a:rPr>
                        <a:t></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r>
                        <a:rPr lang="en-US" dirty="0" smtClean="0">
                          <a:sym typeface="Wingdings"/>
                        </a:rPr>
                        <a:t></a:t>
                      </a:r>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r>
              <a:tr h="359468">
                <a:tc>
                  <a:txBody>
                    <a:bodyPr/>
                    <a:lstStyle/>
                    <a:p>
                      <a:pPr algn="l" fontAlgn="ctr"/>
                      <a:r>
                        <a:rPr lang="en-US" sz="1400" b="0" i="0" u="none" strike="noStrike">
                          <a:solidFill>
                            <a:srgbClr val="000000"/>
                          </a:solidFill>
                          <a:effectLst/>
                          <a:latin typeface="+mn-lt"/>
                        </a:rPr>
                        <a:t> </a:t>
                      </a:r>
                    </a:p>
                  </a:txBody>
                  <a:tcPr marL="9525" marR="9525" marT="9525" marB="0" anchor="ctr"/>
                </a:tc>
                <a:tc>
                  <a:txBody>
                    <a:bodyPr/>
                    <a:lstStyle/>
                    <a:p>
                      <a:pPr algn="l" fontAlgn="ctr"/>
                      <a:r>
                        <a:rPr lang="en-US" sz="1400" b="0" i="0" u="none" strike="noStrike" dirty="0">
                          <a:solidFill>
                            <a:srgbClr val="000000"/>
                          </a:solidFill>
                          <a:effectLst/>
                          <a:latin typeface="+mn-lt"/>
                        </a:rPr>
                        <a:t>Science Classroom Observation Guide (NCOSP)</a:t>
                      </a:r>
                    </a:p>
                  </a:txBody>
                  <a:tcPr marL="9525" marR="9525" marT="9525" marB="0" anchor="ctr"/>
                </a:tc>
                <a:tc>
                  <a:txBody>
                    <a:bodyPr/>
                    <a:lstStyle/>
                    <a:p>
                      <a:r>
                        <a:rPr lang="en-US" dirty="0" smtClean="0">
                          <a:sym typeface="Wingdings"/>
                        </a:rPr>
                        <a:t></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r>
                        <a:rPr lang="en-US" dirty="0" smtClean="0">
                          <a:sym typeface="Wingdings"/>
                        </a:rPr>
                        <a:t></a:t>
                      </a:r>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2041518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639762"/>
          </a:xfrm>
        </p:spPr>
        <p:txBody>
          <a:bodyPr/>
          <a:lstStyle/>
          <a:p>
            <a:r>
              <a:rPr lang="en-US" dirty="0" smtClean="0"/>
              <a:t>Dialogue Focused</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86556917"/>
              </p:ext>
            </p:extLst>
          </p:nvPr>
        </p:nvGraphicFramePr>
        <p:xfrm>
          <a:off x="533400" y="914405"/>
          <a:ext cx="8153400" cy="5198547"/>
        </p:xfrm>
        <a:graphic>
          <a:graphicData uri="http://schemas.openxmlformats.org/drawingml/2006/table">
            <a:tbl>
              <a:tblPr bandRow="1">
                <a:tableStyleId>{69CF1AB2-1976-4502-BF36-3FF5EA218861}</a:tableStyleId>
              </a:tblPr>
              <a:tblGrid>
                <a:gridCol w="762000"/>
                <a:gridCol w="4800600"/>
                <a:gridCol w="1143000"/>
                <a:gridCol w="838200"/>
                <a:gridCol w="609600"/>
              </a:tblGrid>
              <a:tr h="404536">
                <a:tc>
                  <a:txBody>
                    <a:bodyPr/>
                    <a:lstStyle/>
                    <a:p>
                      <a:pPr algn="l" fontAlgn="ctr"/>
                      <a:r>
                        <a:rPr lang="en-US" sz="1500" b="0" i="0" u="none" strike="noStrike" dirty="0">
                          <a:solidFill>
                            <a:srgbClr val="000000"/>
                          </a:solidFill>
                          <a:effectLst/>
                          <a:latin typeface="+mn-lt"/>
                        </a:rPr>
                        <a:t>CLASS</a:t>
                      </a:r>
                    </a:p>
                  </a:txBody>
                  <a:tcPr marL="9525" marR="9525" marT="9525" marB="0" anchor="ctr"/>
                </a:tc>
                <a:tc>
                  <a:txBody>
                    <a:bodyPr/>
                    <a:lstStyle/>
                    <a:p>
                      <a:pPr algn="l" fontAlgn="ctr"/>
                      <a:r>
                        <a:rPr lang="en-US" sz="1500" b="0" i="0" u="none" strike="noStrike">
                          <a:solidFill>
                            <a:srgbClr val="000000"/>
                          </a:solidFill>
                          <a:effectLst/>
                          <a:latin typeface="+mn-lt"/>
                        </a:rPr>
                        <a:t>The Classroom Assessment Scoring System</a:t>
                      </a:r>
                    </a:p>
                  </a:txBody>
                  <a:tcPr marL="9525" marR="9525" marT="9525" marB="0" anchor="ctr"/>
                </a:tc>
                <a:tc>
                  <a:txBody>
                    <a:bodyPr/>
                    <a:lstStyle/>
                    <a:p>
                      <a:pPr algn="ctr" fontAlgn="ctr"/>
                      <a:r>
                        <a:rPr lang="en-US" sz="1500" b="0" i="0" u="none" strike="noStrike" dirty="0" err="1" smtClean="0">
                          <a:solidFill>
                            <a:srgbClr val="000000"/>
                          </a:solidFill>
                          <a:effectLst/>
                          <a:latin typeface="+mn-lt"/>
                        </a:rPr>
                        <a:t>obs</a:t>
                      </a:r>
                      <a:endParaRPr lang="en-US" sz="1500" b="0" i="0" u="none" strike="noStrike" dirty="0">
                        <a:solidFill>
                          <a:srgbClr val="000000"/>
                        </a:solidFill>
                        <a:effectLst/>
                        <a:latin typeface="+mn-lt"/>
                      </a:endParaRPr>
                    </a:p>
                  </a:txBody>
                  <a:tcPr marL="9525" marR="9525" marT="9525" marB="0" anchor="ctr"/>
                </a:tc>
                <a:tc>
                  <a:txBody>
                    <a:bodyPr/>
                    <a:lstStyle/>
                    <a:p>
                      <a:pPr algn="ctr" fontAlgn="ctr"/>
                      <a:r>
                        <a:rPr lang="en-US" sz="1500" b="0" i="0" u="none" strike="noStrike" dirty="0" smtClean="0">
                          <a:solidFill>
                            <a:srgbClr val="000000"/>
                          </a:solidFill>
                          <a:effectLst/>
                          <a:latin typeface="+mn-lt"/>
                        </a:rPr>
                        <a:t>K-12</a:t>
                      </a:r>
                      <a:endParaRPr lang="en-US" sz="1500" b="0" i="0" u="none" strike="noStrike" dirty="0">
                        <a:solidFill>
                          <a:srgbClr val="000000"/>
                        </a:solidFill>
                        <a:effectLst/>
                        <a:latin typeface="+mn-lt"/>
                      </a:endParaRPr>
                    </a:p>
                  </a:txBody>
                  <a:tcPr marL="9525" marR="9525" marT="9525" marB="0" anchor="ctr"/>
                </a:tc>
                <a:tc>
                  <a:txBody>
                    <a:bodyPr/>
                    <a:lstStyle/>
                    <a:p>
                      <a:pPr algn="ctr" fontAlgn="ctr"/>
                      <a:r>
                        <a:rPr lang="en-US" sz="1500" b="0" i="0" u="none" strike="noStrike" dirty="0" smtClean="0">
                          <a:solidFill>
                            <a:srgbClr val="000000"/>
                          </a:solidFill>
                          <a:effectLst/>
                          <a:latin typeface="+mn-lt"/>
                        </a:rPr>
                        <a:t>GEN</a:t>
                      </a:r>
                      <a:endParaRPr lang="en-US" sz="1500" b="0" i="0" u="none" strike="noStrike" dirty="0">
                        <a:solidFill>
                          <a:srgbClr val="000000"/>
                        </a:solidFill>
                        <a:effectLst/>
                        <a:latin typeface="+mn-lt"/>
                      </a:endParaRPr>
                    </a:p>
                  </a:txBody>
                  <a:tcPr marL="9525" marR="9525" marT="9525" marB="0" anchor="ctr"/>
                </a:tc>
              </a:tr>
              <a:tr h="404536">
                <a:tc>
                  <a:txBody>
                    <a:bodyPr/>
                    <a:lstStyle/>
                    <a:p>
                      <a:pPr algn="l" fontAlgn="ctr"/>
                      <a:r>
                        <a:rPr lang="en-US" sz="1500" b="0" i="0" u="none" strike="noStrike">
                          <a:solidFill>
                            <a:srgbClr val="000000"/>
                          </a:solidFill>
                          <a:effectLst/>
                          <a:latin typeface="+mn-lt"/>
                        </a:rPr>
                        <a:t>CLO</a:t>
                      </a:r>
                    </a:p>
                  </a:txBody>
                  <a:tcPr marL="9525" marR="9525" marT="9525" marB="0" anchor="ctr"/>
                </a:tc>
                <a:tc>
                  <a:txBody>
                    <a:bodyPr/>
                    <a:lstStyle/>
                    <a:p>
                      <a:pPr algn="l" fontAlgn="ctr"/>
                      <a:r>
                        <a:rPr lang="en-US" sz="1500" b="0" i="0" u="none" strike="noStrike">
                          <a:solidFill>
                            <a:srgbClr val="000000"/>
                          </a:solidFill>
                          <a:effectLst/>
                          <a:latin typeface="+mn-lt"/>
                        </a:rPr>
                        <a:t>Classroom Lesson Observation Instrument </a:t>
                      </a:r>
                    </a:p>
                  </a:txBody>
                  <a:tcPr marL="9525" marR="9525" marT="9525" marB="0" anchor="ctr"/>
                </a:tc>
                <a:tc>
                  <a:txBody>
                    <a:bodyPr/>
                    <a:lstStyle/>
                    <a:p>
                      <a:pPr algn="ctr" fontAlgn="ctr"/>
                      <a:r>
                        <a:rPr lang="en-US" sz="1500" b="0" i="0" u="none" strike="noStrike" smtClean="0">
                          <a:solidFill>
                            <a:srgbClr val="000000"/>
                          </a:solidFill>
                          <a:effectLst/>
                          <a:latin typeface="+mn-lt"/>
                        </a:rPr>
                        <a:t>obs</a:t>
                      </a:r>
                      <a:endParaRPr lang="en-US" sz="1500" b="0" i="0" u="none" strike="noStrike" dirty="0">
                        <a:solidFill>
                          <a:srgbClr val="000000"/>
                        </a:solidFill>
                        <a:effectLst/>
                        <a:latin typeface="+mn-lt"/>
                      </a:endParaRPr>
                    </a:p>
                  </a:txBody>
                  <a:tcPr marL="9525" marR="9525" marT="9525" marB="0" anchor="ctr"/>
                </a:tc>
                <a:tc>
                  <a:txBody>
                    <a:bodyPr/>
                    <a:lstStyle/>
                    <a:p>
                      <a:pPr algn="ctr" fontAlgn="ctr"/>
                      <a:r>
                        <a:rPr lang="en-US" sz="1500" b="0" i="0" u="none" strike="noStrike" dirty="0" smtClean="0">
                          <a:solidFill>
                            <a:srgbClr val="000000"/>
                          </a:solidFill>
                          <a:effectLst/>
                          <a:latin typeface="+mn-lt"/>
                        </a:rPr>
                        <a:t>post</a:t>
                      </a:r>
                      <a:endParaRPr lang="en-US" sz="1500" b="0" i="0" u="none" strike="noStrike" dirty="0">
                        <a:solidFill>
                          <a:srgbClr val="000000"/>
                        </a:solidFill>
                        <a:effectLst/>
                        <a:latin typeface="+mn-lt"/>
                      </a:endParaRPr>
                    </a:p>
                  </a:txBody>
                  <a:tcPr marL="9525" marR="9525" marT="9525" marB="0" anchor="ctr"/>
                </a:tc>
                <a:tc>
                  <a:txBody>
                    <a:bodyPr/>
                    <a:lstStyle/>
                    <a:p>
                      <a:pPr algn="ctr" fontAlgn="ctr"/>
                      <a:r>
                        <a:rPr lang="en-US" sz="1500" b="0" i="0" u="none" strike="noStrike" dirty="0" smtClean="0">
                          <a:solidFill>
                            <a:srgbClr val="000000"/>
                          </a:solidFill>
                          <a:effectLst/>
                          <a:latin typeface="+mn-lt"/>
                        </a:rPr>
                        <a:t>GEN</a:t>
                      </a:r>
                      <a:endParaRPr lang="en-US" sz="1500" b="0" i="0" u="none" strike="noStrike" dirty="0">
                        <a:solidFill>
                          <a:srgbClr val="000000"/>
                        </a:solidFill>
                        <a:effectLst/>
                        <a:latin typeface="+mn-lt"/>
                      </a:endParaRPr>
                    </a:p>
                  </a:txBody>
                  <a:tcPr marL="9525" marR="9525" marT="9525" marB="0" anchor="ctr"/>
                </a:tc>
              </a:tr>
              <a:tr h="449776">
                <a:tc>
                  <a:txBody>
                    <a:bodyPr/>
                    <a:lstStyle/>
                    <a:p>
                      <a:pPr algn="l" fontAlgn="ctr"/>
                      <a:r>
                        <a:rPr lang="en-US" sz="1500" b="0" i="0" u="none" strike="noStrike">
                          <a:solidFill>
                            <a:srgbClr val="000000"/>
                          </a:solidFill>
                          <a:effectLst/>
                          <a:latin typeface="+mn-lt"/>
                        </a:rPr>
                        <a:t>COEMET</a:t>
                      </a:r>
                    </a:p>
                  </a:txBody>
                  <a:tcPr marL="9525" marR="9525" marT="9525" marB="0" anchor="ctr"/>
                </a:tc>
                <a:tc>
                  <a:txBody>
                    <a:bodyPr/>
                    <a:lstStyle/>
                    <a:p>
                      <a:pPr algn="l" fontAlgn="ctr"/>
                      <a:r>
                        <a:rPr lang="en-US" sz="1500" b="0" i="0" u="none" strike="noStrike">
                          <a:solidFill>
                            <a:srgbClr val="000000"/>
                          </a:solidFill>
                          <a:effectLst/>
                          <a:latin typeface="+mn-lt"/>
                        </a:rPr>
                        <a:t>Classroom Observation of Early Mathematics Environment and Teaching</a:t>
                      </a:r>
                    </a:p>
                  </a:txBody>
                  <a:tcPr marL="9525" marR="9525" marT="9525" marB="0" anchor="ctr"/>
                </a:tc>
                <a:tc>
                  <a:txBody>
                    <a:bodyPr/>
                    <a:lstStyle/>
                    <a:p>
                      <a:pPr algn="ctr" fontAlgn="ctr"/>
                      <a:r>
                        <a:rPr lang="en-US" sz="1500" b="0" i="0" u="none" strike="noStrike" smtClean="0">
                          <a:solidFill>
                            <a:srgbClr val="000000"/>
                          </a:solidFill>
                          <a:effectLst/>
                          <a:latin typeface="+mn-lt"/>
                        </a:rPr>
                        <a:t>obs</a:t>
                      </a:r>
                      <a:endParaRPr lang="en-US" sz="1500" b="0" i="0" u="none" strike="noStrike" dirty="0">
                        <a:solidFill>
                          <a:srgbClr val="000000"/>
                        </a:solidFill>
                        <a:effectLst/>
                        <a:latin typeface="+mn-lt"/>
                      </a:endParaRPr>
                    </a:p>
                  </a:txBody>
                  <a:tcPr marL="9525" marR="9525" marT="9525" marB="0" anchor="ctr"/>
                </a:tc>
                <a:tc>
                  <a:txBody>
                    <a:bodyPr/>
                    <a:lstStyle/>
                    <a:p>
                      <a:pPr algn="ctr" fontAlgn="ctr"/>
                      <a:r>
                        <a:rPr lang="en-US" sz="1500" b="0" i="0" u="none" strike="noStrike" dirty="0" smtClean="0">
                          <a:solidFill>
                            <a:srgbClr val="000000"/>
                          </a:solidFill>
                          <a:effectLst/>
                          <a:latin typeface="+mn-lt"/>
                        </a:rPr>
                        <a:t>PK-6</a:t>
                      </a:r>
                      <a:endParaRPr lang="en-US" sz="1500" b="0" i="0" u="none" strike="noStrike" dirty="0">
                        <a:solidFill>
                          <a:srgbClr val="000000"/>
                        </a:solidFill>
                        <a:effectLst/>
                        <a:latin typeface="+mn-lt"/>
                      </a:endParaRPr>
                    </a:p>
                  </a:txBody>
                  <a:tcPr marL="9525" marR="9525" marT="9525" marB="0" anchor="ctr"/>
                </a:tc>
                <a:tc>
                  <a:txBody>
                    <a:bodyPr/>
                    <a:lstStyle/>
                    <a:p>
                      <a:pPr algn="ctr" fontAlgn="ctr"/>
                      <a:r>
                        <a:rPr lang="en-US" sz="1500" b="0" i="0" u="none" strike="noStrike" dirty="0" smtClean="0">
                          <a:solidFill>
                            <a:srgbClr val="000000"/>
                          </a:solidFill>
                          <a:effectLst/>
                          <a:latin typeface="+mn-lt"/>
                        </a:rPr>
                        <a:t>M</a:t>
                      </a:r>
                      <a:endParaRPr lang="en-US" sz="1500" b="0" i="0" u="none" strike="noStrike" dirty="0">
                        <a:solidFill>
                          <a:srgbClr val="000000"/>
                        </a:solidFill>
                        <a:effectLst/>
                        <a:latin typeface="+mn-lt"/>
                      </a:endParaRPr>
                    </a:p>
                  </a:txBody>
                  <a:tcPr marL="9525" marR="9525" marT="9525" marB="0" anchor="ctr"/>
                </a:tc>
              </a:tr>
              <a:tr h="306529">
                <a:tc>
                  <a:txBody>
                    <a:bodyPr/>
                    <a:lstStyle/>
                    <a:p>
                      <a:pPr algn="l" fontAlgn="ctr"/>
                      <a:r>
                        <a:rPr lang="en-US" sz="1500" b="0" i="0" u="none" strike="noStrike">
                          <a:solidFill>
                            <a:srgbClr val="000000"/>
                          </a:solidFill>
                          <a:effectLst/>
                          <a:latin typeface="+mn-lt"/>
                        </a:rPr>
                        <a:t>DAISI</a:t>
                      </a:r>
                    </a:p>
                  </a:txBody>
                  <a:tcPr marL="9525" marR="9525" marT="9525" marB="0" anchor="ctr"/>
                </a:tc>
                <a:tc>
                  <a:txBody>
                    <a:bodyPr/>
                    <a:lstStyle/>
                    <a:p>
                      <a:pPr algn="l" fontAlgn="ctr"/>
                      <a:r>
                        <a:rPr lang="en-US" sz="1500" b="0" i="0" u="none" strike="noStrike">
                          <a:solidFill>
                            <a:srgbClr val="000000"/>
                          </a:solidFill>
                          <a:effectLst/>
                          <a:latin typeface="+mn-lt"/>
                        </a:rPr>
                        <a:t>The Dialogic Activity in Science Instruction</a:t>
                      </a:r>
                    </a:p>
                  </a:txBody>
                  <a:tcPr marL="9525" marR="9525" marT="9525" marB="0" anchor="ctr"/>
                </a:tc>
                <a:tc>
                  <a:txBody>
                    <a:bodyPr/>
                    <a:lstStyle/>
                    <a:p>
                      <a:pPr algn="ctr" fontAlgn="ctr"/>
                      <a:r>
                        <a:rPr lang="en-US" sz="1500" b="0" i="0" u="none" strike="noStrike" smtClean="0">
                          <a:solidFill>
                            <a:srgbClr val="000000"/>
                          </a:solidFill>
                          <a:effectLst/>
                          <a:latin typeface="+mn-lt"/>
                        </a:rPr>
                        <a:t>obs</a:t>
                      </a:r>
                      <a:endParaRPr lang="en-US" sz="1500" b="0" i="0" u="none" strike="noStrike" dirty="0">
                        <a:solidFill>
                          <a:srgbClr val="000000"/>
                        </a:solidFill>
                        <a:effectLst/>
                        <a:latin typeface="+mn-lt"/>
                      </a:endParaRPr>
                    </a:p>
                  </a:txBody>
                  <a:tcPr marL="9525" marR="9525" marT="9525" marB="0" anchor="ctr"/>
                </a:tc>
                <a:tc>
                  <a:txBody>
                    <a:bodyPr/>
                    <a:lstStyle/>
                    <a:p>
                      <a:pPr algn="ctr" fontAlgn="ctr"/>
                      <a:r>
                        <a:rPr lang="en-US" sz="1500" b="0" i="0" u="none" strike="noStrike" dirty="0" err="1" smtClean="0">
                          <a:solidFill>
                            <a:srgbClr val="000000"/>
                          </a:solidFill>
                          <a:effectLst/>
                          <a:latin typeface="+mn-lt"/>
                        </a:rPr>
                        <a:t>elem</a:t>
                      </a:r>
                      <a:endParaRPr lang="en-US" sz="1500" b="0" i="0" u="none" strike="noStrike" dirty="0">
                        <a:solidFill>
                          <a:srgbClr val="000000"/>
                        </a:solidFill>
                        <a:effectLst/>
                        <a:latin typeface="+mn-lt"/>
                      </a:endParaRPr>
                    </a:p>
                  </a:txBody>
                  <a:tcPr marL="9525" marR="9525" marT="9525" marB="0" anchor="ctr"/>
                </a:tc>
                <a:tc>
                  <a:txBody>
                    <a:bodyPr/>
                    <a:lstStyle/>
                    <a:p>
                      <a:pPr algn="ctr" fontAlgn="ctr"/>
                      <a:r>
                        <a:rPr lang="en-US" sz="1500" b="0" i="0" u="none" strike="noStrike" dirty="0" smtClean="0">
                          <a:solidFill>
                            <a:srgbClr val="000000"/>
                          </a:solidFill>
                          <a:effectLst/>
                          <a:latin typeface="+mn-lt"/>
                        </a:rPr>
                        <a:t>M,LIT</a:t>
                      </a:r>
                      <a:endParaRPr lang="en-US" sz="1500" b="0" i="0" u="none" strike="noStrike" dirty="0">
                        <a:solidFill>
                          <a:srgbClr val="000000"/>
                        </a:solidFill>
                        <a:effectLst/>
                        <a:latin typeface="+mn-lt"/>
                      </a:endParaRPr>
                    </a:p>
                  </a:txBody>
                  <a:tcPr marL="9525" marR="9525" marT="9525" marB="0" anchor="ctr"/>
                </a:tc>
              </a:tr>
              <a:tr h="404536">
                <a:tc>
                  <a:txBody>
                    <a:bodyPr/>
                    <a:lstStyle/>
                    <a:p>
                      <a:pPr algn="l" fontAlgn="ctr"/>
                      <a:r>
                        <a:rPr lang="en-US" sz="1500" b="0" i="0" u="none" strike="noStrike">
                          <a:solidFill>
                            <a:srgbClr val="000000"/>
                          </a:solidFill>
                          <a:effectLst/>
                          <a:latin typeface="+mn-lt"/>
                        </a:rPr>
                        <a:t>EAS</a:t>
                      </a:r>
                    </a:p>
                  </a:txBody>
                  <a:tcPr marL="9525" marR="9525" marT="9525" marB="0" anchor="ctr"/>
                </a:tc>
                <a:tc>
                  <a:txBody>
                    <a:bodyPr/>
                    <a:lstStyle/>
                    <a:p>
                      <a:pPr algn="l" fontAlgn="ctr"/>
                      <a:r>
                        <a:rPr lang="en-US" sz="1500" b="0" i="0" u="none" strike="noStrike">
                          <a:solidFill>
                            <a:srgbClr val="000000"/>
                          </a:solidFill>
                          <a:effectLst/>
                          <a:latin typeface="+mn-lt"/>
                        </a:rPr>
                        <a:t>The Emergent Academic Snapshot</a:t>
                      </a:r>
                    </a:p>
                  </a:txBody>
                  <a:tcPr marL="9525" marR="9525" marT="9525" marB="0" anchor="ctr"/>
                </a:tc>
                <a:tc>
                  <a:txBody>
                    <a:bodyPr/>
                    <a:lstStyle/>
                    <a:p>
                      <a:pPr algn="ctr" fontAlgn="ctr"/>
                      <a:r>
                        <a:rPr lang="en-US" sz="1500" b="0" i="0" u="none" strike="noStrike" dirty="0" err="1" smtClean="0">
                          <a:solidFill>
                            <a:srgbClr val="000000"/>
                          </a:solidFill>
                          <a:effectLst/>
                          <a:latin typeface="+mn-lt"/>
                        </a:rPr>
                        <a:t>obs</a:t>
                      </a:r>
                      <a:endParaRPr lang="en-US" sz="1500" b="0" i="0" u="none" strike="noStrike" dirty="0">
                        <a:solidFill>
                          <a:srgbClr val="000000"/>
                        </a:solidFill>
                        <a:effectLst/>
                        <a:latin typeface="+mn-lt"/>
                      </a:endParaRPr>
                    </a:p>
                  </a:txBody>
                  <a:tcPr marL="9525" marR="9525" marT="9525" marB="0" anchor="ctr"/>
                </a:tc>
                <a:tc>
                  <a:txBody>
                    <a:bodyPr/>
                    <a:lstStyle/>
                    <a:p>
                      <a:pPr algn="ctr" fontAlgn="ctr"/>
                      <a:r>
                        <a:rPr lang="en-US" sz="1500" b="0" i="0" u="none" strike="noStrike" smtClean="0">
                          <a:solidFill>
                            <a:srgbClr val="000000"/>
                          </a:solidFill>
                          <a:effectLst/>
                          <a:latin typeface="+mn-lt"/>
                        </a:rPr>
                        <a:t>PK-6</a:t>
                      </a:r>
                      <a:endParaRPr lang="en-US" sz="1500" b="0" i="0" u="none" strike="noStrike" dirty="0">
                        <a:solidFill>
                          <a:srgbClr val="000000"/>
                        </a:solidFill>
                        <a:effectLst/>
                        <a:latin typeface="+mn-lt"/>
                      </a:endParaRPr>
                    </a:p>
                  </a:txBody>
                  <a:tcPr marL="9525" marR="9525" marT="9525" marB="0" anchor="ctr"/>
                </a:tc>
                <a:tc>
                  <a:txBody>
                    <a:bodyPr/>
                    <a:lstStyle/>
                    <a:p>
                      <a:pPr algn="ctr" fontAlgn="ctr"/>
                      <a:r>
                        <a:rPr lang="en-US" sz="1500" b="0" i="0" u="none" strike="noStrike" dirty="0" smtClean="0">
                          <a:solidFill>
                            <a:srgbClr val="000000"/>
                          </a:solidFill>
                          <a:effectLst/>
                          <a:latin typeface="+mn-lt"/>
                        </a:rPr>
                        <a:t>GEN</a:t>
                      </a:r>
                      <a:endParaRPr lang="en-US" sz="1500" b="0" i="0" u="none" strike="noStrike" dirty="0">
                        <a:solidFill>
                          <a:srgbClr val="000000"/>
                        </a:solidFill>
                        <a:effectLst/>
                        <a:latin typeface="+mn-lt"/>
                      </a:endParaRPr>
                    </a:p>
                  </a:txBody>
                  <a:tcPr marL="9525" marR="9525" marT="9525" marB="0" anchor="ctr"/>
                </a:tc>
              </a:tr>
              <a:tr h="379933">
                <a:tc>
                  <a:txBody>
                    <a:bodyPr/>
                    <a:lstStyle/>
                    <a:p>
                      <a:pPr algn="l" fontAlgn="ctr"/>
                      <a:r>
                        <a:rPr lang="en-US" sz="1500" b="0" i="0" u="none" strike="noStrike">
                          <a:solidFill>
                            <a:srgbClr val="000000"/>
                          </a:solidFill>
                          <a:effectLst/>
                          <a:latin typeface="+mn-lt"/>
                        </a:rPr>
                        <a:t>ELLCO</a:t>
                      </a:r>
                    </a:p>
                  </a:txBody>
                  <a:tcPr marL="9525" marR="9525" marT="9525" marB="0" anchor="ctr"/>
                </a:tc>
                <a:tc>
                  <a:txBody>
                    <a:bodyPr/>
                    <a:lstStyle/>
                    <a:p>
                      <a:pPr algn="l" fontAlgn="ctr"/>
                      <a:r>
                        <a:rPr lang="en-US" sz="1500" b="0" i="0" u="none" strike="noStrike">
                          <a:solidFill>
                            <a:srgbClr val="000000"/>
                          </a:solidFill>
                          <a:effectLst/>
                          <a:latin typeface="+mn-lt"/>
                        </a:rPr>
                        <a:t>The Early Language and Literacty Classroom Observation</a:t>
                      </a:r>
                    </a:p>
                  </a:txBody>
                  <a:tcPr marL="9525" marR="9525" marT="9525" marB="0" anchor="ctr"/>
                </a:tc>
                <a:tc>
                  <a:txBody>
                    <a:bodyPr/>
                    <a:lstStyle/>
                    <a:p>
                      <a:pPr algn="ctr" fontAlgn="ctr"/>
                      <a:r>
                        <a:rPr lang="en-US" sz="1500" b="0" i="0" u="none" strike="noStrike" dirty="0" err="1" smtClean="0">
                          <a:solidFill>
                            <a:srgbClr val="000000"/>
                          </a:solidFill>
                          <a:effectLst/>
                          <a:latin typeface="+mn-lt"/>
                        </a:rPr>
                        <a:t>obs</a:t>
                      </a:r>
                      <a:r>
                        <a:rPr lang="en-US" sz="1500" b="0" i="0" u="none" strike="noStrike" dirty="0" smtClean="0">
                          <a:solidFill>
                            <a:srgbClr val="000000"/>
                          </a:solidFill>
                          <a:effectLst/>
                          <a:latin typeface="+mn-lt"/>
                        </a:rPr>
                        <a:t>, interview</a:t>
                      </a:r>
                      <a:endParaRPr lang="en-US" sz="1500" b="0" i="0" u="none" strike="noStrike" dirty="0">
                        <a:solidFill>
                          <a:srgbClr val="000000"/>
                        </a:solidFill>
                        <a:effectLst/>
                        <a:latin typeface="+mn-lt"/>
                      </a:endParaRPr>
                    </a:p>
                  </a:txBody>
                  <a:tcPr marL="9525" marR="9525" marT="9525" marB="0" anchor="ctr"/>
                </a:tc>
                <a:tc>
                  <a:txBody>
                    <a:bodyPr/>
                    <a:lstStyle/>
                    <a:p>
                      <a:pPr algn="ctr" fontAlgn="ctr"/>
                      <a:r>
                        <a:rPr lang="en-US" sz="1500" b="0" i="0" u="none" strike="noStrike" dirty="0" smtClean="0">
                          <a:solidFill>
                            <a:srgbClr val="000000"/>
                          </a:solidFill>
                          <a:effectLst/>
                          <a:latin typeface="+mn-lt"/>
                        </a:rPr>
                        <a:t>PK-6</a:t>
                      </a:r>
                      <a:endParaRPr lang="en-US" sz="1500" b="0" i="0" u="none" strike="noStrike" dirty="0">
                        <a:solidFill>
                          <a:srgbClr val="000000"/>
                        </a:solidFill>
                        <a:effectLst/>
                        <a:latin typeface="+mn-lt"/>
                      </a:endParaRPr>
                    </a:p>
                  </a:txBody>
                  <a:tcPr marL="9525" marR="9525" marT="9525" marB="0" anchor="ctr"/>
                </a:tc>
                <a:tc>
                  <a:txBody>
                    <a:bodyPr/>
                    <a:lstStyle/>
                    <a:p>
                      <a:pPr algn="ctr" fontAlgn="ctr"/>
                      <a:r>
                        <a:rPr lang="en-US" sz="1500" b="0" i="0" u="none" strike="noStrike" dirty="0" smtClean="0">
                          <a:solidFill>
                            <a:srgbClr val="000000"/>
                          </a:solidFill>
                          <a:effectLst/>
                          <a:latin typeface="+mn-lt"/>
                        </a:rPr>
                        <a:t>LIT</a:t>
                      </a:r>
                      <a:endParaRPr lang="en-US" sz="1500" b="0" i="0" u="none" strike="noStrike" dirty="0">
                        <a:solidFill>
                          <a:srgbClr val="000000"/>
                        </a:solidFill>
                        <a:effectLst/>
                        <a:latin typeface="+mn-lt"/>
                      </a:endParaRPr>
                    </a:p>
                  </a:txBody>
                  <a:tcPr marL="9525" marR="9525" marT="9525" marB="0" anchor="ctr"/>
                </a:tc>
              </a:tr>
              <a:tr h="404536">
                <a:tc>
                  <a:txBody>
                    <a:bodyPr/>
                    <a:lstStyle/>
                    <a:p>
                      <a:pPr algn="l" fontAlgn="ctr"/>
                      <a:r>
                        <a:rPr lang="en-US" sz="1500" b="0" i="0" u="none" strike="noStrike">
                          <a:solidFill>
                            <a:srgbClr val="000000"/>
                          </a:solidFill>
                          <a:effectLst/>
                          <a:latin typeface="+mn-lt"/>
                        </a:rPr>
                        <a:t>IQA</a:t>
                      </a:r>
                    </a:p>
                  </a:txBody>
                  <a:tcPr marL="9525" marR="9525" marT="9525" marB="0" anchor="ctr"/>
                </a:tc>
                <a:tc>
                  <a:txBody>
                    <a:bodyPr/>
                    <a:lstStyle/>
                    <a:p>
                      <a:pPr algn="l" fontAlgn="ctr"/>
                      <a:r>
                        <a:rPr lang="en-US" sz="1500" b="0" i="0" u="none" strike="noStrike">
                          <a:solidFill>
                            <a:srgbClr val="000000"/>
                          </a:solidFill>
                          <a:effectLst/>
                          <a:latin typeface="+mn-lt"/>
                        </a:rPr>
                        <a:t>Instructional Quality Assessment</a:t>
                      </a:r>
                    </a:p>
                  </a:txBody>
                  <a:tcPr marL="9525" marR="9525" marT="9525" marB="0" anchor="ctr"/>
                </a:tc>
                <a:tc>
                  <a:txBody>
                    <a:bodyPr/>
                    <a:lstStyle/>
                    <a:p>
                      <a:pPr algn="ctr" fontAlgn="ctr"/>
                      <a:r>
                        <a:rPr lang="en-US" sz="1500" b="0" i="0" u="none" strike="noStrike" dirty="0" err="1" smtClean="0">
                          <a:solidFill>
                            <a:srgbClr val="000000"/>
                          </a:solidFill>
                          <a:effectLst/>
                          <a:latin typeface="+mn-lt"/>
                        </a:rPr>
                        <a:t>obs</a:t>
                      </a:r>
                      <a:r>
                        <a:rPr lang="en-US" sz="1500" b="0" i="0" u="none" strike="noStrike" dirty="0" smtClean="0">
                          <a:solidFill>
                            <a:srgbClr val="000000"/>
                          </a:solidFill>
                          <a:effectLst/>
                          <a:latin typeface="+mn-lt"/>
                        </a:rPr>
                        <a:t>, artifact</a:t>
                      </a:r>
                      <a:endParaRPr lang="en-US" sz="1500" b="0" i="0" u="none" strike="noStrike" dirty="0">
                        <a:solidFill>
                          <a:srgbClr val="000000"/>
                        </a:solidFill>
                        <a:effectLst/>
                        <a:latin typeface="+mn-lt"/>
                      </a:endParaRPr>
                    </a:p>
                  </a:txBody>
                  <a:tcPr marL="9525" marR="9525" marT="9525" marB="0" anchor="ctr"/>
                </a:tc>
                <a:tc>
                  <a:txBody>
                    <a:bodyPr/>
                    <a:lstStyle/>
                    <a:p>
                      <a:pPr algn="ctr" fontAlgn="ctr"/>
                      <a:r>
                        <a:rPr lang="en-US" sz="1500" b="0" i="0" u="none" strike="noStrike" dirty="0" err="1" smtClean="0">
                          <a:solidFill>
                            <a:srgbClr val="000000"/>
                          </a:solidFill>
                          <a:effectLst/>
                          <a:latin typeface="+mn-lt"/>
                        </a:rPr>
                        <a:t>elem</a:t>
                      </a:r>
                      <a:endParaRPr lang="en-US" sz="1500" b="0" i="0" u="none" strike="noStrike" dirty="0">
                        <a:solidFill>
                          <a:srgbClr val="000000"/>
                        </a:solidFill>
                        <a:effectLst/>
                        <a:latin typeface="+mn-lt"/>
                      </a:endParaRPr>
                    </a:p>
                  </a:txBody>
                  <a:tcPr marL="9525" marR="9525" marT="9525" marB="0" anchor="ctr"/>
                </a:tc>
                <a:tc>
                  <a:txBody>
                    <a:bodyPr/>
                    <a:lstStyle/>
                    <a:p>
                      <a:pPr algn="ctr" fontAlgn="ctr"/>
                      <a:r>
                        <a:rPr lang="en-US" sz="1500" b="0" i="0" u="none" strike="noStrike" dirty="0" smtClean="0">
                          <a:solidFill>
                            <a:srgbClr val="000000"/>
                          </a:solidFill>
                          <a:effectLst/>
                          <a:latin typeface="+mn-lt"/>
                        </a:rPr>
                        <a:t>M,LIT</a:t>
                      </a:r>
                      <a:endParaRPr lang="en-US" sz="1500" b="0" i="0" u="none" strike="noStrike" dirty="0">
                        <a:solidFill>
                          <a:srgbClr val="000000"/>
                        </a:solidFill>
                        <a:effectLst/>
                        <a:latin typeface="+mn-lt"/>
                      </a:endParaRPr>
                    </a:p>
                  </a:txBody>
                  <a:tcPr marL="9525" marR="9525" marT="9525" marB="0" anchor="ctr"/>
                </a:tc>
              </a:tr>
              <a:tr h="404536">
                <a:tc>
                  <a:txBody>
                    <a:bodyPr/>
                    <a:lstStyle/>
                    <a:p>
                      <a:pPr algn="l" fontAlgn="ctr"/>
                      <a:r>
                        <a:rPr lang="en-US" sz="1500" b="0" i="0" u="none" strike="noStrike">
                          <a:solidFill>
                            <a:srgbClr val="000000"/>
                          </a:solidFill>
                          <a:effectLst/>
                          <a:latin typeface="+mn-lt"/>
                        </a:rPr>
                        <a:t>ISIOP</a:t>
                      </a:r>
                    </a:p>
                  </a:txBody>
                  <a:tcPr marL="9525" marR="9525" marT="9525" marB="0" anchor="ctr"/>
                </a:tc>
                <a:tc>
                  <a:txBody>
                    <a:bodyPr/>
                    <a:lstStyle/>
                    <a:p>
                      <a:pPr algn="l" fontAlgn="ctr"/>
                      <a:r>
                        <a:rPr lang="en-US" sz="1500" b="0" i="0" u="none" strike="noStrike">
                          <a:solidFill>
                            <a:srgbClr val="000000"/>
                          </a:solidFill>
                          <a:effectLst/>
                          <a:latin typeface="+mn-lt"/>
                        </a:rPr>
                        <a:t>Inquiring into Science Instruction Observation Protocol</a:t>
                      </a:r>
                    </a:p>
                  </a:txBody>
                  <a:tcPr marL="9525" marR="9525" marT="9525" marB="0" anchor="ctr"/>
                </a:tc>
                <a:tc>
                  <a:txBody>
                    <a:bodyPr/>
                    <a:lstStyle/>
                    <a:p>
                      <a:pPr algn="ctr" fontAlgn="ctr"/>
                      <a:r>
                        <a:rPr lang="en-US" sz="1500" b="0" i="0" u="none" strike="noStrike" dirty="0" err="1" smtClean="0">
                          <a:solidFill>
                            <a:srgbClr val="000000"/>
                          </a:solidFill>
                          <a:effectLst/>
                          <a:latin typeface="+mn-lt"/>
                        </a:rPr>
                        <a:t>obs</a:t>
                      </a:r>
                      <a:r>
                        <a:rPr lang="en-US" sz="1500" b="0" i="0" u="none" strike="noStrike" dirty="0" smtClean="0">
                          <a:solidFill>
                            <a:srgbClr val="000000"/>
                          </a:solidFill>
                          <a:effectLst/>
                          <a:latin typeface="+mn-lt"/>
                        </a:rPr>
                        <a:t>, survey</a:t>
                      </a:r>
                      <a:endParaRPr lang="en-US" sz="1500" b="0" i="0" u="none" strike="noStrike" dirty="0">
                        <a:solidFill>
                          <a:srgbClr val="000000"/>
                        </a:solidFill>
                        <a:effectLst/>
                        <a:latin typeface="+mn-lt"/>
                      </a:endParaRPr>
                    </a:p>
                  </a:txBody>
                  <a:tcPr marL="9525" marR="9525" marT="9525" marB="0" anchor="ctr"/>
                </a:tc>
                <a:tc>
                  <a:txBody>
                    <a:bodyPr/>
                    <a:lstStyle/>
                    <a:p>
                      <a:pPr algn="ctr" fontAlgn="ctr"/>
                      <a:r>
                        <a:rPr lang="en-US" sz="1500" b="0" i="0" u="none" strike="noStrike" dirty="0" smtClean="0">
                          <a:solidFill>
                            <a:srgbClr val="000000"/>
                          </a:solidFill>
                          <a:effectLst/>
                          <a:latin typeface="+mn-lt"/>
                        </a:rPr>
                        <a:t>mid, high</a:t>
                      </a:r>
                      <a:endParaRPr lang="en-US" sz="1500" b="0" i="0" u="none" strike="noStrike" dirty="0">
                        <a:solidFill>
                          <a:srgbClr val="000000"/>
                        </a:solidFill>
                        <a:effectLst/>
                        <a:latin typeface="+mn-lt"/>
                      </a:endParaRPr>
                    </a:p>
                  </a:txBody>
                  <a:tcPr marL="9525" marR="9525" marT="9525" marB="0" anchor="ctr"/>
                </a:tc>
                <a:tc>
                  <a:txBody>
                    <a:bodyPr/>
                    <a:lstStyle/>
                    <a:p>
                      <a:pPr algn="ctr" fontAlgn="ctr"/>
                      <a:r>
                        <a:rPr lang="en-US" sz="1500" b="0" i="0" u="none" strike="noStrike" dirty="0" smtClean="0">
                          <a:solidFill>
                            <a:srgbClr val="000000"/>
                          </a:solidFill>
                          <a:effectLst/>
                          <a:latin typeface="+mn-lt"/>
                        </a:rPr>
                        <a:t>SC</a:t>
                      </a:r>
                      <a:endParaRPr lang="en-US" sz="1500" b="0" i="0" u="none" strike="noStrike" dirty="0">
                        <a:solidFill>
                          <a:srgbClr val="000000"/>
                        </a:solidFill>
                        <a:effectLst/>
                        <a:latin typeface="+mn-lt"/>
                      </a:endParaRPr>
                    </a:p>
                  </a:txBody>
                  <a:tcPr marL="9525" marR="9525" marT="9525" marB="0" anchor="ctr"/>
                </a:tc>
              </a:tr>
              <a:tr h="404536">
                <a:tc>
                  <a:txBody>
                    <a:bodyPr/>
                    <a:lstStyle/>
                    <a:p>
                      <a:pPr algn="l" fontAlgn="ctr"/>
                      <a:r>
                        <a:rPr lang="en-US" sz="1500" b="0" i="0" u="none" strike="noStrike">
                          <a:solidFill>
                            <a:srgbClr val="000000"/>
                          </a:solidFill>
                          <a:effectLst/>
                          <a:latin typeface="+mn-lt"/>
                        </a:rPr>
                        <a:t>RTOP</a:t>
                      </a:r>
                    </a:p>
                  </a:txBody>
                  <a:tcPr marL="9525" marR="9525" marT="9525" marB="0" anchor="ctr"/>
                </a:tc>
                <a:tc>
                  <a:txBody>
                    <a:bodyPr/>
                    <a:lstStyle/>
                    <a:p>
                      <a:pPr algn="l" fontAlgn="ctr"/>
                      <a:r>
                        <a:rPr lang="en-US" sz="1500" b="0" i="0" u="none" strike="noStrike" dirty="0">
                          <a:solidFill>
                            <a:srgbClr val="000000"/>
                          </a:solidFill>
                          <a:effectLst/>
                          <a:latin typeface="+mn-lt"/>
                        </a:rPr>
                        <a:t>Reformed Teaching Observation Protocol</a:t>
                      </a:r>
                    </a:p>
                  </a:txBody>
                  <a:tcPr marL="9525" marR="9525" marT="9525" marB="0" anchor="ctr"/>
                </a:tc>
                <a:tc>
                  <a:txBody>
                    <a:bodyPr/>
                    <a:lstStyle/>
                    <a:p>
                      <a:pPr algn="ctr" fontAlgn="ctr"/>
                      <a:r>
                        <a:rPr lang="en-US" sz="1500" b="0" i="0" u="none" strike="noStrike" smtClean="0">
                          <a:solidFill>
                            <a:srgbClr val="000000"/>
                          </a:solidFill>
                          <a:effectLst/>
                          <a:latin typeface="+mn-lt"/>
                        </a:rPr>
                        <a:t>obs</a:t>
                      </a:r>
                      <a:endParaRPr lang="en-US" sz="1500" b="0" i="0" u="none" strike="noStrike" dirty="0">
                        <a:solidFill>
                          <a:srgbClr val="000000"/>
                        </a:solidFill>
                        <a:effectLst/>
                        <a:latin typeface="+mn-lt"/>
                      </a:endParaRPr>
                    </a:p>
                  </a:txBody>
                  <a:tcPr marL="9525" marR="9525" marT="9525" marB="0" anchor="ctr"/>
                </a:tc>
                <a:tc>
                  <a:txBody>
                    <a:bodyPr/>
                    <a:lstStyle/>
                    <a:p>
                      <a:pPr algn="ctr" fontAlgn="ctr"/>
                      <a:r>
                        <a:rPr lang="en-US" sz="1500" b="0" i="0" u="none" strike="noStrike" dirty="0" smtClean="0">
                          <a:solidFill>
                            <a:srgbClr val="000000"/>
                          </a:solidFill>
                          <a:effectLst/>
                          <a:latin typeface="+mn-lt"/>
                        </a:rPr>
                        <a:t>K-16</a:t>
                      </a:r>
                      <a:endParaRPr lang="en-US" sz="1500" b="0" i="0" u="none" strike="noStrike" dirty="0">
                        <a:solidFill>
                          <a:srgbClr val="000000"/>
                        </a:solidFill>
                        <a:effectLst/>
                        <a:latin typeface="+mn-lt"/>
                      </a:endParaRPr>
                    </a:p>
                  </a:txBody>
                  <a:tcPr marL="9525" marR="9525" marT="9525" marB="0" anchor="ctr"/>
                </a:tc>
                <a:tc>
                  <a:txBody>
                    <a:bodyPr/>
                    <a:lstStyle/>
                    <a:p>
                      <a:pPr algn="ctr" fontAlgn="ctr"/>
                      <a:r>
                        <a:rPr lang="en-US" sz="1500" b="0" i="0" u="none" strike="noStrike" dirty="0" smtClean="0">
                          <a:solidFill>
                            <a:srgbClr val="000000"/>
                          </a:solidFill>
                          <a:effectLst/>
                          <a:latin typeface="+mn-lt"/>
                        </a:rPr>
                        <a:t>SC,M</a:t>
                      </a:r>
                      <a:endParaRPr lang="en-US" sz="1500" b="0" i="0" u="none" strike="noStrike" dirty="0">
                        <a:solidFill>
                          <a:srgbClr val="000000"/>
                        </a:solidFill>
                        <a:effectLst/>
                        <a:latin typeface="+mn-lt"/>
                      </a:endParaRPr>
                    </a:p>
                  </a:txBody>
                  <a:tcPr marL="9525" marR="9525" marT="9525" marB="0" anchor="ctr"/>
                </a:tc>
              </a:tr>
              <a:tr h="404536">
                <a:tc>
                  <a:txBody>
                    <a:bodyPr/>
                    <a:lstStyle/>
                    <a:p>
                      <a:pPr algn="l" fontAlgn="ctr"/>
                      <a:r>
                        <a:rPr lang="en-US" sz="1500" b="0" i="0" u="none" strike="noStrike">
                          <a:solidFill>
                            <a:srgbClr val="000000"/>
                          </a:solidFill>
                          <a:effectLst/>
                          <a:latin typeface="+mn-lt"/>
                        </a:rPr>
                        <a:t>SPC</a:t>
                      </a:r>
                    </a:p>
                  </a:txBody>
                  <a:tcPr marL="9525" marR="9525" marT="9525" marB="0" anchor="ctr"/>
                </a:tc>
                <a:tc>
                  <a:txBody>
                    <a:bodyPr/>
                    <a:lstStyle/>
                    <a:p>
                      <a:pPr algn="l" fontAlgn="ctr"/>
                      <a:r>
                        <a:rPr lang="en-US" sz="1500" b="0" i="0" u="none" strike="noStrike" dirty="0">
                          <a:solidFill>
                            <a:srgbClr val="000000"/>
                          </a:solidFill>
                          <a:effectLst/>
                          <a:latin typeface="+mn-lt"/>
                        </a:rPr>
                        <a:t>Standards </a:t>
                      </a:r>
                      <a:r>
                        <a:rPr lang="en-US" sz="1500" b="0" i="0" u="none" strike="noStrike" dirty="0" smtClean="0">
                          <a:solidFill>
                            <a:srgbClr val="000000"/>
                          </a:solidFill>
                          <a:effectLst/>
                          <a:latin typeface="+mn-lt"/>
                        </a:rPr>
                        <a:t>Performance Continuum</a:t>
                      </a:r>
                      <a:endParaRPr lang="en-US" sz="1500" b="0" i="0" u="none" strike="noStrike" dirty="0">
                        <a:solidFill>
                          <a:srgbClr val="000000"/>
                        </a:solidFill>
                        <a:effectLst/>
                        <a:latin typeface="+mn-lt"/>
                      </a:endParaRPr>
                    </a:p>
                  </a:txBody>
                  <a:tcPr marL="9525" marR="9525" marT="9525" marB="0" anchor="ctr"/>
                </a:tc>
                <a:tc>
                  <a:txBody>
                    <a:bodyPr/>
                    <a:lstStyle/>
                    <a:p>
                      <a:pPr algn="ctr" fontAlgn="ctr"/>
                      <a:r>
                        <a:rPr lang="en-US" sz="1500" b="0" i="0" u="none" strike="noStrike" smtClean="0">
                          <a:solidFill>
                            <a:srgbClr val="000000"/>
                          </a:solidFill>
                          <a:effectLst/>
                          <a:latin typeface="+mn-lt"/>
                        </a:rPr>
                        <a:t>obs</a:t>
                      </a:r>
                      <a:endParaRPr lang="en-US" sz="1500" b="0" i="0" u="none" strike="noStrike" dirty="0">
                        <a:solidFill>
                          <a:srgbClr val="000000"/>
                        </a:solidFill>
                        <a:effectLst/>
                        <a:latin typeface="+mn-lt"/>
                      </a:endParaRPr>
                    </a:p>
                  </a:txBody>
                  <a:tcPr marL="9525" marR="9525" marT="9525" marB="0" anchor="ctr"/>
                </a:tc>
                <a:tc>
                  <a:txBody>
                    <a:bodyPr/>
                    <a:lstStyle/>
                    <a:p>
                      <a:pPr algn="ctr" fontAlgn="ctr"/>
                      <a:r>
                        <a:rPr lang="en-US" sz="1500" b="0" i="0" u="none" strike="noStrike" dirty="0" err="1" smtClean="0">
                          <a:solidFill>
                            <a:srgbClr val="000000"/>
                          </a:solidFill>
                          <a:effectLst/>
                          <a:latin typeface="+mn-lt"/>
                        </a:rPr>
                        <a:t>elem</a:t>
                      </a:r>
                      <a:r>
                        <a:rPr lang="en-US" sz="1500" b="0" i="0" u="none" strike="noStrike" dirty="0" smtClean="0">
                          <a:solidFill>
                            <a:srgbClr val="000000"/>
                          </a:solidFill>
                          <a:effectLst/>
                          <a:latin typeface="+mn-lt"/>
                        </a:rPr>
                        <a:t>, mid</a:t>
                      </a:r>
                      <a:endParaRPr lang="en-US" sz="1500" b="0" i="0" u="none" strike="noStrike" dirty="0">
                        <a:solidFill>
                          <a:srgbClr val="000000"/>
                        </a:solidFill>
                        <a:effectLst/>
                        <a:latin typeface="+mn-lt"/>
                      </a:endParaRPr>
                    </a:p>
                  </a:txBody>
                  <a:tcPr marL="9525" marR="9525" marT="9525" marB="0" anchor="ctr"/>
                </a:tc>
                <a:tc>
                  <a:txBody>
                    <a:bodyPr/>
                    <a:lstStyle/>
                    <a:p>
                      <a:pPr algn="ctr" fontAlgn="ctr"/>
                      <a:r>
                        <a:rPr lang="en-US" sz="1500" b="0" i="0" u="none" strike="noStrike" smtClean="0">
                          <a:solidFill>
                            <a:srgbClr val="000000"/>
                          </a:solidFill>
                          <a:effectLst/>
                          <a:latin typeface="+mn-lt"/>
                        </a:rPr>
                        <a:t>GEN</a:t>
                      </a:r>
                      <a:endParaRPr lang="en-US" sz="1500" b="0" i="0" u="none" strike="noStrike" dirty="0">
                        <a:solidFill>
                          <a:srgbClr val="000000"/>
                        </a:solidFill>
                        <a:effectLst/>
                        <a:latin typeface="+mn-lt"/>
                      </a:endParaRPr>
                    </a:p>
                  </a:txBody>
                  <a:tcPr marL="9525" marR="9525" marT="9525" marB="0" anchor="ctr"/>
                </a:tc>
              </a:tr>
              <a:tr h="404536">
                <a:tc>
                  <a:txBody>
                    <a:bodyPr/>
                    <a:lstStyle/>
                    <a:p>
                      <a:pPr algn="l" fontAlgn="ctr"/>
                      <a:r>
                        <a:rPr lang="en-US" sz="1500" b="0" i="0" u="none" strike="noStrike">
                          <a:solidFill>
                            <a:srgbClr val="000000"/>
                          </a:solidFill>
                          <a:effectLst/>
                          <a:latin typeface="+mn-lt"/>
                        </a:rPr>
                        <a:t> </a:t>
                      </a:r>
                    </a:p>
                  </a:txBody>
                  <a:tcPr marL="9525" marR="9525" marT="9525" marB="0" anchor="ctr"/>
                </a:tc>
                <a:tc>
                  <a:txBody>
                    <a:bodyPr/>
                    <a:lstStyle/>
                    <a:p>
                      <a:pPr algn="l" fontAlgn="ctr"/>
                      <a:r>
                        <a:rPr lang="en-US" sz="1500" b="0" i="0" u="none" strike="noStrike">
                          <a:solidFill>
                            <a:srgbClr val="000000"/>
                          </a:solidFill>
                          <a:effectLst/>
                          <a:latin typeface="+mn-lt"/>
                        </a:rPr>
                        <a:t>Classroom Snapshot</a:t>
                      </a:r>
                    </a:p>
                  </a:txBody>
                  <a:tcPr marL="9525" marR="9525" marT="9525" marB="0" anchor="ctr"/>
                </a:tc>
                <a:tc>
                  <a:txBody>
                    <a:bodyPr/>
                    <a:lstStyle/>
                    <a:p>
                      <a:pPr algn="ctr" fontAlgn="ctr"/>
                      <a:r>
                        <a:rPr lang="en-US" sz="1500" b="0" i="0" u="none" strike="noStrike" dirty="0" err="1" smtClean="0">
                          <a:solidFill>
                            <a:srgbClr val="000000"/>
                          </a:solidFill>
                          <a:effectLst/>
                          <a:latin typeface="+mn-lt"/>
                        </a:rPr>
                        <a:t>obs</a:t>
                      </a:r>
                      <a:endParaRPr lang="en-US" sz="1500" b="0" i="0" u="none" strike="noStrike" dirty="0">
                        <a:solidFill>
                          <a:srgbClr val="000000"/>
                        </a:solidFill>
                        <a:effectLst/>
                        <a:latin typeface="+mn-lt"/>
                      </a:endParaRPr>
                    </a:p>
                  </a:txBody>
                  <a:tcPr marL="9525" marR="9525" marT="9525" marB="0" anchor="ctr"/>
                </a:tc>
                <a:tc>
                  <a:txBody>
                    <a:bodyPr/>
                    <a:lstStyle/>
                    <a:p>
                      <a:pPr algn="ctr" fontAlgn="ctr"/>
                      <a:r>
                        <a:rPr lang="en-US" sz="1500" b="0" i="0" u="none" strike="noStrike" dirty="0" smtClean="0">
                          <a:solidFill>
                            <a:srgbClr val="000000"/>
                          </a:solidFill>
                          <a:effectLst/>
                          <a:latin typeface="+mn-lt"/>
                        </a:rPr>
                        <a:t>K-12</a:t>
                      </a:r>
                      <a:endParaRPr lang="en-US" sz="1500" b="0" i="0" u="none" strike="noStrike" dirty="0">
                        <a:solidFill>
                          <a:srgbClr val="000000"/>
                        </a:solidFill>
                        <a:effectLst/>
                        <a:latin typeface="+mn-lt"/>
                      </a:endParaRPr>
                    </a:p>
                  </a:txBody>
                  <a:tcPr marL="9525" marR="9525" marT="9525" marB="0" anchor="ctr"/>
                </a:tc>
                <a:tc>
                  <a:txBody>
                    <a:bodyPr/>
                    <a:lstStyle/>
                    <a:p>
                      <a:pPr algn="ctr" fontAlgn="ctr"/>
                      <a:r>
                        <a:rPr lang="en-US" sz="1500" b="0" i="0" u="none" strike="noStrike" dirty="0" smtClean="0">
                          <a:solidFill>
                            <a:srgbClr val="000000"/>
                          </a:solidFill>
                          <a:effectLst/>
                          <a:latin typeface="+mn-lt"/>
                        </a:rPr>
                        <a:t>GEN</a:t>
                      </a:r>
                      <a:endParaRPr lang="en-US" sz="1500" b="0" i="0" u="none" strike="noStrike" dirty="0">
                        <a:solidFill>
                          <a:srgbClr val="000000"/>
                        </a:solidFill>
                        <a:effectLst/>
                        <a:latin typeface="+mn-lt"/>
                      </a:endParaRPr>
                    </a:p>
                  </a:txBody>
                  <a:tcPr marL="9525" marR="9525" marT="9525" marB="0" anchor="ctr"/>
                </a:tc>
              </a:tr>
              <a:tr h="404536">
                <a:tc>
                  <a:txBody>
                    <a:bodyPr/>
                    <a:lstStyle/>
                    <a:p>
                      <a:pPr algn="l" fontAlgn="ctr"/>
                      <a:r>
                        <a:rPr lang="en-US" sz="1500" b="0" i="0" u="none" strike="noStrike">
                          <a:solidFill>
                            <a:srgbClr val="000000"/>
                          </a:solidFill>
                          <a:effectLst/>
                          <a:latin typeface="+mn-lt"/>
                        </a:rPr>
                        <a:t> </a:t>
                      </a:r>
                    </a:p>
                  </a:txBody>
                  <a:tcPr marL="9525" marR="9525" marT="9525" marB="0" anchor="ctr"/>
                </a:tc>
                <a:tc>
                  <a:txBody>
                    <a:bodyPr/>
                    <a:lstStyle/>
                    <a:p>
                      <a:pPr algn="l" fontAlgn="ctr"/>
                      <a:r>
                        <a:rPr lang="en-US" sz="1500" b="0" i="0" u="none" strike="noStrike">
                          <a:solidFill>
                            <a:srgbClr val="000000"/>
                          </a:solidFill>
                          <a:effectLst/>
                          <a:latin typeface="+mn-lt"/>
                        </a:rPr>
                        <a:t>Mathematics Classroom Observation Protocol</a:t>
                      </a:r>
                    </a:p>
                  </a:txBody>
                  <a:tcPr marL="9525" marR="9525" marT="9525" marB="0" anchor="ctr"/>
                </a:tc>
                <a:tc>
                  <a:txBody>
                    <a:bodyPr/>
                    <a:lstStyle/>
                    <a:p>
                      <a:pPr algn="ctr" fontAlgn="ctr"/>
                      <a:r>
                        <a:rPr lang="en-US" sz="1500" b="0" i="0" u="none" strike="noStrike" dirty="0" err="1" smtClean="0">
                          <a:solidFill>
                            <a:srgbClr val="000000"/>
                          </a:solidFill>
                          <a:effectLst/>
                          <a:latin typeface="+mn-lt"/>
                        </a:rPr>
                        <a:t>obs</a:t>
                      </a:r>
                      <a:r>
                        <a:rPr lang="en-US" sz="1500" b="0" i="0" u="none" strike="noStrike" dirty="0" smtClean="0">
                          <a:solidFill>
                            <a:srgbClr val="000000"/>
                          </a:solidFill>
                          <a:effectLst/>
                          <a:latin typeface="+mn-lt"/>
                        </a:rPr>
                        <a:t>, rubric</a:t>
                      </a:r>
                      <a:endParaRPr lang="en-US" sz="1500" b="0" i="0" u="none" strike="noStrike" dirty="0">
                        <a:solidFill>
                          <a:srgbClr val="000000"/>
                        </a:solidFill>
                        <a:effectLst/>
                        <a:latin typeface="+mn-lt"/>
                      </a:endParaRPr>
                    </a:p>
                  </a:txBody>
                  <a:tcPr marL="9525" marR="9525" marT="9525" marB="0" anchor="ctr"/>
                </a:tc>
                <a:tc>
                  <a:txBody>
                    <a:bodyPr/>
                    <a:lstStyle/>
                    <a:p>
                      <a:pPr algn="ctr" fontAlgn="ctr"/>
                      <a:r>
                        <a:rPr lang="en-US" sz="1500" b="0" i="0" u="none" strike="noStrike" dirty="0" err="1" smtClean="0">
                          <a:solidFill>
                            <a:srgbClr val="000000"/>
                          </a:solidFill>
                          <a:effectLst/>
                          <a:latin typeface="+mn-lt"/>
                        </a:rPr>
                        <a:t>elem</a:t>
                      </a:r>
                      <a:r>
                        <a:rPr lang="en-US" sz="1500" b="0" i="0" u="none" strike="noStrike" dirty="0" smtClean="0">
                          <a:solidFill>
                            <a:srgbClr val="000000"/>
                          </a:solidFill>
                          <a:effectLst/>
                          <a:latin typeface="+mn-lt"/>
                        </a:rPr>
                        <a:t>, mid</a:t>
                      </a:r>
                      <a:endParaRPr lang="en-US" sz="1500" b="0" i="0" u="none" strike="noStrike" dirty="0">
                        <a:solidFill>
                          <a:srgbClr val="000000"/>
                        </a:solidFill>
                        <a:effectLst/>
                        <a:latin typeface="+mn-lt"/>
                      </a:endParaRPr>
                    </a:p>
                  </a:txBody>
                  <a:tcPr marL="9525" marR="9525" marT="9525" marB="0" anchor="ctr"/>
                </a:tc>
                <a:tc>
                  <a:txBody>
                    <a:bodyPr/>
                    <a:lstStyle/>
                    <a:p>
                      <a:pPr algn="ctr" fontAlgn="ctr"/>
                      <a:r>
                        <a:rPr lang="en-US" sz="1500" b="0" i="0" u="none" strike="noStrike" dirty="0" smtClean="0">
                          <a:solidFill>
                            <a:srgbClr val="000000"/>
                          </a:solidFill>
                          <a:effectLst/>
                          <a:latin typeface="+mn-lt"/>
                        </a:rPr>
                        <a:t>M,LIT</a:t>
                      </a:r>
                      <a:endParaRPr lang="en-US" sz="1500" b="0" i="0" u="none" strike="noStrike" dirty="0">
                        <a:solidFill>
                          <a:srgbClr val="000000"/>
                        </a:solidFill>
                        <a:effectLst/>
                        <a:latin typeface="+mn-lt"/>
                      </a:endParaRPr>
                    </a:p>
                  </a:txBody>
                  <a:tcPr marL="9525" marR="9525" marT="9525" marB="0" anchor="ctr"/>
                </a:tc>
              </a:tr>
              <a:tr h="404536">
                <a:tc>
                  <a:txBody>
                    <a:bodyPr/>
                    <a:lstStyle/>
                    <a:p>
                      <a:pPr algn="l" fontAlgn="ctr"/>
                      <a:r>
                        <a:rPr lang="en-US" sz="1500" b="0" i="0" u="none" strike="noStrike">
                          <a:solidFill>
                            <a:srgbClr val="000000"/>
                          </a:solidFill>
                          <a:effectLst/>
                          <a:latin typeface="+mn-lt"/>
                        </a:rPr>
                        <a:t> </a:t>
                      </a:r>
                    </a:p>
                  </a:txBody>
                  <a:tcPr marL="9525" marR="9525" marT="9525" marB="0" anchor="ctr"/>
                </a:tc>
                <a:tc>
                  <a:txBody>
                    <a:bodyPr/>
                    <a:lstStyle/>
                    <a:p>
                      <a:pPr algn="l" fontAlgn="ctr"/>
                      <a:r>
                        <a:rPr lang="en-US" sz="1500" b="0" i="0" u="none" strike="noStrike" dirty="0">
                          <a:solidFill>
                            <a:srgbClr val="000000"/>
                          </a:solidFill>
                          <a:effectLst/>
                          <a:latin typeface="+mn-lt"/>
                        </a:rPr>
                        <a:t>Science Classroom Observation Guide (NCOSP)</a:t>
                      </a:r>
                    </a:p>
                  </a:txBody>
                  <a:tcPr marL="9525" marR="9525" marT="9525" marB="0" anchor="ctr"/>
                </a:tc>
                <a:tc>
                  <a:txBody>
                    <a:bodyPr/>
                    <a:lstStyle/>
                    <a:p>
                      <a:pPr algn="ctr" fontAlgn="ctr"/>
                      <a:r>
                        <a:rPr lang="en-US" sz="1500" b="0" i="0" u="none" strike="noStrike" dirty="0" err="1" smtClean="0">
                          <a:solidFill>
                            <a:srgbClr val="000000"/>
                          </a:solidFill>
                          <a:effectLst/>
                          <a:latin typeface="+mn-lt"/>
                        </a:rPr>
                        <a:t>obs</a:t>
                      </a:r>
                      <a:endParaRPr lang="en-US" sz="1500" b="0" i="0" u="none" strike="noStrike" dirty="0">
                        <a:solidFill>
                          <a:srgbClr val="000000"/>
                        </a:solidFill>
                        <a:effectLst/>
                        <a:latin typeface="+mn-lt"/>
                      </a:endParaRPr>
                    </a:p>
                  </a:txBody>
                  <a:tcPr marL="9525" marR="9525" marT="9525" marB="0" anchor="ctr"/>
                </a:tc>
                <a:tc>
                  <a:txBody>
                    <a:bodyPr/>
                    <a:lstStyle/>
                    <a:p>
                      <a:pPr algn="ctr" fontAlgn="ctr"/>
                      <a:r>
                        <a:rPr lang="en-US" sz="1500" b="0" i="0" u="none" strike="noStrike" dirty="0" smtClean="0">
                          <a:solidFill>
                            <a:srgbClr val="000000"/>
                          </a:solidFill>
                          <a:effectLst/>
                          <a:latin typeface="+mn-lt"/>
                        </a:rPr>
                        <a:t>K-12</a:t>
                      </a:r>
                      <a:endParaRPr lang="en-US" sz="1500" b="0" i="0" u="none" strike="noStrike" dirty="0">
                        <a:solidFill>
                          <a:srgbClr val="000000"/>
                        </a:solidFill>
                        <a:effectLst/>
                        <a:latin typeface="+mn-lt"/>
                      </a:endParaRPr>
                    </a:p>
                  </a:txBody>
                  <a:tcPr marL="9525" marR="9525" marT="9525" marB="0" anchor="ctr"/>
                </a:tc>
                <a:tc>
                  <a:txBody>
                    <a:bodyPr/>
                    <a:lstStyle/>
                    <a:p>
                      <a:pPr algn="ctr" fontAlgn="ctr"/>
                      <a:r>
                        <a:rPr lang="en-US" sz="1500" b="0" i="0" u="none" strike="noStrike" dirty="0" smtClean="0">
                          <a:solidFill>
                            <a:srgbClr val="000000"/>
                          </a:solidFill>
                          <a:effectLst/>
                          <a:latin typeface="+mn-lt"/>
                        </a:rPr>
                        <a:t>SC</a:t>
                      </a:r>
                      <a:endParaRPr lang="en-US" sz="1500" b="0" i="0" u="none" strike="noStrike" dirty="0">
                        <a:solidFill>
                          <a:srgbClr val="000000"/>
                        </a:solidFill>
                        <a:effectLst/>
                        <a:latin typeface="+mn-lt"/>
                      </a:endParaRPr>
                    </a:p>
                  </a:txBody>
                  <a:tcPr marL="9525" marR="9525" marT="9525" marB="0" anchor="ctr"/>
                </a:tc>
              </a:tr>
            </a:tbl>
          </a:graphicData>
        </a:graphic>
      </p:graphicFrame>
      <p:sp>
        <p:nvSpPr>
          <p:cNvPr id="2" name="Date Placeholder 1"/>
          <p:cNvSpPr>
            <a:spLocks noGrp="1"/>
          </p:cNvSpPr>
          <p:nvPr>
            <p:ph type="dt" sz="half" idx="10"/>
          </p:nvPr>
        </p:nvSpPr>
        <p:spPr/>
        <p:txBody>
          <a:bodyPr/>
          <a:lstStyle/>
          <a:p>
            <a:pPr>
              <a:defRPr/>
            </a:pPr>
            <a:r>
              <a:rPr lang="en-US" dirty="0"/>
              <a:t>June 15, 2012</a:t>
            </a:r>
          </a:p>
        </p:txBody>
      </p:sp>
    </p:spTree>
    <p:extLst>
      <p:ext uri="{BB962C8B-B14F-4D97-AF65-F5344CB8AC3E}">
        <p14:creationId xmlns:p14="http://schemas.microsoft.com/office/powerpoint/2010/main" val="42800423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Reliability Information</a:t>
            </a:r>
            <a:endParaRPr lang="en-US" dirty="0"/>
          </a:p>
        </p:txBody>
      </p:sp>
      <p:sp>
        <p:nvSpPr>
          <p:cNvPr id="4" name="Date Placeholder 3"/>
          <p:cNvSpPr>
            <a:spLocks noGrp="1"/>
          </p:cNvSpPr>
          <p:nvPr>
            <p:ph type="dt" sz="half" idx="10"/>
          </p:nvPr>
        </p:nvSpPr>
        <p:spPr/>
        <p:txBody>
          <a:bodyPr/>
          <a:lstStyle/>
          <a:p>
            <a:pPr>
              <a:defRPr/>
            </a:pPr>
            <a:r>
              <a:rPr lang="en-US" smtClean="0"/>
              <a:t>June 15, 2012</a:t>
            </a:r>
            <a:endParaRPr lang="en-US" dirty="0"/>
          </a:p>
        </p:txBody>
      </p:sp>
      <p:sp>
        <p:nvSpPr>
          <p:cNvPr id="6" name="Content Placeholder 5"/>
          <p:cNvSpPr>
            <a:spLocks noGrp="1"/>
          </p:cNvSpPr>
          <p:nvPr>
            <p:ph idx="1"/>
          </p:nvPr>
        </p:nvSpPr>
        <p:spPr>
          <a:xfrm>
            <a:off x="533400" y="1295400"/>
            <a:ext cx="8229600" cy="4830763"/>
          </a:xfrm>
        </p:spPr>
        <p:txBody>
          <a:bodyPr/>
          <a:lstStyle/>
          <a:p>
            <a:pPr>
              <a:spcBef>
                <a:spcPts val="0"/>
              </a:spcBef>
            </a:pPr>
            <a:r>
              <a:rPr lang="en-US" sz="2400" dirty="0" smtClean="0"/>
              <a:t>Reliability type</a:t>
            </a:r>
          </a:p>
          <a:p>
            <a:pPr marL="857250" lvl="1" indent="-457200">
              <a:spcBef>
                <a:spcPts val="0"/>
              </a:spcBef>
            </a:pPr>
            <a:r>
              <a:rPr lang="en-US" sz="2400" dirty="0" smtClean="0"/>
              <a:t>missing information (19, 38%)</a:t>
            </a:r>
          </a:p>
          <a:p>
            <a:pPr marL="857250" lvl="1" indent="-457200">
              <a:spcBef>
                <a:spcPts val="0"/>
              </a:spcBef>
            </a:pPr>
            <a:r>
              <a:rPr lang="en-US" sz="2400" dirty="0" smtClean="0"/>
              <a:t>internal stability alpha (11, 22%) (6 acceptable, 5 good)</a:t>
            </a:r>
          </a:p>
          <a:p>
            <a:pPr marL="857250" lvl="1" indent="-457200">
              <a:spcBef>
                <a:spcPts val="0"/>
              </a:spcBef>
            </a:pPr>
            <a:r>
              <a:rPr lang="en-US" sz="2400" dirty="0" err="1"/>
              <a:t>interrater</a:t>
            </a:r>
            <a:r>
              <a:rPr lang="en-US" sz="2400" dirty="0"/>
              <a:t>, % agreement (7, 14%) (2 low, 2 accept., 3 good</a:t>
            </a:r>
            <a:r>
              <a:rPr lang="en-US" sz="2400" dirty="0" smtClean="0"/>
              <a:t>)</a:t>
            </a:r>
          </a:p>
          <a:p>
            <a:pPr marL="857250" lvl="1" indent="-457200">
              <a:spcBef>
                <a:spcPts val="0"/>
              </a:spcBef>
            </a:pPr>
            <a:r>
              <a:rPr lang="en-US" sz="2400" dirty="0" err="1" smtClean="0"/>
              <a:t>interrater</a:t>
            </a:r>
            <a:r>
              <a:rPr lang="en-US" sz="2400" dirty="0" smtClean="0"/>
              <a:t>, Kappa (2, 4%) (acceptable)</a:t>
            </a:r>
          </a:p>
          <a:p>
            <a:pPr marL="857250" lvl="1" indent="-457200">
              <a:spcBef>
                <a:spcPts val="0"/>
              </a:spcBef>
            </a:pPr>
            <a:r>
              <a:rPr lang="en-US" sz="2400" dirty="0" err="1" smtClean="0"/>
              <a:t>Interrater</a:t>
            </a:r>
            <a:r>
              <a:rPr lang="en-US" sz="2400" dirty="0" smtClean="0"/>
              <a:t>, Spearman </a:t>
            </a:r>
            <a:r>
              <a:rPr lang="en-US" sz="2400" dirty="0"/>
              <a:t>rank-order </a:t>
            </a:r>
            <a:r>
              <a:rPr lang="en-US" sz="2400" dirty="0" smtClean="0"/>
              <a:t>correlation (1, good)</a:t>
            </a:r>
          </a:p>
          <a:p>
            <a:pPr marL="857250" lvl="1" indent="-457200">
              <a:spcBef>
                <a:spcPts val="0"/>
              </a:spcBef>
            </a:pPr>
            <a:r>
              <a:rPr lang="en-US" sz="2400" dirty="0" smtClean="0"/>
              <a:t>Other (2, good and N/A)</a:t>
            </a:r>
          </a:p>
          <a:p>
            <a:pPr marL="857250" lvl="1" indent="-457200">
              <a:spcBef>
                <a:spcPts val="0"/>
              </a:spcBef>
            </a:pPr>
            <a:r>
              <a:rPr lang="en-US" sz="2400" dirty="0" smtClean="0"/>
              <a:t>More than one type (8, 16%) (all acceptable to good)</a:t>
            </a:r>
          </a:p>
          <a:p>
            <a:pPr marL="457200" indent="-457200">
              <a:spcBef>
                <a:spcPts val="0"/>
              </a:spcBef>
            </a:pPr>
            <a:r>
              <a:rPr lang="en-US" sz="2400" dirty="0" smtClean="0"/>
              <a:t>Level</a:t>
            </a:r>
          </a:p>
          <a:p>
            <a:pPr marL="857250" lvl="1" indent="-457200">
              <a:spcBef>
                <a:spcPts val="0"/>
              </a:spcBef>
            </a:pPr>
            <a:r>
              <a:rPr lang="en-US" sz="2400" dirty="0" smtClean="0"/>
              <a:t>missing information</a:t>
            </a:r>
          </a:p>
          <a:p>
            <a:pPr marL="857250" lvl="1" indent="-457200">
              <a:spcBef>
                <a:spcPts val="0"/>
              </a:spcBef>
            </a:pPr>
            <a:r>
              <a:rPr lang="en-US" sz="2400" u="sng" dirty="0" smtClean="0"/>
              <a:t>&lt;.</a:t>
            </a:r>
            <a:r>
              <a:rPr lang="en-US" sz="2400" dirty="0"/>
              <a:t>59 or </a:t>
            </a:r>
            <a:r>
              <a:rPr lang="en-US" sz="2400" dirty="0" smtClean="0"/>
              <a:t>equivalent: low</a:t>
            </a:r>
          </a:p>
          <a:p>
            <a:pPr marL="857250" lvl="1" indent="-457200">
              <a:spcBef>
                <a:spcPts val="0"/>
              </a:spcBef>
            </a:pPr>
            <a:r>
              <a:rPr lang="en-US" sz="2400" dirty="0" smtClean="0"/>
              <a:t>.6-</a:t>
            </a:r>
            <a:r>
              <a:rPr lang="en-US" sz="2400" dirty="0"/>
              <a:t>.79 </a:t>
            </a:r>
            <a:r>
              <a:rPr lang="en-US" sz="2400" dirty="0" smtClean="0"/>
              <a:t>or equivalent: acceptable</a:t>
            </a:r>
          </a:p>
          <a:p>
            <a:pPr marL="857250" lvl="1" indent="-457200">
              <a:spcBef>
                <a:spcPts val="0"/>
              </a:spcBef>
            </a:pPr>
            <a:r>
              <a:rPr lang="en-US" sz="2400" u="sng" dirty="0" smtClean="0"/>
              <a:t>&gt;</a:t>
            </a:r>
            <a:r>
              <a:rPr lang="en-US" sz="2400" dirty="0" smtClean="0"/>
              <a:t> </a:t>
            </a:r>
            <a:r>
              <a:rPr lang="en-US" sz="2400" dirty="0"/>
              <a:t>.8 </a:t>
            </a:r>
            <a:r>
              <a:rPr lang="en-US" sz="2400" dirty="0" smtClean="0"/>
              <a:t>or equivalent: good</a:t>
            </a:r>
            <a:r>
              <a:rPr lang="en-US" sz="2400" dirty="0"/>
              <a:t/>
            </a:r>
            <a:br>
              <a:rPr lang="en-US" sz="2400" dirty="0"/>
            </a:br>
            <a:r>
              <a:rPr lang="en-US" sz="2400" dirty="0"/>
              <a:t/>
            </a:r>
            <a:br>
              <a:rPr lang="en-US" sz="2400" dirty="0"/>
            </a:br>
            <a:endParaRPr lang="en-US" sz="2400" dirty="0"/>
          </a:p>
        </p:txBody>
      </p:sp>
    </p:spTree>
    <p:extLst>
      <p:ext uri="{BB962C8B-B14F-4D97-AF65-F5344CB8AC3E}">
        <p14:creationId xmlns:p14="http://schemas.microsoft.com/office/powerpoint/2010/main" val="42070643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Validity Evidence</a:t>
            </a:r>
            <a:endParaRPr lang="en-US" dirty="0"/>
          </a:p>
        </p:txBody>
      </p:sp>
      <p:sp>
        <p:nvSpPr>
          <p:cNvPr id="4" name="Date Placeholder 3"/>
          <p:cNvSpPr>
            <a:spLocks noGrp="1"/>
          </p:cNvSpPr>
          <p:nvPr>
            <p:ph type="dt" sz="half" idx="10"/>
          </p:nvPr>
        </p:nvSpPr>
        <p:spPr/>
        <p:txBody>
          <a:bodyPr/>
          <a:lstStyle/>
          <a:p>
            <a:pPr>
              <a:defRPr/>
            </a:pPr>
            <a:r>
              <a:rPr lang="en-US" smtClean="0"/>
              <a:t>June 15, 2012</a:t>
            </a:r>
            <a:endParaRPr lang="en-US" dirty="0"/>
          </a:p>
        </p:txBody>
      </p:sp>
      <p:sp>
        <p:nvSpPr>
          <p:cNvPr id="6" name="Content Placeholder 5"/>
          <p:cNvSpPr>
            <a:spLocks noGrp="1"/>
          </p:cNvSpPr>
          <p:nvPr>
            <p:ph idx="1"/>
          </p:nvPr>
        </p:nvSpPr>
        <p:spPr>
          <a:xfrm>
            <a:off x="533400" y="1295400"/>
            <a:ext cx="8229600" cy="4830763"/>
          </a:xfrm>
        </p:spPr>
        <p:txBody>
          <a:bodyPr/>
          <a:lstStyle/>
          <a:p>
            <a:pPr eaLnBrk="1" fontAlgn="ctr" hangingPunct="1"/>
            <a:r>
              <a:rPr lang="en-US" dirty="0" smtClean="0"/>
              <a:t>Validity Type</a:t>
            </a:r>
          </a:p>
          <a:p>
            <a:pPr marL="736600" lvl="1" indent="-503238" eaLnBrk="1" fontAlgn="ctr" hangingPunct="1"/>
            <a:r>
              <a:rPr lang="en-US" sz="3200" dirty="0" smtClean="0"/>
              <a:t>Missing information (28, 54%)</a:t>
            </a:r>
          </a:p>
          <a:p>
            <a:pPr marL="736600" lvl="1" indent="-503238" eaLnBrk="1" fontAlgn="ctr" hangingPunct="1">
              <a:spcBef>
                <a:spcPts val="0"/>
              </a:spcBef>
            </a:pPr>
            <a:r>
              <a:rPr lang="en-US" sz="3200" dirty="0" smtClean="0"/>
              <a:t>Content/ face (11, 21%)</a:t>
            </a:r>
          </a:p>
          <a:p>
            <a:pPr marL="736600" lvl="1" indent="-503238">
              <a:spcBef>
                <a:spcPts val="0"/>
              </a:spcBef>
            </a:pPr>
            <a:r>
              <a:rPr lang="en-US" sz="3200" dirty="0"/>
              <a:t>Criterion/ predictive (9, 17%)</a:t>
            </a:r>
          </a:p>
          <a:p>
            <a:pPr marL="736600" lvl="1" indent="-503238">
              <a:spcBef>
                <a:spcPts val="0"/>
              </a:spcBef>
            </a:pPr>
            <a:r>
              <a:rPr lang="en-US" sz="3200" dirty="0"/>
              <a:t>Construct (8, 15</a:t>
            </a:r>
            <a:r>
              <a:rPr lang="en-US" sz="3200" dirty="0" smtClean="0"/>
              <a:t>%)</a:t>
            </a:r>
          </a:p>
          <a:p>
            <a:pPr marL="736600" lvl="1" indent="-503238">
              <a:spcBef>
                <a:spcPts val="0"/>
              </a:spcBef>
            </a:pPr>
            <a:r>
              <a:rPr lang="en-US" sz="3200" dirty="0" smtClean="0"/>
              <a:t>Concurrent</a:t>
            </a:r>
            <a:r>
              <a:rPr lang="en-US" sz="3200" dirty="0"/>
              <a:t>/ </a:t>
            </a:r>
            <a:r>
              <a:rPr lang="en-US" sz="3200" dirty="0" smtClean="0"/>
              <a:t>convergent (5, 10%)</a:t>
            </a:r>
          </a:p>
          <a:p>
            <a:pPr marL="736600" lvl="1" indent="-503238">
              <a:spcBef>
                <a:spcPts val="0"/>
              </a:spcBef>
            </a:pPr>
            <a:r>
              <a:rPr lang="en-US" sz="3200" dirty="0" smtClean="0"/>
              <a:t>Discriminant </a:t>
            </a:r>
            <a:r>
              <a:rPr lang="en-US" sz="3200" dirty="0"/>
              <a:t>/</a:t>
            </a:r>
            <a:r>
              <a:rPr lang="en-US" sz="3200" dirty="0" smtClean="0"/>
              <a:t>divergent (2, 4%)</a:t>
            </a:r>
            <a:r>
              <a:rPr lang="en-US" sz="3200" dirty="0"/>
              <a:t/>
            </a:r>
            <a:br>
              <a:rPr lang="en-US" sz="3200" dirty="0"/>
            </a:br>
            <a:r>
              <a:rPr lang="en-US" sz="3200" dirty="0"/>
              <a:t/>
            </a:r>
            <a:br>
              <a:rPr lang="en-US" sz="3200" dirty="0"/>
            </a:br>
            <a:r>
              <a:rPr lang="en-US" sz="3200" dirty="0"/>
              <a:t/>
            </a:r>
            <a:br>
              <a:rPr lang="en-US" sz="3200" dirty="0"/>
            </a:br>
            <a:endParaRPr lang="en-US" sz="3200" dirty="0"/>
          </a:p>
        </p:txBody>
      </p:sp>
    </p:spTree>
    <p:extLst>
      <p:ext uri="{BB962C8B-B14F-4D97-AF65-F5344CB8AC3E}">
        <p14:creationId xmlns:p14="http://schemas.microsoft.com/office/powerpoint/2010/main" val="2507133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63562"/>
          </a:xfrm>
        </p:spPr>
        <p:txBody>
          <a:bodyPr/>
          <a:lstStyle/>
          <a:p>
            <a:r>
              <a:rPr lang="en-US" dirty="0" smtClean="0"/>
              <a:t>Trends</a:t>
            </a:r>
            <a:endParaRPr lang="en-US" dirty="0"/>
          </a:p>
        </p:txBody>
      </p:sp>
      <p:sp>
        <p:nvSpPr>
          <p:cNvPr id="3" name="Content Placeholder 2"/>
          <p:cNvSpPr>
            <a:spLocks noGrp="1"/>
          </p:cNvSpPr>
          <p:nvPr>
            <p:ph idx="1"/>
          </p:nvPr>
        </p:nvSpPr>
        <p:spPr>
          <a:xfrm>
            <a:off x="533400" y="838200"/>
            <a:ext cx="8229600" cy="5287963"/>
          </a:xfrm>
        </p:spPr>
        <p:txBody>
          <a:bodyPr/>
          <a:lstStyle/>
          <a:p>
            <a:r>
              <a:rPr lang="en-US" dirty="0" smtClean="0"/>
              <a:t>Instructional practices (n=22)</a:t>
            </a:r>
          </a:p>
          <a:p>
            <a:pPr lvl="1"/>
            <a:r>
              <a:rPr lang="en-US" dirty="0" smtClean="0"/>
              <a:t>11 instruments predominantly observation</a:t>
            </a:r>
          </a:p>
          <a:p>
            <a:pPr lvl="1"/>
            <a:r>
              <a:rPr lang="en-US" dirty="0" smtClean="0"/>
              <a:t>11 instruments with 1-2 other constructs, observation supplemented with survey methods</a:t>
            </a:r>
          </a:p>
          <a:p>
            <a:r>
              <a:rPr lang="en-US" dirty="0" smtClean="0"/>
              <a:t>Teachers’ content knowledge (n=25)</a:t>
            </a:r>
          </a:p>
          <a:p>
            <a:pPr lvl="1"/>
            <a:r>
              <a:rPr lang="en-US" dirty="0"/>
              <a:t>primarily assessed </a:t>
            </a:r>
            <a:r>
              <a:rPr lang="en-US" dirty="0" smtClean="0"/>
              <a:t>domain-specific </a:t>
            </a:r>
            <a:r>
              <a:rPr lang="en-US" dirty="0"/>
              <a:t>conceptual or procedural knowledge </a:t>
            </a:r>
            <a:r>
              <a:rPr lang="en-US" dirty="0" smtClean="0"/>
              <a:t>by multiple choice test </a:t>
            </a:r>
          </a:p>
          <a:p>
            <a:pPr lvl="1"/>
            <a:r>
              <a:rPr lang="en-US" dirty="0" smtClean="0"/>
              <a:t>majority of these instruments being used for teachers were originally designed for students</a:t>
            </a:r>
          </a:p>
          <a:p>
            <a:pPr lvl="1"/>
            <a:r>
              <a:rPr lang="en-US" dirty="0"/>
              <a:t>8 s</a:t>
            </a:r>
            <a:r>
              <a:rPr lang="en-US" dirty="0" smtClean="0"/>
              <a:t>cience, 3 math, 1 technology-specific </a:t>
            </a:r>
            <a:r>
              <a:rPr lang="en-US" dirty="0"/>
              <a:t>tests</a:t>
            </a:r>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June 15, 2012</a:t>
            </a:r>
            <a:endParaRPr lang="en-US" dirty="0"/>
          </a:p>
        </p:txBody>
      </p:sp>
    </p:spTree>
    <p:extLst>
      <p:ext uri="{BB962C8B-B14F-4D97-AF65-F5344CB8AC3E}">
        <p14:creationId xmlns:p14="http://schemas.microsoft.com/office/powerpoint/2010/main" val="22547955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63562"/>
          </a:xfrm>
        </p:spPr>
        <p:txBody>
          <a:bodyPr/>
          <a:lstStyle/>
          <a:p>
            <a:r>
              <a:rPr lang="en-US" dirty="0" smtClean="0"/>
              <a:t>Trends cont.</a:t>
            </a:r>
            <a:endParaRPr lang="en-US" dirty="0"/>
          </a:p>
        </p:txBody>
      </p:sp>
      <p:sp>
        <p:nvSpPr>
          <p:cNvPr id="3" name="Content Placeholder 2"/>
          <p:cNvSpPr>
            <a:spLocks noGrp="1"/>
          </p:cNvSpPr>
          <p:nvPr>
            <p:ph idx="1"/>
          </p:nvPr>
        </p:nvSpPr>
        <p:spPr>
          <a:xfrm>
            <a:off x="533400" y="914400"/>
            <a:ext cx="8229600" cy="5211763"/>
          </a:xfrm>
        </p:spPr>
        <p:txBody>
          <a:bodyPr/>
          <a:lstStyle/>
          <a:p>
            <a:r>
              <a:rPr lang="en-US" dirty="0" smtClean="0"/>
              <a:t>Instructional beliefs (n=9)</a:t>
            </a:r>
          </a:p>
          <a:p>
            <a:pPr lvl="1"/>
            <a:r>
              <a:rPr lang="en-US" dirty="0" smtClean="0"/>
              <a:t>Predominated by survey methods</a:t>
            </a:r>
          </a:p>
          <a:p>
            <a:pPr lvl="1"/>
            <a:r>
              <a:rPr lang="en-US" dirty="0" smtClean="0"/>
              <a:t>6/9 were science specific with only 2 for math</a:t>
            </a:r>
          </a:p>
          <a:p>
            <a:r>
              <a:rPr lang="en-US" dirty="0" smtClean="0"/>
              <a:t>Multidimensional (n=23)</a:t>
            </a:r>
          </a:p>
          <a:p>
            <a:pPr lvl="1"/>
            <a:r>
              <a:rPr lang="en-US" dirty="0" smtClean="0"/>
              <a:t>System-wide reform (predominantly surveys) (10)</a:t>
            </a:r>
          </a:p>
          <a:p>
            <a:pPr lvl="1"/>
            <a:r>
              <a:rPr lang="en-US" dirty="0" smtClean="0"/>
              <a:t>Dialogue focused observation instruments to capture classroom climate and social aspects (13)</a:t>
            </a:r>
          </a:p>
          <a:p>
            <a:r>
              <a:rPr lang="en-US" dirty="0" smtClean="0"/>
              <a:t>Making reliability and validity evidence more readily available with information about instruments is essential</a:t>
            </a:r>
            <a:endParaRPr lang="en-US" dirty="0"/>
          </a:p>
        </p:txBody>
      </p:sp>
      <p:sp>
        <p:nvSpPr>
          <p:cNvPr id="4" name="Date Placeholder 3"/>
          <p:cNvSpPr>
            <a:spLocks noGrp="1"/>
          </p:cNvSpPr>
          <p:nvPr>
            <p:ph type="dt" sz="half" idx="10"/>
          </p:nvPr>
        </p:nvSpPr>
        <p:spPr/>
        <p:txBody>
          <a:bodyPr/>
          <a:lstStyle/>
          <a:p>
            <a:pPr>
              <a:defRPr/>
            </a:pPr>
            <a:r>
              <a:rPr lang="en-US" smtClean="0"/>
              <a:t>June 15, 2012</a:t>
            </a:r>
            <a:endParaRPr lang="en-US" dirty="0"/>
          </a:p>
        </p:txBody>
      </p:sp>
    </p:spTree>
    <p:extLst>
      <p:ext uri="{BB962C8B-B14F-4D97-AF65-F5344CB8AC3E}">
        <p14:creationId xmlns:p14="http://schemas.microsoft.com/office/powerpoint/2010/main" val="16804270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dirty="0" smtClean="0"/>
              <a:t>Surprises?</a:t>
            </a:r>
          </a:p>
          <a:p>
            <a:r>
              <a:rPr lang="en-US" dirty="0" smtClean="0"/>
              <a:t>Gaps?</a:t>
            </a:r>
          </a:p>
          <a:p>
            <a:r>
              <a:rPr lang="en-US" dirty="0" smtClean="0"/>
              <a:t>Strategies?</a:t>
            </a:r>
          </a:p>
          <a:p>
            <a:r>
              <a:rPr lang="en-US" dirty="0" smtClean="0"/>
              <a:t>Resources?</a:t>
            </a:r>
            <a:endParaRPr lang="en-US" dirty="0"/>
          </a:p>
        </p:txBody>
      </p:sp>
      <p:sp>
        <p:nvSpPr>
          <p:cNvPr id="4" name="Date Placeholder 3"/>
          <p:cNvSpPr>
            <a:spLocks noGrp="1"/>
          </p:cNvSpPr>
          <p:nvPr>
            <p:ph type="dt" sz="half" idx="10"/>
          </p:nvPr>
        </p:nvSpPr>
        <p:spPr/>
        <p:txBody>
          <a:bodyPr/>
          <a:lstStyle/>
          <a:p>
            <a:pPr>
              <a:defRPr/>
            </a:pPr>
            <a:r>
              <a:rPr lang="en-US" smtClean="0"/>
              <a:t>June 15, 2012</a:t>
            </a:r>
            <a:endParaRPr lang="en-US" dirty="0"/>
          </a:p>
        </p:txBody>
      </p:sp>
    </p:spTree>
    <p:extLst>
      <p:ext uri="{BB962C8B-B14F-4D97-AF65-F5344CB8AC3E}">
        <p14:creationId xmlns:p14="http://schemas.microsoft.com/office/powerpoint/2010/main" val="40496915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br>
              <a:rPr lang="en-US" dirty="0" smtClean="0"/>
            </a:br>
            <a:r>
              <a:rPr lang="en-US" sz="3600" dirty="0" smtClean="0">
                <a:solidFill>
                  <a:srgbClr val="FF0000"/>
                </a:solidFill>
              </a:rPr>
              <a:t>Abt Associates </a:t>
            </a:r>
            <a:endParaRPr lang="en-US" sz="3600" dirty="0">
              <a:solidFill>
                <a:srgbClr val="FF0000"/>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13692720"/>
              </p:ext>
            </p:extLst>
          </p:nvPr>
        </p:nvGraphicFramePr>
        <p:xfrm>
          <a:off x="5334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10"/>
          </p:nvPr>
        </p:nvSpPr>
        <p:spPr/>
        <p:txBody>
          <a:bodyPr/>
          <a:lstStyle/>
          <a:p>
            <a:pPr>
              <a:defRPr/>
            </a:pPr>
            <a:r>
              <a:rPr lang="en-US" dirty="0" smtClean="0"/>
              <a:t>June 15, 2012</a:t>
            </a:r>
            <a:endParaRPr lang="en-US" dirty="0"/>
          </a:p>
        </p:txBody>
      </p:sp>
    </p:spTree>
    <p:extLst>
      <p:ext uri="{BB962C8B-B14F-4D97-AF65-F5344CB8AC3E}">
        <p14:creationId xmlns:p14="http://schemas.microsoft.com/office/powerpoint/2010/main" val="20076028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4400" dirty="0" smtClean="0"/>
              <a:t>Data from 248 Projects</a:t>
            </a:r>
            <a:endParaRPr lang="en-US" sz="4400" dirty="0"/>
          </a:p>
        </p:txBody>
      </p:sp>
      <p:graphicFrame>
        <p:nvGraphicFramePr>
          <p:cNvPr id="8" name="Content Placeholder 7"/>
          <p:cNvGraphicFramePr>
            <a:graphicFrameLocks noGrp="1"/>
          </p:cNvGraphicFramePr>
          <p:nvPr>
            <p:ph sz="half" idx="1"/>
            <p:extLst>
              <p:ext uri="{D42A27DB-BD31-4B8C-83A1-F6EECF244321}">
                <p14:modId xmlns:p14="http://schemas.microsoft.com/office/powerpoint/2010/main" val="115758173"/>
              </p:ext>
            </p:extLst>
          </p:nvPr>
        </p:nvGraphicFramePr>
        <p:xfrm>
          <a:off x="4572000" y="1524000"/>
          <a:ext cx="4038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6"/>
          <p:cNvSpPr>
            <a:spLocks noGrp="1"/>
          </p:cNvSpPr>
          <p:nvPr>
            <p:ph sz="half" idx="2"/>
          </p:nvPr>
        </p:nvSpPr>
        <p:spPr>
          <a:xfrm>
            <a:off x="533400" y="1447800"/>
            <a:ext cx="4038600" cy="4525963"/>
          </a:xfrm>
        </p:spPr>
        <p:txBody>
          <a:bodyPr/>
          <a:lstStyle/>
          <a:p>
            <a:pPr>
              <a:buFont typeface="Wingdings" pitchFamily="2" charset="2"/>
              <a:buChar char="q"/>
            </a:pPr>
            <a:r>
              <a:rPr lang="en-US" dirty="0" smtClean="0"/>
              <a:t>Includes </a:t>
            </a:r>
            <a:r>
              <a:rPr lang="en-US" dirty="0"/>
              <a:t>projects that submitted at least a </a:t>
            </a:r>
            <a:r>
              <a:rPr lang="en-US" dirty="0" smtClean="0"/>
              <a:t>proposal</a:t>
            </a:r>
            <a:endParaRPr lang="en-US" dirty="0" smtClean="0">
              <a:latin typeface="+mj-lt"/>
            </a:endParaRPr>
          </a:p>
          <a:p>
            <a:pPr marL="0" indent="0">
              <a:buNone/>
            </a:pPr>
            <a:endParaRPr lang="en-US" sz="1000" dirty="0" smtClean="0">
              <a:latin typeface="+mj-lt"/>
            </a:endParaRPr>
          </a:p>
          <a:p>
            <a:pPr>
              <a:buFont typeface="Wingdings" pitchFamily="2" charset="2"/>
              <a:buChar char="q"/>
            </a:pPr>
            <a:r>
              <a:rPr lang="en-US" dirty="0" smtClean="0"/>
              <a:t>Sources:</a:t>
            </a:r>
          </a:p>
          <a:p>
            <a:pPr lvl="1">
              <a:buFont typeface="Wingdings" pitchFamily="2" charset="2"/>
              <a:buChar char="§"/>
            </a:pPr>
            <a:r>
              <a:rPr lang="en-US" i="1" dirty="0" smtClean="0"/>
              <a:t>Provided by </a:t>
            </a:r>
            <a:r>
              <a:rPr lang="en-US" i="1" dirty="0"/>
              <a:t>PIs </a:t>
            </a:r>
            <a:r>
              <a:rPr lang="en-US" i="1" dirty="0" smtClean="0"/>
              <a:t>voluntarily in response to requests</a:t>
            </a:r>
          </a:p>
          <a:p>
            <a:pPr marL="457200" lvl="1" indent="0">
              <a:buNone/>
            </a:pPr>
            <a:endParaRPr lang="en-US" sz="1000" i="1" dirty="0">
              <a:latin typeface="+mj-lt"/>
            </a:endParaRPr>
          </a:p>
          <a:p>
            <a:pPr lvl="1">
              <a:buFont typeface="Wingdings" pitchFamily="2" charset="2"/>
              <a:buChar char="§"/>
            </a:pPr>
            <a:r>
              <a:rPr lang="en-US" i="1" dirty="0"/>
              <a:t>F</a:t>
            </a:r>
            <a:r>
              <a:rPr lang="en-US" i="1" dirty="0" smtClean="0"/>
              <a:t>ound </a:t>
            </a:r>
            <a:r>
              <a:rPr lang="en-US" i="1" dirty="0"/>
              <a:t>in the public domain</a:t>
            </a:r>
          </a:p>
          <a:p>
            <a:pPr marL="0" indent="0">
              <a:buNone/>
            </a:pPr>
            <a:endParaRPr lang="en-US" sz="1100" dirty="0" smtClean="0">
              <a:latin typeface="+mj-lt"/>
            </a:endParaRPr>
          </a:p>
          <a:p>
            <a:pPr marL="285750" indent="-285750">
              <a:buFont typeface="Arial" pitchFamily="34" charset="0"/>
              <a:buChar char="•"/>
            </a:pPr>
            <a:endParaRPr lang="en-US" sz="1100" dirty="0">
              <a:latin typeface="+mj-lt"/>
            </a:endParaRPr>
          </a:p>
          <a:p>
            <a:endParaRPr lang="en-US" sz="1100" dirty="0">
              <a:latin typeface="+mj-lt"/>
            </a:endParaRPr>
          </a:p>
        </p:txBody>
      </p:sp>
      <p:sp>
        <p:nvSpPr>
          <p:cNvPr id="4" name="Date Placeholder 3"/>
          <p:cNvSpPr>
            <a:spLocks noGrp="1"/>
          </p:cNvSpPr>
          <p:nvPr>
            <p:ph type="dt" sz="half" idx="10"/>
          </p:nvPr>
        </p:nvSpPr>
        <p:spPr/>
        <p:txBody>
          <a:bodyPr/>
          <a:lstStyle/>
          <a:p>
            <a:pPr>
              <a:defRPr/>
            </a:pPr>
            <a:r>
              <a:rPr lang="en-US" dirty="0"/>
              <a:t>June 15, 2012</a:t>
            </a:r>
          </a:p>
        </p:txBody>
      </p:sp>
    </p:spTree>
    <p:extLst>
      <p:ext uri="{BB962C8B-B14F-4D97-AF65-F5344CB8AC3E}">
        <p14:creationId xmlns:p14="http://schemas.microsoft.com/office/powerpoint/2010/main" val="18963943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a:t>
            </a:r>
            <a:r>
              <a:rPr lang="en-US" dirty="0" smtClean="0"/>
              <a:t>Materials were Reviewed and Coded</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26841638"/>
              </p:ext>
            </p:extLst>
          </p:nvPr>
        </p:nvGraphicFramePr>
        <p:xfrm>
          <a:off x="5334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10"/>
          </p:nvPr>
        </p:nvSpPr>
        <p:spPr/>
        <p:txBody>
          <a:bodyPr/>
          <a:lstStyle/>
          <a:p>
            <a:pPr>
              <a:defRPr/>
            </a:pPr>
            <a:r>
              <a:rPr lang="en-US" dirty="0"/>
              <a:t>June 15, 2012</a:t>
            </a:r>
          </a:p>
        </p:txBody>
      </p:sp>
    </p:spTree>
    <p:extLst>
      <p:ext uri="{BB962C8B-B14F-4D97-AF65-F5344CB8AC3E}">
        <p14:creationId xmlns:p14="http://schemas.microsoft.com/office/powerpoint/2010/main" val="29381065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lvl="0"/>
            <a:r>
              <a:rPr lang="en-US" dirty="0" smtClean="0"/>
              <a:t>RFP Guides Innovation in STEM Education</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95483336"/>
              </p:ext>
            </p:extLst>
          </p:nvPr>
        </p:nvGraphicFramePr>
        <p:xfrm>
          <a:off x="5334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Date Placeholder 1"/>
          <p:cNvSpPr>
            <a:spLocks noGrp="1"/>
          </p:cNvSpPr>
          <p:nvPr>
            <p:ph type="dt" sz="half" idx="10"/>
          </p:nvPr>
        </p:nvSpPr>
        <p:spPr/>
        <p:txBody>
          <a:bodyPr/>
          <a:lstStyle/>
          <a:p>
            <a:pPr>
              <a:defRPr/>
            </a:pPr>
            <a:r>
              <a:rPr lang="en-US" dirty="0"/>
              <a:t>June 15, 2012</a:t>
            </a:r>
          </a:p>
        </p:txBody>
      </p:sp>
    </p:spTree>
    <p:extLst>
      <p:ext uri="{BB962C8B-B14F-4D97-AF65-F5344CB8AC3E}">
        <p14:creationId xmlns:p14="http://schemas.microsoft.com/office/powerpoint/2010/main" val="17847058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228600"/>
            <a:ext cx="8229600" cy="1143000"/>
          </a:xfrm>
        </p:spPr>
        <p:txBody>
          <a:bodyPr/>
          <a:lstStyle/>
          <a:p>
            <a:r>
              <a:rPr lang="en-US" sz="3600" dirty="0" smtClean="0"/>
              <a:t>Disciplines Addressed in Projects</a:t>
            </a:r>
          </a:p>
        </p:txBody>
      </p:sp>
      <p:graphicFrame>
        <p:nvGraphicFramePr>
          <p:cNvPr id="2" name="Content Placeholder 3"/>
          <p:cNvGraphicFramePr>
            <a:graphicFrameLocks noGrp="1"/>
          </p:cNvGraphicFramePr>
          <p:nvPr>
            <p:ph idx="1"/>
            <p:extLst>
              <p:ext uri="{D42A27DB-BD31-4B8C-83A1-F6EECF244321}">
                <p14:modId xmlns:p14="http://schemas.microsoft.com/office/powerpoint/2010/main" val="710515230"/>
              </p:ext>
            </p:extLst>
          </p:nvPr>
        </p:nvGraphicFramePr>
        <p:xfrm>
          <a:off x="228600" y="1447800"/>
          <a:ext cx="8432800" cy="5003800"/>
        </p:xfrm>
        <a:graphic>
          <a:graphicData uri="http://schemas.openxmlformats.org/drawingml/2006/chart">
            <c:chart xmlns:c="http://schemas.openxmlformats.org/drawingml/2006/chart" xmlns:r="http://schemas.openxmlformats.org/officeDocument/2006/relationships" r:id="rId2"/>
          </a:graphicData>
        </a:graphic>
      </p:graphicFrame>
      <p:sp>
        <p:nvSpPr>
          <p:cNvPr id="3" name="Date Placeholder 2"/>
          <p:cNvSpPr>
            <a:spLocks noGrp="1"/>
          </p:cNvSpPr>
          <p:nvPr>
            <p:ph type="dt" sz="half" idx="10"/>
          </p:nvPr>
        </p:nvSpPr>
        <p:spPr/>
        <p:txBody>
          <a:bodyPr/>
          <a:lstStyle/>
          <a:p>
            <a:pPr>
              <a:defRPr/>
            </a:pPr>
            <a:r>
              <a:rPr lang="en-US" dirty="0"/>
              <a:t>June 15, 2012</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z="3200" dirty="0" smtClean="0"/>
              <a:t>Target Segment of the Education Population</a:t>
            </a:r>
          </a:p>
        </p:txBody>
      </p:sp>
      <p:graphicFrame>
        <p:nvGraphicFramePr>
          <p:cNvPr id="3" name="Object 2"/>
          <p:cNvGraphicFramePr>
            <a:graphicFrameLocks noGrp="1" noChangeAspect="1"/>
          </p:cNvGraphicFramePr>
          <p:nvPr>
            <p:ph idx="1"/>
            <p:extLst>
              <p:ext uri="{D42A27DB-BD31-4B8C-83A1-F6EECF244321}">
                <p14:modId xmlns:p14="http://schemas.microsoft.com/office/powerpoint/2010/main" val="2623776990"/>
              </p:ext>
            </p:extLst>
          </p:nvPr>
        </p:nvGraphicFramePr>
        <p:xfrm>
          <a:off x="501650" y="1577975"/>
          <a:ext cx="8093075" cy="4413250"/>
        </p:xfrm>
        <a:graphic>
          <a:graphicData uri="http://schemas.openxmlformats.org/drawingml/2006/chart">
            <c:chart xmlns:c="http://schemas.openxmlformats.org/drawingml/2006/chart" xmlns:r="http://schemas.openxmlformats.org/officeDocument/2006/relationships" r:id="rId2"/>
          </a:graphicData>
        </a:graphic>
      </p:graphicFrame>
      <p:sp>
        <p:nvSpPr>
          <p:cNvPr id="2" name="Date Placeholder 1"/>
          <p:cNvSpPr>
            <a:spLocks noGrp="1"/>
          </p:cNvSpPr>
          <p:nvPr>
            <p:ph type="dt" sz="half" idx="10"/>
          </p:nvPr>
        </p:nvSpPr>
        <p:spPr/>
        <p:txBody>
          <a:bodyPr/>
          <a:lstStyle/>
          <a:p>
            <a:pPr>
              <a:defRPr/>
            </a:pPr>
            <a:r>
              <a:rPr lang="en-US" dirty="0"/>
              <a:t>June 15, 2012</a:t>
            </a:r>
          </a:p>
        </p:txBody>
      </p:sp>
    </p:spTree>
    <p:extLst>
      <p:ext uri="{BB962C8B-B14F-4D97-AF65-F5344CB8AC3E}">
        <p14:creationId xmlns:p14="http://schemas.microsoft.com/office/powerpoint/2010/main" val="41581550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Outcomes Studied</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88230953"/>
              </p:ext>
            </p:extLst>
          </p:nvPr>
        </p:nvGraphicFramePr>
        <p:xfrm>
          <a:off x="5334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4" name="Date Placeholder 3"/>
          <p:cNvSpPr>
            <a:spLocks noGrp="1"/>
          </p:cNvSpPr>
          <p:nvPr>
            <p:ph type="dt" sz="half" idx="10"/>
          </p:nvPr>
        </p:nvSpPr>
        <p:spPr/>
        <p:txBody>
          <a:bodyPr/>
          <a:lstStyle/>
          <a:p>
            <a:pPr>
              <a:defRPr/>
            </a:pPr>
            <a:r>
              <a:rPr lang="en-US" dirty="0"/>
              <a:t>June 15, 2012</a:t>
            </a:r>
          </a:p>
        </p:txBody>
      </p:sp>
    </p:spTree>
    <p:extLst>
      <p:ext uri="{BB962C8B-B14F-4D97-AF65-F5344CB8AC3E}">
        <p14:creationId xmlns:p14="http://schemas.microsoft.com/office/powerpoint/2010/main" val="9598019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Types of Student and Teacher Outcomes </a:t>
            </a:r>
            <a:r>
              <a:rPr lang="en-US" dirty="0"/>
              <a:t>Studied</a:t>
            </a:r>
          </a:p>
        </p:txBody>
      </p:sp>
      <p:sp>
        <p:nvSpPr>
          <p:cNvPr id="6" name="Text Placeholder 5"/>
          <p:cNvSpPr>
            <a:spLocks noGrp="1"/>
          </p:cNvSpPr>
          <p:nvPr>
            <p:ph type="body" idx="1"/>
          </p:nvPr>
        </p:nvSpPr>
        <p:spPr/>
        <p:txBody>
          <a:bodyPr/>
          <a:lstStyle/>
          <a:p>
            <a:r>
              <a:rPr lang="en-US" i="1" dirty="0" smtClean="0">
                <a:solidFill>
                  <a:srgbClr val="7030A0"/>
                </a:solidFill>
              </a:rPr>
              <a:t>Students</a:t>
            </a:r>
            <a:endParaRPr lang="en-US" i="1" dirty="0">
              <a:solidFill>
                <a:srgbClr val="7030A0"/>
              </a:solidFill>
            </a:endParaRPr>
          </a:p>
        </p:txBody>
      </p:sp>
      <p:graphicFrame>
        <p:nvGraphicFramePr>
          <p:cNvPr id="10" name="Content Placeholder 9"/>
          <p:cNvGraphicFramePr>
            <a:graphicFrameLocks noGrp="1"/>
          </p:cNvGraphicFramePr>
          <p:nvPr>
            <p:ph sz="half" idx="2"/>
            <p:extLst>
              <p:ext uri="{D42A27DB-BD31-4B8C-83A1-F6EECF244321}">
                <p14:modId xmlns:p14="http://schemas.microsoft.com/office/powerpoint/2010/main" val="2780600701"/>
              </p:ext>
            </p:extLst>
          </p:nvPr>
        </p:nvGraphicFramePr>
        <p:xfrm>
          <a:off x="304800" y="2209800"/>
          <a:ext cx="4343400" cy="40386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Placeholder 7"/>
          <p:cNvSpPr>
            <a:spLocks noGrp="1"/>
          </p:cNvSpPr>
          <p:nvPr>
            <p:ph type="body" sz="quarter" idx="3"/>
          </p:nvPr>
        </p:nvSpPr>
        <p:spPr/>
        <p:txBody>
          <a:bodyPr/>
          <a:lstStyle/>
          <a:p>
            <a:r>
              <a:rPr lang="en-US" i="1" dirty="0">
                <a:solidFill>
                  <a:srgbClr val="7030A0"/>
                </a:solidFill>
              </a:rPr>
              <a:t>T</a:t>
            </a:r>
            <a:r>
              <a:rPr lang="en-US" i="1" dirty="0" smtClean="0">
                <a:solidFill>
                  <a:srgbClr val="7030A0"/>
                </a:solidFill>
              </a:rPr>
              <a:t>eachers</a:t>
            </a:r>
            <a:endParaRPr lang="en-US" i="1" dirty="0">
              <a:solidFill>
                <a:srgbClr val="7030A0"/>
              </a:solidFill>
            </a:endParaRPr>
          </a:p>
        </p:txBody>
      </p:sp>
      <p:graphicFrame>
        <p:nvGraphicFramePr>
          <p:cNvPr id="11" name="Content Placeholder 10"/>
          <p:cNvGraphicFramePr>
            <a:graphicFrameLocks noGrp="1"/>
          </p:cNvGraphicFramePr>
          <p:nvPr>
            <p:ph sz="quarter" idx="4"/>
            <p:extLst>
              <p:ext uri="{D42A27DB-BD31-4B8C-83A1-F6EECF244321}">
                <p14:modId xmlns:p14="http://schemas.microsoft.com/office/powerpoint/2010/main" val="3339655139"/>
              </p:ext>
            </p:extLst>
          </p:nvPr>
        </p:nvGraphicFramePr>
        <p:xfrm>
          <a:off x="4645025" y="2174875"/>
          <a:ext cx="4270375" cy="3997326"/>
        </p:xfrm>
        <a:graphic>
          <a:graphicData uri="http://schemas.openxmlformats.org/drawingml/2006/chart">
            <c:chart xmlns:c="http://schemas.openxmlformats.org/drawingml/2006/chart" xmlns:r="http://schemas.openxmlformats.org/officeDocument/2006/relationships" r:id="rId4"/>
          </a:graphicData>
        </a:graphic>
      </p:graphicFrame>
      <p:sp>
        <p:nvSpPr>
          <p:cNvPr id="4" name="Date Placeholder 3"/>
          <p:cNvSpPr>
            <a:spLocks noGrp="1"/>
          </p:cNvSpPr>
          <p:nvPr>
            <p:ph type="dt" sz="half" idx="10"/>
          </p:nvPr>
        </p:nvSpPr>
        <p:spPr/>
        <p:txBody>
          <a:bodyPr/>
          <a:lstStyle/>
          <a:p>
            <a:pPr>
              <a:defRPr/>
            </a:pPr>
            <a:r>
              <a:rPr lang="en-US" dirty="0"/>
              <a:t>June 15, 2012</a:t>
            </a:r>
          </a:p>
        </p:txBody>
      </p:sp>
      <p:sp>
        <p:nvSpPr>
          <p:cNvPr id="12" name="TextBox 11"/>
          <p:cNvSpPr txBox="1"/>
          <p:nvPr/>
        </p:nvSpPr>
        <p:spPr>
          <a:xfrm>
            <a:off x="1353820" y="2971800"/>
            <a:ext cx="1295400" cy="338554"/>
          </a:xfrm>
          <a:prstGeom prst="rect">
            <a:avLst/>
          </a:prstGeom>
          <a:noFill/>
        </p:spPr>
        <p:txBody>
          <a:bodyPr wrap="square" rtlCol="0">
            <a:spAutoFit/>
          </a:bodyPr>
          <a:lstStyle/>
          <a:p>
            <a:r>
              <a:rPr lang="en-US" sz="1600" b="1" dirty="0" smtClean="0">
                <a:latin typeface="+mj-lt"/>
              </a:rPr>
              <a:t>Achievement</a:t>
            </a:r>
            <a:endParaRPr lang="en-US" sz="1600" b="1" dirty="0">
              <a:latin typeface="+mj-lt"/>
            </a:endParaRPr>
          </a:p>
        </p:txBody>
      </p:sp>
    </p:spTree>
    <p:extLst>
      <p:ext uri="{BB962C8B-B14F-4D97-AF65-F5344CB8AC3E}">
        <p14:creationId xmlns:p14="http://schemas.microsoft.com/office/powerpoint/2010/main" val="213693156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_CADRE_FINAL_v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518B90B60699B46B7C74AB5B018E04D" ma:contentTypeVersion="0" ma:contentTypeDescription="Create a new document." ma:contentTypeScope="" ma:versionID="627622e85eba3c0aab1199a5c7dae636">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6F2A842-7661-437E-ACEB-A6EA7146CE31}">
  <ds:schemaRefs>
    <ds:schemaRef ds:uri="http://schemas.microsoft.com/office/2006/metadata/longProperties"/>
  </ds:schemaRefs>
</ds:datastoreItem>
</file>

<file path=customXml/itemProps2.xml><?xml version="1.0" encoding="utf-8"?>
<ds:datastoreItem xmlns:ds="http://schemas.openxmlformats.org/officeDocument/2006/customXml" ds:itemID="{19DC8604-7BDB-406A-9A9F-31CFA13CD9E5}">
  <ds:schemaRefs>
    <ds:schemaRef ds:uri="http://schemas.microsoft.com/sharepoint/v3/contenttype/forms"/>
  </ds:schemaRefs>
</ds:datastoreItem>
</file>

<file path=customXml/itemProps3.xml><?xml version="1.0" encoding="utf-8"?>
<ds:datastoreItem xmlns:ds="http://schemas.openxmlformats.org/officeDocument/2006/customXml" ds:itemID="{65CEE276-EFEF-4B5B-80B2-C43374F007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82C48DF9-64E1-4469-AEE6-72FE2D3E4199}">
  <ds:schemaRefs>
    <ds:schemaRef ds:uri="http://purl.org/dc/dcmitype/"/>
    <ds:schemaRef ds:uri="http://schemas.microsoft.com/office/2006/metadata/properties"/>
    <ds:schemaRef ds:uri="http://purl.org/dc/elements/1.1/"/>
    <ds:schemaRef ds:uri="http://schemas.openxmlformats.org/package/2006/metadata/core-properties"/>
    <ds:schemaRef ds:uri="http://schemas.microsoft.com/office/2006/documentManagement/types"/>
    <ds:schemaRef ds:uri="http://www.w3.org/XML/1998/namespace"/>
    <ds:schemaRef ds:uri="http://purl.org/dc/term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Angles</Template>
  <TotalTime>3406</TotalTime>
  <Words>3050</Words>
  <Application>Microsoft Office PowerPoint</Application>
  <PresentationFormat>On-screen Show (4:3)</PresentationFormat>
  <Paragraphs>943</Paragraphs>
  <Slides>29</Slides>
  <Notes>23</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Template_CADRE_FINAL_v1</vt:lpstr>
      <vt:lpstr>Community for Advancing Discovery Research in Education (CADRE)  A Review of Research Instruments for STEM Teacher Practices, PCK, and Content Knowledge </vt:lpstr>
      <vt:lpstr>DR K-12 Portfolio Overview</vt:lpstr>
      <vt:lpstr>Data from 248 Projects</vt:lpstr>
      <vt:lpstr>Project Materials were Reviewed and Coded</vt:lpstr>
      <vt:lpstr>RFP Guides Innovation in STEM Education</vt:lpstr>
      <vt:lpstr>Disciplines Addressed in Projects</vt:lpstr>
      <vt:lpstr>Target Segment of the Education Population</vt:lpstr>
      <vt:lpstr>Outcomes Studied</vt:lpstr>
      <vt:lpstr>Types of Student and Teacher Outcomes Studied</vt:lpstr>
      <vt:lpstr>Teacher Instrument Study Overview</vt:lpstr>
      <vt:lpstr>75 projects assessed teacher outcomes with existing instruments</vt:lpstr>
      <vt:lpstr>82 unique instruments identified</vt:lpstr>
      <vt:lpstr>82 instruments identified</vt:lpstr>
      <vt:lpstr>More Refined Look at Constructs</vt:lpstr>
      <vt:lpstr>Instructional Practices</vt:lpstr>
      <vt:lpstr>Instructional Practices plus</vt:lpstr>
      <vt:lpstr>Teachers’ Content Knowledge</vt:lpstr>
      <vt:lpstr>Teachers’ Content Knowledge</vt:lpstr>
      <vt:lpstr>Instructional Beliefs</vt:lpstr>
      <vt:lpstr>Multidimensional</vt:lpstr>
      <vt:lpstr>System-wide Reform Focused</vt:lpstr>
      <vt:lpstr>PowerPoint Presentation</vt:lpstr>
      <vt:lpstr>Dialogue Focused</vt:lpstr>
      <vt:lpstr>Reliability Information</vt:lpstr>
      <vt:lpstr>Validity Evidence</vt:lpstr>
      <vt:lpstr>Trends</vt:lpstr>
      <vt:lpstr>Trends cont.</vt:lpstr>
      <vt:lpstr>Discussion</vt:lpstr>
      <vt:lpstr>Contact Information Abt Associates </vt:lpstr>
    </vt:vector>
  </TitlesOfParts>
  <Company>EDC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Silvia Lavita</dc:creator>
  <cp:lastModifiedBy>Daphne Minner</cp:lastModifiedBy>
  <cp:revision>339</cp:revision>
  <cp:lastPrinted>2011-11-18T19:21:23Z</cp:lastPrinted>
  <dcterms:created xsi:type="dcterms:W3CDTF">2009-06-23T16:15:21Z</dcterms:created>
  <dcterms:modified xsi:type="dcterms:W3CDTF">2012-06-18T15:32:34Z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EmailTo">
    <vt:lpwstr/>
  </property>
  <property fmtid="{D5CDD505-2E9C-101B-9397-08002B2CF9AE}" pid="3" name="EmailSender">
    <vt:lpwstr/>
  </property>
  <property fmtid="{D5CDD505-2E9C-101B-9397-08002B2CF9AE}" pid="4" name="EmailFrom">
    <vt:lpwstr/>
  </property>
  <property fmtid="{D5CDD505-2E9C-101B-9397-08002B2CF9AE}" pid="5" name="EmailSubject">
    <vt:lpwstr/>
  </property>
  <property fmtid="{D5CDD505-2E9C-101B-9397-08002B2CF9AE}" pid="6" name="EmailCc">
    <vt:lpwstr/>
  </property>
  <property fmtid="{D5CDD505-2E9C-101B-9397-08002B2CF9AE}" pid="7" name="ContentTypeId">
    <vt:lpwstr>0x010100D518B90B60699B46B7C74AB5B018E04D</vt:lpwstr>
  </property>
  <property fmtid="{D5CDD505-2E9C-101B-9397-08002B2CF9AE}" pid="8" name="ContentType">
    <vt:lpwstr>Document</vt:lpwstr>
  </property>
</Properties>
</file>