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6"/>
  </p:notesMasterIdLst>
  <p:sldIdLst>
    <p:sldId id="256" r:id="rId2"/>
    <p:sldId id="341" r:id="rId3"/>
    <p:sldId id="354" r:id="rId4"/>
    <p:sldId id="323" r:id="rId5"/>
    <p:sldId id="359" r:id="rId6"/>
    <p:sldId id="360" r:id="rId7"/>
    <p:sldId id="355" r:id="rId8"/>
    <p:sldId id="356" r:id="rId9"/>
    <p:sldId id="326" r:id="rId10"/>
    <p:sldId id="324" r:id="rId11"/>
    <p:sldId id="334" r:id="rId12"/>
    <p:sldId id="344" r:id="rId13"/>
    <p:sldId id="317" r:id="rId14"/>
    <p:sldId id="325" r:id="rId15"/>
    <p:sldId id="318" r:id="rId16"/>
    <p:sldId id="336" r:id="rId17"/>
    <p:sldId id="372" r:id="rId18"/>
    <p:sldId id="361" r:id="rId19"/>
    <p:sldId id="362" r:id="rId20"/>
    <p:sldId id="357" r:id="rId21"/>
    <p:sldId id="345" r:id="rId22"/>
    <p:sldId id="348" r:id="rId23"/>
    <p:sldId id="346" r:id="rId24"/>
    <p:sldId id="347" r:id="rId25"/>
    <p:sldId id="370" r:id="rId26"/>
    <p:sldId id="351" r:id="rId27"/>
    <p:sldId id="352" r:id="rId28"/>
    <p:sldId id="365" r:id="rId29"/>
    <p:sldId id="366" r:id="rId30"/>
    <p:sldId id="367" r:id="rId31"/>
    <p:sldId id="369" r:id="rId32"/>
    <p:sldId id="364" r:id="rId33"/>
    <p:sldId id="368" r:id="rId34"/>
    <p:sldId id="371"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1" d="100"/>
          <a:sy n="131" d="100"/>
        </p:scale>
        <p:origin x="-664" y="-112"/>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BF7B433-F03C-4043-BD2C-EFC03AAE4416}" type="datetime1">
              <a:rPr lang="en-US"/>
              <a:pPr>
                <a:defRPr/>
              </a:pPr>
              <a:t>12/1/10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9318040-77E5-3044-9753-9E404B1641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436" name="Slide Number Placeholder 3"/>
          <p:cNvSpPr>
            <a:spLocks noGrp="1"/>
          </p:cNvSpPr>
          <p:nvPr>
            <p:ph type="sldNum" sz="quarter" idx="5"/>
          </p:nvPr>
        </p:nvSpPr>
        <p:spPr bwMode="auto">
          <a:noFill/>
          <a:ln>
            <a:miter lim="800000"/>
            <a:headEnd/>
            <a:tailEnd/>
          </a:ln>
        </p:spPr>
        <p:txBody>
          <a:bodyPr/>
          <a:lstStyle/>
          <a:p>
            <a:fld id="{63D5CABA-1D0C-A04E-A825-B349A3E08C9E}"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Need to read up a little to give a succinct description of a Wright map.  Remember that Andre, Rich and Paul will be in the room, too.</a:t>
            </a:r>
          </a:p>
          <a:p>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srcRect t="50000"/>
          <a:stretch>
            <a:fillRect/>
          </a:stretch>
        </p:blipFill>
        <p:spPr bwMode="auto">
          <a:xfrm>
            <a:off x="0" y="3429000"/>
            <a:ext cx="9144000" cy="3429000"/>
          </a:xfrm>
          <a:prstGeom prst="rect">
            <a:avLst/>
          </a:prstGeom>
          <a:noFill/>
          <a:ln w="9525">
            <a:noFill/>
            <a:miter lim="800000"/>
            <a:headEnd/>
            <a:tailEnd/>
          </a:ln>
        </p:spPr>
      </p:pic>
      <p:pic>
        <p:nvPicPr>
          <p:cNvPr id="5" name="Picture 7" descr="overlay-ruleShadow.png"/>
          <p:cNvPicPr>
            <a:picLocks noChangeAspect="1"/>
          </p:cNvPicPr>
          <p:nvPr/>
        </p:nvPicPr>
        <p:blipFill>
          <a:blip r:embed="rId3"/>
          <a:srcRect/>
          <a:stretch>
            <a:fillRect/>
          </a:stretch>
        </p:blipFill>
        <p:spPr bwMode="auto">
          <a:xfrm>
            <a:off x="0" y="3303588"/>
            <a:ext cx="9144000" cy="125412"/>
          </a:xfrm>
          <a:prstGeom prst="rect">
            <a:avLst/>
          </a:prstGeom>
          <a:noFill/>
          <a:ln w="9525">
            <a:noFill/>
            <a:miter lim="800000"/>
            <a:headEnd/>
            <a:tailEnd/>
          </a:ln>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a:lvl1pPr>
          </a:lstStyle>
          <a:p>
            <a:pPr>
              <a:defRPr/>
            </a:pPr>
            <a:fld id="{B2425D20-7AC5-5C4B-8834-A874C5603976}" type="datetime1">
              <a:rPr lang="en-US"/>
              <a:pPr>
                <a:defRPr/>
              </a:pPr>
              <a:t>12/1/10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CEF9B9D-AFBE-5346-BA84-A3179EB269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srcRect l="50000"/>
          <a:stretch>
            <a:fillRect/>
          </a:stretch>
        </p:blipFill>
        <p:spPr bwMode="auto">
          <a:xfrm>
            <a:off x="4572000" y="4763"/>
            <a:ext cx="4572000" cy="6858000"/>
          </a:xfrm>
          <a:prstGeom prst="rect">
            <a:avLst/>
          </a:prstGeom>
          <a:noFill/>
          <a:ln w="9525">
            <a:noFill/>
            <a:miter lim="800000"/>
            <a:headEnd/>
            <a:tailEnd/>
          </a:ln>
        </p:spPr>
      </p:pic>
      <p:pic>
        <p:nvPicPr>
          <p:cNvPr id="6" name="Picture 7" descr="overlay-ruleShadow.png"/>
          <p:cNvPicPr>
            <a:picLocks noChangeAspect="1"/>
          </p:cNvPicPr>
          <p:nvPr/>
        </p:nvPicPr>
        <p:blipFill>
          <a:blip r:embed="rId3"/>
          <a:srcRect r="25031"/>
          <a:stretch>
            <a:fillRect/>
          </a:stretch>
        </p:blipFill>
        <p:spPr bwMode="auto">
          <a:xfrm rot="16200000">
            <a:off x="1086644" y="3364706"/>
            <a:ext cx="6854825" cy="125413"/>
          </a:xfrm>
          <a:prstGeom prst="rect">
            <a:avLst/>
          </a:prstGeom>
          <a:noFill/>
          <a:ln w="9525">
            <a:noFill/>
            <a:miter lim="800000"/>
            <a:headEnd/>
            <a:tailEnd/>
          </a:ln>
        </p:spPr>
      </p:pic>
      <p:sp>
        <p:nvSpPr>
          <p:cNvPr id="2" name="Title 1"/>
          <p:cNvSpPr>
            <a:spLocks noGrp="1"/>
          </p:cNvSpPr>
          <p:nvPr>
            <p:ph type="title"/>
          </p:nvPr>
        </p:nvSpPr>
        <p:spPr>
          <a:xfrm>
            <a:off x="301752" y="274320"/>
            <a:ext cx="3959352" cy="1691640"/>
          </a:xfrm>
        </p:spPr>
        <p:txBody>
          <a:bodyPr anchor="b" anchorCtr="0"/>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2670175" y="6356350"/>
            <a:ext cx="1627188" cy="365125"/>
          </a:xfrm>
          <a:effectLst>
            <a:outerShdw blurRad="50800" dist="38100" dir="2700000" algn="tl" rotWithShape="0">
              <a:prstClr val="black">
                <a:alpha val="40000"/>
              </a:prstClr>
            </a:outerShdw>
          </a:effectLst>
        </p:spPr>
        <p:txBody>
          <a:bodyPr/>
          <a:lstStyle>
            <a:lvl1pPr>
              <a:defRPr>
                <a:solidFill>
                  <a:schemeClr val="tx1"/>
                </a:solidFill>
              </a:defRPr>
            </a:lvl1pPr>
          </a:lstStyle>
          <a:p>
            <a:pPr>
              <a:defRPr/>
            </a:pPr>
            <a:fld id="{42DA6704-1884-684D-A52B-6128954AB863}" type="datetime1">
              <a:rPr lang="en-US"/>
              <a:pPr>
                <a:defRPr/>
              </a:pPr>
              <a:t>12/1/10</a:t>
            </a:fld>
            <a:endParaRPr lang="en-US"/>
          </a:p>
        </p:txBody>
      </p:sp>
      <p:sp>
        <p:nvSpPr>
          <p:cNvPr id="8" name="Footer Placeholder 5"/>
          <p:cNvSpPr>
            <a:spLocks noGrp="1"/>
          </p:cNvSpPr>
          <p:nvPr>
            <p:ph type="ftr" sz="quarter" idx="11"/>
          </p:nvPr>
        </p:nvSpPr>
        <p:spPr>
          <a:xfrm>
            <a:off x="241300" y="6356350"/>
            <a:ext cx="1893888" cy="365125"/>
          </a:xfrm>
          <a:effectLst>
            <a:outerShdw blurRad="50800" dist="38100" dir="2700000" algn="tl" rotWithShape="0">
              <a:prstClr val="black">
                <a:alpha val="40000"/>
              </a:prstClr>
            </a:outerShdw>
          </a:effectLst>
        </p:spPr>
        <p:txBody>
          <a:bodyPr wrap="square" numCol="1" anchorCtr="0" compatLnSpc="1">
            <a:prstTxWarp prst="textNoShape">
              <a:avLst/>
            </a:prstTxWarp>
          </a:bodyPr>
          <a:lstStyle>
            <a:lvl1pPr fontAlgn="base">
              <a:spcBef>
                <a:spcPct val="0"/>
              </a:spcBef>
              <a:spcAft>
                <a:spcPct val="0"/>
              </a:spcAft>
              <a:defRPr>
                <a:solidFill>
                  <a:schemeClr val="tx1"/>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9" name="Slide Number Placeholder 6"/>
          <p:cNvSpPr>
            <a:spLocks noGrp="1"/>
          </p:cNvSpPr>
          <p:nvPr>
            <p:ph type="sldNum" sz="quarter" idx="12"/>
          </p:nvPr>
        </p:nvSpPr>
        <p:spPr>
          <a:xfrm>
            <a:off x="1892300" y="5738813"/>
            <a:ext cx="758825" cy="574675"/>
          </a:xfrm>
        </p:spPr>
        <p:txBody>
          <a:bodyPr>
            <a:noAutofit/>
          </a:bodyPr>
          <a:lstStyle>
            <a:lvl1pPr>
              <a:defRPr sz="3600">
                <a:solidFill>
                  <a:schemeClr val="tx1"/>
                </a:solidFill>
                <a:latin typeface="Perpetua Titling MT" charset="0"/>
              </a:defRPr>
            </a:lvl1pPr>
          </a:lstStyle>
          <a:p>
            <a:pPr>
              <a:defRPr/>
            </a:pPr>
            <a:fld id="{3C77FBAD-4EB7-1A48-B589-DD2543BC17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srcRect/>
          <a:stretch>
            <a:fillRect/>
          </a:stretch>
        </p:blipFill>
        <p:spPr bwMode="auto">
          <a:xfrm>
            <a:off x="0" y="4763"/>
            <a:ext cx="9144000" cy="6858000"/>
          </a:xfrm>
          <a:prstGeom prst="rect">
            <a:avLst/>
          </a:prstGeom>
          <a:noFill/>
          <a:ln w="9525">
            <a:noFill/>
            <a:miter lim="800000"/>
            <a:headEnd/>
            <a:tailEnd/>
          </a:ln>
        </p:spPr>
      </p:pic>
      <p:sp>
        <p:nvSpPr>
          <p:cNvPr id="2" name="Title 1"/>
          <p:cNvSpPr>
            <a:spLocks noGrp="1"/>
          </p:cNvSpPr>
          <p:nvPr>
            <p:ph type="title"/>
          </p:nvPr>
        </p:nvSpPr>
        <p:spPr>
          <a:xfrm>
            <a:off x="762000" y="4038600"/>
            <a:ext cx="7620000" cy="990600"/>
          </a:xfrm>
        </p:spPr>
        <p:txBody>
          <a:bodyPr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lvl="0"/>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2000" y="5042647"/>
            <a:ext cx="7620000" cy="1129553"/>
          </a:xfrm>
        </p:spPr>
        <p:txBody>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715A850-CCA8-4A46-92E3-0CF864899F47}" type="datetime1">
              <a:rPr lang="en-US"/>
              <a:pPr>
                <a:defRPr/>
              </a:pPr>
              <a:t>12/1/10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8D6CA59-513D-7048-AF95-8460BA4316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pPr>
              <a:defRPr/>
            </a:pPr>
            <a:fld id="{2F3D7112-C0C6-0F46-901E-80DAD8AD6FB6}" type="datetime1">
              <a:rPr lang="en-US"/>
              <a:pPr>
                <a:defRPr/>
              </a:pPr>
              <a:t>12/1/10</a:t>
            </a:fld>
            <a:endParaRPr lang="en-US"/>
          </a:p>
        </p:txBody>
      </p:sp>
      <p:sp>
        <p:nvSpPr>
          <p:cNvPr id="3"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a:p>
        </p:txBody>
      </p:sp>
      <p:sp>
        <p:nvSpPr>
          <p:cNvPr id="4"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pPr>
              <a:defRPr/>
            </a:pPr>
            <a:fld id="{56B4C003-F1CE-0D42-9282-D91F987925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5" name="Picture 7"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A6B5F860-C0F0-B943-90F0-75B119BD282D}" type="datetime1">
              <a:rPr lang="en-US"/>
              <a:pPr>
                <a:defRPr/>
              </a:pPr>
              <a:t>12/1/10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DD9551C-222E-1349-B1F2-35829497F9E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srcRect r="14719"/>
          <a:stretch>
            <a:fillRect/>
          </a:stretch>
        </p:blipFill>
        <p:spPr bwMode="auto">
          <a:xfrm>
            <a:off x="0" y="4763"/>
            <a:ext cx="7797800" cy="6858000"/>
          </a:xfrm>
          <a:prstGeom prst="rect">
            <a:avLst/>
          </a:prstGeom>
          <a:noFill/>
          <a:ln w="9525">
            <a:noFill/>
            <a:miter lim="800000"/>
            <a:headEnd/>
            <a:tailEnd/>
          </a:ln>
        </p:spPr>
      </p:pic>
      <p:pic>
        <p:nvPicPr>
          <p:cNvPr id="5" name="Picture 7" descr="overlay-ruleShadow.png"/>
          <p:cNvPicPr>
            <a:picLocks noChangeAspect="1"/>
          </p:cNvPicPr>
          <p:nvPr/>
        </p:nvPicPr>
        <p:blipFill>
          <a:blip r:embed="rId3"/>
          <a:srcRect r="25031"/>
          <a:stretch>
            <a:fillRect/>
          </a:stretch>
        </p:blipFill>
        <p:spPr bwMode="auto">
          <a:xfrm rot="5400000" flipH="1">
            <a:off x="4421981" y="3364707"/>
            <a:ext cx="6854825" cy="125412"/>
          </a:xfrm>
          <a:prstGeom prst="rect">
            <a:avLst/>
          </a:prstGeom>
          <a:noFill/>
          <a:ln w="9525">
            <a:noFill/>
            <a:miter lim="800000"/>
            <a:headEnd/>
            <a:tailEnd/>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a:lstStyle>
            <a:lvl1pPr>
              <a:defRPr>
                <a:solidFill>
                  <a:schemeClr val="tx1"/>
                </a:solidFill>
              </a:defRPr>
            </a:lvl1pPr>
          </a:lstStyle>
          <a:p>
            <a:pPr>
              <a:defRPr/>
            </a:pPr>
            <a:fld id="{DD412EFC-9377-7E49-9E90-ABEB737F3A7C}" type="datetime1">
              <a:rPr lang="en-US"/>
              <a:pPr>
                <a:defRPr/>
              </a:pPr>
              <a:t>12/1/10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E2E69C-95A0-6444-BC7B-D6A2ED896B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5" name="Picture 7" descr="Overlay-FullBackground.jpg"/>
          <p:cNvPicPr>
            <a:picLocks noChangeAspect="1"/>
          </p:cNvPicPr>
          <p:nvPr/>
        </p:nvPicPr>
        <p:blipFill>
          <a:blip r:embed="rId3"/>
          <a:srcRect t="23334"/>
          <a:stretch>
            <a:fillRect/>
          </a:stretch>
        </p:blipFill>
        <p:spPr bwMode="auto">
          <a:xfrm>
            <a:off x="0" y="1152947"/>
            <a:ext cx="9144000" cy="5705054"/>
          </a:xfrm>
          <a:prstGeom prst="rect">
            <a:avLst/>
          </a:prstGeom>
          <a:noFill/>
          <a:ln w="9525">
            <a:noFill/>
            <a:miter lim="800000"/>
            <a:headEnd/>
            <a:tailEnd/>
          </a:ln>
        </p:spPr>
      </p:pic>
      <p:sp>
        <p:nvSpPr>
          <p:cNvPr id="2" name="Title 1"/>
          <p:cNvSpPr>
            <a:spLocks noGrp="1"/>
          </p:cNvSpPr>
          <p:nvPr>
            <p:ph type="title"/>
          </p:nvPr>
        </p:nvSpPr>
        <p:spPr>
          <a:xfrm>
            <a:off x="779463" y="63500"/>
            <a:ext cx="7583487" cy="1089447"/>
          </a:xfrm>
        </p:spPr>
        <p:txBody>
          <a:bodyPr/>
          <a:lstStyle>
            <a:lvl1pPr>
              <a:defRPr sz="3600"/>
            </a:lvl1p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38B794B5-3F1C-E84F-ADCD-5EC0C5837CF9}" type="datetime1">
              <a:rPr lang="en-US"/>
              <a:pPr>
                <a:defRPr/>
              </a:pPr>
              <a:t>12/1/10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B2F85B-7145-2241-AF17-16896CC9C7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srcRect t="50000"/>
          <a:stretch>
            <a:fillRect/>
          </a:stretch>
        </p:blipFill>
        <p:spPr bwMode="auto">
          <a:xfrm>
            <a:off x="0" y="3429000"/>
            <a:ext cx="9144000" cy="3429000"/>
          </a:xfrm>
          <a:prstGeom prst="rect">
            <a:avLst/>
          </a:prstGeom>
          <a:noFill/>
          <a:ln w="9525">
            <a:noFill/>
            <a:miter lim="800000"/>
            <a:headEnd/>
            <a:tailEnd/>
          </a:ln>
        </p:spPr>
      </p:pic>
      <p:pic>
        <p:nvPicPr>
          <p:cNvPr id="6" name="Picture 7" descr="overlay-ruleShadow.png"/>
          <p:cNvPicPr>
            <a:picLocks noChangeAspect="1"/>
          </p:cNvPicPr>
          <p:nvPr/>
        </p:nvPicPr>
        <p:blipFill>
          <a:blip r:embed="rId3"/>
          <a:srcRect/>
          <a:stretch>
            <a:fillRect/>
          </a:stretch>
        </p:blipFill>
        <p:spPr bwMode="auto">
          <a:xfrm>
            <a:off x="0" y="3303588"/>
            <a:ext cx="9144000" cy="125412"/>
          </a:xfrm>
          <a:prstGeom prst="rect">
            <a:avLst/>
          </a:prstGeom>
          <a:noFill/>
          <a:ln w="9525">
            <a:noFill/>
            <a:miter lim="800000"/>
            <a:headEnd/>
            <a:tailEnd/>
          </a:ln>
        </p:spPr>
      </p:pic>
      <p:sp>
        <p:nvSpPr>
          <p:cNvPr id="2" name="Title 1"/>
          <p:cNvSpPr>
            <a:spLocks noGrp="1"/>
          </p:cNvSpPr>
          <p:nvPr>
            <p:ph type="ctrTitle"/>
          </p:nvPr>
        </p:nvSpPr>
        <p:spPr>
          <a:xfrm>
            <a:off x="779463" y="789081"/>
            <a:ext cx="7583488" cy="1470025"/>
          </a:xfrm>
        </p:spPr>
        <p:txBody>
          <a:bodyP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rtlCol="0"/>
          <a:lstStyle>
            <a:lvl1pPr marL="0" indent="0" algn="ctr">
              <a:buNone/>
              <a:defRPr sz="1600">
                <a:solidFill>
                  <a:schemeClr val="tx1"/>
                </a:solidFill>
              </a:defRPr>
            </a:lvl1pPr>
          </a:lstStyle>
          <a:p>
            <a:pPr lvl="0"/>
            <a:r>
              <a:rPr lang="en-US" noProof="0" smtClean="0"/>
              <a:t>Click icon to add picture</a:t>
            </a:r>
            <a:endParaRPr noProof="0"/>
          </a:p>
        </p:txBody>
      </p:sp>
      <p:sp>
        <p:nvSpPr>
          <p:cNvPr id="7" name="Date Placeholder 3"/>
          <p:cNvSpPr>
            <a:spLocks noGrp="1"/>
          </p:cNvSpPr>
          <p:nvPr>
            <p:ph type="dt" sz="half" idx="14"/>
          </p:nvPr>
        </p:nvSpPr>
        <p:spPr/>
        <p:txBody>
          <a:bodyPr/>
          <a:lstStyle>
            <a:lvl1pPr>
              <a:defRPr/>
            </a:lvl1pPr>
          </a:lstStyle>
          <a:p>
            <a:pPr>
              <a:defRPr/>
            </a:pPr>
            <a:fld id="{87F01FF6-9A85-4641-B849-2C69C8A53360}" type="datetime1">
              <a:rPr lang="en-US"/>
              <a:pPr>
                <a:defRPr/>
              </a:pPr>
              <a:t>12/1/10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69F0C17-F935-0C4F-873B-86C68CF278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srcRect/>
          <a:stretch>
            <a:fillRect/>
          </a:stretch>
        </p:blipFill>
        <p:spPr bwMode="auto">
          <a:xfrm>
            <a:off x="0" y="4446588"/>
            <a:ext cx="9144000" cy="125412"/>
          </a:xfrm>
          <a:prstGeom prst="rect">
            <a:avLst/>
          </a:prstGeom>
          <a:noFill/>
          <a:ln w="9525">
            <a:noFill/>
            <a:miter lim="800000"/>
            <a:headEnd/>
            <a:tailEnd/>
          </a:ln>
        </p:spPr>
      </p:pic>
      <p:pic>
        <p:nvPicPr>
          <p:cNvPr id="5" name="Picture 7" descr="Overlay-FullBackground.jpg"/>
          <p:cNvPicPr>
            <a:picLocks noChangeAspect="1"/>
          </p:cNvPicPr>
          <p:nvPr/>
        </p:nvPicPr>
        <p:blipFill>
          <a:blip r:embed="rId3"/>
          <a:srcRect t="66667"/>
          <a:stretch>
            <a:fillRect/>
          </a:stretch>
        </p:blipFill>
        <p:spPr bwMode="auto">
          <a:xfrm>
            <a:off x="0" y="4572000"/>
            <a:ext cx="9144000" cy="2286000"/>
          </a:xfrm>
          <a:prstGeom prst="rect">
            <a:avLst/>
          </a:prstGeom>
          <a:noFill/>
          <a:ln w="9525">
            <a:noFill/>
            <a:miter lim="800000"/>
            <a:headEnd/>
            <a:tailEnd/>
          </a:ln>
        </p:spPr>
      </p:pic>
      <p:sp>
        <p:nvSpPr>
          <p:cNvPr id="2" name="Title 1"/>
          <p:cNvSpPr>
            <a:spLocks noGrp="1"/>
          </p:cNvSpPr>
          <p:nvPr>
            <p:ph type="title"/>
          </p:nvPr>
        </p:nvSpPr>
        <p:spPr>
          <a:xfrm>
            <a:off x="779463" y="2971800"/>
            <a:ext cx="7583487" cy="1362075"/>
          </a:xfrm>
        </p:spPr>
        <p:txBody>
          <a:bodyPr anchor="b" anchorCtr="0"/>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16B9DEF-FB71-B446-927C-076A89A189A7}" type="datetime1">
              <a:rPr lang="en-US"/>
              <a:pPr>
                <a:defRPr/>
              </a:pPr>
              <a:t>12/1/10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5BF846D-D1F3-5B47-A69F-FBFF103CC1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6" name="Picture 7"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0"/>
          </p:nvPr>
        </p:nvSpPr>
        <p:spPr/>
        <p:txBody>
          <a:bodyPr/>
          <a:lstStyle>
            <a:lvl1pPr>
              <a:defRPr/>
            </a:lvl1pPr>
          </a:lstStyle>
          <a:p>
            <a:pPr>
              <a:defRPr/>
            </a:pPr>
            <a:fld id="{0DD9FD72-7778-214C-8612-7F3CD272C5BB}" type="datetime1">
              <a:rPr lang="en-US"/>
              <a:pPr>
                <a:defRPr/>
              </a:pPr>
              <a:t>12/1/10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2A23153-2785-8A46-B558-94590CD62F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8" name="Picture 7"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fld id="{3623E4A6-49C3-334A-9053-B6C52FCE2FC5}" type="datetime1">
              <a:rPr lang="en-US"/>
              <a:pPr>
                <a:defRPr/>
              </a:pPr>
              <a:t>12/1/10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A974CE6-363E-BE4D-AE69-128F6CB0E8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4" name="Picture 7" descr="Overlay-FullBackground.jpg"/>
          <p:cNvPicPr>
            <a:picLocks noChangeAspect="1"/>
          </p:cNvPicPr>
          <p:nvPr/>
        </p:nvPicPr>
        <p:blipFill>
          <a:blip r:embed="rId3"/>
          <a:srcRect t="21046"/>
          <a:stretch>
            <a:fillRect/>
          </a:stretch>
        </p:blipFill>
        <p:spPr bwMode="auto">
          <a:xfrm>
            <a:off x="0" y="1447800"/>
            <a:ext cx="9144000" cy="5414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5A0BC7CB-78AA-FA47-AFF6-49A9EA0D35B4}" type="datetime1">
              <a:rPr lang="en-US"/>
              <a:pPr>
                <a:defRPr/>
              </a:pPr>
              <a:t>12/1/10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F0D4681-871F-EA4C-BD7B-1450B2723E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verlay-FullBackground.jpg"/>
          <p:cNvPicPr>
            <a:picLocks noChangeAspect="1"/>
          </p:cNvPicPr>
          <p:nvPr/>
        </p:nvPicPr>
        <p:blipFill>
          <a:blip r:embed="rId2"/>
          <a:srcRect/>
          <a:stretch>
            <a:fillRect/>
          </a:stretch>
        </p:blipFill>
        <p:spPr bwMode="auto">
          <a:xfrm>
            <a:off x="0" y="4763"/>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70E29A5-3E7D-ED48-8929-63902960BA70}" type="datetime1">
              <a:rPr lang="en-US"/>
              <a:pPr>
                <a:defRPr/>
              </a:pPr>
              <a:t>12/1/10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BC9E281-8BAB-E746-BE78-2758B64D4A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srcRect l="50000"/>
          <a:stretch>
            <a:fillRect/>
          </a:stretch>
        </p:blipFill>
        <p:spPr bwMode="auto">
          <a:xfrm>
            <a:off x="4572000" y="4763"/>
            <a:ext cx="4572000" cy="6858000"/>
          </a:xfrm>
          <a:prstGeom prst="rect">
            <a:avLst/>
          </a:prstGeom>
          <a:noFill/>
          <a:ln w="9525">
            <a:noFill/>
            <a:miter lim="800000"/>
            <a:headEnd/>
            <a:tailEnd/>
          </a:ln>
        </p:spPr>
      </p:pic>
      <p:pic>
        <p:nvPicPr>
          <p:cNvPr id="6" name="Picture 7" descr="overlay-ruleShadow.png"/>
          <p:cNvPicPr>
            <a:picLocks noChangeAspect="1"/>
          </p:cNvPicPr>
          <p:nvPr/>
        </p:nvPicPr>
        <p:blipFill>
          <a:blip r:embed="rId3"/>
          <a:srcRect r="25031"/>
          <a:stretch>
            <a:fillRect/>
          </a:stretch>
        </p:blipFill>
        <p:spPr bwMode="auto">
          <a:xfrm rot="16200000">
            <a:off x="1086644" y="3364706"/>
            <a:ext cx="6854825" cy="125413"/>
          </a:xfrm>
          <a:prstGeom prst="rect">
            <a:avLst/>
          </a:prstGeom>
          <a:noFill/>
          <a:ln w="9525">
            <a:noFill/>
            <a:miter lim="800000"/>
            <a:headEnd/>
            <a:tailEnd/>
          </a:ln>
        </p:spPr>
      </p:pic>
      <p:sp>
        <p:nvSpPr>
          <p:cNvPr id="2" name="Title 1"/>
          <p:cNvSpPr>
            <a:spLocks noGrp="1"/>
          </p:cNvSpPr>
          <p:nvPr>
            <p:ph type="title"/>
          </p:nvPr>
        </p:nvSpPr>
        <p:spPr>
          <a:xfrm>
            <a:off x="301752" y="273049"/>
            <a:ext cx="3962400" cy="1690221"/>
          </a:xfrm>
        </p:spPr>
        <p:txBody>
          <a:bodyPr anchor="b" anchorCtr="0"/>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2667000" y="6356350"/>
            <a:ext cx="1622425" cy="365125"/>
          </a:xfrm>
          <a:effectLst>
            <a:outerShdw blurRad="50800" dist="38100" dir="2700000" algn="tl" rotWithShape="0">
              <a:prstClr val="black">
                <a:alpha val="40000"/>
              </a:prstClr>
            </a:outerShdw>
          </a:effectLst>
        </p:spPr>
        <p:txBody>
          <a:bodyPr/>
          <a:lstStyle>
            <a:lvl1pPr>
              <a:defRPr>
                <a:solidFill>
                  <a:schemeClr val="tx1"/>
                </a:solidFill>
              </a:defRPr>
            </a:lvl1pPr>
          </a:lstStyle>
          <a:p>
            <a:pPr>
              <a:defRPr/>
            </a:pPr>
            <a:fld id="{C140832B-16EA-7441-BB99-F984A9E5A86A}" type="datetime1">
              <a:rPr lang="en-US"/>
              <a:pPr>
                <a:defRPr/>
              </a:pPr>
              <a:t>12/1/10</a:t>
            </a:fld>
            <a:endParaRPr lang="en-US"/>
          </a:p>
        </p:txBody>
      </p:sp>
      <p:sp>
        <p:nvSpPr>
          <p:cNvPr id="8" name="Footer Placeholder 5"/>
          <p:cNvSpPr>
            <a:spLocks noGrp="1"/>
          </p:cNvSpPr>
          <p:nvPr>
            <p:ph type="ftr" sz="quarter" idx="11"/>
          </p:nvPr>
        </p:nvSpPr>
        <p:spPr>
          <a:xfrm>
            <a:off x="241300" y="6356350"/>
            <a:ext cx="1892300" cy="365125"/>
          </a:xfrm>
          <a:effectLst>
            <a:outerShdw blurRad="50800" dist="38100" dir="2700000" algn="tl" rotWithShape="0">
              <a:prstClr val="black">
                <a:alpha val="40000"/>
              </a:prstClr>
            </a:outerShdw>
          </a:effectLst>
        </p:spPr>
        <p:txBody>
          <a:bodyPr wrap="square" numCol="1" anchorCtr="0" compatLnSpc="1">
            <a:prstTxWarp prst="textNoShape">
              <a:avLst/>
            </a:prstTxWarp>
          </a:bodyPr>
          <a:lstStyle>
            <a:lvl1pPr fontAlgn="base">
              <a:spcBef>
                <a:spcPct val="0"/>
              </a:spcBef>
              <a:spcAft>
                <a:spcPct val="0"/>
              </a:spcAft>
              <a:defRPr>
                <a:solidFill>
                  <a:schemeClr val="tx1"/>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9" name="Slide Number Placeholder 6"/>
          <p:cNvSpPr>
            <a:spLocks noGrp="1"/>
          </p:cNvSpPr>
          <p:nvPr>
            <p:ph type="sldNum" sz="quarter" idx="12"/>
          </p:nvPr>
        </p:nvSpPr>
        <p:spPr>
          <a:xfrm>
            <a:off x="1892300" y="5748338"/>
            <a:ext cx="762000" cy="576262"/>
          </a:xfrm>
        </p:spPr>
        <p:txBody>
          <a:bodyPr>
            <a:noAutofit/>
          </a:bodyPr>
          <a:lstStyle>
            <a:lvl1pPr>
              <a:defRPr sz="3600">
                <a:solidFill>
                  <a:schemeClr val="tx1"/>
                </a:solidFill>
                <a:latin typeface="Perpetua Titling MT" charset="0"/>
              </a:defRPr>
            </a:lvl1pPr>
          </a:lstStyle>
          <a:p>
            <a:pPr>
              <a:defRPr/>
            </a:pPr>
            <a:fld id="{CAAD49F9-50F3-D04F-AD5E-AB5B3B4155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3500"/>
            <a:ext cx="7583487" cy="12827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3" y="1828800"/>
            <a:ext cx="7583487" cy="4297363"/>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32588"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effectLst>
                  <a:outerShdw blurRad="38100" dist="38100" dir="2700000" algn="tl">
                    <a:srgbClr val="000000"/>
                  </a:outerShdw>
                </a:effectLst>
                <a:latin typeface="Calisto MT" charset="0"/>
              </a:defRPr>
            </a:lvl1pPr>
          </a:lstStyle>
          <a:p>
            <a:pPr>
              <a:defRPr/>
            </a:pPr>
            <a:fld id="{CD83B5B5-690B-C44A-A535-53E4751197F8}" type="datetime1">
              <a:rPr lang="en-US"/>
              <a:pPr>
                <a:defRPr/>
              </a:pPr>
              <a:t>12/1/10</a:t>
            </a:fld>
            <a:endParaRPr lang="en-US"/>
          </a:p>
        </p:txBody>
      </p:sp>
      <p:sp>
        <p:nvSpPr>
          <p:cNvPr id="5" name="Footer Placeholder 4"/>
          <p:cNvSpPr>
            <a:spLocks noGrp="1"/>
          </p:cNvSpPr>
          <p:nvPr>
            <p:ph type="ftr" sz="quarter" idx="3"/>
          </p:nvPr>
        </p:nvSpPr>
        <p:spPr>
          <a:xfrm>
            <a:off x="2413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effectLst>
                  <a:outerShdw blurRad="63500" dir="2700000" algn="tl" rotWithShape="0">
                    <a:schemeClr val="tx1">
                      <a:alpha val="40000"/>
                    </a:schemeClr>
                  </a:outerShdw>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2"/>
                </a:solidFill>
                <a:effectLst>
                  <a:outerShdw blurRad="38100" dist="38100" dir="2700000" algn="tl">
                    <a:srgbClr val="000000"/>
                  </a:outerShdw>
                </a:effectLst>
                <a:latin typeface="Calisto MT" charset="0"/>
              </a:defRPr>
            </a:lvl1pPr>
          </a:lstStyle>
          <a:p>
            <a:pPr>
              <a:defRPr/>
            </a:pPr>
            <a:fld id="{7B852E64-EC1B-CD43-96D8-3BF5F08150A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xStyles>
    <p:titleStyle>
      <a:lvl1pPr algn="ctr" rtl="0" eaLnBrk="0" fontAlgn="base" hangingPunct="0">
        <a:spcBef>
          <a:spcPct val="0"/>
        </a:spcBef>
        <a:spcAft>
          <a:spcPct val="0"/>
        </a:spcAft>
        <a:defRPr sz="4000" kern="1200">
          <a:solidFill>
            <a:schemeClr val="tx1"/>
          </a:solidFill>
          <a:effectLst>
            <a:outerShdw blurRad="50800" dist="12700" dir="2700000" sx="100500" sy="100500" algn="tl" rotWithShape="0">
              <a:prstClr val="black">
                <a:alpha val="60000"/>
              </a:prstClr>
            </a:outerShdw>
          </a:effectLst>
          <a:latin typeface="+mn-lt"/>
          <a:ea typeface="ＭＳ Ｐゴシック" charset="-128"/>
          <a:cs typeface="ＭＳ Ｐゴシック" charset="-128"/>
        </a:defRPr>
      </a:lvl1pPr>
      <a:lvl2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2pPr>
      <a:lvl3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3pPr>
      <a:lvl4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4pPr>
      <a:lvl5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5pPr>
      <a:lvl6pPr marL="4572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6pPr>
      <a:lvl7pPr marL="9144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7pPr>
      <a:lvl8pPr marL="13716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8pPr>
      <a:lvl9pPr marL="18288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9pPr>
    </p:titleStyle>
    <p:bodyStyle>
      <a:lvl1pPr marL="282575" indent="-282575" algn="l" rtl="0" eaLnBrk="0" fontAlgn="base" hangingPunct="0">
        <a:spcBef>
          <a:spcPts val="2000"/>
        </a:spcBef>
        <a:spcAft>
          <a:spcPct val="0"/>
        </a:spcAft>
        <a:buFont typeface="Calisto MT" charset="0"/>
        <a:buChar char="•"/>
        <a:defRPr sz="2400" kern="1200">
          <a:solidFill>
            <a:schemeClr val="bg2"/>
          </a:solidFill>
          <a:effectLst>
            <a:outerShdw blurRad="63500" dir="2700000" algn="tl" rotWithShape="0">
              <a:schemeClr val="tx1">
                <a:alpha val="40000"/>
              </a:schemeClr>
            </a:outerShdw>
          </a:effectLst>
          <a:latin typeface="+mn-lt"/>
          <a:ea typeface="ＭＳ Ｐゴシック" charset="-128"/>
          <a:cs typeface="ＭＳ Ｐゴシック" charset="-128"/>
        </a:defRPr>
      </a:lvl1pPr>
      <a:lvl2pPr marL="577850" indent="-295275" algn="l" rtl="0" eaLnBrk="0" fontAlgn="base" hangingPunct="0">
        <a:spcBef>
          <a:spcPts val="600"/>
        </a:spcBef>
        <a:spcAft>
          <a:spcPct val="0"/>
        </a:spcAft>
        <a:buClr>
          <a:srgbClr val="858585"/>
        </a:buClr>
        <a:buFont typeface="Calisto MT" charset="0"/>
        <a:buChar char="•"/>
        <a:defRPr sz="22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2pPr>
      <a:lvl3pPr marL="860425" indent="-282575" algn="l" rtl="0" eaLnBrk="0" fontAlgn="base" hangingPunct="0">
        <a:spcBef>
          <a:spcPts val="600"/>
        </a:spcBef>
        <a:spcAft>
          <a:spcPct val="0"/>
        </a:spcAft>
        <a:buFont typeface="Calisto MT" charset="0"/>
        <a:buChar char="•"/>
        <a:defRPr sz="20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3pPr>
      <a:lvl4pPr marL="1143000" indent="-282575" algn="l" rtl="0" eaLnBrk="0" fontAlgn="base" hangingPunct="0">
        <a:spcBef>
          <a:spcPts val="600"/>
        </a:spcBef>
        <a:spcAft>
          <a:spcPct val="0"/>
        </a:spcAft>
        <a:buClr>
          <a:srgbClr val="858585"/>
        </a:buClr>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4pPr>
      <a:lvl5pPr marL="1425575" indent="-282575" algn="l" rtl="0" eaLnBrk="0" fontAlgn="base" hangingPunct="0">
        <a:spcBef>
          <a:spcPts val="600"/>
        </a:spcBef>
        <a:spcAft>
          <a:spcPct val="0"/>
        </a:spcAft>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360137"/>
            <a:ext cx="7583487" cy="2473597"/>
          </a:xfrm>
        </p:spPr>
        <p:txBody>
          <a:bodyPr wrap="square" numCol="1" anchor="ctr" compatLnSpc="1">
            <a:prstTxWarp prst="textNoShape">
              <a:avLst/>
            </a:prstTxWarp>
          </a:bodyPr>
          <a:lstStyle/>
          <a:p>
            <a:r>
              <a:rPr lang="en-US" sz="3200" b="1" dirty="0" smtClean="0"/>
              <a:t>Diagnostic Assessment for Rational Number Learning (DELTA Project): Opportunities and Challenges for</a:t>
            </a:r>
            <a:r>
              <a:rPr lang="en-US" sz="3200" b="1" dirty="0" smtClean="0"/>
              <a:t> Developing Assessments</a:t>
            </a:r>
            <a:endParaRPr lang="en-US" sz="3200" dirty="0">
              <a:effectLst>
                <a:outerShdw blurRad="38100" dist="38100" dir="2700000" algn="tl">
                  <a:srgbClr val="000000"/>
                </a:outerShdw>
              </a:effectLst>
            </a:endParaRPr>
          </a:p>
        </p:txBody>
      </p:sp>
      <p:sp>
        <p:nvSpPr>
          <p:cNvPr id="3" name="Subtitle 2"/>
          <p:cNvSpPr>
            <a:spLocks noGrp="1"/>
          </p:cNvSpPr>
          <p:nvPr>
            <p:ph type="subTitle" idx="1"/>
          </p:nvPr>
        </p:nvSpPr>
        <p:spPr>
          <a:xfrm>
            <a:off x="779463" y="3543300"/>
            <a:ext cx="7583487" cy="3090863"/>
          </a:xfrm>
        </p:spPr>
        <p:txBody>
          <a:bodyPr/>
          <a:lstStyle/>
          <a:p>
            <a:pPr eaLnBrk="1" hangingPunct="1">
              <a:lnSpc>
                <a:spcPct val="90000"/>
              </a:lnSpc>
              <a:defRPr/>
            </a:pPr>
            <a:r>
              <a:rPr lang="en-US" b="1" dirty="0" smtClean="0">
                <a:effectLst>
                  <a:outerShdw blurRad="50800" dist="38100" algn="tl" rotWithShape="0">
                    <a:scrgbClr r="0" g="0" b="0">
                      <a:alpha val="43000"/>
                    </a:scrgbClr>
                  </a:outerShdw>
                </a:effectLst>
              </a:rPr>
              <a:t>Alan Maloney and </a:t>
            </a:r>
            <a:r>
              <a:rPr lang="en-US" b="1" dirty="0" err="1" smtClean="0">
                <a:effectLst>
                  <a:outerShdw blurRad="50800" dist="38100" algn="tl" rotWithShape="0">
                    <a:scrgbClr r="0" g="0" b="0">
                      <a:alpha val="43000"/>
                    </a:scrgbClr>
                  </a:outerShdw>
                </a:effectLst>
              </a:rPr>
              <a:t>Jere</a:t>
            </a:r>
            <a:r>
              <a:rPr lang="en-US" b="1" dirty="0" smtClean="0">
                <a:effectLst>
                  <a:outerShdw blurRad="50800" dist="38100" algn="tl" rotWithShape="0">
                    <a:scrgbClr r="0" g="0" b="0">
                      <a:alpha val="43000"/>
                    </a:scrgbClr>
                  </a:outerShdw>
                </a:effectLst>
              </a:rPr>
              <a:t> </a:t>
            </a:r>
            <a:r>
              <a:rPr lang="en-US" b="1" dirty="0" err="1" smtClean="0">
                <a:effectLst>
                  <a:outerShdw blurRad="50800" dist="38100" algn="tl" rotWithShape="0">
                    <a:scrgbClr r="0" g="0" b="0">
                      <a:alpha val="43000"/>
                    </a:scrgbClr>
                  </a:outerShdw>
                </a:effectLst>
              </a:rPr>
              <a:t>Confrey</a:t>
            </a:r>
            <a:endParaRPr lang="en-US" b="1" dirty="0" smtClean="0">
              <a:effectLst>
                <a:outerShdw blurRad="50800" dist="38100" algn="tl" rotWithShape="0">
                  <a:scrgbClr r="0" g="0" b="0">
                    <a:alpha val="43000"/>
                  </a:scrgbClr>
                </a:outerShdw>
              </a:effectLst>
            </a:endParaRPr>
          </a:p>
          <a:p>
            <a:r>
              <a:rPr lang="en-US" b="1" dirty="0" smtClean="0">
                <a:effectLst>
                  <a:outerShdw blurRad="50800" dist="38100" algn="tl" rotWithShape="0">
                    <a:scrgbClr r="0" g="0" b="0">
                      <a:alpha val="43000"/>
                    </a:scrgbClr>
                  </a:outerShdw>
                </a:effectLst>
              </a:rPr>
              <a:t>NSF DRK-12 Principal  Investigators’ Meeting</a:t>
            </a:r>
          </a:p>
          <a:p>
            <a:r>
              <a:rPr lang="en-US" b="1" dirty="0" smtClean="0">
                <a:effectLst>
                  <a:outerShdw blurRad="50800" dist="38100" algn="tl" rotWithShape="0">
                    <a:scrgbClr r="0" g="0" b="0">
                      <a:alpha val="43000"/>
                    </a:scrgbClr>
                  </a:outerShdw>
                </a:effectLst>
              </a:rPr>
              <a:t>Session:  Opportunities and Challenges for Developing and Evaluating Diagnostic Assessments in STEM Education</a:t>
            </a:r>
          </a:p>
          <a:p>
            <a:r>
              <a:rPr lang="en-US" b="1" dirty="0" smtClean="0">
                <a:effectLst>
                  <a:outerShdw blurRad="50800" dist="38100" algn="tl" rotWithShape="0">
                    <a:scrgbClr r="0" g="0" b="0">
                      <a:alpha val="43000"/>
                    </a:scrgbClr>
                  </a:outerShdw>
                </a:effectLst>
              </a:rPr>
              <a:t>December 3 , 2010</a:t>
            </a:r>
          </a:p>
        </p:txBody>
      </p:sp>
      <p:sp>
        <p:nvSpPr>
          <p:cNvPr id="4" name="Rectangle 3"/>
          <p:cNvSpPr txBox="1">
            <a:spLocks noChangeArrowheads="1"/>
          </p:cNvSpPr>
          <p:nvPr/>
        </p:nvSpPr>
        <p:spPr>
          <a:xfrm>
            <a:off x="4184650" y="6010275"/>
            <a:ext cx="4959350" cy="847725"/>
          </a:xfrm>
          <a:prstGeom prst="rect">
            <a:avLst/>
          </a:prstGeom>
        </p:spPr>
        <p:txBody>
          <a:bodyPr>
            <a:prstTxWarp prst="textNoShape">
              <a:avLst/>
            </a:prstTxWarp>
            <a:normAutofit/>
          </a:bodyPr>
          <a:lstStyle/>
          <a:p>
            <a:pPr marL="282575" indent="-282575" defTabSz="914400" eaLnBrk="0" hangingPunct="0">
              <a:spcBef>
                <a:spcPts val="0"/>
              </a:spcBef>
              <a:spcAft>
                <a:spcPts val="0"/>
              </a:spcAft>
              <a:defRPr/>
            </a:pPr>
            <a:r>
              <a:rPr lang="en-US" sz="1200" dirty="0">
                <a:solidFill>
                  <a:schemeClr val="bg2"/>
                </a:solidFill>
                <a:effectLst>
                  <a:outerShdw blurRad="63500" dir="2700000" algn="tl" rotWithShape="0">
                    <a:schemeClr val="tx1">
                      <a:alpha val="40000"/>
                    </a:schemeClr>
                  </a:outerShdw>
                </a:effectLst>
                <a:latin typeface="Times New Roman"/>
                <a:cs typeface="Times New Roman"/>
              </a:rPr>
              <a:t>S</a:t>
            </a:r>
            <a:r>
              <a:rPr lang="en-US" sz="1200" dirty="0" err="1">
                <a:solidFill>
                  <a:schemeClr val="bg2"/>
                </a:solidFill>
                <a:effectLst>
                  <a:outerShdw blurRad="63500" dir="2700000" algn="tl" rotWithShape="0">
                    <a:schemeClr val="tx1">
                      <a:alpha val="40000"/>
                    </a:schemeClr>
                  </a:outerShdw>
                </a:effectLst>
                <a:latin typeface="Times New Roman"/>
                <a:cs typeface="Times New Roman"/>
              </a:rPr>
              <a:t>upport</a:t>
            </a:r>
            <a:r>
              <a:rPr lang="en-US" sz="1200" dirty="0">
                <a:solidFill>
                  <a:schemeClr val="bg2"/>
                </a:solidFill>
                <a:effectLst>
                  <a:outerShdw blurRad="63500" dir="2700000" algn="tl" rotWithShape="0">
                    <a:schemeClr val="tx1">
                      <a:alpha val="40000"/>
                    </a:schemeClr>
                  </a:outerShdw>
                </a:effectLst>
                <a:latin typeface="Times New Roman"/>
                <a:cs typeface="Times New Roman"/>
              </a:rPr>
              <a:t> from—</a:t>
            </a:r>
          </a:p>
          <a:p>
            <a:pPr marL="282575" indent="-282575" defTabSz="914400" eaLnBrk="0" hangingPunct="0">
              <a:spcBef>
                <a:spcPts val="0"/>
              </a:spcBef>
              <a:spcAft>
                <a:spcPts val="0"/>
              </a:spcAft>
              <a:buFont typeface="Calisto MT" charset="0"/>
              <a:buChar char="•"/>
              <a:defRPr/>
            </a:pPr>
            <a:r>
              <a:rPr lang="en-US" sz="1200" dirty="0">
                <a:solidFill>
                  <a:schemeClr val="bg2"/>
                </a:solidFill>
                <a:effectLst>
                  <a:outerShdw blurRad="63500" dir="2700000" algn="tl" rotWithShape="0">
                    <a:schemeClr val="tx1">
                      <a:alpha val="40000"/>
                    </a:schemeClr>
                  </a:outerShdw>
                </a:effectLst>
                <a:latin typeface="Times New Roman"/>
                <a:cs typeface="Times New Roman"/>
              </a:rPr>
              <a:t>Diagnostic E-Learning Trajectories Approach (DELTA) – National Science Foundation DRK-12 Grant #0531120</a:t>
            </a:r>
          </a:p>
          <a:p>
            <a:pPr marL="282575" indent="-282575" defTabSz="914400" eaLnBrk="0" hangingPunct="0">
              <a:spcBef>
                <a:spcPts val="0"/>
              </a:spcBef>
              <a:spcAft>
                <a:spcPts val="0"/>
              </a:spcAft>
              <a:buFont typeface="Calisto MT" charset="0"/>
              <a:buChar char="•"/>
              <a:defRPr/>
            </a:pPr>
            <a:r>
              <a:rPr lang="en-US" sz="1200" dirty="0">
                <a:solidFill>
                  <a:schemeClr val="bg2"/>
                </a:solidFill>
                <a:effectLst>
                  <a:outerShdw blurRad="63500" dir="2700000" algn="tl" rotWithShape="0">
                    <a:schemeClr val="tx1">
                      <a:alpha val="40000"/>
                    </a:schemeClr>
                  </a:outerShdw>
                </a:effectLst>
                <a:latin typeface="Times New Roman"/>
                <a:cs typeface="Times New Roman"/>
              </a:rPr>
              <a:t>3</a:t>
            </a:r>
            <a:r>
              <a:rPr lang="en-US" sz="1200" baseline="30000" dirty="0">
                <a:solidFill>
                  <a:schemeClr val="bg2"/>
                </a:solidFill>
                <a:effectLst>
                  <a:outerShdw blurRad="63500" dir="2700000" algn="tl" rotWithShape="0">
                    <a:schemeClr val="tx1">
                      <a:alpha val="40000"/>
                    </a:schemeClr>
                  </a:outerShdw>
                </a:effectLst>
                <a:latin typeface="Times New Roman"/>
                <a:cs typeface="Times New Roman"/>
              </a:rPr>
              <a:t>rd</a:t>
            </a:r>
            <a:r>
              <a:rPr lang="en-US" sz="1200" dirty="0">
                <a:solidFill>
                  <a:schemeClr val="bg2"/>
                </a:solidFill>
                <a:effectLst>
                  <a:outerShdw blurRad="63500" dir="2700000" algn="tl" rotWithShape="0">
                    <a:schemeClr val="tx1">
                      <a:alpha val="40000"/>
                    </a:schemeClr>
                  </a:outerShdw>
                </a:effectLst>
                <a:latin typeface="Times New Roman"/>
                <a:cs typeface="Times New Roman"/>
              </a:rPr>
              <a:t>-Party Scoring of Field Tested Assessment Items - Pearson Foundation</a:t>
            </a:r>
          </a:p>
        </p:txBody>
      </p:sp>
      <p:sp>
        <p:nvSpPr>
          <p:cNvPr id="5" name="TextBox 4"/>
          <p:cNvSpPr txBox="1"/>
          <p:nvPr/>
        </p:nvSpPr>
        <p:spPr>
          <a:xfrm>
            <a:off x="0" y="5792580"/>
            <a:ext cx="2985603" cy="1065420"/>
          </a:xfrm>
          <a:prstGeom prst="rect">
            <a:avLst/>
          </a:prstGeom>
          <a:noFill/>
        </p:spPr>
        <p:txBody>
          <a:bodyPr wrap="square" rtlCol="0">
            <a:spAutoFit/>
          </a:bodyPr>
          <a:lstStyle/>
          <a:p>
            <a:pPr marL="455613" indent="-455613" eaLnBrk="1" hangingPunct="1">
              <a:lnSpc>
                <a:spcPct val="90000"/>
              </a:lnSpc>
              <a:defRPr/>
            </a:pPr>
            <a:r>
              <a:rPr lang="en-US" sz="1400" i="1" dirty="0" smtClean="0">
                <a:solidFill>
                  <a:schemeClr val="bg2"/>
                </a:solidFill>
                <a:effectLst>
                  <a:outerShdw blurRad="38100" dist="38100" dir="2700000" algn="tl">
                    <a:srgbClr val="000000"/>
                  </a:outerShdw>
                </a:effectLst>
              </a:rPr>
              <a:t>The William and Ida Friday Institute for Educational Innovation</a:t>
            </a:r>
          </a:p>
          <a:p>
            <a:pPr marL="455613" indent="-455613" eaLnBrk="1" hangingPunct="1">
              <a:lnSpc>
                <a:spcPct val="90000"/>
              </a:lnSpc>
              <a:defRPr/>
            </a:pPr>
            <a:r>
              <a:rPr lang="en-US" sz="1400" i="1" dirty="0" smtClean="0">
                <a:solidFill>
                  <a:schemeClr val="bg2"/>
                </a:solidFill>
                <a:effectLst>
                  <a:outerShdw blurRad="38100" dist="38100" dir="2700000" algn="tl">
                    <a:srgbClr val="000000"/>
                  </a:outerShdw>
                </a:effectLst>
              </a:rPr>
              <a:t>College of Education</a:t>
            </a:r>
          </a:p>
          <a:p>
            <a:pPr marL="455613" indent="-455613" eaLnBrk="1" hangingPunct="1">
              <a:lnSpc>
                <a:spcPct val="90000"/>
              </a:lnSpc>
              <a:defRPr/>
            </a:pPr>
            <a:r>
              <a:rPr lang="en-US" sz="1400" i="1" dirty="0" smtClean="0">
                <a:solidFill>
                  <a:schemeClr val="bg2"/>
                </a:solidFill>
                <a:effectLst>
                  <a:outerShdw blurRad="38100" dist="38100" dir="2700000" algn="tl">
                    <a:srgbClr val="000000"/>
                  </a:outerShdw>
                </a:effectLst>
              </a:rPr>
              <a:t>North Carolina State University</a:t>
            </a:r>
          </a:p>
          <a:p>
            <a:pPr marL="455613" indent="-455613" eaLnBrk="1" hangingPunct="1">
              <a:lnSpc>
                <a:spcPct val="90000"/>
              </a:lnSpc>
              <a:defRPr/>
            </a:pPr>
            <a:r>
              <a:rPr lang="en-US" sz="1400" i="1" dirty="0" smtClean="0">
                <a:solidFill>
                  <a:schemeClr val="bg2"/>
                </a:solidFill>
                <a:effectLst>
                  <a:outerShdw blurRad="38100" dist="38100" dir="2700000" algn="tl">
                    <a:srgbClr val="000000"/>
                  </a:outerShdw>
                </a:effectLst>
              </a:rPr>
              <a:t>Raleigh, 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65706"/>
          </a:xfrm>
        </p:spPr>
        <p:txBody>
          <a:bodyPr/>
          <a:lstStyle/>
          <a:p>
            <a:pPr>
              <a:defRPr/>
            </a:pPr>
            <a:r>
              <a:rPr lang="en-US" dirty="0" smtClean="0"/>
              <a:t>Learning trajectories</a:t>
            </a:r>
          </a:p>
        </p:txBody>
      </p:sp>
      <p:sp>
        <p:nvSpPr>
          <p:cNvPr id="33795" name="Content Placeholder 2"/>
          <p:cNvSpPr>
            <a:spLocks noGrp="1"/>
          </p:cNvSpPr>
          <p:nvPr>
            <p:ph idx="1"/>
          </p:nvPr>
        </p:nvSpPr>
        <p:spPr>
          <a:xfrm>
            <a:off x="457200" y="1165706"/>
            <a:ext cx="8229600" cy="5274782"/>
          </a:xfrm>
        </p:spPr>
        <p:txBody>
          <a:bodyPr>
            <a:normAutofit/>
          </a:bodyPr>
          <a:lstStyle/>
          <a:p>
            <a:pPr>
              <a:spcAft>
                <a:spcPts val="3000"/>
              </a:spcAft>
              <a:defRPr/>
            </a:pPr>
            <a:endParaRPr lang="en-US" dirty="0" smtClean="0"/>
          </a:p>
          <a:p>
            <a:pPr>
              <a:spcAft>
                <a:spcPts val="3000"/>
              </a:spcAft>
              <a:defRPr/>
            </a:pPr>
            <a:r>
              <a:rPr lang="en-US" dirty="0" smtClean="0"/>
              <a:t>…a researcher-conjectured, empirically-supported description of the ordered network of constructs a student encounters through instruction (i.e. activities, tasks, tools, forms of interaction and methods of evaluation), in order to move from informal ideas, through successive refinements of representation, articulation, and reflection, towards increasingly complex concepts over time (</a:t>
            </a:r>
            <a:r>
              <a:rPr lang="en-US" dirty="0" err="1" smtClean="0"/>
              <a:t>Confrey</a:t>
            </a:r>
            <a:r>
              <a:rPr lang="en-US" dirty="0" smtClean="0"/>
              <a:t> et al. 2009)</a:t>
            </a:r>
          </a:p>
          <a:p>
            <a:pPr>
              <a:spcAft>
                <a:spcPts val="3000"/>
              </a:spcAft>
              <a:buFont typeface="Wingdings" charset="2"/>
              <a:buNone/>
              <a:defRPr/>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0" y="-258763"/>
            <a:ext cx="422275" cy="519113"/>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0482" name="Object 1"/>
          <p:cNvGraphicFramePr>
            <a:graphicFrameLocks noChangeAspect="1"/>
          </p:cNvGraphicFramePr>
          <p:nvPr/>
        </p:nvGraphicFramePr>
        <p:xfrm>
          <a:off x="803275" y="914400"/>
          <a:ext cx="7667625" cy="5943600"/>
        </p:xfrm>
        <a:graphic>
          <a:graphicData uri="http://schemas.openxmlformats.org/presentationml/2006/ole">
            <p:oleObj spid="_x0000_s20482" name="Visio" r:id="rId4" imgW="6743700" imgH="5232400" progId="">
              <p:embed/>
            </p:oleObj>
          </a:graphicData>
        </a:graphic>
      </p:graphicFrame>
      <p:sp>
        <p:nvSpPr>
          <p:cNvPr id="20484" name="TextBox 5"/>
          <p:cNvSpPr txBox="1">
            <a:spLocks noChangeArrowheads="1"/>
          </p:cNvSpPr>
          <p:nvPr/>
        </p:nvSpPr>
        <p:spPr bwMode="auto">
          <a:xfrm rot="-5400000">
            <a:off x="-1332706" y="3207544"/>
            <a:ext cx="3810000" cy="461962"/>
          </a:xfrm>
          <a:prstGeom prst="rect">
            <a:avLst/>
          </a:prstGeom>
          <a:noFill/>
          <a:ln w="9525">
            <a:noFill/>
            <a:miter lim="800000"/>
            <a:headEnd/>
            <a:tailEnd/>
          </a:ln>
        </p:spPr>
        <p:txBody>
          <a:bodyPr wrap="none">
            <a:prstTxWarp prst="textNoShape">
              <a:avLst/>
            </a:prstTxWarp>
            <a:spAutoFit/>
          </a:bodyPr>
          <a:lstStyle/>
          <a:p>
            <a:pPr algn="ctr">
              <a:buFont typeface="Wingdings" charset="2"/>
              <a:buNone/>
            </a:pPr>
            <a:r>
              <a:rPr lang="en-US"/>
              <a:t>RNR Learning Trajectories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779463" y="-59701"/>
            <a:ext cx="7583487" cy="1282700"/>
          </a:xfrm>
        </p:spPr>
        <p:txBody>
          <a:bodyPr/>
          <a:lstStyle/>
          <a:p>
            <a:pPr>
              <a:defRPr/>
            </a:pPr>
            <a:r>
              <a:rPr lang="en-US" sz="3600" dirty="0" smtClean="0">
                <a:latin typeface="Trebuchet MS" pitchFamily="34" charset="0"/>
              </a:rPr>
              <a:t>Assessment/Item Development Database</a:t>
            </a:r>
          </a:p>
        </p:txBody>
      </p:sp>
      <p:pic>
        <p:nvPicPr>
          <p:cNvPr id="19459" name="Picture 4"/>
          <p:cNvPicPr>
            <a:picLocks noChangeAspect="1" noChangeArrowheads="1"/>
          </p:cNvPicPr>
          <p:nvPr/>
        </p:nvPicPr>
        <p:blipFill>
          <a:blip r:embed="rId3"/>
          <a:srcRect/>
          <a:stretch>
            <a:fillRect/>
          </a:stretch>
        </p:blipFill>
        <p:spPr bwMode="auto">
          <a:xfrm>
            <a:off x="509588" y="1951038"/>
            <a:ext cx="4595812" cy="4397375"/>
          </a:xfrm>
          <a:prstGeom prst="rect">
            <a:avLst/>
          </a:prstGeom>
          <a:noFill/>
          <a:ln w="9525">
            <a:noFill/>
            <a:miter lim="800000"/>
            <a:headEnd/>
            <a:tailEnd/>
          </a:ln>
        </p:spPr>
      </p:pic>
      <p:pic>
        <p:nvPicPr>
          <p:cNvPr id="19460" name="Picture 5"/>
          <p:cNvPicPr>
            <a:picLocks noChangeAspect="1" noChangeArrowheads="1"/>
          </p:cNvPicPr>
          <p:nvPr/>
        </p:nvPicPr>
        <p:blipFill>
          <a:blip r:embed="rId4"/>
          <a:srcRect/>
          <a:stretch>
            <a:fillRect/>
          </a:stretch>
        </p:blipFill>
        <p:spPr bwMode="auto">
          <a:xfrm>
            <a:off x="5487988" y="1809750"/>
            <a:ext cx="2874962" cy="1447800"/>
          </a:xfrm>
          <a:prstGeom prst="rect">
            <a:avLst/>
          </a:prstGeom>
          <a:noFill/>
          <a:ln w="9525">
            <a:noFill/>
            <a:miter lim="800000"/>
            <a:headEnd/>
            <a:tailEnd/>
          </a:ln>
        </p:spPr>
      </p:pic>
      <p:pic>
        <p:nvPicPr>
          <p:cNvPr id="19461" name="Picture 6"/>
          <p:cNvPicPr>
            <a:picLocks noChangeAspect="1" noChangeArrowheads="1"/>
          </p:cNvPicPr>
          <p:nvPr/>
        </p:nvPicPr>
        <p:blipFill>
          <a:blip r:embed="rId5"/>
          <a:srcRect/>
          <a:stretch>
            <a:fillRect/>
          </a:stretch>
        </p:blipFill>
        <p:spPr bwMode="auto">
          <a:xfrm>
            <a:off x="5487988" y="3238500"/>
            <a:ext cx="2874962" cy="326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a:defRPr/>
            </a:pPr>
            <a:r>
              <a:rPr lang="en-US" sz="3600" dirty="0" smtClean="0"/>
              <a:t>DELTA Methodology</a:t>
            </a:r>
          </a:p>
        </p:txBody>
      </p:sp>
      <p:graphicFrame>
        <p:nvGraphicFramePr>
          <p:cNvPr id="27650" name="Object 2"/>
          <p:cNvGraphicFramePr>
            <a:graphicFrameLocks noGrp="1" noChangeAspect="1"/>
          </p:cNvGraphicFramePr>
          <p:nvPr>
            <p:ph idx="4294967295"/>
          </p:nvPr>
        </p:nvGraphicFramePr>
        <p:xfrm>
          <a:off x="2306638" y="1539875"/>
          <a:ext cx="4640262" cy="5260975"/>
        </p:xfrm>
        <a:graphic>
          <a:graphicData uri="http://schemas.openxmlformats.org/presentationml/2006/ole">
            <p:oleObj spid="_x0000_s27650" name="Document" r:id="rId3" imgW="16461498" imgH="18633501" progId="Word.Document.12">
              <p:link updateAutomatic="1"/>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07963"/>
            <a:ext cx="8229600" cy="1011237"/>
          </a:xfrm>
        </p:spPr>
        <p:txBody>
          <a:bodyPr/>
          <a:lstStyle/>
          <a:p>
            <a:pPr>
              <a:defRPr/>
            </a:pPr>
            <a:r>
              <a:rPr lang="en-US" dirty="0" smtClean="0"/>
              <a:t>Learning Trajectories: Assumptions </a:t>
            </a:r>
          </a:p>
        </p:txBody>
      </p:sp>
      <p:sp>
        <p:nvSpPr>
          <p:cNvPr id="34819" name="Content Placeholder 2"/>
          <p:cNvSpPr>
            <a:spLocks noGrp="1"/>
          </p:cNvSpPr>
          <p:nvPr>
            <p:ph idx="1"/>
          </p:nvPr>
        </p:nvSpPr>
        <p:spPr>
          <a:xfrm>
            <a:off x="457200" y="1630363"/>
            <a:ext cx="8229600" cy="4953000"/>
          </a:xfrm>
        </p:spPr>
        <p:txBody>
          <a:bodyPr/>
          <a:lstStyle/>
          <a:p>
            <a:pPr>
              <a:spcBef>
                <a:spcPts val="0"/>
              </a:spcBef>
              <a:spcAft>
                <a:spcPts val="1200"/>
              </a:spcAft>
              <a:defRPr/>
            </a:pPr>
            <a:r>
              <a:rPr lang="en-US" dirty="0" smtClean="0"/>
              <a:t>Based on synthesis of existing research and empirical study to validate; </a:t>
            </a:r>
          </a:p>
          <a:p>
            <a:pPr>
              <a:spcBef>
                <a:spcPts val="0"/>
              </a:spcBef>
              <a:spcAft>
                <a:spcPts val="1200"/>
              </a:spcAft>
              <a:defRPr/>
            </a:pPr>
            <a:r>
              <a:rPr lang="en-US" dirty="0" smtClean="0"/>
              <a:t>Identify domain and a goal level of understanding.</a:t>
            </a:r>
          </a:p>
          <a:p>
            <a:pPr>
              <a:spcBef>
                <a:spcPts val="0"/>
              </a:spcBef>
              <a:spcAft>
                <a:spcPts val="1200"/>
              </a:spcAft>
              <a:defRPr/>
            </a:pPr>
            <a:r>
              <a:rPr lang="en-US" dirty="0" smtClean="0"/>
              <a:t>Children’s relevant yet diverse experiences serve as effective starting points.</a:t>
            </a:r>
          </a:p>
          <a:p>
            <a:pPr>
              <a:spcBef>
                <a:spcPts val="0"/>
              </a:spcBef>
              <a:spcAft>
                <a:spcPts val="1200"/>
              </a:spcAft>
              <a:defRPr/>
            </a:pPr>
            <a:r>
              <a:rPr lang="en-US" dirty="0" smtClean="0"/>
              <a:t>Assume progression of cognition from simple to complex; not linear, nor random; can be ordered as “expected tendencies” or “likely probabilities”.</a:t>
            </a:r>
          </a:p>
          <a:p>
            <a:pPr>
              <a:spcBef>
                <a:spcPts val="0"/>
              </a:spcBef>
              <a:spcAft>
                <a:spcPts val="1200"/>
              </a:spcAft>
              <a:defRPr/>
            </a:pPr>
            <a:r>
              <a:rPr lang="en-US" dirty="0" smtClean="0"/>
              <a:t>Progress through a learning trajectory assumes a well-ordered set of tasks (curriculum), instructional activities, interactions, tools, and reflection.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a:defRPr/>
            </a:pPr>
            <a:r>
              <a:rPr lang="en-US" sz="3600" dirty="0" smtClean="0"/>
              <a:t>Equipartitioning LT Matrix</a:t>
            </a:r>
          </a:p>
        </p:txBody>
      </p:sp>
      <p:graphicFrame>
        <p:nvGraphicFramePr>
          <p:cNvPr id="7" name="Content Placeholder 6"/>
          <p:cNvGraphicFramePr>
            <a:graphicFrameLocks noGrp="1"/>
          </p:cNvGraphicFramePr>
          <p:nvPr>
            <p:ph idx="4294967295"/>
          </p:nvPr>
        </p:nvGraphicFramePr>
        <p:xfrm>
          <a:off x="1117248" y="1928955"/>
          <a:ext cx="6975192" cy="4449257"/>
        </p:xfrm>
        <a:graphic>
          <a:graphicData uri="http://schemas.openxmlformats.org/drawingml/2006/table">
            <a:tbl>
              <a:tblPr/>
              <a:tblGrid>
                <a:gridCol w="290633"/>
                <a:gridCol w="2092557"/>
                <a:gridCol w="359194"/>
                <a:gridCol w="357702"/>
                <a:gridCol w="357702"/>
                <a:gridCol w="357702"/>
                <a:gridCol w="357702"/>
                <a:gridCol w="357702"/>
                <a:gridCol w="357702"/>
                <a:gridCol w="357702"/>
                <a:gridCol w="357702"/>
                <a:gridCol w="357702"/>
                <a:gridCol w="357702"/>
                <a:gridCol w="357702"/>
                <a:gridCol w="298086"/>
              </a:tblGrid>
              <a:tr h="213196">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dirty="0" smtClean="0">
                          <a:solidFill>
                            <a:schemeClr val="tx1"/>
                          </a:solidFill>
                        </a:rPr>
                        <a:t>Equipartitioning</a:t>
                      </a:r>
                    </a:p>
                    <a:p>
                      <a:pPr marL="0" marR="0" lvl="0" indent="0" algn="ctr" defTabSz="457200" rtl="0" eaLnBrk="1" fontAlgn="base" latinLnBrk="0" hangingPunct="1">
                        <a:lnSpc>
                          <a:spcPct val="100000"/>
                        </a:lnSpc>
                        <a:spcBef>
                          <a:spcPct val="0"/>
                        </a:spcBef>
                        <a:spcAft>
                          <a:spcPct val="0"/>
                        </a:spcAft>
                        <a:buClrTx/>
                        <a:buSzTx/>
                        <a:buFontTx/>
                        <a:buNone/>
                        <a:tabLst/>
                      </a:pPr>
                      <a:r>
                        <a:rPr lang="en-US" sz="1100" dirty="0" smtClean="0">
                          <a:solidFill>
                            <a:schemeClr val="tx1"/>
                          </a:solidFill>
                        </a:rPr>
                        <a:t>Learning Trajectory Matrix</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(grades K-8)</a:t>
                      </a:r>
                    </a:p>
                    <a:p>
                      <a:pPr marL="0" marR="0" lvl="0" indent="0" algn="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Task Classes</a:t>
                      </a:r>
                    </a:p>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  Proficiency Levels</a:t>
                      </a:r>
                    </a:p>
                  </a:txBody>
                  <a:tcPr marL="69752" marR="69752" marT="17395" marB="1739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hMerge="1">
                  <a:txBody>
                    <a:bodyPr/>
                    <a:lstStyle/>
                    <a:p>
                      <a:endParaRPr lang="en-US"/>
                    </a:p>
                  </a:txBody>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A</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B</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C</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D</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E</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F</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G</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H</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I</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J</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K</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L</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M</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r>
              <a:tr h="896157">
                <a:tc gridSpan="2"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endParaRPr>
                    </a:p>
                  </a:txBody>
                  <a:tcPr marT="27432" marB="27432" anchor="b"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vMerge="1">
                  <a:txBody>
                    <a:bodyPr/>
                    <a:lstStyle/>
                    <a:p>
                      <a:endParaRPr lang="en-US"/>
                    </a:p>
                  </a:txBody>
                  <a:tcPr/>
                </a:tc>
                <a:tc>
                  <a:txBody>
                    <a:bodyPr/>
                    <a:lstStyle/>
                    <a:p>
                      <a:pPr algn="ctr">
                        <a:spcBef>
                          <a:spcPts val="0"/>
                        </a:spcBef>
                        <a:spcAft>
                          <a:spcPts val="0"/>
                        </a:spcAft>
                      </a:pPr>
                      <a:r>
                        <a:rPr lang="en-US" sz="800" kern="1200" dirty="0" smtClean="0">
                          <a:solidFill>
                            <a:schemeClr val="dk1"/>
                          </a:solidFill>
                          <a:latin typeface="+mn-lt"/>
                          <a:ea typeface="+mn-ea"/>
                          <a:cs typeface="+mn-cs"/>
                        </a:rPr>
                        <a:t>Collections</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2-split (Rect/Circle)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a:t>
                      </a:r>
                      <a:r>
                        <a:rPr lang="en-US" sz="800" i="0" kern="1200" baseline="30000" dirty="0" smtClean="0">
                          <a:solidFill>
                            <a:schemeClr val="dk1"/>
                          </a:solidFill>
                          <a:latin typeface="+mn-lt"/>
                          <a:ea typeface="+mn-ea"/>
                          <a:cs typeface="+mn-cs"/>
                        </a:rPr>
                        <a:t>n</a:t>
                      </a:r>
                      <a:r>
                        <a:rPr lang="en-US" sz="800" kern="1200" dirty="0" smtClean="0">
                          <a:solidFill>
                            <a:schemeClr val="dk1"/>
                          </a:solidFill>
                          <a:latin typeface="+mn-lt"/>
                          <a:ea typeface="+mn-ea"/>
                          <a:cs typeface="+mn-cs"/>
                        </a:rPr>
                        <a:t>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a:t>
                      </a:r>
                      <a:r>
                        <a:rPr lang="en-US" sz="800" kern="1200" baseline="30000" dirty="0" smtClean="0">
                          <a:solidFill>
                            <a:schemeClr val="dk1"/>
                          </a:solidFill>
                          <a:latin typeface="+mn-lt"/>
                          <a:ea typeface="+mn-ea"/>
                          <a:cs typeface="+mn-cs"/>
                        </a:rPr>
                        <a:t>n</a:t>
                      </a:r>
                      <a:r>
                        <a:rPr lang="en-US" sz="800" kern="1200" dirty="0" smtClean="0">
                          <a:solidFill>
                            <a:schemeClr val="dk1"/>
                          </a:solidFill>
                          <a:latin typeface="+mn-lt"/>
                          <a:ea typeface="+mn-ea"/>
                          <a:cs typeface="+mn-cs"/>
                        </a:rPr>
                        <a:t> split (Circle)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Even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Odd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Even split</a:t>
                      </a:r>
                      <a:r>
                        <a:rPr lang="en-US" sz="800" dirty="0" smtClean="0"/>
                        <a:t> </a:t>
                      </a:r>
                      <a:r>
                        <a:rPr lang="en-US" sz="800" kern="1200" dirty="0" smtClean="0">
                          <a:solidFill>
                            <a:schemeClr val="dk1"/>
                          </a:solidFill>
                          <a:latin typeface="+mn-lt"/>
                          <a:ea typeface="+mn-ea"/>
                          <a:cs typeface="+mn-cs"/>
                        </a:rPr>
                        <a:t>(Circle)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latin typeface="+mn-lt"/>
                          <a:ea typeface="+mn-ea"/>
                          <a:cs typeface="+mn-cs"/>
                        </a:rPr>
                        <a:t>Odd split</a:t>
                      </a:r>
                      <a:r>
                        <a:rPr lang="en-US" sz="800" dirty="0" smtClean="0"/>
                        <a:t> </a:t>
                      </a:r>
                      <a:r>
                        <a:rPr lang="en-US" sz="800" kern="1200" dirty="0" smtClean="0">
                          <a:solidFill>
                            <a:schemeClr val="dk1"/>
                          </a:solidFill>
                          <a:latin typeface="+mn-lt"/>
                          <a:ea typeface="+mn-ea"/>
                          <a:cs typeface="+mn-cs"/>
                        </a:rPr>
                        <a:t>(Circle)</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Arbitrary integer split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+ 1;  </a:t>
                      </a:r>
                      <a:r>
                        <a:rPr lang="en-US" sz="800" i="1" kern="1200" dirty="0" smtClean="0">
                          <a:solidFill>
                            <a:schemeClr val="dk1"/>
                          </a:solidFill>
                          <a:latin typeface="+mn-lt"/>
                          <a:ea typeface="+mn-ea"/>
                          <a:cs typeface="+mn-cs"/>
                        </a:rPr>
                        <a:t>p </a:t>
                      </a:r>
                      <a:r>
                        <a:rPr lang="en-US" sz="800" kern="1200" dirty="0" smtClean="0">
                          <a:solidFill>
                            <a:schemeClr val="dk1"/>
                          </a:solidFill>
                          <a:latin typeface="+mn-lt"/>
                          <a:ea typeface="+mn-ea"/>
                          <a:cs typeface="+mn-cs"/>
                        </a:rPr>
                        <a:t>=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-1</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is odd, and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 2</a:t>
                      </a:r>
                      <a:r>
                        <a:rPr lang="en-US" sz="800" i="1" kern="1200" baseline="30000" dirty="0" smtClean="0">
                          <a:solidFill>
                            <a:schemeClr val="dk1"/>
                          </a:solidFill>
                          <a:latin typeface="+mn-lt"/>
                          <a:ea typeface="+mn-ea"/>
                          <a:cs typeface="+mn-cs"/>
                        </a:rPr>
                        <a:t>i</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&gt;&gt;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a:t>
                      </a: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close to </a:t>
                      </a:r>
                      <a:r>
                        <a:rPr lang="en-US" sz="800" i="1" kern="1200" dirty="0" smtClean="0">
                          <a:solidFill>
                            <a:schemeClr val="dk1"/>
                          </a:solidFill>
                          <a:latin typeface="+mn-lt"/>
                          <a:ea typeface="+mn-ea"/>
                          <a:cs typeface="+mn-cs"/>
                        </a:rPr>
                        <a:t>n</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all </a:t>
                      </a: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all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(integers)</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16</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Generalize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among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b</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b</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15</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Distributive property,</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multiple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14</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Direct-, Inverse- and Co-variation</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13</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Compositions</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of splits, mult. wholes</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12</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multiple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11</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Assert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Continuity principle</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10</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Transitivity </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arguments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9</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Redistribution of shares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quantitative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8</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Factor-based changes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quantitative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7</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Compositions</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of  splits;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factor-pairs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6</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Qualitative compensation</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5</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Re-assemble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n</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times as much</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4</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Name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 share w.r.t. the referent unit</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3</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Justify</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the results of equipartitioning</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2</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single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Collections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bl>
          </a:graphicData>
        </a:graphic>
      </p:graphicFrame>
      <p:cxnSp>
        <p:nvCxnSpPr>
          <p:cNvPr id="29700" name="Straight Connector 4"/>
          <p:cNvCxnSpPr>
            <a:cxnSpLocks noChangeShapeType="1"/>
          </p:cNvCxnSpPr>
          <p:nvPr/>
        </p:nvCxnSpPr>
        <p:spPr bwMode="auto">
          <a:xfrm>
            <a:off x="1123950" y="1927225"/>
            <a:ext cx="6969125" cy="1588"/>
          </a:xfrm>
          <a:prstGeom prst="line">
            <a:avLst/>
          </a:prstGeom>
          <a:noFill/>
          <a:ln w="12700">
            <a:solidFill>
              <a:schemeClr val="bg2"/>
            </a:solidFill>
            <a:round/>
            <a:headEnd/>
            <a:tailEnd/>
          </a:ln>
        </p:spPr>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US"/>
              <a:t>Key Findings:</a:t>
            </a:r>
          </a:p>
        </p:txBody>
      </p:sp>
      <p:sp>
        <p:nvSpPr>
          <p:cNvPr id="22531" name="Content Placeholder 2"/>
          <p:cNvSpPr>
            <a:spLocks noGrp="1"/>
          </p:cNvSpPr>
          <p:nvPr>
            <p:ph idx="1"/>
          </p:nvPr>
        </p:nvSpPr>
        <p:spPr>
          <a:xfrm>
            <a:off x="457200" y="2054225"/>
            <a:ext cx="8229600" cy="4200525"/>
          </a:xfrm>
        </p:spPr>
        <p:txBody>
          <a:bodyPr/>
          <a:lstStyle/>
          <a:p>
            <a:pPr eaLnBrk="1" hangingPunct="1">
              <a:spcBef>
                <a:spcPct val="0"/>
              </a:spcBef>
              <a:spcAft>
                <a:spcPts val="1200"/>
              </a:spcAft>
              <a:defRPr/>
            </a:pPr>
            <a:r>
              <a:rPr lang="en-US" dirty="0">
                <a:effectLst/>
              </a:rPr>
              <a:t>Rational Number Reasoning is complex, and yields to a Learning Trajectories strand analysis;</a:t>
            </a:r>
          </a:p>
          <a:p>
            <a:pPr eaLnBrk="1" hangingPunct="1">
              <a:spcBef>
                <a:spcPct val="0"/>
              </a:spcBef>
              <a:spcAft>
                <a:spcPts val="1200"/>
              </a:spcAft>
              <a:defRPr/>
            </a:pPr>
            <a:r>
              <a:rPr lang="en-US" dirty="0" err="1">
                <a:effectLst/>
              </a:rPr>
              <a:t>Equipartitioning</a:t>
            </a:r>
            <a:r>
              <a:rPr lang="en-US" dirty="0">
                <a:effectLst/>
              </a:rPr>
              <a:t>/Splitting is the foundation for Rational Number Reasoning;</a:t>
            </a:r>
          </a:p>
          <a:p>
            <a:pPr eaLnBrk="1" hangingPunct="1">
              <a:spcBef>
                <a:spcPct val="0"/>
              </a:spcBef>
              <a:spcAft>
                <a:spcPts val="1200"/>
              </a:spcAft>
              <a:defRPr/>
            </a:pPr>
            <a:r>
              <a:rPr lang="en-US" dirty="0">
                <a:effectLst/>
              </a:rPr>
              <a:t>Division and multiplication should be derived from </a:t>
            </a:r>
            <a:r>
              <a:rPr lang="en-US" dirty="0" err="1">
                <a:effectLst/>
              </a:rPr>
              <a:t>equipartitioning</a:t>
            </a:r>
            <a:r>
              <a:rPr lang="en-US" dirty="0">
                <a:effectLst/>
              </a:rPr>
              <a:t>/splitting, and coordinated with counting, addition, and subtraction;</a:t>
            </a:r>
          </a:p>
          <a:p>
            <a:pPr eaLnBrk="1" hangingPunct="1">
              <a:spcBef>
                <a:spcPct val="0"/>
              </a:spcBef>
              <a:spcAft>
                <a:spcPts val="1200"/>
              </a:spcAft>
              <a:defRPr/>
            </a:pPr>
            <a:r>
              <a:rPr lang="en-US" dirty="0">
                <a:effectLst/>
              </a:rPr>
              <a:t>Three dominant meanings for </a:t>
            </a:r>
            <a:r>
              <a:rPr lang="en-US" i="1" dirty="0">
                <a:effectLst/>
              </a:rPr>
              <a:t>a</a:t>
            </a:r>
            <a:r>
              <a:rPr lang="en-US" dirty="0">
                <a:effectLst/>
              </a:rPr>
              <a:t>/</a:t>
            </a:r>
            <a:r>
              <a:rPr lang="en-US" i="1" dirty="0" err="1">
                <a:effectLst/>
              </a:rPr>
              <a:t>b</a:t>
            </a:r>
            <a:r>
              <a:rPr lang="en-US" dirty="0">
                <a:effectLst/>
              </a:rPr>
              <a:t> capture most of RNR reasoning.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 Opportunities</a:t>
            </a:r>
            <a:endParaRPr lang="en-US" dirty="0"/>
          </a:p>
        </p:txBody>
      </p:sp>
      <p:sp>
        <p:nvSpPr>
          <p:cNvPr id="3" name="Content Placeholder 2"/>
          <p:cNvSpPr>
            <a:spLocks noGrp="1"/>
          </p:cNvSpPr>
          <p:nvPr>
            <p:ph idx="1"/>
          </p:nvPr>
        </p:nvSpPr>
        <p:spPr>
          <a:xfrm>
            <a:off x="779463" y="1857550"/>
            <a:ext cx="7583487" cy="4056276"/>
          </a:xfrm>
        </p:spPr>
        <p:txBody>
          <a:bodyPr>
            <a:normAutofit/>
          </a:bodyPr>
          <a:lstStyle/>
          <a:p>
            <a:pPr lvl="1">
              <a:buClr>
                <a:schemeClr val="bg2"/>
              </a:buClr>
            </a:pPr>
            <a:r>
              <a:rPr lang="en-US" dirty="0" smtClean="0"/>
              <a:t>Measurement </a:t>
            </a:r>
            <a:r>
              <a:rPr lang="en-US" dirty="0" smtClean="0"/>
              <a:t>/ psychometric approaches</a:t>
            </a:r>
            <a:r>
              <a:rPr lang="en-US" dirty="0" smtClean="0"/>
              <a:t> </a:t>
            </a:r>
            <a:r>
              <a:rPr lang="en-US" dirty="0" smtClean="0"/>
              <a:t>as one tool for </a:t>
            </a:r>
            <a:r>
              <a:rPr lang="en-US" dirty="0" smtClean="0"/>
              <a:t>development </a:t>
            </a:r>
            <a:r>
              <a:rPr lang="en-US" dirty="0" smtClean="0"/>
              <a:t>and validation of learning trajectory </a:t>
            </a:r>
          </a:p>
          <a:p>
            <a:pPr lvl="2">
              <a:buClr>
                <a:schemeClr val="bg2"/>
              </a:buClr>
            </a:pPr>
            <a:r>
              <a:rPr lang="en-US" dirty="0" smtClean="0"/>
              <a:t>IRT, CTT perspectives on item difficulty mapping to proficiency levels; </a:t>
            </a:r>
          </a:p>
          <a:p>
            <a:pPr lvl="2">
              <a:buClr>
                <a:schemeClr val="bg2"/>
              </a:buClr>
            </a:pPr>
            <a:r>
              <a:rPr lang="en-US" dirty="0" smtClean="0"/>
              <a:t>Complexities in response patterns identify targets for further investigation:  interaction of item type, task class and proficiency level interaction that will further clarify structure of LT, enrich interpretation of student response / cognitive development</a:t>
            </a:r>
          </a:p>
          <a:p>
            <a:pPr lvl="1">
              <a:buClr>
                <a:schemeClr val="bg2"/>
              </a:buClr>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76200" y="63500"/>
            <a:ext cx="9067799" cy="1045342"/>
          </a:xfrm>
        </p:spPr>
        <p:txBody>
          <a:bodyPr/>
          <a:lstStyle/>
          <a:p>
            <a:r>
              <a:rPr lang="en-US" dirty="0" err="1" smtClean="0">
                <a:latin typeface="Trebuchet MS" charset="0"/>
              </a:rPr>
              <a:t>EqP</a:t>
            </a:r>
            <a:r>
              <a:rPr lang="en-US" dirty="0" smtClean="0">
                <a:latin typeface="Trebuchet MS" charset="0"/>
              </a:rPr>
              <a:t> </a:t>
            </a:r>
            <a:r>
              <a:rPr lang="en-US" dirty="0" smtClean="0">
                <a:latin typeface="Trebuchet MS" charset="0"/>
              </a:rPr>
              <a:t>Learning </a:t>
            </a:r>
            <a:r>
              <a:rPr lang="en-US" dirty="0" smtClean="0">
                <a:latin typeface="Trebuchet MS" charset="0"/>
              </a:rPr>
              <a:t>Trajectory Validation</a:t>
            </a:r>
            <a:endParaRPr lang="en-US" dirty="0" smtClean="0">
              <a:latin typeface="Trebuchet MS" charset="0"/>
            </a:endParaRPr>
          </a:p>
        </p:txBody>
      </p:sp>
      <p:sp>
        <p:nvSpPr>
          <p:cNvPr id="24579" name="Title 1"/>
          <p:cNvSpPr>
            <a:spLocks/>
          </p:cNvSpPr>
          <p:nvPr/>
        </p:nvSpPr>
        <p:spPr bwMode="auto">
          <a:xfrm>
            <a:off x="609600" y="1524000"/>
            <a:ext cx="2847975" cy="1738313"/>
          </a:xfrm>
          <a:prstGeom prst="rect">
            <a:avLst/>
          </a:prstGeom>
          <a:noFill/>
          <a:ln w="9525">
            <a:noFill/>
            <a:miter lim="800000"/>
            <a:headEnd/>
            <a:tailEnd/>
          </a:ln>
        </p:spPr>
        <p:txBody>
          <a:bodyPr anchor="ctr">
            <a:prstTxWarp prst="textNoShape">
              <a:avLst/>
            </a:prstTxWarp>
          </a:bodyPr>
          <a:lstStyle/>
          <a:p>
            <a:pPr algn="ctr" eaLnBrk="0" hangingPunct="0"/>
            <a:r>
              <a:rPr lang="en-US" b="1">
                <a:solidFill>
                  <a:schemeClr val="tx2"/>
                </a:solidFill>
                <a:latin typeface="Trebuchet MS" charset="0"/>
              </a:rPr>
              <a:t>Wright Map from IRT analysis:</a:t>
            </a:r>
            <a:br>
              <a:rPr lang="en-US" b="1">
                <a:solidFill>
                  <a:schemeClr val="tx2"/>
                </a:solidFill>
                <a:latin typeface="Trebuchet MS" charset="0"/>
              </a:rPr>
            </a:br>
            <a:r>
              <a:rPr lang="en-US" b="1">
                <a:solidFill>
                  <a:schemeClr val="tx2"/>
                </a:solidFill>
                <a:latin typeface="Trebuchet MS" charset="0"/>
              </a:rPr>
              <a:t>Grades 2-3-4-5-6</a:t>
            </a:r>
          </a:p>
        </p:txBody>
      </p:sp>
      <p:sp>
        <p:nvSpPr>
          <p:cNvPr id="24580" name="TextBox 8"/>
          <p:cNvSpPr txBox="1">
            <a:spLocks noChangeArrowheads="1"/>
          </p:cNvSpPr>
          <p:nvPr/>
        </p:nvSpPr>
        <p:spPr bwMode="auto">
          <a:xfrm>
            <a:off x="1219200" y="3036888"/>
            <a:ext cx="1473200" cy="1190625"/>
          </a:xfrm>
          <a:prstGeom prst="rect">
            <a:avLst/>
          </a:prstGeom>
          <a:noFill/>
          <a:ln w="9525">
            <a:noFill/>
            <a:miter lim="800000"/>
            <a:headEnd/>
            <a:tailEnd/>
          </a:ln>
        </p:spPr>
        <p:txBody>
          <a:bodyPr>
            <a:prstTxWarp prst="textNoShape">
              <a:avLst/>
            </a:prstTxWarp>
            <a:spAutoFit/>
          </a:bodyPr>
          <a:lstStyle/>
          <a:p>
            <a:pPr eaLnBrk="0" hangingPunct="0"/>
            <a:r>
              <a:rPr lang="en-US" sz="1800"/>
              <a:t>Each X represents</a:t>
            </a:r>
          </a:p>
          <a:p>
            <a:pPr eaLnBrk="0" hangingPunct="0"/>
            <a:r>
              <a:rPr lang="en-US" sz="1800"/>
              <a:t>10 student cases.</a:t>
            </a:r>
          </a:p>
        </p:txBody>
      </p:sp>
      <p:sp>
        <p:nvSpPr>
          <p:cNvPr id="24581" name="TextBox 9"/>
          <p:cNvSpPr txBox="1">
            <a:spLocks noChangeArrowheads="1"/>
          </p:cNvSpPr>
          <p:nvPr/>
        </p:nvSpPr>
        <p:spPr bwMode="auto">
          <a:xfrm>
            <a:off x="6351157" y="2195513"/>
            <a:ext cx="2514600" cy="2032000"/>
          </a:xfrm>
          <a:prstGeom prst="rect">
            <a:avLst/>
          </a:prstGeom>
          <a:noFill/>
          <a:ln w="9525">
            <a:noFill/>
            <a:miter lim="800000"/>
            <a:headEnd/>
            <a:tailEnd/>
          </a:ln>
        </p:spPr>
        <p:txBody>
          <a:bodyPr>
            <a:prstTxWarp prst="textNoShape">
              <a:avLst/>
            </a:prstTxWarp>
            <a:spAutoFit/>
          </a:bodyPr>
          <a:lstStyle/>
          <a:p>
            <a:pPr eaLnBrk="0" hangingPunct="0"/>
            <a:r>
              <a:rPr lang="en-US" sz="1800" u="sng" dirty="0"/>
              <a:t>Numbers</a:t>
            </a:r>
            <a:r>
              <a:rPr lang="en-US" sz="1800" dirty="0"/>
              <a:t> indicate the item number; </a:t>
            </a:r>
          </a:p>
          <a:p>
            <a:pPr eaLnBrk="0" hangingPunct="0"/>
            <a:endParaRPr lang="en-US" sz="1800" dirty="0"/>
          </a:p>
          <a:p>
            <a:pPr eaLnBrk="0" hangingPunct="0"/>
            <a:r>
              <a:rPr lang="en-US" sz="1800" u="sng" dirty="0"/>
              <a:t>Colors</a:t>
            </a:r>
            <a:r>
              <a:rPr lang="en-US" sz="1800" dirty="0"/>
              <a:t> represent location of item in the framework for </a:t>
            </a:r>
          </a:p>
          <a:p>
            <a:pPr eaLnBrk="0" hangingPunct="0"/>
            <a:r>
              <a:rPr lang="en-US" sz="1800" dirty="0"/>
              <a:t>understanding</a:t>
            </a:r>
          </a:p>
        </p:txBody>
      </p:sp>
      <p:sp>
        <p:nvSpPr>
          <p:cNvPr id="24582" name="TextBox 10"/>
          <p:cNvSpPr txBox="1">
            <a:spLocks noChangeArrowheads="1"/>
          </p:cNvSpPr>
          <p:nvPr/>
        </p:nvSpPr>
        <p:spPr bwMode="auto">
          <a:xfrm>
            <a:off x="-75825" y="4373563"/>
            <a:ext cx="3146731" cy="1569660"/>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u="sng" dirty="0"/>
              <a:t>KEY</a:t>
            </a:r>
          </a:p>
          <a:p>
            <a:pPr algn="r" eaLnBrk="0" hangingPunct="0"/>
            <a:r>
              <a:rPr lang="en-US" sz="1600" dirty="0"/>
              <a:t>Strategies and </a:t>
            </a:r>
            <a:r>
              <a:rPr lang="en-US" sz="1600" dirty="0" smtClean="0"/>
              <a:t>representations :     </a:t>
            </a:r>
            <a:endParaRPr lang="en-US" sz="1600" b="1" dirty="0" smtClean="0">
              <a:solidFill>
                <a:srgbClr val="B20202"/>
              </a:solidFill>
            </a:endParaRPr>
          </a:p>
          <a:p>
            <a:pPr algn="r" eaLnBrk="0" hangingPunct="0"/>
            <a:r>
              <a:rPr lang="en-US" sz="1600" dirty="0"/>
              <a:t>Mathematical </a:t>
            </a:r>
            <a:r>
              <a:rPr lang="en-US" sz="1600" dirty="0" smtClean="0"/>
              <a:t>Practices :       </a:t>
            </a:r>
            <a:endParaRPr lang="en-US" sz="1600" b="1" dirty="0" smtClean="0">
              <a:solidFill>
                <a:srgbClr val="B20202"/>
              </a:solidFill>
            </a:endParaRPr>
          </a:p>
          <a:p>
            <a:pPr algn="r" eaLnBrk="0" hangingPunct="0"/>
            <a:r>
              <a:rPr lang="en-US" sz="1600" dirty="0"/>
              <a:t>Emergent Relations: </a:t>
            </a:r>
            <a:r>
              <a:rPr lang="en-US" sz="1600" dirty="0" smtClean="0"/>
              <a:t> </a:t>
            </a:r>
            <a:endParaRPr lang="en-US" sz="1600" b="1" dirty="0" smtClean="0">
              <a:solidFill>
                <a:srgbClr val="008000"/>
              </a:solidFill>
            </a:endParaRPr>
          </a:p>
          <a:p>
            <a:pPr algn="r" eaLnBrk="0" hangingPunct="0"/>
            <a:r>
              <a:rPr lang="en-US" sz="1600" dirty="0"/>
              <a:t>Generalizations:   </a:t>
            </a:r>
            <a:r>
              <a:rPr lang="en-US" sz="1600" dirty="0" smtClean="0"/>
              <a:t> </a:t>
            </a:r>
            <a:endParaRPr lang="en-US" sz="1600" b="1" dirty="0" smtClean="0">
              <a:solidFill>
                <a:srgbClr val="0000FF"/>
              </a:solidFill>
            </a:endParaRPr>
          </a:p>
          <a:p>
            <a:pPr eaLnBrk="0" hangingPunct="0"/>
            <a:endParaRPr lang="en-US" sz="1600" dirty="0"/>
          </a:p>
        </p:txBody>
      </p:sp>
      <p:pic>
        <p:nvPicPr>
          <p:cNvPr id="24583" name="Picture 9"/>
          <p:cNvPicPr>
            <a:picLocks noChangeAspect="1"/>
          </p:cNvPicPr>
          <p:nvPr/>
        </p:nvPicPr>
        <p:blipFill>
          <a:blip r:embed="rId3"/>
          <a:srcRect/>
          <a:stretch>
            <a:fillRect/>
          </a:stretch>
        </p:blipFill>
        <p:spPr bwMode="auto">
          <a:xfrm>
            <a:off x="3860800" y="1188720"/>
            <a:ext cx="2423160" cy="5642343"/>
          </a:xfrm>
          <a:prstGeom prst="rect">
            <a:avLst/>
          </a:prstGeom>
          <a:noFill/>
          <a:ln w="9525">
            <a:noFill/>
            <a:miter lim="800000"/>
            <a:headEnd/>
            <a:tailEnd/>
          </a:ln>
        </p:spPr>
      </p:pic>
      <p:sp>
        <p:nvSpPr>
          <p:cNvPr id="8" name="TextBox 7"/>
          <p:cNvSpPr txBox="1"/>
          <p:nvPr/>
        </p:nvSpPr>
        <p:spPr>
          <a:xfrm>
            <a:off x="2994993" y="4735926"/>
            <a:ext cx="777677" cy="959237"/>
          </a:xfrm>
          <a:prstGeom prst="rect">
            <a:avLst/>
          </a:prstGeom>
          <a:noFill/>
        </p:spPr>
        <p:txBody>
          <a:bodyPr wrap="none" rtlCol="0">
            <a:spAutoFit/>
          </a:bodyPr>
          <a:lstStyle/>
          <a:p>
            <a:pPr>
              <a:spcAft>
                <a:spcPts val="1000"/>
              </a:spcAft>
            </a:pPr>
            <a:r>
              <a:rPr lang="en-US" sz="1600" b="1" dirty="0" smtClean="0">
                <a:solidFill>
                  <a:srgbClr val="B20202"/>
                </a:solidFill>
              </a:rPr>
              <a:t>Red</a:t>
            </a:r>
          </a:p>
          <a:p>
            <a:r>
              <a:rPr lang="en-US" sz="1600" b="1" dirty="0" smtClean="0">
                <a:solidFill>
                  <a:srgbClr val="008000"/>
                </a:solidFill>
              </a:rPr>
              <a:t>Green</a:t>
            </a:r>
          </a:p>
          <a:p>
            <a:r>
              <a:rPr lang="en-US" sz="1600" b="1" dirty="0" smtClean="0">
                <a:solidFill>
                  <a:srgbClr val="0000FF"/>
                </a:solidFill>
              </a:rPr>
              <a:t>Blue</a:t>
            </a:r>
            <a:endParaRPr lang="en-US" sz="1600" dirty="0"/>
          </a:p>
        </p:txBody>
      </p:sp>
      <p:sp>
        <p:nvSpPr>
          <p:cNvPr id="9" name="Right Brace 8"/>
          <p:cNvSpPr/>
          <p:nvPr/>
        </p:nvSpPr>
        <p:spPr>
          <a:xfrm>
            <a:off x="2859837" y="4754880"/>
            <a:ext cx="192024" cy="365760"/>
          </a:xfrm>
          <a:prstGeom prst="righ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90860"/>
            <a:ext cx="8229600" cy="746403"/>
          </a:xfrm>
        </p:spPr>
        <p:txBody>
          <a:bodyPr/>
          <a:lstStyle/>
          <a:p>
            <a:pPr algn="l">
              <a:defRPr/>
            </a:pPr>
            <a:r>
              <a:rPr lang="en-US" sz="2800" dirty="0" smtClean="0"/>
              <a:t>Variance around means</a:t>
            </a:r>
            <a:endParaRPr lang="en-US" sz="2800" dirty="0" smtClean="0"/>
          </a:p>
        </p:txBody>
      </p:sp>
      <p:pic>
        <p:nvPicPr>
          <p:cNvPr id="7" name="Picture 6" descr="Screen shot 2010-12-03 at 7.19.39 AM.png"/>
          <p:cNvPicPr>
            <a:picLocks noChangeAspect="1"/>
          </p:cNvPicPr>
          <p:nvPr/>
        </p:nvPicPr>
        <p:blipFill>
          <a:blip r:embed="rId2"/>
          <a:stretch>
            <a:fillRect/>
          </a:stretch>
        </p:blipFill>
        <p:spPr>
          <a:xfrm>
            <a:off x="863496" y="1197120"/>
            <a:ext cx="7154978" cy="563619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research </a:t>
            </a:r>
            <a:r>
              <a:rPr lang="en-US" dirty="0" err="1" smtClean="0"/>
              <a:t>programme</a:t>
            </a:r>
            <a:endParaRPr lang="en-US" dirty="0"/>
          </a:p>
        </p:txBody>
      </p:sp>
      <p:sp>
        <p:nvSpPr>
          <p:cNvPr id="3" name="Content Placeholder 2"/>
          <p:cNvSpPr>
            <a:spLocks noGrp="1"/>
          </p:cNvSpPr>
          <p:nvPr>
            <p:ph idx="1"/>
          </p:nvPr>
        </p:nvSpPr>
        <p:spPr>
          <a:xfrm>
            <a:off x="779463" y="1317344"/>
            <a:ext cx="7583487" cy="5203028"/>
          </a:xfrm>
        </p:spPr>
        <p:txBody>
          <a:bodyPr>
            <a:normAutofit/>
          </a:bodyPr>
          <a:lstStyle/>
          <a:p>
            <a:pPr>
              <a:spcAft>
                <a:spcPts val="1200"/>
              </a:spcAft>
              <a:buClr>
                <a:schemeClr val="bg2"/>
              </a:buClr>
              <a:buNone/>
            </a:pPr>
            <a:r>
              <a:rPr lang="en-US" dirty="0" smtClean="0"/>
              <a:t>Goals/products: </a:t>
            </a:r>
          </a:p>
          <a:p>
            <a:pPr lvl="1">
              <a:spcAft>
                <a:spcPts val="1200"/>
              </a:spcAft>
              <a:buClr>
                <a:schemeClr val="bg2"/>
              </a:buClr>
            </a:pPr>
            <a:r>
              <a:rPr lang="en-US" dirty="0" smtClean="0"/>
              <a:t>Synthesize and empirically extend large body of research on student learning on rational number (math education, cognition)</a:t>
            </a:r>
          </a:p>
          <a:p>
            <a:pPr lvl="1">
              <a:spcAft>
                <a:spcPts val="1200"/>
              </a:spcAft>
              <a:buClr>
                <a:schemeClr val="bg2"/>
              </a:buClr>
            </a:pPr>
            <a:r>
              <a:rPr lang="en-US" dirty="0" smtClean="0"/>
              <a:t>Construct</a:t>
            </a:r>
            <a:r>
              <a:rPr lang="en-US" dirty="0" smtClean="0"/>
              <a:t> and validate </a:t>
            </a:r>
            <a:r>
              <a:rPr lang="en-US" dirty="0" smtClean="0"/>
              <a:t>learning trajectories for rational number</a:t>
            </a:r>
          </a:p>
          <a:p>
            <a:pPr lvl="1">
              <a:spcAft>
                <a:spcPts val="1200"/>
              </a:spcAft>
              <a:buClr>
                <a:schemeClr val="bg2"/>
              </a:buClr>
            </a:pPr>
            <a:r>
              <a:rPr lang="en-US" dirty="0" smtClean="0"/>
              <a:t>Develop diagnostic assessments</a:t>
            </a:r>
          </a:p>
          <a:p>
            <a:pPr lvl="1">
              <a:spcAft>
                <a:spcPts val="1200"/>
              </a:spcAft>
              <a:buClr>
                <a:schemeClr val="bg2"/>
              </a:buClr>
            </a:pPr>
            <a:r>
              <a:rPr lang="en-US" dirty="0" smtClean="0"/>
              <a:t>Develop diagnostic assessment </a:t>
            </a:r>
            <a:r>
              <a:rPr lang="en-US" i="1" dirty="0" smtClean="0"/>
              <a:t>system </a:t>
            </a:r>
            <a:r>
              <a:rPr lang="en-US" dirty="0" smtClean="0"/>
              <a:t>with rapid </a:t>
            </a:r>
            <a:r>
              <a:rPr lang="en-US" dirty="0" smtClean="0"/>
              <a:t>feedback of student response </a:t>
            </a:r>
            <a:r>
              <a:rPr lang="en-US" dirty="0" smtClean="0"/>
              <a:t>data, formative use model</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a:t>
            </a:r>
            <a:endParaRPr lang="en-US" dirty="0"/>
          </a:p>
        </p:txBody>
      </p:sp>
      <p:sp>
        <p:nvSpPr>
          <p:cNvPr id="3" name="Content Placeholder 2"/>
          <p:cNvSpPr>
            <a:spLocks noGrp="1"/>
          </p:cNvSpPr>
          <p:nvPr>
            <p:ph idx="1"/>
          </p:nvPr>
        </p:nvSpPr>
        <p:spPr>
          <a:xfrm>
            <a:off x="779463" y="1317344"/>
            <a:ext cx="7583487" cy="5203028"/>
          </a:xfrm>
        </p:spPr>
        <p:txBody>
          <a:bodyPr>
            <a:normAutofit/>
          </a:bodyPr>
          <a:lstStyle/>
          <a:p>
            <a:pPr lvl="1">
              <a:spcAft>
                <a:spcPts val="1200"/>
              </a:spcAft>
              <a:buClr>
                <a:schemeClr val="bg2"/>
              </a:buClr>
            </a:pPr>
            <a:r>
              <a:rPr lang="en-US" dirty="0" smtClean="0">
                <a:effectLst/>
              </a:rPr>
              <a:t>Could we use diagnostic assessment system on mobile devices to efficiently field test diagnostic items and analyze student responses?</a:t>
            </a:r>
          </a:p>
          <a:p>
            <a:pPr lvl="1">
              <a:spcAft>
                <a:spcPts val="1200"/>
              </a:spcAft>
              <a:buClr>
                <a:schemeClr val="bg2"/>
              </a:buClr>
            </a:pPr>
            <a:r>
              <a:rPr lang="en-US" dirty="0" smtClean="0">
                <a:effectLst/>
              </a:rPr>
              <a:t>Accelerate learning trajectory validation? </a:t>
            </a:r>
          </a:p>
          <a:p>
            <a:pPr lvl="1">
              <a:spcAft>
                <a:spcPts val="1200"/>
              </a:spcAft>
              <a:buClr>
                <a:schemeClr val="bg2"/>
              </a:buClr>
            </a:pPr>
            <a:r>
              <a:rPr lang="en-US" dirty="0" smtClean="0">
                <a:effectLst/>
              </a:rPr>
              <a:t>Accelerate deployment of valid diagnostic instructional guidance for teachers’ classroom practice?</a:t>
            </a:r>
          </a:p>
          <a:p>
            <a:pPr lvl="1">
              <a:spcAft>
                <a:spcPts val="1200"/>
              </a:spcAft>
              <a:buClr>
                <a:schemeClr val="bg2"/>
              </a:buClr>
            </a:pPr>
            <a:r>
              <a:rPr lang="en-US" dirty="0" smtClean="0">
                <a:effectLst/>
              </a:rPr>
              <a:t>Support continuous systemic improvement and psychometric modeling to explore appropriate balance of validity and reliability of diagnostic assessment within formative setting</a:t>
            </a:r>
            <a:r>
              <a:rPr lang="en-US" dirty="0" smtClean="0">
                <a:effectLst/>
              </a:rPr>
              <a:t>.</a:t>
            </a:r>
          </a:p>
          <a:p>
            <a:pPr lvl="1">
              <a:spcAft>
                <a:spcPts val="1200"/>
              </a:spcAft>
              <a:buClr>
                <a:schemeClr val="bg2"/>
              </a:buClr>
            </a:pPr>
            <a:endParaRPr lang="en-US" dirty="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a:defRPr/>
            </a:pPr>
            <a:r>
              <a:rPr lang="en-US" sz="3600" dirty="0" err="1" smtClean="0">
                <a:latin typeface="Trebuchet MS" pitchFamily="34" charset="0"/>
              </a:rPr>
              <a:t>LPPSync</a:t>
            </a:r>
            <a:r>
              <a:rPr lang="en-US" sz="3600" dirty="0" smtClean="0">
                <a:latin typeface="Trebuchet MS" pitchFamily="34" charset="0"/>
              </a:rPr>
              <a:t> System</a:t>
            </a:r>
          </a:p>
        </p:txBody>
      </p:sp>
      <p:sp>
        <p:nvSpPr>
          <p:cNvPr id="36867" name="Rectangle 3"/>
          <p:cNvSpPr>
            <a:spLocks noGrp="1" noChangeArrowheads="1"/>
          </p:cNvSpPr>
          <p:nvPr>
            <p:ph type="body" idx="4294967295"/>
          </p:nvPr>
        </p:nvSpPr>
        <p:spPr>
          <a:xfrm>
            <a:off x="449263" y="1477963"/>
            <a:ext cx="8382000" cy="5018087"/>
          </a:xfrm>
        </p:spPr>
        <p:txBody>
          <a:bodyPr>
            <a:noAutofit/>
          </a:bodyPr>
          <a:lstStyle/>
          <a:p>
            <a:pPr>
              <a:buFont typeface="Arial" charset="0"/>
              <a:buNone/>
              <a:defRPr/>
            </a:pPr>
            <a:r>
              <a:rPr lang="en-US" sz="2000" dirty="0" smtClean="0">
                <a:latin typeface="Trebuchet MS" pitchFamily="34" charset="0"/>
              </a:rPr>
              <a:t>Diagnostic Assessment System Design Considerations—</a:t>
            </a:r>
          </a:p>
          <a:p>
            <a:pPr marL="458788" lvl="1">
              <a:buClrTx/>
              <a:defRPr/>
            </a:pPr>
            <a:r>
              <a:rPr lang="en-US" sz="2000" dirty="0" smtClean="0">
                <a:latin typeface="Trebuchet MS" pitchFamily="34" charset="0"/>
              </a:rPr>
              <a:t>Learning Trajectories-based</a:t>
            </a:r>
          </a:p>
          <a:p>
            <a:pPr marL="458788" lvl="1">
              <a:buClrTx/>
              <a:defRPr/>
            </a:pPr>
            <a:r>
              <a:rPr lang="en-US" sz="2000" dirty="0" smtClean="0">
                <a:latin typeface="Trebuchet MS" pitchFamily="34" charset="0"/>
              </a:rPr>
              <a:t>Assessment items scored quickly, minimal effort from teachers, but informative to teachers and students</a:t>
            </a:r>
          </a:p>
          <a:p>
            <a:pPr marL="458788" lvl="1">
              <a:buClrTx/>
              <a:defRPr/>
            </a:pPr>
            <a:r>
              <a:rPr lang="en-US" sz="2000" dirty="0" smtClean="0">
                <a:latin typeface="Trebuchet MS" pitchFamily="34" charset="0"/>
              </a:rPr>
              <a:t>Usefulness in classrooms: rapid formative feedback to teachers and students</a:t>
            </a:r>
          </a:p>
          <a:p>
            <a:pPr marL="458788" lvl="1">
              <a:buClrTx/>
              <a:defRPr/>
            </a:pPr>
            <a:r>
              <a:rPr lang="en-US" sz="2000" dirty="0" smtClean="0">
                <a:latin typeface="Trebuchet MS" pitchFamily="34" charset="0"/>
              </a:rPr>
              <a:t>Engaging--game-</a:t>
            </a:r>
            <a:r>
              <a:rPr lang="en-US" sz="2000" dirty="0" smtClean="0">
                <a:latin typeface="Trebuchet MS" pitchFamily="34" charset="0"/>
              </a:rPr>
              <a:t>like, </a:t>
            </a:r>
            <a:r>
              <a:rPr lang="en-US" sz="2000" dirty="0" smtClean="0">
                <a:latin typeface="Trebuchet MS" pitchFamily="34" charset="0"/>
              </a:rPr>
              <a:t>technology-</a:t>
            </a:r>
            <a:r>
              <a:rPr lang="en-US" sz="2000" dirty="0" smtClean="0">
                <a:latin typeface="Trebuchet MS" pitchFamily="34" charset="0"/>
              </a:rPr>
              <a:t>infused, </a:t>
            </a:r>
            <a:r>
              <a:rPr lang="en-US" sz="2000" dirty="0" smtClean="0">
                <a:latin typeface="Trebuchet MS" pitchFamily="34" charset="0"/>
              </a:rPr>
              <a:t>virtually </a:t>
            </a:r>
            <a:r>
              <a:rPr lang="en-US" sz="2000" dirty="0" smtClean="0">
                <a:latin typeface="Trebuchet MS" pitchFamily="34" charset="0"/>
              </a:rPr>
              <a:t>manipulative</a:t>
            </a:r>
          </a:p>
          <a:p>
            <a:pPr marL="458788" lvl="1">
              <a:buClrTx/>
              <a:defRPr/>
            </a:pPr>
            <a:r>
              <a:rPr lang="en-US" sz="2000" dirty="0" smtClean="0">
                <a:latin typeface="Trebuchet MS" pitchFamily="34" charset="0"/>
              </a:rPr>
              <a:t>Flexible, rich representations</a:t>
            </a:r>
            <a:r>
              <a:rPr lang="en-US" sz="2000" dirty="0" smtClean="0">
                <a:latin typeface="Trebuchet MS" pitchFamily="34" charset="0"/>
              </a:rPr>
              <a:t> / </a:t>
            </a:r>
            <a:r>
              <a:rPr lang="en-US" sz="2000" i="1" dirty="0" smtClean="0">
                <a:latin typeface="Trebuchet MS" pitchFamily="34" charset="0"/>
              </a:rPr>
              <a:t>reports </a:t>
            </a:r>
            <a:r>
              <a:rPr lang="en-US" sz="2000" dirty="0" smtClean="0">
                <a:latin typeface="Trebuchet MS" pitchFamily="34" charset="0"/>
              </a:rPr>
              <a:t>of </a:t>
            </a:r>
            <a:r>
              <a:rPr lang="en-US" sz="2000" dirty="0" smtClean="0">
                <a:latin typeface="Trebuchet MS" pitchFamily="34" charset="0"/>
              </a:rPr>
              <a:t>student </a:t>
            </a:r>
            <a:r>
              <a:rPr lang="en-US" sz="2000" dirty="0" smtClean="0">
                <a:latin typeface="Trebuchet MS" pitchFamily="34" charset="0"/>
              </a:rPr>
              <a:t>results: </a:t>
            </a:r>
            <a:r>
              <a:rPr lang="en-US" sz="2000" i="1" dirty="0" smtClean="0">
                <a:latin typeface="Trebuchet MS" pitchFamily="34" charset="0"/>
              </a:rPr>
              <a:t>feedback </a:t>
            </a:r>
            <a:r>
              <a:rPr lang="en-US" sz="2000" dirty="0" smtClean="0">
                <a:latin typeface="Trebuchet MS" pitchFamily="34" charset="0"/>
              </a:rPr>
              <a:t>to </a:t>
            </a:r>
            <a:r>
              <a:rPr lang="en-US" sz="2000" dirty="0" smtClean="0">
                <a:latin typeface="Trebuchet MS" pitchFamily="34" charset="0"/>
              </a:rPr>
              <a:t>teachers </a:t>
            </a:r>
            <a:r>
              <a:rPr lang="en-US" sz="2000" i="1" dirty="0" smtClean="0">
                <a:latin typeface="Trebuchet MS" pitchFamily="34" charset="0"/>
              </a:rPr>
              <a:t>and </a:t>
            </a:r>
            <a:r>
              <a:rPr lang="en-US" sz="2000" dirty="0" smtClean="0">
                <a:latin typeface="Trebuchet MS" pitchFamily="34" charset="0"/>
              </a:rPr>
              <a:t>students</a:t>
            </a:r>
          </a:p>
          <a:p>
            <a:pPr marL="458788" lvl="1">
              <a:buClrTx/>
              <a:defRPr/>
            </a:pPr>
            <a:r>
              <a:rPr lang="en-US" sz="2000" dirty="0" smtClean="0">
                <a:latin typeface="Trebuchet MS" pitchFamily="34" charset="0"/>
              </a:rPr>
              <a:t>Supports both </a:t>
            </a:r>
            <a:r>
              <a:rPr lang="en-US" sz="2000" i="1" dirty="0" smtClean="0">
                <a:latin typeface="Trebuchet MS" pitchFamily="34" charset="0"/>
              </a:rPr>
              <a:t>sequestered </a:t>
            </a:r>
            <a:r>
              <a:rPr lang="en-US" sz="2000" i="1" dirty="0" smtClean="0">
                <a:latin typeface="Trebuchet MS" pitchFamily="34" charset="0"/>
              </a:rPr>
              <a:t>assessment </a:t>
            </a:r>
            <a:r>
              <a:rPr lang="en-US" sz="2000" dirty="0" smtClean="0">
                <a:latin typeface="Trebuchet MS" pitchFamily="34" charset="0"/>
              </a:rPr>
              <a:t>AND </a:t>
            </a:r>
            <a:r>
              <a:rPr lang="en-US" sz="2000" i="1" dirty="0" smtClean="0">
                <a:latin typeface="Trebuchet MS" pitchFamily="34" charset="0"/>
              </a:rPr>
              <a:t>student-student interactions </a:t>
            </a:r>
            <a:r>
              <a:rPr lang="en-US" sz="2000" dirty="0" smtClean="0">
                <a:latin typeface="Trebuchet MS" pitchFamily="34" charset="0"/>
              </a:rPr>
              <a:t>around practice and exploration</a:t>
            </a:r>
          </a:p>
          <a:p>
            <a:pPr marL="458788" lvl="1">
              <a:buClrTx/>
              <a:defRPr/>
            </a:pPr>
            <a:r>
              <a:rPr lang="en-US" sz="2000" dirty="0" smtClean="0">
                <a:latin typeface="Trebuchet MS" pitchFamily="34" charset="0"/>
              </a:rPr>
              <a:t>Data collection for both formative and long-term analytics purposes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Items to Diagnostic Assessment</a:t>
            </a:r>
            <a:endParaRPr lang="en-US" dirty="0"/>
          </a:p>
        </p:txBody>
      </p:sp>
      <p:sp>
        <p:nvSpPr>
          <p:cNvPr id="3" name="Content Placeholder 2"/>
          <p:cNvSpPr>
            <a:spLocks noGrp="1"/>
          </p:cNvSpPr>
          <p:nvPr>
            <p:ph idx="1"/>
          </p:nvPr>
        </p:nvSpPr>
        <p:spPr>
          <a:xfrm>
            <a:off x="779463" y="1639888"/>
            <a:ext cx="7583487" cy="4975225"/>
          </a:xfrm>
        </p:spPr>
        <p:txBody>
          <a:bodyPr>
            <a:normAutofit fontScale="85000" lnSpcReduction="10000"/>
          </a:bodyPr>
          <a:lstStyle/>
          <a:p>
            <a:pPr>
              <a:defRPr/>
            </a:pPr>
            <a:r>
              <a:rPr lang="en-US" dirty="0" smtClean="0"/>
              <a:t>Applets are designed to address different proficiency levels and to be parameterized to produce different task classes in the </a:t>
            </a:r>
            <a:r>
              <a:rPr lang="en-US" dirty="0" err="1" smtClean="0"/>
              <a:t>Equipartitioning</a:t>
            </a:r>
            <a:r>
              <a:rPr lang="en-US" dirty="0" smtClean="0"/>
              <a:t> LT matrix.</a:t>
            </a:r>
          </a:p>
          <a:p>
            <a:pPr>
              <a:defRPr/>
            </a:pPr>
            <a:r>
              <a:rPr lang="en-US" dirty="0" smtClean="0"/>
              <a:t>A sampling of items is created, to have a student take six items of varying difficulty, in each diagnostic assessment.</a:t>
            </a:r>
          </a:p>
          <a:p>
            <a:pPr>
              <a:defRPr/>
            </a:pPr>
            <a:r>
              <a:rPr lang="en-US" dirty="0" smtClean="0"/>
              <a:t>This produces both a </a:t>
            </a:r>
            <a:r>
              <a:rPr lang="en-US" i="1" dirty="0" smtClean="0"/>
              <a:t>score</a:t>
            </a:r>
            <a:r>
              <a:rPr lang="en-US" dirty="0" smtClean="0"/>
              <a:t> </a:t>
            </a:r>
            <a:r>
              <a:rPr lang="en-US" dirty="0" smtClean="0"/>
              <a:t>and </a:t>
            </a:r>
            <a:r>
              <a:rPr lang="en-US" i="1" dirty="0" smtClean="0"/>
              <a:t>description of the outcomes</a:t>
            </a:r>
            <a:r>
              <a:rPr lang="en-US" dirty="0" smtClean="0"/>
              <a:t> based on the item rubrics.</a:t>
            </a:r>
          </a:p>
          <a:p>
            <a:pPr>
              <a:defRPr/>
            </a:pPr>
            <a:r>
              <a:rPr lang="en-US" dirty="0" smtClean="0"/>
              <a:t>Score determines whether they progress to new proficiency levels.</a:t>
            </a:r>
          </a:p>
          <a:p>
            <a:pPr>
              <a:defRPr/>
            </a:pPr>
            <a:r>
              <a:rPr lang="en-US" dirty="0" smtClean="0"/>
              <a:t>Rubrics used to provide feedback within Practice Mode, and, eventually to guide development of interventions.</a:t>
            </a:r>
            <a:endParaRPr lang="en-US" dirty="0" smtClean="0"/>
          </a:p>
          <a:p>
            <a:pPr>
              <a:defRPr/>
            </a:pPr>
            <a:r>
              <a:rPr lang="en-US" dirty="0" smtClean="0"/>
              <a:t>Leverage social networking features==S</a:t>
            </a:r>
            <a:r>
              <a:rPr lang="en-US" dirty="0" smtClean="0"/>
              <a:t>tudent</a:t>
            </a:r>
            <a:r>
              <a:rPr lang="en-US" dirty="0" smtClean="0"/>
              <a:t>-student and student-mentor interactions around</a:t>
            </a:r>
            <a:r>
              <a:rPr lang="en-US" dirty="0" smtClean="0"/>
              <a:t> chat, screen </a:t>
            </a:r>
            <a:r>
              <a:rPr lang="en-US" dirty="0" smtClean="0"/>
              <a:t>shots, shared items, replays, rubrics and scores.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8288" y="-12316"/>
            <a:ext cx="8751887" cy="1159067"/>
          </a:xfrm>
        </p:spPr>
        <p:txBody>
          <a:bodyPr/>
          <a:lstStyle/>
          <a:p>
            <a:pPr>
              <a:defRPr/>
            </a:pPr>
            <a:r>
              <a:rPr lang="en-US" sz="3600" dirty="0" smtClean="0">
                <a:latin typeface="Trebuchet MS" pitchFamily="34" charset="0"/>
              </a:rPr>
              <a:t>Prototyping </a:t>
            </a:r>
            <a:br>
              <a:rPr lang="en-US" sz="3600" dirty="0" smtClean="0">
                <a:latin typeface="Trebuchet MS" pitchFamily="34" charset="0"/>
              </a:rPr>
            </a:br>
            <a:r>
              <a:rPr lang="en-US" sz="3600" dirty="0" smtClean="0">
                <a:latin typeface="Trebuchet MS" pitchFamily="34" charset="0"/>
              </a:rPr>
              <a:t>a Diagnostic Assessment System</a:t>
            </a:r>
          </a:p>
        </p:txBody>
      </p:sp>
      <p:pic>
        <p:nvPicPr>
          <p:cNvPr id="22531" name="Picture 3"/>
          <p:cNvPicPr>
            <a:picLocks noChangeAspect="1"/>
          </p:cNvPicPr>
          <p:nvPr/>
        </p:nvPicPr>
        <p:blipFill>
          <a:blip r:embed="rId2"/>
          <a:srcRect/>
          <a:stretch>
            <a:fillRect/>
          </a:stretch>
        </p:blipFill>
        <p:spPr bwMode="auto">
          <a:xfrm>
            <a:off x="268288" y="2332038"/>
            <a:ext cx="8751887"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a:defRPr/>
            </a:pPr>
            <a:r>
              <a:rPr lang="en-US" smtClean="0">
                <a:latin typeface="Trebuchet MS" pitchFamily="34" charset="0"/>
              </a:rPr>
              <a:t>LPPSync Structure</a:t>
            </a:r>
          </a:p>
        </p:txBody>
      </p:sp>
      <p:pic>
        <p:nvPicPr>
          <p:cNvPr id="23555" name="Picture 2"/>
          <p:cNvPicPr>
            <a:picLocks noChangeAspect="1" noChangeArrowheads="1"/>
          </p:cNvPicPr>
          <p:nvPr/>
        </p:nvPicPr>
        <p:blipFill>
          <a:blip r:embed="rId3"/>
          <a:srcRect/>
          <a:stretch>
            <a:fillRect/>
          </a:stretch>
        </p:blipFill>
        <p:spPr bwMode="auto">
          <a:xfrm>
            <a:off x="95250" y="2217738"/>
            <a:ext cx="8937625" cy="321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srcRect/>
          <a:stretch>
            <a:fillRect/>
          </a:stretch>
        </p:blipFill>
        <p:spPr bwMode="auto">
          <a:xfrm>
            <a:off x="3359150" y="1504950"/>
            <a:ext cx="4648200" cy="2533650"/>
          </a:xfrm>
          <a:prstGeom prst="rect">
            <a:avLst/>
          </a:prstGeom>
          <a:noFill/>
          <a:ln w="25400">
            <a:solidFill>
              <a:schemeClr val="accent2"/>
            </a:solidFill>
          </a:ln>
          <a:effectLst>
            <a:outerShdw blurRad="50800" dist="38100" dir="2700000" sx="102000" sy="102000" algn="tl" rotWithShape="0">
              <a:srgbClr val="000000">
                <a:alpha val="51000"/>
              </a:srgbClr>
            </a:outerShdw>
          </a:effectLst>
          <a:extLst>
            <a:ext uri="{909E8E84-426E-40DD-AFC4-6F175D3DCCD1}"/>
            <a:ext uri="{91240B29-F687-4F45-9708-019B960494DF}"/>
            <a:ext uri="{AF507438-7753-43E0-B8FC-AC1667EBCBE1}"/>
          </a:extLst>
        </p:spPr>
      </p:pic>
      <p:pic>
        <p:nvPicPr>
          <p:cNvPr id="52229" name="Picture 5"/>
          <p:cNvPicPr>
            <a:picLocks noChangeAspect="1" noChangeArrowheads="1"/>
          </p:cNvPicPr>
          <p:nvPr/>
        </p:nvPicPr>
        <p:blipFill>
          <a:blip r:embed="rId3"/>
          <a:srcRect/>
          <a:stretch>
            <a:fillRect/>
          </a:stretch>
        </p:blipFill>
        <p:spPr bwMode="auto">
          <a:xfrm>
            <a:off x="3048000" y="4267200"/>
            <a:ext cx="5340350" cy="2406650"/>
          </a:xfrm>
          <a:prstGeom prst="rect">
            <a:avLst/>
          </a:prstGeom>
          <a:noFill/>
          <a:ln w="25400">
            <a:solidFill>
              <a:schemeClr val="accent2"/>
            </a:solidFill>
          </a:ln>
          <a:effectLst>
            <a:outerShdw blurRad="50800" dist="38100" dir="2700000" sx="102000" sy="102000" algn="tl" rotWithShape="0">
              <a:srgbClr val="000000">
                <a:alpha val="51000"/>
              </a:srgbClr>
            </a:outerShdw>
          </a:effectLst>
          <a:extLst>
            <a:ext uri="{909E8E84-426E-40DD-AFC4-6F175D3DCCD1}"/>
            <a:ext uri="{91240B29-F687-4F45-9708-019B960494DF}"/>
            <a:ext uri="{AF507438-7753-43E0-B8FC-AC1667EBCBE1}"/>
          </a:extLst>
        </p:spPr>
      </p:pic>
      <p:sp>
        <p:nvSpPr>
          <p:cNvPr id="5" name="Rectangle 2"/>
          <p:cNvSpPr>
            <a:spLocks noGrp="1" noChangeArrowheads="1"/>
          </p:cNvSpPr>
          <p:nvPr>
            <p:ph type="title" idx="4294967295"/>
          </p:nvPr>
        </p:nvSpPr>
        <p:spPr>
          <a:xfrm>
            <a:off x="533400" y="0"/>
            <a:ext cx="8077200" cy="1295400"/>
          </a:xfrm>
        </p:spPr>
        <p:txBody>
          <a:bodyPr/>
          <a:lstStyle/>
          <a:p>
            <a:pPr>
              <a:defRPr/>
            </a:pPr>
            <a:r>
              <a:rPr lang="en-US" sz="3600" dirty="0" smtClean="0">
                <a:latin typeface="Cambria"/>
                <a:cs typeface="Cambria"/>
              </a:rPr>
              <a:t>Applets for Diagnostics and Activities: Packet 1</a:t>
            </a:r>
          </a:p>
        </p:txBody>
      </p:sp>
      <p:sp>
        <p:nvSpPr>
          <p:cNvPr id="26629" name="TextBox 5"/>
          <p:cNvSpPr txBox="1">
            <a:spLocks noChangeArrowheads="1"/>
          </p:cNvSpPr>
          <p:nvPr/>
        </p:nvSpPr>
        <p:spPr bwMode="auto">
          <a:xfrm>
            <a:off x="111125" y="1504950"/>
            <a:ext cx="2936875" cy="830263"/>
          </a:xfrm>
          <a:prstGeom prst="rect">
            <a:avLst/>
          </a:prstGeom>
          <a:noFill/>
          <a:ln w="9525">
            <a:noFill/>
            <a:miter lim="800000"/>
            <a:headEnd/>
            <a:tailEnd/>
          </a:ln>
        </p:spPr>
        <p:txBody>
          <a:bodyPr>
            <a:prstTxWarp prst="textNoShape">
              <a:avLst/>
            </a:prstTxWarp>
            <a:spAutoFit/>
          </a:bodyPr>
          <a:lstStyle/>
          <a:p>
            <a:r>
              <a:rPr lang="en-US" sz="2400"/>
              <a:t>Equipartitioning Learning Trajectory</a:t>
            </a:r>
          </a:p>
        </p:txBody>
      </p:sp>
      <p:sp>
        <p:nvSpPr>
          <p:cNvPr id="26630" name="TextBox 6"/>
          <p:cNvSpPr txBox="1">
            <a:spLocks noChangeArrowheads="1"/>
          </p:cNvSpPr>
          <p:nvPr/>
        </p:nvSpPr>
        <p:spPr bwMode="auto">
          <a:xfrm>
            <a:off x="381000" y="2590800"/>
            <a:ext cx="2590800" cy="1631950"/>
          </a:xfrm>
          <a:prstGeom prst="rect">
            <a:avLst/>
          </a:prstGeom>
          <a:noFill/>
          <a:ln w="9525">
            <a:noFill/>
            <a:miter lim="800000"/>
            <a:headEnd/>
            <a:tailEnd/>
          </a:ln>
        </p:spPr>
        <p:txBody>
          <a:bodyPr>
            <a:prstTxWarp prst="textNoShape">
              <a:avLst/>
            </a:prstTxWarp>
            <a:spAutoFit/>
          </a:bodyPr>
          <a:lstStyle/>
          <a:p>
            <a:r>
              <a:rPr lang="en-US" sz="2000"/>
              <a:t>Proficiency levels:</a:t>
            </a:r>
          </a:p>
          <a:p>
            <a:r>
              <a:rPr lang="en-US" sz="2000"/>
              <a:t>1 (Collections)</a:t>
            </a:r>
          </a:p>
          <a:p>
            <a:r>
              <a:rPr lang="en-US" sz="2000"/>
              <a:t>3 (Justification)</a:t>
            </a:r>
          </a:p>
          <a:p>
            <a:r>
              <a:rPr lang="en-US" sz="2000"/>
              <a:t>4 (Naming)</a:t>
            </a:r>
          </a:p>
          <a:p>
            <a:endParaRPr lang="en-US" sz="20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533400" y="0"/>
            <a:ext cx="8077200" cy="1295400"/>
          </a:xfrm>
        </p:spPr>
        <p:txBody>
          <a:bodyPr/>
          <a:lstStyle/>
          <a:p>
            <a:pPr>
              <a:defRPr/>
            </a:pPr>
            <a:r>
              <a:rPr lang="en-US" sz="3600" dirty="0" smtClean="0">
                <a:latin typeface="Cambria"/>
                <a:cs typeface="Cambria"/>
              </a:rPr>
              <a:t>Applets for Diagnostics and Activities: Packet 2</a:t>
            </a:r>
          </a:p>
        </p:txBody>
      </p:sp>
      <p:pic>
        <p:nvPicPr>
          <p:cNvPr id="47107" name="Picture 3"/>
          <p:cNvPicPr>
            <a:picLocks noChangeAspect="1" noChangeArrowheads="1"/>
          </p:cNvPicPr>
          <p:nvPr/>
        </p:nvPicPr>
        <p:blipFill>
          <a:blip r:embed="rId2"/>
          <a:srcRect/>
          <a:stretch>
            <a:fillRect/>
          </a:stretch>
        </p:blipFill>
        <p:spPr bwMode="auto">
          <a:xfrm>
            <a:off x="2667000" y="1798638"/>
            <a:ext cx="3059113" cy="4508500"/>
          </a:xfrm>
          <a:prstGeom prst="rect">
            <a:avLst/>
          </a:prstGeom>
          <a:noFill/>
          <a:ln w="25400">
            <a:solidFill>
              <a:schemeClr val="accent2"/>
            </a:solidFill>
          </a:ln>
          <a:effectLst>
            <a:outerShdw blurRad="50800" dist="50800" dir="2700000" sx="103000" sy="103000" algn="tl" rotWithShape="0">
              <a:srgbClr val="000000">
                <a:alpha val="50000"/>
              </a:srgbClr>
            </a:outerShdw>
          </a:effectLst>
          <a:extLst>
            <a:ext uri="{909E8E84-426E-40DD-AFC4-6F175D3DCCD1}"/>
            <a:ext uri="{91240B29-F687-4F45-9708-019B960494DF}"/>
            <a:ext uri="{AF507438-7753-43E0-B8FC-AC1667EBCBE1}"/>
          </a:extLst>
        </p:spPr>
      </p:pic>
      <p:pic>
        <p:nvPicPr>
          <p:cNvPr id="47108" name="Picture 4"/>
          <p:cNvPicPr>
            <a:picLocks noChangeAspect="1" noChangeArrowheads="1"/>
          </p:cNvPicPr>
          <p:nvPr/>
        </p:nvPicPr>
        <p:blipFill>
          <a:blip r:embed="rId3"/>
          <a:srcRect/>
          <a:stretch>
            <a:fillRect/>
          </a:stretch>
        </p:blipFill>
        <p:spPr bwMode="auto">
          <a:xfrm>
            <a:off x="5845175" y="1798638"/>
            <a:ext cx="3078163" cy="4565650"/>
          </a:xfrm>
          <a:prstGeom prst="rect">
            <a:avLst/>
          </a:prstGeom>
          <a:noFill/>
          <a:ln w="25400">
            <a:solidFill>
              <a:schemeClr val="accent2"/>
            </a:solidFill>
          </a:ln>
          <a:effectLst>
            <a:outerShdw blurRad="50800" dist="50800" dir="2700000" sx="103000" sy="103000" algn="tl" rotWithShape="0">
              <a:srgbClr val="000000">
                <a:alpha val="50000"/>
              </a:srgbClr>
            </a:outerShdw>
          </a:effectLst>
          <a:extLst>
            <a:ext uri="{909E8E84-426E-40DD-AFC4-6F175D3DCCD1}"/>
            <a:ext uri="{91240B29-F687-4F45-9708-019B960494DF}"/>
            <a:ext uri="{AF507438-7753-43E0-B8FC-AC1667EBCBE1}"/>
          </a:extLst>
        </p:spPr>
      </p:pic>
      <p:sp>
        <p:nvSpPr>
          <p:cNvPr id="27653" name="TextBox 5"/>
          <p:cNvSpPr txBox="1">
            <a:spLocks noChangeArrowheads="1"/>
          </p:cNvSpPr>
          <p:nvPr/>
        </p:nvSpPr>
        <p:spPr bwMode="auto">
          <a:xfrm>
            <a:off x="76200" y="1981200"/>
            <a:ext cx="2590800" cy="3908425"/>
          </a:xfrm>
          <a:prstGeom prst="rect">
            <a:avLst/>
          </a:prstGeom>
          <a:noFill/>
          <a:ln w="9525">
            <a:noFill/>
            <a:miter lim="800000"/>
            <a:headEnd/>
            <a:tailEnd/>
          </a:ln>
        </p:spPr>
        <p:txBody>
          <a:bodyPr>
            <a:prstTxWarp prst="textNoShape">
              <a:avLst/>
            </a:prstTxWarp>
            <a:spAutoFit/>
          </a:bodyPr>
          <a:lstStyle/>
          <a:p>
            <a:r>
              <a:rPr lang="en-US" sz="2000"/>
              <a:t>Proficiency levels:</a:t>
            </a:r>
          </a:p>
          <a:p>
            <a:r>
              <a:rPr lang="en-US" sz="2000"/>
              <a:t>2 (Collections)</a:t>
            </a:r>
          </a:p>
          <a:p>
            <a:r>
              <a:rPr lang="en-US" sz="2000"/>
              <a:t>3 (Justification)</a:t>
            </a:r>
          </a:p>
          <a:p>
            <a:r>
              <a:rPr lang="en-US" sz="2000"/>
              <a:t>4 (Naming)</a:t>
            </a:r>
          </a:p>
          <a:p>
            <a:endParaRPr lang="en-US" sz="2000"/>
          </a:p>
          <a:p>
            <a:r>
              <a:rPr lang="en-US"/>
              <a:t>(5 Reassembly)</a:t>
            </a:r>
          </a:p>
          <a:p>
            <a:r>
              <a:rPr lang="en-US"/>
              <a:t>(6 Qualit. Compens)</a:t>
            </a:r>
          </a:p>
          <a:p>
            <a:r>
              <a:rPr lang="en-US"/>
              <a:t>(7 Composition)</a:t>
            </a:r>
          </a:p>
          <a:p>
            <a:r>
              <a:rPr lang="en-US"/>
              <a:t>(8 Factor-based)</a:t>
            </a:r>
          </a:p>
          <a:p>
            <a:r>
              <a:rPr lang="en-US"/>
              <a:t>(9 Quant. Redistr.)</a:t>
            </a:r>
          </a:p>
          <a:p>
            <a:r>
              <a:rPr lang="en-US"/>
              <a:t>(10 Transitivity)</a:t>
            </a:r>
          </a:p>
          <a:p>
            <a:endParaRPr lang="en-US" sz="2000"/>
          </a:p>
          <a:p>
            <a:endParaRPr lang="en-US" sz="20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srcRect/>
          <a:stretch>
            <a:fillRect/>
          </a:stretch>
        </p:blipFill>
        <p:spPr bwMode="auto">
          <a:xfrm>
            <a:off x="1027578" y="1020974"/>
            <a:ext cx="8123181" cy="5837025"/>
          </a:xfrm>
          <a:prstGeom prst="rect">
            <a:avLst/>
          </a:prstGeom>
          <a:noFill/>
          <a:ln w="9525">
            <a:noFill/>
            <a:miter lim="800000"/>
            <a:headEnd/>
            <a:tailEnd/>
          </a:ln>
        </p:spPr>
      </p:pic>
      <p:sp>
        <p:nvSpPr>
          <p:cNvPr id="3" name="TextBox 2"/>
          <p:cNvSpPr txBox="1"/>
          <p:nvPr/>
        </p:nvSpPr>
        <p:spPr>
          <a:xfrm>
            <a:off x="-1" y="116340"/>
            <a:ext cx="6911925" cy="646331"/>
          </a:xfrm>
          <a:prstGeom prst="rect">
            <a:avLst/>
          </a:prstGeom>
          <a:noFill/>
        </p:spPr>
        <p:txBody>
          <a:bodyPr wrap="square" rtlCol="0">
            <a:spAutoFit/>
          </a:bodyPr>
          <a:lstStyle/>
          <a:p>
            <a:pPr marL="0" lvl="1"/>
            <a:r>
              <a:rPr lang="en-US" i="1" dirty="0" smtClean="0">
                <a:latin typeface="Trebuchet MS" pitchFamily="34" charset="0"/>
              </a:rPr>
              <a:t>Feedback </a:t>
            </a:r>
            <a:r>
              <a:rPr lang="en-US" dirty="0" smtClean="0">
                <a:latin typeface="Trebuchet MS" pitchFamily="34" charset="0"/>
              </a:rPr>
              <a:t>to teachers </a:t>
            </a:r>
            <a:r>
              <a:rPr lang="en-US" i="1" dirty="0" smtClean="0">
                <a:latin typeface="Trebuchet MS" pitchFamily="34" charset="0"/>
              </a:rPr>
              <a:t>and </a:t>
            </a:r>
            <a:r>
              <a:rPr lang="en-US" dirty="0" smtClean="0">
                <a:latin typeface="Trebuchet MS" pitchFamily="34" charset="0"/>
              </a:rPr>
              <a:t>students:</a:t>
            </a:r>
            <a:endParaRPr lang="en-US" dirty="0" smtClean="0"/>
          </a:p>
          <a:p>
            <a:pPr marL="0" lvl="1"/>
            <a:r>
              <a:rPr lang="en-US" dirty="0" smtClean="0">
                <a:latin typeface="Trebuchet MS" pitchFamily="34" charset="0"/>
              </a:rPr>
              <a:t>Flexible</a:t>
            </a:r>
            <a:r>
              <a:rPr lang="en-US" dirty="0" smtClean="0">
                <a:latin typeface="Trebuchet MS" pitchFamily="34" charset="0"/>
              </a:rPr>
              <a:t>, rich representations / </a:t>
            </a:r>
            <a:r>
              <a:rPr lang="en-US" i="1" dirty="0" smtClean="0">
                <a:latin typeface="Trebuchet MS" pitchFamily="34" charset="0"/>
              </a:rPr>
              <a:t>reports </a:t>
            </a:r>
            <a:r>
              <a:rPr lang="en-US" dirty="0" smtClean="0">
                <a:latin typeface="Trebuchet MS" pitchFamily="34" charset="0"/>
              </a:rPr>
              <a:t>of </a:t>
            </a:r>
            <a:r>
              <a:rPr lang="en-US" dirty="0" smtClean="0">
                <a:latin typeface="Trebuchet MS" pitchFamily="34" charset="0"/>
              </a:rPr>
              <a:t>student </a:t>
            </a:r>
            <a:r>
              <a:rPr lang="en-US" dirty="0" smtClean="0">
                <a:latin typeface="Trebuchet MS" pitchFamily="34" charset="0"/>
              </a:rPr>
              <a:t>results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 Opportunities </a:t>
            </a:r>
            <a:r>
              <a:rPr lang="en-US" dirty="0" err="1" smtClean="0"/>
              <a:t>redux</a:t>
            </a:r>
            <a:endParaRPr lang="en-US" dirty="0"/>
          </a:p>
        </p:txBody>
      </p:sp>
      <p:sp>
        <p:nvSpPr>
          <p:cNvPr id="3" name="Content Placeholder 2"/>
          <p:cNvSpPr>
            <a:spLocks noGrp="1"/>
          </p:cNvSpPr>
          <p:nvPr>
            <p:ph idx="1"/>
          </p:nvPr>
        </p:nvSpPr>
        <p:spPr>
          <a:xfrm>
            <a:off x="779463" y="2340891"/>
            <a:ext cx="7583487" cy="3061161"/>
          </a:xfrm>
        </p:spPr>
        <p:txBody>
          <a:bodyPr>
            <a:normAutofit/>
          </a:bodyPr>
          <a:lstStyle/>
          <a:p>
            <a:pPr lvl="1">
              <a:buClr>
                <a:schemeClr val="bg2"/>
              </a:buClr>
            </a:pPr>
            <a:r>
              <a:rPr lang="en-US" dirty="0" smtClean="0"/>
              <a:t>Combine student thinking-based cognitive progressions and assessments with modern psychometric modeling to elaborate features of valid diagnostic tools that are viable within classroom use model.</a:t>
            </a:r>
            <a:endParaRPr lang="en-US" dirty="0" smtClean="0"/>
          </a:p>
          <a:p>
            <a:pPr lvl="1">
              <a:buClr>
                <a:schemeClr val="bg2"/>
              </a:buCl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Challenges</a:t>
            </a:r>
            <a:endParaRPr lang="en-US" dirty="0"/>
          </a:p>
        </p:txBody>
      </p:sp>
      <p:sp>
        <p:nvSpPr>
          <p:cNvPr id="3" name="Content Placeholder 2"/>
          <p:cNvSpPr>
            <a:spLocks noGrp="1"/>
          </p:cNvSpPr>
          <p:nvPr>
            <p:ph idx="1"/>
          </p:nvPr>
        </p:nvSpPr>
        <p:spPr>
          <a:xfrm>
            <a:off x="694161" y="1317344"/>
            <a:ext cx="7921436" cy="5335710"/>
          </a:xfrm>
        </p:spPr>
        <p:txBody>
          <a:bodyPr>
            <a:normAutofit/>
          </a:bodyPr>
          <a:lstStyle/>
          <a:p>
            <a:pPr>
              <a:buClr>
                <a:schemeClr val="bg2"/>
              </a:buClr>
              <a:buNone/>
            </a:pPr>
            <a:r>
              <a:rPr lang="en-US" dirty="0" smtClean="0"/>
              <a:t>Criteria </a:t>
            </a:r>
            <a:r>
              <a:rPr lang="en-US" dirty="0" smtClean="0"/>
              <a:t>for success within classroom instruction:  improved instruction and learning </a:t>
            </a:r>
            <a:r>
              <a:rPr lang="en-US" dirty="0" smtClean="0"/>
              <a:t>practices</a:t>
            </a:r>
          </a:p>
          <a:p>
            <a:pPr lvl="2">
              <a:buClr>
                <a:schemeClr val="bg2"/>
              </a:buClr>
            </a:pPr>
            <a:r>
              <a:rPr lang="en-US" dirty="0" smtClean="0"/>
              <a:t>Diagnostic </a:t>
            </a:r>
            <a:r>
              <a:rPr lang="en-US" dirty="0" smtClean="0"/>
              <a:t>assessment practices for learning and for instructional guidance : informing both students </a:t>
            </a:r>
            <a:r>
              <a:rPr lang="en-US" i="1" dirty="0" smtClean="0"/>
              <a:t>and</a:t>
            </a:r>
            <a:r>
              <a:rPr lang="en-US" dirty="0" smtClean="0"/>
              <a:t> teachers and supporting their understanding of their own learning </a:t>
            </a:r>
          </a:p>
          <a:p>
            <a:pPr lvl="2">
              <a:buClr>
                <a:schemeClr val="bg2"/>
              </a:buClr>
            </a:pPr>
            <a:r>
              <a:rPr lang="en-US" dirty="0" smtClean="0"/>
              <a:t>Diagnostics support inclusive fitness of instruction:  continual </a:t>
            </a:r>
            <a:r>
              <a:rPr lang="en-US" dirty="0" smtClean="0"/>
              <a:t>growth (improvement) in teacher knowledge of constructs</a:t>
            </a:r>
            <a:r>
              <a:rPr lang="en-US" dirty="0" smtClean="0"/>
              <a:t> and of student learning in </a:t>
            </a:r>
            <a:r>
              <a:rPr lang="en-US" dirty="0" smtClean="0"/>
              <a:t>the domain</a:t>
            </a:r>
            <a:r>
              <a:rPr lang="en-US" dirty="0" smtClean="0"/>
              <a:t> throughout teaching continuum;</a:t>
            </a:r>
          </a:p>
          <a:p>
            <a:pPr lvl="2">
              <a:buClr>
                <a:schemeClr val="bg2"/>
              </a:buClr>
            </a:pPr>
            <a:r>
              <a:rPr lang="en-US" dirty="0" smtClean="0"/>
              <a:t>Data </a:t>
            </a:r>
            <a:r>
              <a:rPr lang="en-US" dirty="0" smtClean="0"/>
              <a:t>a</a:t>
            </a:r>
            <a:r>
              <a:rPr lang="en-US" dirty="0" smtClean="0"/>
              <a:t>nalysis methods support </a:t>
            </a:r>
            <a:r>
              <a:rPr lang="en-US" dirty="0" err="1" smtClean="0"/>
              <a:t>LTs</a:t>
            </a:r>
            <a:r>
              <a:rPr lang="en-US" dirty="0" smtClean="0"/>
              <a:t> and Assessments improvement and effectiveness with broader use</a:t>
            </a:r>
          </a:p>
          <a:p>
            <a:pPr lvl="2">
              <a:buClr>
                <a:schemeClr val="bg2"/>
              </a:buClr>
            </a:pPr>
            <a:r>
              <a:rPr lang="en-US" dirty="0" smtClean="0"/>
              <a:t>Assessment system flexible </a:t>
            </a:r>
            <a:r>
              <a:rPr lang="en-US" dirty="0" smtClean="0"/>
              <a:t>to accommodate</a:t>
            </a:r>
            <a:r>
              <a:rPr lang="en-US" dirty="0" smtClean="0"/>
              <a:t> continuing research </a:t>
            </a:r>
            <a:r>
              <a:rPr lang="en-US" dirty="0" smtClean="0"/>
              <a:t>on instruction-mediated progressions of student learning;</a:t>
            </a:r>
          </a:p>
          <a:p>
            <a:pPr lvl="2">
              <a:buClr>
                <a:schemeClr val="bg2"/>
              </a:buClr>
            </a:pPr>
            <a:endParaRPr lang="en-US" dirty="0" smtClean="0"/>
          </a:p>
          <a:p>
            <a:pPr>
              <a:buClr>
                <a:schemeClr val="bg2"/>
              </a:buClr>
              <a:buNone/>
            </a:pPr>
            <a:endParaRPr lang="en-US" dirty="0" smtClean="0"/>
          </a:p>
          <a:p>
            <a:pPr>
              <a:buClr>
                <a:schemeClr val="bg2"/>
              </a:buClr>
              <a:buNone/>
            </a:pPr>
            <a:endParaRPr lang="en-US" dirty="0" smtClean="0">
              <a:effectLst/>
            </a:endParaRP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Diagnostic Assessment </a:t>
            </a:r>
            <a:r>
              <a:rPr lang="en-US" dirty="0" smtClean="0"/>
              <a:t>for Rational </a:t>
            </a:r>
            <a:r>
              <a:rPr lang="en-US" dirty="0" smtClean="0"/>
              <a:t>Number Reasoning?</a:t>
            </a:r>
            <a:endParaRPr lang="en-US" dirty="0"/>
          </a:p>
        </p:txBody>
      </p:sp>
      <p:sp>
        <p:nvSpPr>
          <p:cNvPr id="3" name="Content Placeholder 2"/>
          <p:cNvSpPr>
            <a:spLocks noGrp="1"/>
          </p:cNvSpPr>
          <p:nvPr>
            <p:ph idx="1"/>
          </p:nvPr>
        </p:nvSpPr>
        <p:spPr>
          <a:xfrm>
            <a:off x="779463" y="1592183"/>
            <a:ext cx="7583487" cy="4776551"/>
          </a:xfrm>
        </p:spPr>
        <p:txBody>
          <a:bodyPr>
            <a:normAutofit lnSpcReduction="10000"/>
          </a:bodyPr>
          <a:lstStyle/>
          <a:p>
            <a:pPr>
              <a:defRPr/>
            </a:pPr>
            <a:r>
              <a:rPr lang="en-US" dirty="0" smtClean="0"/>
              <a:t>Rational Number Reasoning (RNR) is prerequisite to success in algebra and advanced </a:t>
            </a:r>
            <a:r>
              <a:rPr lang="en-US" dirty="0" smtClean="0"/>
              <a:t>mathematics large body of literature on rational number</a:t>
            </a:r>
          </a:p>
          <a:p>
            <a:pPr>
              <a:defRPr/>
            </a:pPr>
            <a:r>
              <a:rPr lang="en-US" dirty="0" smtClean="0"/>
              <a:t>Summative </a:t>
            </a:r>
            <a:r>
              <a:rPr lang="en-US" dirty="0" smtClean="0"/>
              <a:t>assessment not based on models of student thinking and provide little actionable feedback for </a:t>
            </a:r>
            <a:r>
              <a:rPr lang="en-US" dirty="0" smtClean="0"/>
              <a:t>instruction</a:t>
            </a:r>
          </a:p>
          <a:p>
            <a:pPr>
              <a:defRPr/>
            </a:pPr>
            <a:r>
              <a:rPr lang="en-US" dirty="0" smtClean="0"/>
              <a:t>Innovative curricular approaches are</a:t>
            </a:r>
            <a:r>
              <a:rPr lang="en-US" dirty="0" smtClean="0"/>
              <a:t> constrained by assessments ( </a:t>
            </a:r>
            <a:r>
              <a:rPr lang="en-US" dirty="0" smtClean="0"/>
              <a:t>lack of sensitivity to important differences in student </a:t>
            </a:r>
            <a:r>
              <a:rPr lang="en-US" dirty="0" smtClean="0"/>
              <a:t>thinking)</a:t>
            </a:r>
          </a:p>
          <a:p>
            <a:pPr>
              <a:defRPr/>
            </a:pPr>
            <a:r>
              <a:rPr lang="en-US" dirty="0" smtClean="0"/>
              <a:t>Teachers engaging in formative assessment</a:t>
            </a:r>
            <a:r>
              <a:rPr lang="en-US" dirty="0" smtClean="0"/>
              <a:t> often miss </a:t>
            </a:r>
            <a:r>
              <a:rPr lang="en-US" dirty="0" smtClean="0"/>
              <a:t>opportunities to promote</a:t>
            </a:r>
            <a:r>
              <a:rPr lang="en-US" dirty="0" smtClean="0"/>
              <a:t> growth in student learning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Challenges</a:t>
            </a:r>
            <a:endParaRPr lang="en-US" dirty="0"/>
          </a:p>
        </p:txBody>
      </p:sp>
      <p:sp>
        <p:nvSpPr>
          <p:cNvPr id="3" name="Content Placeholder 2"/>
          <p:cNvSpPr>
            <a:spLocks noGrp="1"/>
          </p:cNvSpPr>
          <p:nvPr>
            <p:ph idx="1"/>
          </p:nvPr>
        </p:nvSpPr>
        <p:spPr>
          <a:xfrm>
            <a:off x="779463" y="1317344"/>
            <a:ext cx="7583487" cy="5203028"/>
          </a:xfrm>
        </p:spPr>
        <p:txBody>
          <a:bodyPr>
            <a:normAutofit/>
          </a:bodyPr>
          <a:lstStyle/>
          <a:p>
            <a:pPr>
              <a:buClr>
                <a:schemeClr val="bg2"/>
              </a:buClr>
              <a:buNone/>
            </a:pPr>
            <a:r>
              <a:rPr lang="en-US" dirty="0" smtClean="0"/>
              <a:t>Criteria </a:t>
            </a:r>
            <a:r>
              <a:rPr lang="en-US" dirty="0" smtClean="0"/>
              <a:t>for </a:t>
            </a:r>
            <a:r>
              <a:rPr lang="en-US" dirty="0" smtClean="0"/>
              <a:t>success of diagnostic assessments</a:t>
            </a:r>
            <a:r>
              <a:rPr lang="en-US" dirty="0" smtClean="0"/>
              <a:t>,</a:t>
            </a:r>
            <a:r>
              <a:rPr lang="en-US" dirty="0" smtClean="0"/>
              <a:t> </a:t>
            </a:r>
            <a:r>
              <a:rPr lang="en-US" dirty="0" smtClean="0"/>
              <a:t>with respect to psychometric </a:t>
            </a:r>
            <a:r>
              <a:rPr lang="en-US" dirty="0" smtClean="0"/>
              <a:t>qualities--</a:t>
            </a:r>
          </a:p>
          <a:p>
            <a:pPr lvl="2">
              <a:buClr>
                <a:schemeClr val="bg2"/>
              </a:buClr>
            </a:pPr>
            <a:r>
              <a:rPr lang="en-US" dirty="0" smtClean="0"/>
              <a:t>Measures support </a:t>
            </a:r>
            <a:r>
              <a:rPr lang="en-US" dirty="0" smtClean="0"/>
              <a:t>improved inclusive fitness of instruction</a:t>
            </a:r>
          </a:p>
          <a:p>
            <a:pPr lvl="2">
              <a:buClr>
                <a:schemeClr val="bg2"/>
              </a:buClr>
            </a:pPr>
            <a:r>
              <a:rPr lang="en-US" dirty="0" smtClean="0"/>
              <a:t>P</a:t>
            </a:r>
            <a:r>
              <a:rPr lang="en-US" dirty="0" smtClean="0">
                <a:effectLst/>
              </a:rPr>
              <a:t>sychometric modeling supports</a:t>
            </a:r>
            <a:r>
              <a:rPr lang="en-US" dirty="0" smtClean="0">
                <a:effectLst/>
              </a:rPr>
              <a:t> a formative use model of student outcomes / patterns and adaptive instruction</a:t>
            </a:r>
          </a:p>
          <a:p>
            <a:pPr lvl="3">
              <a:buClr>
                <a:schemeClr val="bg2"/>
              </a:buClr>
            </a:pPr>
            <a:r>
              <a:rPr lang="en-US" dirty="0" smtClean="0"/>
              <a:t>lower consequential validity, higher instructional and construct validity</a:t>
            </a:r>
          </a:p>
          <a:p>
            <a:pPr lvl="2">
              <a:buClr>
                <a:schemeClr val="bg2"/>
              </a:buClr>
            </a:pPr>
            <a:r>
              <a:rPr lang="en-US" dirty="0" smtClean="0"/>
              <a:t>New combinations of IRT, MIRT, </a:t>
            </a:r>
            <a:r>
              <a:rPr lang="en-US" dirty="0" smtClean="0"/>
              <a:t>DCM</a:t>
            </a:r>
            <a:r>
              <a:rPr lang="en-US" dirty="0" smtClean="0"/>
              <a:t>, </a:t>
            </a:r>
            <a:r>
              <a:rPr lang="en-US" dirty="0" smtClean="0"/>
              <a:t>new (combinations of) models</a:t>
            </a:r>
            <a:r>
              <a:rPr lang="en-US" dirty="0" smtClean="0"/>
              <a:t>?</a:t>
            </a:r>
          </a:p>
          <a:p>
            <a:pPr>
              <a:buClr>
                <a:schemeClr val="bg2"/>
              </a:buClr>
              <a:buNone/>
            </a:pPr>
            <a:endParaRPr lang="en-US" dirty="0" smtClean="0"/>
          </a:p>
          <a:p>
            <a:pPr>
              <a:buClr>
                <a:schemeClr val="bg2"/>
              </a:buClr>
              <a:buNone/>
            </a:pPr>
            <a:endParaRPr lang="en-US" dirty="0" smtClean="0">
              <a:effectLst/>
            </a:endParaRP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DELTA Project Goals</a:t>
            </a:r>
            <a:endParaRPr lang="en-US" dirty="0"/>
          </a:p>
        </p:txBody>
      </p:sp>
      <p:sp>
        <p:nvSpPr>
          <p:cNvPr id="3" name="Content Placeholder 2"/>
          <p:cNvSpPr>
            <a:spLocks noGrp="1"/>
          </p:cNvSpPr>
          <p:nvPr>
            <p:ph idx="1"/>
          </p:nvPr>
        </p:nvSpPr>
        <p:spPr/>
        <p:txBody>
          <a:bodyPr/>
          <a:lstStyle/>
          <a:p>
            <a:pPr lvl="1">
              <a:spcAft>
                <a:spcPts val="1200"/>
              </a:spcAft>
              <a:buClr>
                <a:schemeClr val="bg2"/>
              </a:buClr>
            </a:pPr>
            <a:r>
              <a:rPr lang="en-US" dirty="0" smtClean="0"/>
              <a:t>Build learning trajectories on an equipartitioning/splitting foundation for rational number</a:t>
            </a:r>
          </a:p>
          <a:p>
            <a:pPr lvl="1">
              <a:spcAft>
                <a:spcPts val="1200"/>
              </a:spcAft>
              <a:buClr>
                <a:schemeClr val="bg2"/>
              </a:buClr>
            </a:pPr>
            <a:r>
              <a:rPr lang="en-US" dirty="0" smtClean="0"/>
              <a:t>Develop a methodology to validate trajectories and related items</a:t>
            </a:r>
          </a:p>
          <a:p>
            <a:pPr lvl="1">
              <a:spcAft>
                <a:spcPts val="1200"/>
              </a:spcAft>
              <a:buClr>
                <a:schemeClr val="bg2"/>
              </a:buClr>
            </a:pPr>
            <a:r>
              <a:rPr lang="en-US" dirty="0" smtClean="0"/>
              <a:t>Design a diagnostic assessment </a:t>
            </a:r>
            <a:r>
              <a:rPr lang="en-US" i="1" dirty="0" smtClean="0"/>
              <a:t>system </a:t>
            </a:r>
            <a:r>
              <a:rPr lang="en-US" dirty="0" smtClean="0"/>
              <a:t>aligned with Common Core standards for use with formative assessment practices and LTBI instruction (</a:t>
            </a:r>
            <a:r>
              <a:rPr lang="en-US" dirty="0" err="1" smtClean="0"/>
              <a:t>Sztajn</a:t>
            </a:r>
            <a:r>
              <a:rPr lang="en-US" dirty="0" smtClean="0"/>
              <a:t>, Confrey and Wilson, in progress)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22" name="Text Box 10"/>
          <p:cNvSpPr txBox="1">
            <a:spLocks noChangeArrowheads="1"/>
          </p:cNvSpPr>
          <p:nvPr/>
        </p:nvSpPr>
        <p:spPr bwMode="auto">
          <a:xfrm>
            <a:off x="3810000" y="2312988"/>
            <a:ext cx="1447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DF0202"/>
                </a:solidFill>
                <a:latin typeface="Trebuchet MS" charset="0"/>
              </a:rPr>
              <a:t>Research</a:t>
            </a:r>
          </a:p>
        </p:txBody>
      </p:sp>
      <p:sp>
        <p:nvSpPr>
          <p:cNvPr id="38926" name="Text Box 14"/>
          <p:cNvSpPr txBox="1">
            <a:spLocks noChangeArrowheads="1"/>
          </p:cNvSpPr>
          <p:nvPr/>
        </p:nvSpPr>
        <p:spPr bwMode="auto">
          <a:xfrm>
            <a:off x="2438400" y="5132388"/>
            <a:ext cx="1447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8000"/>
                </a:solidFill>
                <a:latin typeface="Trebuchet MS" charset="0"/>
              </a:rPr>
              <a:t>Practice</a:t>
            </a:r>
          </a:p>
        </p:txBody>
      </p:sp>
      <p:sp>
        <p:nvSpPr>
          <p:cNvPr id="38928" name="Text Box 16"/>
          <p:cNvSpPr txBox="1">
            <a:spLocks noChangeArrowheads="1"/>
          </p:cNvSpPr>
          <p:nvPr/>
        </p:nvSpPr>
        <p:spPr bwMode="auto">
          <a:xfrm>
            <a:off x="5410200" y="5132388"/>
            <a:ext cx="1143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0099"/>
                </a:solidFill>
                <a:latin typeface="Trebuchet MS" charset="0"/>
              </a:rPr>
              <a:t>Policy</a:t>
            </a:r>
          </a:p>
        </p:txBody>
      </p:sp>
      <p:sp>
        <p:nvSpPr>
          <p:cNvPr id="38931" name="Text Box 19"/>
          <p:cNvSpPr txBox="1">
            <a:spLocks noChangeArrowheads="1"/>
          </p:cNvSpPr>
          <p:nvPr/>
        </p:nvSpPr>
        <p:spPr bwMode="auto">
          <a:xfrm>
            <a:off x="1752600" y="5205413"/>
            <a:ext cx="2590800" cy="1069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008000"/>
                </a:solidFill>
                <a:latin typeface="Trebuchet MS" charset="0"/>
              </a:rPr>
              <a:t>Design of a Use Model to Support Instructional Guidance and Student Interactions (LPPSync)</a:t>
            </a:r>
          </a:p>
        </p:txBody>
      </p:sp>
      <p:sp>
        <p:nvSpPr>
          <p:cNvPr id="38932" name="Text Box 20"/>
          <p:cNvSpPr txBox="1">
            <a:spLocks noChangeArrowheads="1"/>
          </p:cNvSpPr>
          <p:nvPr/>
        </p:nvSpPr>
        <p:spPr bwMode="auto">
          <a:xfrm>
            <a:off x="4419600" y="5208588"/>
            <a:ext cx="2971800" cy="1069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000099"/>
                </a:solidFill>
                <a:latin typeface="Trebuchet MS" charset="0"/>
              </a:rPr>
              <a:t>Interpretation and Elaboration of the Common Core Standards around Learning Trajectories</a:t>
            </a:r>
          </a:p>
        </p:txBody>
      </p:sp>
      <p:sp>
        <p:nvSpPr>
          <p:cNvPr id="38933" name="Text Box 21"/>
          <p:cNvSpPr txBox="1">
            <a:spLocks noChangeArrowheads="1"/>
          </p:cNvSpPr>
          <p:nvPr/>
        </p:nvSpPr>
        <p:spPr bwMode="auto">
          <a:xfrm>
            <a:off x="3048000" y="1944688"/>
            <a:ext cx="3048000" cy="8255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F0202"/>
                </a:solidFill>
                <a:latin typeface="Trebuchet MS" charset="0"/>
              </a:rPr>
              <a:t>Identification and Validation of Learning Trajectories and Related Assessments (DELTA)</a:t>
            </a:r>
          </a:p>
        </p:txBody>
      </p:sp>
      <p:sp>
        <p:nvSpPr>
          <p:cNvPr id="9" name="Isosceles Triangle 8"/>
          <p:cNvSpPr/>
          <p:nvPr/>
        </p:nvSpPr>
        <p:spPr>
          <a:xfrm>
            <a:off x="3152260" y="2871620"/>
            <a:ext cx="2695731" cy="2323906"/>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3.33333E-6 -3.33333E-6 L -3.33333E-6 -0.11111 " pathEditMode="relative" rAng="0" ptsTypes="AA">
                                      <p:cBhvr>
                                        <p:cTn id="6" dur="2000" fill="hold"/>
                                        <p:tgtEl>
                                          <p:spTgt spid="38922"/>
                                        </p:tgtEl>
                                        <p:attrNameLst>
                                          <p:attrName>ppt_x</p:attrName>
                                          <p:attrName>ppt_y</p:attrName>
                                        </p:attrNameLst>
                                      </p:cBhvr>
                                      <p:rCtr x="0" y="-5556"/>
                                    </p:animMotion>
                                  </p:childTnLst>
                                </p:cTn>
                              </p:par>
                              <p:par>
                                <p:cTn id="7" presetID="9" presetClass="entr" presetSubtype="0" fill="hold" grpId="0" nodeType="withEffect">
                                  <p:stCondLst>
                                    <p:cond delay="0"/>
                                  </p:stCondLst>
                                  <p:childTnLst>
                                    <p:set>
                                      <p:cBhvr>
                                        <p:cTn id="8" dur="1" fill="hold">
                                          <p:stCondLst>
                                            <p:cond delay="0"/>
                                          </p:stCondLst>
                                        </p:cTn>
                                        <p:tgtEl>
                                          <p:spTgt spid="38933"/>
                                        </p:tgtEl>
                                        <p:attrNameLst>
                                          <p:attrName>style.visibility</p:attrName>
                                        </p:attrNameLst>
                                      </p:cBhvr>
                                      <p:to>
                                        <p:strVal val="visible"/>
                                      </p:to>
                                    </p:set>
                                    <p:animEffect transition="in" filter="dissolve">
                                      <p:cBhvr>
                                        <p:cTn id="9" dur="2000"/>
                                        <p:tgtEl>
                                          <p:spTgt spid="3893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3.33333E-6 -4.44444E-6 L -0.19583 0.1 " pathEditMode="relative" rAng="0" ptsTypes="AA">
                                      <p:cBhvr>
                                        <p:cTn id="13" dur="2000" fill="hold"/>
                                        <p:tgtEl>
                                          <p:spTgt spid="38926"/>
                                        </p:tgtEl>
                                        <p:attrNameLst>
                                          <p:attrName>ppt_x</p:attrName>
                                          <p:attrName>ppt_y</p:attrName>
                                        </p:attrNameLst>
                                      </p:cBhvr>
                                      <p:rCtr x="-9792" y="5000"/>
                                    </p:animMotion>
                                  </p:childTnLst>
                                </p:cTn>
                              </p:par>
                              <p:par>
                                <p:cTn id="14" presetID="9" presetClass="entr" presetSubtype="0" fill="hold" grpId="0" nodeType="withEffect">
                                  <p:stCondLst>
                                    <p:cond delay="0"/>
                                  </p:stCondLst>
                                  <p:childTnLst>
                                    <p:set>
                                      <p:cBhvr>
                                        <p:cTn id="15" dur="1" fill="hold">
                                          <p:stCondLst>
                                            <p:cond delay="0"/>
                                          </p:stCondLst>
                                        </p:cTn>
                                        <p:tgtEl>
                                          <p:spTgt spid="38931"/>
                                        </p:tgtEl>
                                        <p:attrNameLst>
                                          <p:attrName>style.visibility</p:attrName>
                                        </p:attrNameLst>
                                      </p:cBhvr>
                                      <p:to>
                                        <p:strVal val="visible"/>
                                      </p:to>
                                    </p:set>
                                    <p:animEffect transition="in" filter="dissolve">
                                      <p:cBhvr>
                                        <p:cTn id="16" dur="2000"/>
                                        <p:tgtEl>
                                          <p:spTgt spid="389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3.33333E-6 -4.44444E-6 L 0.19583 0.1 " pathEditMode="relative" rAng="0" ptsTypes="AA">
                                      <p:cBhvr>
                                        <p:cTn id="20" dur="2000" fill="hold"/>
                                        <p:tgtEl>
                                          <p:spTgt spid="38928"/>
                                        </p:tgtEl>
                                        <p:attrNameLst>
                                          <p:attrName>ppt_x</p:attrName>
                                          <p:attrName>ppt_y</p:attrName>
                                        </p:attrNameLst>
                                      </p:cBhvr>
                                      <p:rCtr x="9792" y="5000"/>
                                    </p:animMotion>
                                  </p:childTnLst>
                                </p:cTn>
                              </p:par>
                              <p:par>
                                <p:cTn id="21" presetID="9" presetClass="entr" presetSubtype="0" fill="hold" grpId="0" nodeType="withEffect">
                                  <p:stCondLst>
                                    <p:cond delay="0"/>
                                  </p:stCondLst>
                                  <p:childTnLst>
                                    <p:set>
                                      <p:cBhvr>
                                        <p:cTn id="22" dur="1" fill="hold">
                                          <p:stCondLst>
                                            <p:cond delay="0"/>
                                          </p:stCondLst>
                                        </p:cTn>
                                        <p:tgtEl>
                                          <p:spTgt spid="38932"/>
                                        </p:tgtEl>
                                        <p:attrNameLst>
                                          <p:attrName>style.visibility</p:attrName>
                                        </p:attrNameLst>
                                      </p:cBhvr>
                                      <p:to>
                                        <p:strVal val="visible"/>
                                      </p:to>
                                    </p:set>
                                    <p:animEffect transition="in" filter="dissolve">
                                      <p:cBhvr>
                                        <p:cTn id="23"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P spid="38926" grpId="0"/>
      <p:bldP spid="38928" grpId="0"/>
      <p:bldP spid="38931" grpId="0"/>
      <p:bldP spid="38932" grpId="0"/>
      <p:bldP spid="38933"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pPr>
              <a:defRPr/>
            </a:pPr>
            <a:r>
              <a:rPr lang="en-US" dirty="0" smtClean="0"/>
              <a:t>Goal:  to provide feedback that informs instruction at a variety of levels</a:t>
            </a:r>
          </a:p>
          <a:p>
            <a:pPr>
              <a:defRPr/>
            </a:pPr>
            <a:r>
              <a:rPr lang="en-US" dirty="0" smtClean="0"/>
              <a:t>Through doing careful research on </a:t>
            </a:r>
            <a:r>
              <a:rPr lang="en-US" dirty="0" err="1" smtClean="0"/>
              <a:t>equipartitioning</a:t>
            </a:r>
            <a:r>
              <a:rPr lang="en-US" dirty="0" smtClean="0"/>
              <a:t>, we are able to set a strong seed into the system that can be iteratively improved.</a:t>
            </a:r>
          </a:p>
          <a:p>
            <a:pPr>
              <a:defRPr/>
            </a:pPr>
            <a:r>
              <a:rPr lang="en-US" dirty="0" smtClean="0"/>
              <a:t>Once the systems generate enough data, through data mining we can determine when patterns in student performance make a difference in real progress.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Challenges-</a:t>
            </a:r>
            <a:r>
              <a:rPr lang="en-US" dirty="0" smtClean="0"/>
              <a:t>-</a:t>
            </a:r>
            <a:endParaRPr lang="en-US" dirty="0"/>
          </a:p>
        </p:txBody>
      </p:sp>
      <p:sp>
        <p:nvSpPr>
          <p:cNvPr id="3" name="Content Placeholder 2"/>
          <p:cNvSpPr>
            <a:spLocks noGrp="1"/>
          </p:cNvSpPr>
          <p:nvPr>
            <p:ph idx="1"/>
          </p:nvPr>
        </p:nvSpPr>
        <p:spPr>
          <a:xfrm>
            <a:off x="779463" y="1876502"/>
            <a:ext cx="7583487" cy="4743373"/>
          </a:xfrm>
        </p:spPr>
        <p:txBody>
          <a:bodyPr>
            <a:normAutofit/>
          </a:bodyPr>
          <a:lstStyle/>
          <a:p>
            <a:pPr>
              <a:buNone/>
              <a:defRPr/>
            </a:pPr>
            <a:r>
              <a:rPr lang="en-US" dirty="0" smtClean="0"/>
              <a:t>Further our understanding of how students progress through big ideas in rational number reasoning (learning trajectories)</a:t>
            </a:r>
          </a:p>
          <a:p>
            <a:pPr>
              <a:buNone/>
              <a:defRPr/>
            </a:pPr>
            <a:r>
              <a:rPr lang="en-US" dirty="0" smtClean="0"/>
              <a:t>Combine knowledge of student thinking, assessment, </a:t>
            </a:r>
            <a:r>
              <a:rPr lang="en-US" dirty="0" smtClean="0"/>
              <a:t>measurement, </a:t>
            </a:r>
            <a:r>
              <a:rPr lang="en-US" dirty="0" smtClean="0"/>
              <a:t>and classroom practice</a:t>
            </a:r>
          </a:p>
          <a:p>
            <a:pPr>
              <a:buNone/>
              <a:defRPr/>
            </a:pPr>
            <a:r>
              <a:rPr lang="en-US" dirty="0" smtClean="0"/>
              <a:t>Develop diagnostic assessments based on first</a:t>
            </a:r>
            <a:r>
              <a:rPr lang="en-US" dirty="0" smtClean="0"/>
              <a:t> 2, </a:t>
            </a:r>
            <a:r>
              <a:rPr lang="en-US" dirty="0" smtClean="0"/>
              <a:t>to provide instructional guidance support for teachers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Orientation of research </a:t>
            </a:r>
            <a:r>
              <a:rPr lang="en-US" dirty="0" err="1" smtClean="0"/>
              <a:t>programme</a:t>
            </a:r>
            <a:r>
              <a:rPr lang="en-US" dirty="0" smtClean="0"/>
              <a:t> (Challenges)</a:t>
            </a:r>
            <a:endParaRPr lang="en-US" dirty="0"/>
          </a:p>
        </p:txBody>
      </p:sp>
      <p:sp>
        <p:nvSpPr>
          <p:cNvPr id="3" name="Content Placeholder 2"/>
          <p:cNvSpPr>
            <a:spLocks noGrp="1"/>
          </p:cNvSpPr>
          <p:nvPr>
            <p:ph idx="1"/>
          </p:nvPr>
        </p:nvSpPr>
        <p:spPr>
          <a:xfrm>
            <a:off x="339295" y="1317344"/>
            <a:ext cx="8023655" cy="5203028"/>
          </a:xfrm>
        </p:spPr>
        <p:txBody>
          <a:bodyPr>
            <a:normAutofit fontScale="92500" lnSpcReduction="10000"/>
          </a:bodyPr>
          <a:lstStyle/>
          <a:p>
            <a:pPr lvl="1">
              <a:buClr>
                <a:schemeClr val="bg2"/>
              </a:buClr>
            </a:pPr>
            <a:r>
              <a:rPr lang="en-US" dirty="0" smtClean="0"/>
              <a:t>Instruction</a:t>
            </a:r>
            <a:r>
              <a:rPr lang="en-US" dirty="0" smtClean="0"/>
              <a:t> is central </a:t>
            </a:r>
            <a:r>
              <a:rPr lang="en-US" dirty="0" smtClean="0"/>
              <a:t>to support and direct student learning</a:t>
            </a:r>
          </a:p>
          <a:p>
            <a:pPr lvl="1">
              <a:buClr>
                <a:schemeClr val="bg2"/>
              </a:buClr>
            </a:pPr>
            <a:r>
              <a:rPr lang="en-US" dirty="0" smtClean="0"/>
              <a:t>Use Model:</a:t>
            </a:r>
            <a:r>
              <a:rPr lang="en-US" dirty="0" smtClean="0"/>
              <a:t> Improve instructional inclusive fitness</a:t>
            </a:r>
          </a:p>
          <a:p>
            <a:pPr lvl="2">
              <a:buClr>
                <a:schemeClr val="bg2"/>
              </a:buClr>
            </a:pPr>
            <a:r>
              <a:rPr lang="en-US" dirty="0" smtClean="0"/>
              <a:t>high value</a:t>
            </a:r>
            <a:r>
              <a:rPr lang="en-US" dirty="0" smtClean="0"/>
              <a:t> on student learning</a:t>
            </a:r>
            <a:r>
              <a:rPr lang="en-US" dirty="0" smtClean="0"/>
              <a:t>, </a:t>
            </a:r>
            <a:endParaRPr lang="en-US" dirty="0" smtClean="0"/>
          </a:p>
          <a:p>
            <a:pPr lvl="2">
              <a:buClr>
                <a:schemeClr val="bg2"/>
              </a:buClr>
            </a:pPr>
            <a:r>
              <a:rPr lang="en-US" dirty="0" smtClean="0"/>
              <a:t>a</a:t>
            </a:r>
            <a:r>
              <a:rPr lang="en-US" dirty="0" smtClean="0"/>
              <a:t>ctionable feedback to teachers and students </a:t>
            </a:r>
            <a:r>
              <a:rPr lang="en-US" dirty="0" err="1" smtClean="0"/>
              <a:t>w.r.t</a:t>
            </a:r>
            <a:r>
              <a:rPr lang="en-US" dirty="0" smtClean="0"/>
              <a:t>. student learning and responsive instruction</a:t>
            </a:r>
          </a:p>
          <a:p>
            <a:pPr lvl="2">
              <a:buClr>
                <a:schemeClr val="bg2"/>
              </a:buClr>
            </a:pPr>
            <a:r>
              <a:rPr lang="en-US" dirty="0" smtClean="0"/>
              <a:t>promote teacher</a:t>
            </a:r>
            <a:r>
              <a:rPr lang="en-US" dirty="0" smtClean="0"/>
              <a:t> understanding </a:t>
            </a:r>
            <a:r>
              <a:rPr lang="en-US" dirty="0" smtClean="0"/>
              <a:t>of</a:t>
            </a:r>
            <a:r>
              <a:rPr lang="en-US" dirty="0" smtClean="0"/>
              <a:t> </a:t>
            </a:r>
            <a:r>
              <a:rPr lang="en-US" dirty="0" smtClean="0"/>
              <a:t>1</a:t>
            </a:r>
            <a:r>
              <a:rPr lang="en-US" dirty="0" smtClean="0"/>
              <a:t>) content </a:t>
            </a:r>
            <a:r>
              <a:rPr lang="en-US" dirty="0" smtClean="0"/>
              <a:t>and</a:t>
            </a:r>
            <a:r>
              <a:rPr lang="en-US" dirty="0" smtClean="0"/>
              <a:t> 2) student </a:t>
            </a:r>
            <a:r>
              <a:rPr lang="en-US" dirty="0" smtClean="0"/>
              <a:t>learning</a:t>
            </a:r>
          </a:p>
          <a:p>
            <a:pPr lvl="2">
              <a:buClr>
                <a:schemeClr val="bg2"/>
              </a:buClr>
            </a:pPr>
            <a:r>
              <a:rPr lang="en-US" dirty="0" smtClean="0"/>
              <a:t>readily used</a:t>
            </a:r>
            <a:r>
              <a:rPr lang="en-US" dirty="0" smtClean="0"/>
              <a:t> </a:t>
            </a:r>
            <a:r>
              <a:rPr lang="en-US" dirty="0" smtClean="0"/>
              <a:t>(t</a:t>
            </a:r>
            <a:r>
              <a:rPr lang="en-US" dirty="0" smtClean="0"/>
              <a:t>eachers </a:t>
            </a:r>
            <a:r>
              <a:rPr lang="en-US" dirty="0" smtClean="0"/>
              <a:t>and students in the flow of classroom formative </a:t>
            </a:r>
            <a:r>
              <a:rPr lang="en-US" dirty="0" smtClean="0"/>
              <a:t>practice) </a:t>
            </a:r>
            <a:endParaRPr lang="en-US" dirty="0" smtClean="0"/>
          </a:p>
          <a:p>
            <a:pPr lvl="2">
              <a:buClr>
                <a:schemeClr val="bg2"/>
              </a:buClr>
            </a:pPr>
            <a:r>
              <a:rPr lang="en-US" dirty="0" smtClean="0"/>
              <a:t>minimal impact on teacher </a:t>
            </a:r>
            <a:r>
              <a:rPr lang="en-US" dirty="0" smtClean="0"/>
              <a:t>workload: in long-run, </a:t>
            </a:r>
            <a:r>
              <a:rPr lang="en-US" dirty="0" smtClean="0"/>
              <a:t>better learning and wiser instruction, less teacher </a:t>
            </a:r>
            <a:r>
              <a:rPr lang="en-US" dirty="0" smtClean="0"/>
              <a:t>labor. </a:t>
            </a:r>
            <a:endParaRPr lang="en-US" dirty="0" smtClean="0"/>
          </a:p>
          <a:p>
            <a:pPr lvl="1">
              <a:buClr>
                <a:schemeClr val="bg2"/>
              </a:buClr>
            </a:pPr>
            <a:r>
              <a:rPr lang="en-US" dirty="0" smtClean="0"/>
              <a:t>Technology (mobile device) based</a:t>
            </a:r>
          </a:p>
          <a:p>
            <a:pPr lvl="2">
              <a:buClr>
                <a:schemeClr val="bg2"/>
              </a:buClr>
            </a:pPr>
            <a:r>
              <a:rPr lang="en-US" dirty="0" smtClean="0"/>
              <a:t>rapid (formative) </a:t>
            </a:r>
            <a:r>
              <a:rPr lang="en-US" dirty="0" smtClean="0"/>
              <a:t>feedback</a:t>
            </a:r>
          </a:p>
          <a:p>
            <a:pPr lvl="2">
              <a:buClr>
                <a:schemeClr val="bg2"/>
              </a:buClr>
            </a:pPr>
            <a:r>
              <a:rPr lang="en-US" dirty="0" smtClean="0"/>
              <a:t>support peer-peer and peer-mentor interaction / collaboration </a:t>
            </a:r>
          </a:p>
          <a:p>
            <a:pPr lvl="2">
              <a:buClr>
                <a:schemeClr val="bg2"/>
              </a:buClr>
            </a:pPr>
            <a:r>
              <a:rPr lang="en-US" dirty="0" smtClean="0"/>
              <a:t>support teacher as </a:t>
            </a:r>
            <a:r>
              <a:rPr lang="en-US" i="1" dirty="0" smtClean="0"/>
              <a:t>facilitator </a:t>
            </a:r>
            <a:r>
              <a:rPr lang="en-US" dirty="0" smtClean="0"/>
              <a:t>of learning</a:t>
            </a:r>
          </a:p>
          <a:p>
            <a:pPr lvl="2">
              <a:buClr>
                <a:schemeClr val="bg2"/>
              </a:buClr>
            </a:pPr>
            <a:r>
              <a:rPr lang="en-US" dirty="0" smtClean="0"/>
              <a:t>support students as high-value resource in their own learning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nvSpPr>
        <p:spPr>
          <a:xfrm>
            <a:off x="184237" y="1"/>
            <a:ext cx="8000091" cy="1231206"/>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effectLst>
                  <a:outerShdw blurRad="50800" dist="12700" dir="2700000" sx="100500" sy="100500" algn="tl" rotWithShape="0">
                    <a:prstClr val="black">
                      <a:alpha val="6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2pPr>
            <a:lvl3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3pPr>
            <a:lvl4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4pPr>
            <a:lvl5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5pPr>
            <a:lvl6pPr marL="4572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6pPr>
            <a:lvl7pPr marL="9144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7pPr>
            <a:lvl8pPr marL="13716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8pPr>
            <a:lvl9pPr marL="18288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9pPr>
          </a:lstStyle>
          <a:p>
            <a:pPr>
              <a:defRPr/>
            </a:pPr>
            <a:r>
              <a:rPr lang="en-US" sz="3200" dirty="0">
                <a:effectLst>
                  <a:outerShdw blurRad="38100" dist="38100" dir="2700000" algn="tl">
                    <a:srgbClr val="000000"/>
                  </a:outerShdw>
                </a:effectLst>
                <a:latin typeface="Perpetua Titling MT" charset="0"/>
                <a:ea typeface="ＭＳ Ｐゴシック" charset="0"/>
                <a:cs typeface="ＭＳ Ｐゴシック" charset="0"/>
              </a:rPr>
              <a:t>INSTRUCTIONAL GUIDANCE SYSTEM</a:t>
            </a:r>
          </a:p>
        </p:txBody>
      </p:sp>
      <p:sp>
        <p:nvSpPr>
          <p:cNvPr id="6" name="Content Placeholder 2"/>
          <p:cNvSpPr>
            <a:spLocks noGrp="1"/>
          </p:cNvSpPr>
          <p:nvPr/>
        </p:nvSpPr>
        <p:spPr>
          <a:xfrm>
            <a:off x="6962202" y="6183204"/>
            <a:ext cx="2134044" cy="600293"/>
          </a:xfrm>
          <a:prstGeom prst="rect">
            <a:avLst/>
          </a:prstGeom>
        </p:spPr>
        <p:txBody>
          <a:bodyPr vert="horz" wrap="square" lIns="91440" tIns="45720" rIns="91440" bIns="45720" numCol="1" anchor="t" anchorCtr="0" compatLnSpc="1">
            <a:prstTxWarp prst="textNoShape">
              <a:avLst/>
            </a:prstTxWarp>
            <a:normAutofit fontScale="92500" lnSpcReduction="20000"/>
          </a:bodyPr>
          <a:lstStyle>
            <a:lvl1pPr marL="282575" indent="-282575" algn="l" rtl="0" eaLnBrk="0" fontAlgn="base" hangingPunct="0">
              <a:spcBef>
                <a:spcPts val="2000"/>
              </a:spcBef>
              <a:spcAft>
                <a:spcPct val="0"/>
              </a:spcAft>
              <a:buFont typeface="Calisto MT" charset="0"/>
              <a:buChar char="•"/>
              <a:defRPr sz="2400" kern="1200">
                <a:solidFill>
                  <a:schemeClr val="bg2"/>
                </a:solidFill>
                <a:effectLst>
                  <a:outerShdw blurRad="63500" dir="2700000" algn="tl" rotWithShape="0">
                    <a:schemeClr val="tx1">
                      <a:alpha val="40000"/>
                    </a:schemeClr>
                  </a:outerShdw>
                </a:effectLst>
                <a:latin typeface="+mn-lt"/>
                <a:ea typeface="ＭＳ Ｐゴシック" charset="-128"/>
                <a:cs typeface="ＭＳ Ｐゴシック" charset="-128"/>
              </a:defRPr>
            </a:lvl1pPr>
            <a:lvl2pPr marL="577850" indent="-295275" algn="l" rtl="0" eaLnBrk="0" fontAlgn="base" hangingPunct="0">
              <a:spcBef>
                <a:spcPts val="600"/>
              </a:spcBef>
              <a:spcAft>
                <a:spcPct val="0"/>
              </a:spcAft>
              <a:buClr>
                <a:srgbClr val="858585"/>
              </a:buClr>
              <a:buFont typeface="Calisto MT" charset="0"/>
              <a:buChar char="•"/>
              <a:defRPr sz="22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2pPr>
            <a:lvl3pPr marL="860425" indent="-282575" algn="l" rtl="0" eaLnBrk="0" fontAlgn="base" hangingPunct="0">
              <a:spcBef>
                <a:spcPts val="600"/>
              </a:spcBef>
              <a:spcAft>
                <a:spcPct val="0"/>
              </a:spcAft>
              <a:buFont typeface="Calisto MT" charset="0"/>
              <a:buChar char="•"/>
              <a:defRPr sz="20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3pPr>
            <a:lvl4pPr marL="1143000" indent="-282575" algn="l" rtl="0" eaLnBrk="0" fontAlgn="base" hangingPunct="0">
              <a:spcBef>
                <a:spcPts val="600"/>
              </a:spcBef>
              <a:spcAft>
                <a:spcPct val="0"/>
              </a:spcAft>
              <a:buClr>
                <a:srgbClr val="858585"/>
              </a:buClr>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4pPr>
            <a:lvl5pPr marL="1425575" indent="-282575" algn="l" rtl="0" eaLnBrk="0" fontAlgn="base" hangingPunct="0">
              <a:spcBef>
                <a:spcPts val="600"/>
              </a:spcBef>
              <a:spcAft>
                <a:spcPct val="0"/>
              </a:spcAft>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2000" dirty="0">
                <a:effectLst>
                  <a:outerShdw blurRad="38100" dist="38100" dir="2700000" algn="tl">
                    <a:srgbClr val="000000"/>
                  </a:outerShdw>
                </a:effectLst>
                <a:latin typeface="Calisto MT" charset="0"/>
                <a:ea typeface="ＭＳ Ｐゴシック" charset="0"/>
                <a:cs typeface="ＭＳ Ｐゴシック" charset="0"/>
              </a:rPr>
              <a:t>Confrey and Maloney, 2010</a:t>
            </a:r>
          </a:p>
        </p:txBody>
      </p:sp>
      <p:pic>
        <p:nvPicPr>
          <p:cNvPr id="7" name="Content Placeholder 3" descr="Bookend T2K ClassAssess021810"/>
          <p:cNvPicPr>
            <a:picLocks/>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660" r="-38660"/>
          <a:stretch>
            <a:fillRect/>
          </a:stretch>
        </p:blipFill>
        <p:spPr bwMode="auto">
          <a:xfrm>
            <a:off x="-895420" y="1231206"/>
            <a:ext cx="10279348" cy="5552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5360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Diagnostic Assessments require:</a:t>
            </a:r>
            <a:endParaRPr lang="en-US" dirty="0"/>
          </a:p>
        </p:txBody>
      </p:sp>
      <p:sp>
        <p:nvSpPr>
          <p:cNvPr id="3" name="Content Placeholder 2"/>
          <p:cNvSpPr>
            <a:spLocks noGrp="1"/>
          </p:cNvSpPr>
          <p:nvPr>
            <p:ph idx="1"/>
          </p:nvPr>
        </p:nvSpPr>
        <p:spPr>
          <a:xfrm>
            <a:off x="457200" y="1851204"/>
            <a:ext cx="8229600" cy="4325112"/>
          </a:xfrm>
        </p:spPr>
        <p:txBody>
          <a:bodyPr>
            <a:normAutofit/>
          </a:bodyPr>
          <a:lstStyle/>
          <a:p>
            <a:pPr marL="0" indent="0">
              <a:buFont typeface="Calisto MT" charset="0"/>
              <a:buNone/>
              <a:defRPr/>
            </a:pPr>
            <a:r>
              <a:rPr lang="en-US" dirty="0" smtClean="0">
                <a:effectLst/>
                <a:latin typeface="Calisto MT" charset="0"/>
                <a:ea typeface="ＭＳ Ｐゴシック" charset="0"/>
                <a:cs typeface="ＭＳ Ｐゴシック" charset="0"/>
              </a:rPr>
              <a:t>Processes designed </a:t>
            </a:r>
            <a:r>
              <a:rPr lang="en-US" dirty="0">
                <a:effectLst/>
                <a:latin typeface="Calisto MT" charset="0"/>
                <a:ea typeface="ＭＳ Ｐゴシック" charset="0"/>
                <a:cs typeface="ＭＳ Ｐゴシック" charset="0"/>
              </a:rPr>
              <a:t>to identify common obstacles, landmarks, </a:t>
            </a:r>
            <a:r>
              <a:rPr lang="en-US" dirty="0" smtClean="0">
                <a:effectLst/>
                <a:latin typeface="Calisto MT" charset="0"/>
                <a:ea typeface="ＭＳ Ｐゴシック" charset="0"/>
                <a:cs typeface="ＭＳ Ｐゴシック" charset="0"/>
              </a:rPr>
              <a:t>intermediate </a:t>
            </a:r>
            <a:r>
              <a:rPr lang="en-US" dirty="0">
                <a:effectLst/>
                <a:latin typeface="Calisto MT" charset="0"/>
                <a:ea typeface="ＭＳ Ｐゴシック" charset="0"/>
                <a:cs typeface="ＭＳ Ｐゴシック" charset="0"/>
              </a:rPr>
              <a:t>transformative states</a:t>
            </a:r>
            <a:r>
              <a:rPr lang="en-US" dirty="0" smtClean="0">
                <a:effectLst/>
                <a:latin typeface="Calisto MT" charset="0"/>
                <a:ea typeface="ＭＳ Ｐゴシック" charset="0"/>
                <a:cs typeface="ＭＳ Ｐゴシック" charset="0"/>
              </a:rPr>
              <a:t>, and </a:t>
            </a:r>
            <a:r>
              <a:rPr lang="en-US" dirty="0">
                <a:effectLst/>
                <a:latin typeface="Calisto MT" charset="0"/>
                <a:ea typeface="ＭＳ Ｐゴシック" charset="0"/>
                <a:cs typeface="ＭＳ Ｐゴシック" charset="0"/>
              </a:rPr>
              <a:t>essential components, that act as indicators </a:t>
            </a:r>
            <a:r>
              <a:rPr lang="en-US" dirty="0" smtClean="0">
                <a:effectLst/>
                <a:latin typeface="Calisto MT" charset="0"/>
                <a:ea typeface="ＭＳ Ｐゴシック" charset="0"/>
                <a:cs typeface="ＭＳ Ｐゴシック" charset="0"/>
              </a:rPr>
              <a:t>of what students are likely to encounter in order to advance in learning.  They are based </a:t>
            </a:r>
            <a:r>
              <a:rPr lang="en-US" dirty="0">
                <a:effectLst/>
                <a:latin typeface="Calisto MT" charset="0"/>
                <a:ea typeface="ＭＳ Ｐゴシック" charset="0"/>
                <a:cs typeface="ＭＳ Ｐゴシック" charset="0"/>
              </a:rPr>
              <a:t>on an explicit </a:t>
            </a:r>
            <a:r>
              <a:rPr lang="en-US" dirty="0" smtClean="0">
                <a:effectLst/>
                <a:latin typeface="Calisto MT" charset="0"/>
                <a:ea typeface="ＭＳ Ｐゴシック" charset="0"/>
                <a:cs typeface="ＭＳ Ｐゴシック" charset="0"/>
              </a:rPr>
              <a:t>cognitive growth models supported </a:t>
            </a:r>
            <a:r>
              <a:rPr lang="en-US" dirty="0">
                <a:effectLst/>
                <a:latin typeface="Calisto MT" charset="0"/>
                <a:ea typeface="ＭＳ Ｐゴシック" charset="0"/>
                <a:cs typeface="ＭＳ Ｐゴシック" charset="0"/>
              </a:rPr>
              <a:t>by empirical </a:t>
            </a:r>
            <a:r>
              <a:rPr lang="en-US" dirty="0" smtClean="0">
                <a:effectLst/>
                <a:latin typeface="Calisto MT" charset="0"/>
                <a:ea typeface="ＭＳ Ｐゴシック" charset="0"/>
                <a:cs typeface="ＭＳ Ｐゴシック" charset="0"/>
              </a:rPr>
              <a:t>study using cross sectional or longitudinal sampling. It is important that diagnostics measure healthy growth in conceptions as well as to identify deficits</a:t>
            </a:r>
            <a:r>
              <a:rPr lang="en-US" dirty="0">
                <a:effectLst/>
                <a:latin typeface="Calisto MT" charset="0"/>
                <a:ea typeface="ＭＳ Ｐゴシック" charset="0"/>
                <a:cs typeface="ＭＳ Ｐゴシック" charset="0"/>
              </a:rPr>
              <a:t> </a:t>
            </a:r>
            <a:r>
              <a:rPr lang="en-US" dirty="0" smtClean="0">
                <a:effectLst/>
                <a:latin typeface="Calisto MT" charset="0"/>
                <a:ea typeface="ＭＳ Ｐゴシック" charset="0"/>
                <a:cs typeface="ＭＳ Ｐゴシック" charset="0"/>
              </a:rPr>
              <a:t>or misconceptions.</a:t>
            </a:r>
            <a:endParaRPr lang="en-US" dirty="0">
              <a:effectLst/>
              <a:latin typeface="Calisto MT" charset="0"/>
              <a:ea typeface="ＭＳ Ｐゴシック" charset="0"/>
              <a:cs typeface="ＭＳ Ｐゴシック" charset="0"/>
            </a:endParaRPr>
          </a:p>
          <a:p>
            <a:pPr lvl="8" algn="r"/>
            <a:r>
              <a:rPr lang="en-US" sz="2000" dirty="0">
                <a:effectLst>
                  <a:outerShdw blurRad="38100" dist="38100" dir="2700000" algn="tl">
                    <a:srgbClr val="000000"/>
                  </a:outerShdw>
                </a:effectLst>
                <a:latin typeface="Calisto MT" charset="0"/>
                <a:ea typeface="ＭＳ Ｐゴシック" charset="0"/>
                <a:cs typeface="ＭＳ Ｐゴシック" charset="0"/>
              </a:rPr>
              <a:t>Confrey and Maloney, 2010</a:t>
            </a:r>
          </a:p>
          <a:p>
            <a:pPr lvl="8"/>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1972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1257"/>
            <a:ext cx="8229600" cy="1134971"/>
          </a:xfrm>
        </p:spPr>
        <p:txBody>
          <a:bodyPr/>
          <a:lstStyle/>
          <a:p>
            <a:pPr>
              <a:defRPr/>
            </a:pPr>
            <a:r>
              <a:rPr lang="en-US" dirty="0" smtClean="0"/>
              <a:t>Diagnostic Assessment--</a:t>
            </a:r>
          </a:p>
        </p:txBody>
      </p:sp>
      <p:sp>
        <p:nvSpPr>
          <p:cNvPr id="33795" name="Content Placeholder 2"/>
          <p:cNvSpPr>
            <a:spLocks noGrp="1"/>
          </p:cNvSpPr>
          <p:nvPr>
            <p:ph idx="1"/>
          </p:nvPr>
        </p:nvSpPr>
        <p:spPr>
          <a:xfrm>
            <a:off x="457200" y="1156228"/>
            <a:ext cx="8229600" cy="5701772"/>
          </a:xfrm>
        </p:spPr>
        <p:txBody>
          <a:bodyPr>
            <a:normAutofit fontScale="92500" lnSpcReduction="10000"/>
          </a:bodyPr>
          <a:lstStyle/>
          <a:p>
            <a:r>
              <a:rPr lang="en-US" dirty="0" smtClean="0"/>
              <a:t>Based on an explicit cognitive model, itself supported by empirical study, of how students’ thinking progresses over time (a learning trajectory).  </a:t>
            </a:r>
          </a:p>
          <a:p>
            <a:r>
              <a:rPr lang="en-US" dirty="0" smtClean="0"/>
              <a:t>Supports the formal delineation of characteristics of student reasoning, with</a:t>
            </a:r>
            <a:r>
              <a:rPr lang="en-US" dirty="0" smtClean="0"/>
              <a:t> concomitant </a:t>
            </a:r>
            <a:r>
              <a:rPr lang="en-US" dirty="0" smtClean="0"/>
              <a:t>strengths and weaknesses, as a means to identify students’ positions</a:t>
            </a:r>
            <a:r>
              <a:rPr lang="en-US" dirty="0" smtClean="0"/>
              <a:t> relative to learning trajectory proficiency levels. </a:t>
            </a:r>
            <a:endParaRPr lang="en-US" dirty="0" smtClean="0"/>
          </a:p>
          <a:p>
            <a:r>
              <a:rPr lang="en-US" dirty="0" smtClean="0"/>
              <a:t>Should afford sufficient descriptive detail to observe, measure or explain the related </a:t>
            </a:r>
            <a:r>
              <a:rPr lang="en-US" dirty="0" smtClean="0"/>
              <a:t>behaviors and </a:t>
            </a:r>
            <a:r>
              <a:rPr lang="en-US" dirty="0" smtClean="0"/>
              <a:t>to make inferences. </a:t>
            </a:r>
          </a:p>
          <a:p>
            <a:r>
              <a:rPr lang="en-US" dirty="0" smtClean="0"/>
              <a:t>Both diagnostic and formative assessment provide windows into student thinking within instructional planning and feedback cycles. </a:t>
            </a:r>
          </a:p>
          <a:p>
            <a:r>
              <a:rPr lang="en-US" dirty="0" smtClean="0"/>
              <a:t>Has the potential to drive formative assessment forward by specifying a lens (learning trajectories) through which to interpret the rich artifacts of student reasoning.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Rectangle 5"/>
          <p:cNvSpPr>
            <a:spLocks noChangeArrowheads="1"/>
          </p:cNvSpPr>
          <p:nvPr/>
        </p:nvSpPr>
        <p:spPr bwMode="auto">
          <a:xfrm>
            <a:off x="0" y="-258763"/>
            <a:ext cx="422275" cy="519113"/>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3554" name="Object 2"/>
          <p:cNvGraphicFramePr>
            <a:graphicFrameLocks noChangeAspect="1"/>
          </p:cNvGraphicFramePr>
          <p:nvPr/>
        </p:nvGraphicFramePr>
        <p:xfrm>
          <a:off x="219075" y="1379538"/>
          <a:ext cx="5634038" cy="5435600"/>
        </p:xfrm>
        <a:graphic>
          <a:graphicData uri="http://schemas.openxmlformats.org/presentationml/2006/ole">
            <p:oleObj spid="_x0000_s23554" name="Picture" r:id="rId4" imgW="4901184" imgH="4736592" progId="Word.Picture.8">
              <p:embed/>
            </p:oleObj>
          </a:graphicData>
        </a:graphic>
      </p:graphicFrame>
      <p:sp>
        <p:nvSpPr>
          <p:cNvPr id="23556" name="Text Box 6"/>
          <p:cNvSpPr txBox="1">
            <a:spLocks noChangeArrowheads="1"/>
          </p:cNvSpPr>
          <p:nvPr/>
        </p:nvSpPr>
        <p:spPr bwMode="auto">
          <a:xfrm>
            <a:off x="5853113" y="5662613"/>
            <a:ext cx="3268662" cy="954087"/>
          </a:xfrm>
          <a:prstGeom prst="rect">
            <a:avLst/>
          </a:prstGeom>
          <a:noFill/>
          <a:ln w="9525">
            <a:noFill/>
            <a:miter lim="800000"/>
            <a:headEnd/>
            <a:tailEnd/>
          </a:ln>
        </p:spPr>
        <p:txBody>
          <a:bodyPr>
            <a:prstTxWarp prst="textNoShape">
              <a:avLst/>
            </a:prstTxWarp>
            <a:spAutoFit/>
          </a:bodyPr>
          <a:lstStyle/>
          <a:p>
            <a:pPr eaLnBrk="0" hangingPunct="0"/>
            <a:r>
              <a:rPr lang="en-US" sz="1400"/>
              <a:t>Confrey (2006) Design Studies Chapter</a:t>
            </a:r>
          </a:p>
          <a:p>
            <a:pPr eaLnBrk="0" hangingPunct="0"/>
            <a:r>
              <a:rPr lang="en-US" sz="1400"/>
              <a:t>Cambridge Handbook of the Learning Sciences</a:t>
            </a:r>
          </a:p>
        </p:txBody>
      </p:sp>
      <p:sp>
        <p:nvSpPr>
          <p:cNvPr id="5" name="Title 1"/>
          <p:cNvSpPr>
            <a:spLocks noGrp="1"/>
          </p:cNvSpPr>
          <p:nvPr>
            <p:ph type="title"/>
          </p:nvPr>
        </p:nvSpPr>
        <p:spPr>
          <a:xfrm>
            <a:off x="457200" y="201321"/>
            <a:ext cx="8229600" cy="838200"/>
          </a:xfrm>
        </p:spPr>
        <p:txBody>
          <a:bodyPr/>
          <a:lstStyle/>
          <a:p>
            <a:pPr>
              <a:defRPr/>
            </a:pPr>
            <a:r>
              <a:rPr lang="en-US" dirty="0" smtClean="0"/>
              <a:t>Conceptual corridor</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8359</TotalTime>
  <Words>1980</Words>
  <Application>Microsoft Macintosh PowerPoint</Application>
  <PresentationFormat>On-screen Show (4:3)</PresentationFormat>
  <Paragraphs>233</Paragraphs>
  <Slides>34</Slides>
  <Notes>7</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2</vt:i4>
      </vt:variant>
      <vt:variant>
        <vt:lpstr>Slide Titles</vt:lpstr>
      </vt:variant>
      <vt:variant>
        <vt:i4>34</vt:i4>
      </vt:variant>
    </vt:vector>
  </HeadingPairs>
  <TitlesOfParts>
    <vt:vector size="38" baseType="lpstr">
      <vt:lpstr>Precedent</vt:lpstr>
      <vt:lpstr>???</vt:lpstr>
      <vt:lpstr>Picture</vt:lpstr>
      <vt:lpstr>Visio</vt:lpstr>
      <vt:lpstr>Diagnostic Assessment for Rational Number Learning (DELTA Project): Opportunities and Challenges for Developing Assessments</vt:lpstr>
      <vt:lpstr>Goals of research programme</vt:lpstr>
      <vt:lpstr>Why Diagnostic Assessment for Rational Number Reasoning?</vt:lpstr>
      <vt:lpstr>Challenges--</vt:lpstr>
      <vt:lpstr>Orientation of research programme (Challenges)</vt:lpstr>
      <vt:lpstr>Slide 6</vt:lpstr>
      <vt:lpstr>Diagnostic Assessments require:</vt:lpstr>
      <vt:lpstr>Diagnostic Assessment--</vt:lpstr>
      <vt:lpstr>Conceptual corridor</vt:lpstr>
      <vt:lpstr>Learning trajectories</vt:lpstr>
      <vt:lpstr>Slide 11</vt:lpstr>
      <vt:lpstr>Assessment/Item Development Database</vt:lpstr>
      <vt:lpstr>DELTA Methodology</vt:lpstr>
      <vt:lpstr>Learning Trajectories: Assumptions </vt:lpstr>
      <vt:lpstr>Equipartitioning LT Matrix</vt:lpstr>
      <vt:lpstr>Key Findings:</vt:lpstr>
      <vt:lpstr>Challenges / Opportunities</vt:lpstr>
      <vt:lpstr>EqP Learning Trajectory Validation</vt:lpstr>
      <vt:lpstr>Variance around means</vt:lpstr>
      <vt:lpstr>Opportunities</vt:lpstr>
      <vt:lpstr>LPPSync System</vt:lpstr>
      <vt:lpstr>From Items to Diagnostic Assessment</vt:lpstr>
      <vt:lpstr>Prototyping  a Diagnostic Assessment System</vt:lpstr>
      <vt:lpstr>LPPSync Structure</vt:lpstr>
      <vt:lpstr>Applets for Diagnostics and Activities: Packet 1</vt:lpstr>
      <vt:lpstr>Applets for Diagnostics and Activities: Packet 2</vt:lpstr>
      <vt:lpstr>Slide 27</vt:lpstr>
      <vt:lpstr>Challenges / Opportunities redux</vt:lpstr>
      <vt:lpstr>Opportunities / Challenges</vt:lpstr>
      <vt:lpstr>Opportunities / Challenges</vt:lpstr>
      <vt:lpstr>Slide 31</vt:lpstr>
      <vt:lpstr>DELTA Project Goals</vt:lpstr>
      <vt:lpstr>Slide 33</vt:lpstr>
      <vt:lpstr>Conclusions--</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Sense of Priorities (“what Next?”)</dc:title>
  <dc:creator>jack smith</dc:creator>
  <cp:lastModifiedBy>Alan Maloney</cp:lastModifiedBy>
  <cp:revision>92</cp:revision>
  <dcterms:created xsi:type="dcterms:W3CDTF">2010-12-01T23:36:09Z</dcterms:created>
  <dcterms:modified xsi:type="dcterms:W3CDTF">2010-12-03T14:48:12Z</dcterms:modified>
</cp:coreProperties>
</file>