
<file path=[Content_Types].xml><?xml version="1.0" encoding="utf-8"?>
<Types xmlns="http://schemas.openxmlformats.org/package/2006/content-types">
  <Override PartName="/ppt/theme/theme4.xml" ContentType="application/vnd.openxmlformats-officedocument.theme+xml"/>
  <Override PartName="/ppt/notesSlides/notesSlide2.xml" ContentType="application/vnd.openxmlformats-officedocument.presentationml.notesSlide+xml"/>
  <Override PartName="/ppt/slideLayouts/slideLayout10.xml" ContentType="application/vnd.openxmlformats-officedocument.presentationml.slideLayout+xml"/>
  <Override PartName="/ppt/slideLayouts/slideLayout12.xml" ContentType="application/vnd.openxmlformats-officedocument.presentationml.slideLayout+xml"/>
  <Override PartName="/ppt/slideLayouts/slideLayout14.xml" ContentType="application/vnd.openxmlformats-officedocument.presentationml.slideLayout+xml"/>
  <Override PartName="/ppt/slideLayouts/slideLayout21.xml" ContentType="application/vnd.openxmlformats-officedocument.presentationml.slideLayout+xml"/>
  <Override PartName="/ppt/slideLayouts/slideLayout18.xml" ContentType="application/vnd.openxmlformats-officedocument.presentationml.slideLayout+xml"/>
  <Override PartName="/ppt/slideLayouts/slideLayout16.xml" ContentType="application/vnd.openxmlformats-officedocument.presentationml.slideLayout+xml"/>
  <Default Extension="bin" ContentType="application/vnd.openxmlformats-officedocument.presentationml.printerSettings"/>
  <Override PartName="/ppt/presProps.xml" ContentType="application/vnd.openxmlformats-officedocument.presentationml.presProps+xml"/>
  <Override PartName="/ppt/slideMasters/slideMaster2.xml" ContentType="application/vnd.openxmlformats-officedocument.presentationml.slideMaster+xml"/>
  <Override PartName="/ppt/presentation.xml" ContentType="application/vnd.openxmlformats-officedocument.presentationml.presentation.main+xml"/>
  <Default Extension="png" ContentType="image/png"/>
  <Override PartName="/ppt/notesMasters/notesMaster1.xml" ContentType="application/vnd.openxmlformats-officedocument.presentationml.notesMaster+xml"/>
  <Override PartName="/docProps/core.xml" ContentType="application/vnd.openxmlformats-package.core-properties+xml"/>
  <Override PartName="/ppt/slides/slide10.xml" ContentType="application/vnd.openxmlformats-officedocument.presentationml.slide+xml"/>
  <Override PartName="/ppt/slideLayouts/slideLayout1.xml" ContentType="application/vnd.openxmlformats-officedocument.presentationml.slideLayout+xml"/>
  <Override PartName="/ppt/slides/slide12.xml" ContentType="application/vnd.openxmlformats-officedocument.presentationml.slide+xml"/>
  <Override PartName="/ppt/slides/slide4.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s/slide8.xml" ContentType="application/vnd.openxmlformats-officedocument.presentationml.slide+xml"/>
  <Override PartName="/ppt/slideLayouts/slideLayout9.xml" ContentType="application/vnd.openxmlformats-officedocument.presentationml.slideLayout+xml"/>
  <Override PartName="/ppt/theme/theme1.xml" ContentType="application/vnd.openxmlformats-officedocument.theme+xml"/>
  <Override PartName="/ppt/slides/slide2.xml" ContentType="application/vnd.openxmlformats-officedocument.presentationml.slide+xml"/>
  <Override PartName="/ppt/slideLayouts/slideLayout3.xml" ContentType="application/vnd.openxmlformats-officedocument.presentationml.slideLayout+xml"/>
  <Override PartName="/ppt/theme/theme3.xml" ContentType="application/vnd.openxmlformats-officedocument.them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3.xml" ContentType="application/vnd.openxmlformats-officedocument.presentationml.slideLayout+xml"/>
  <Override PartName="/ppt/slideLayouts/slideLayout15.xml" ContentType="application/vnd.openxmlformats-officedocument.presentationml.slideLayout+xml"/>
  <Override PartName="/ppt/slideLayouts/slideLayout22.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17.xml" ContentType="application/vnd.openxmlformats-officedocument.presentationml.slideLayout+xml"/>
  <Override PartName="/ppt/slideMasters/slideMaster1.xml" ContentType="application/vnd.openxmlformats-officedocument.presentationml.slideMaster+xml"/>
  <Default Extension="xml" ContentType="application/xml"/>
  <Override PartName="/ppt/handoutMasters/handoutMaster1.xml" ContentType="application/vnd.openxmlformats-officedocument.presentationml.handoutMaster+xml"/>
  <Default Extension="jpeg" ContentType="image/jpeg"/>
  <Default Extension="rels" ContentType="application/vnd.openxmlformats-package.relationships+xml"/>
  <Override PartName="/ppt/viewProps.xml" ContentType="application/vnd.openxmlformats-officedocument.presentationml.viewProps+xml"/>
  <Override PartName="/docProps/app.xml" ContentType="application/vnd.openxmlformats-officedocument.extended-properties+xml"/>
  <Override PartName="/ppt/slides/slide11.xml" ContentType="application/vnd.openxmlformats-officedocument.presentationml.slide+xml"/>
  <Override PartName="/ppt/slides/slide1.xml" ContentType="application/vnd.openxmlformats-officedocument.presentationml.slide+xml"/>
  <Override PartName="/ppt/slides/slide3.xml" ContentType="application/vnd.openxmlformats-officedocument.presentationml.slide+xml"/>
  <Override PartName="/ppt/slideLayouts/slideLayout4.xml" ContentType="application/vnd.openxmlformats-officedocument.presentationml.slideLayout+xml"/>
  <Override PartName="/ppt/slides/slide7.xml" ContentType="application/vnd.openxmlformats-officedocument.presentationml.slide+xml"/>
  <Override PartName="/ppt/slides/slide9.xml" ContentType="application/vnd.openxmlformats-officedocument.presentationml.slide+xml"/>
  <Override PartName="/ppt/slideLayouts/slideLayout8.xml" ContentType="application/vnd.openxmlformats-officedocument.presentationml.slideLayout+xml"/>
  <Override PartName="/ppt/slideLayouts/slideLayout2.xml" ContentType="application/vnd.openxmlformats-officedocument.presentationml.slideLayout+xml"/>
  <Override PartName="/ppt/slides/slide13.xml" ContentType="application/vnd.openxmlformats-officedocument.presentationml.slide+xml"/>
  <Override PartName="/ppt/tableStyles.xml" ContentType="application/vnd.openxmlformats-officedocument.presentationml.tableStyles+xml"/>
  <Override PartName="/ppt/slides/slide5.xml" ContentType="application/vnd.openxmlformats-officedocument.presentationml.slide+xml"/>
  <Override PartName="/ppt/slideLayouts/slideLayout6.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trictFirstAndLastChars="0" saveSubsetFonts="1" autoCompressPictures="0">
  <p:sldMasterIdLst>
    <p:sldMasterId id="2147483665" r:id="rId1"/>
    <p:sldMasterId id="2147483733" r:id="rId2"/>
  </p:sldMasterIdLst>
  <p:notesMasterIdLst>
    <p:notesMasterId r:id="rId16"/>
  </p:notesMasterIdLst>
  <p:handoutMasterIdLst>
    <p:handoutMasterId r:id="rId17"/>
  </p:handoutMasterIdLst>
  <p:sldIdLst>
    <p:sldId id="404" r:id="rId3"/>
    <p:sldId id="398" r:id="rId4"/>
    <p:sldId id="400" r:id="rId5"/>
    <p:sldId id="409" r:id="rId6"/>
    <p:sldId id="417" r:id="rId7"/>
    <p:sldId id="419" r:id="rId8"/>
    <p:sldId id="420" r:id="rId9"/>
    <p:sldId id="413" r:id="rId10"/>
    <p:sldId id="421" r:id="rId11"/>
    <p:sldId id="414" r:id="rId12"/>
    <p:sldId id="416" r:id="rId13"/>
    <p:sldId id="415" r:id="rId14"/>
    <p:sldId id="418" r:id="rId1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charset="0"/>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457200" rtl="0" eaLnBrk="1" latinLnBrk="0" hangingPunct="1">
      <a:defRPr sz="2400" kern="1200">
        <a:solidFill>
          <a:schemeClr val="tx1"/>
        </a:solidFill>
        <a:latin typeface="Times" charset="0"/>
        <a:ea typeface="+mn-ea"/>
        <a:cs typeface="+mn-cs"/>
      </a:defRPr>
    </a:lvl6pPr>
    <a:lvl7pPr marL="2743200" algn="l" defTabSz="457200" rtl="0" eaLnBrk="1" latinLnBrk="0" hangingPunct="1">
      <a:defRPr sz="2400" kern="1200">
        <a:solidFill>
          <a:schemeClr val="tx1"/>
        </a:solidFill>
        <a:latin typeface="Times" charset="0"/>
        <a:ea typeface="+mn-ea"/>
        <a:cs typeface="+mn-cs"/>
      </a:defRPr>
    </a:lvl7pPr>
    <a:lvl8pPr marL="3200400" algn="l" defTabSz="457200" rtl="0" eaLnBrk="1" latinLnBrk="0" hangingPunct="1">
      <a:defRPr sz="2400" kern="1200">
        <a:solidFill>
          <a:schemeClr val="tx1"/>
        </a:solidFill>
        <a:latin typeface="Times" charset="0"/>
        <a:ea typeface="+mn-ea"/>
        <a:cs typeface="+mn-cs"/>
      </a:defRPr>
    </a:lvl8pPr>
    <a:lvl9pPr marL="3657600" algn="l" defTabSz="457200" rtl="0" eaLnBrk="1" latinLnBrk="0" hangingPunct="1">
      <a:defRPr sz="2400" kern="1200">
        <a:solidFill>
          <a:schemeClr val="tx1"/>
        </a:solidFill>
        <a:latin typeface="Times"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prnPr prnWhat="handouts4" frameSlides="1"/>
  <p:clrMru>
    <a:srgbClr val="6F829F"/>
    <a:srgbClr val="869CBD"/>
    <a:srgbClr val="C2CDFF"/>
    <a:srgbClr val="B3B3B3"/>
    <a:srgbClr val="3F5189"/>
    <a:srgbClr val="374779"/>
    <a:srgbClr val="3D4E71"/>
    <a:srgbClr val="2C3A61"/>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p:cViewPr varScale="1">
        <p:scale>
          <a:sx n="134" d="100"/>
          <a:sy n="134" d="100"/>
        </p:scale>
        <p:origin x="-712" y="-104"/>
      </p:cViewPr>
      <p:guideLst>
        <p:guide orient="horz" pos="3312"/>
        <p:guide orient="horz" pos="1584"/>
        <p:guide orient="horz" pos="672"/>
        <p:guide pos="2640"/>
        <p:guide pos="5280"/>
        <p:guide pos="91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19" Type="http://schemas.openxmlformats.org/officeDocument/2006/relationships/presProps" Target="presProps.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8" Type="http://schemas.openxmlformats.org/officeDocument/2006/relationships/printerSettings" Target="printerSettings/printerSettings1.bin"/></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952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0" charset="0"/>
              </a:defRPr>
            </a:lvl1pPr>
          </a:lstStyle>
          <a:p>
            <a:pPr>
              <a:defRPr/>
            </a:pPr>
            <a:endParaRPr lang="en-US"/>
          </a:p>
        </p:txBody>
      </p:sp>
      <p:sp>
        <p:nvSpPr>
          <p:cNvPr id="95235"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0" charset="0"/>
              </a:defRPr>
            </a:lvl1pPr>
          </a:lstStyle>
          <a:p>
            <a:pPr>
              <a:defRPr/>
            </a:pPr>
            <a:endParaRPr lang="en-US"/>
          </a:p>
        </p:txBody>
      </p:sp>
      <p:sp>
        <p:nvSpPr>
          <p:cNvPr id="95236"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0" charset="0"/>
              </a:defRPr>
            </a:lvl1pPr>
          </a:lstStyle>
          <a:p>
            <a:pPr>
              <a:defRPr/>
            </a:pPr>
            <a:endParaRPr lang="en-US"/>
          </a:p>
        </p:txBody>
      </p:sp>
      <p:sp>
        <p:nvSpPr>
          <p:cNvPr id="95237"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10" charset="0"/>
              </a:defRPr>
            </a:lvl1pPr>
          </a:lstStyle>
          <a:p>
            <a:pPr>
              <a:defRPr/>
            </a:pPr>
            <a:fld id="{4CA0C167-4FC7-DA4D-9640-926928129509}"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Pr>
        <a:solidFill>
          <a:schemeClr val="bg1"/>
        </a:solidFill>
        <a:effectLst/>
      </p:bgPr>
    </p:bg>
    <p:spTree>
      <p:nvGrpSpPr>
        <p:cNvPr id="1" name=""/>
        <p:cNvGrpSpPr/>
        <p:nvPr/>
      </p:nvGrpSpPr>
      <p:grpSpPr>
        <a:xfrm>
          <a:off x="0" y="0"/>
          <a:ext cx="0" cy="0"/>
          <a:chOff x="0" y="0"/>
          <a:chExt cx="0" cy="0"/>
        </a:xfrm>
      </p:grpSpPr>
      <p:sp>
        <p:nvSpPr>
          <p:cNvPr id="542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Times" pitchFamily="-110" charset="0"/>
              </a:defRPr>
            </a:lvl1pPr>
          </a:lstStyle>
          <a:p>
            <a:pPr>
              <a:defRPr/>
            </a:pPr>
            <a:endParaRPr lang="en-US"/>
          </a:p>
        </p:txBody>
      </p:sp>
      <p:sp>
        <p:nvSpPr>
          <p:cNvPr id="542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Times" pitchFamily="-110" charset="0"/>
              </a:defRPr>
            </a:lvl1pPr>
          </a:lstStyle>
          <a:p>
            <a:pPr>
              <a:defRPr/>
            </a:pPr>
            <a:endParaRPr lang="en-US"/>
          </a:p>
        </p:txBody>
      </p:sp>
      <p:sp>
        <p:nvSpPr>
          <p:cNvPr id="2662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542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542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Times" pitchFamily="-110" charset="0"/>
              </a:defRPr>
            </a:lvl1pPr>
          </a:lstStyle>
          <a:p>
            <a:pPr>
              <a:defRPr/>
            </a:pPr>
            <a:endParaRPr lang="en-US"/>
          </a:p>
        </p:txBody>
      </p:sp>
      <p:sp>
        <p:nvSpPr>
          <p:cNvPr id="542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Times" pitchFamily="-110" charset="0"/>
              </a:defRPr>
            </a:lvl1pPr>
          </a:lstStyle>
          <a:p>
            <a:pPr>
              <a:defRPr/>
            </a:pPr>
            <a:fld id="{201BC271-086D-DA41-822E-9D9EAC3D4F0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pitchFamily="-110" charset="0"/>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2pPr>
    <a:lvl3pPr marL="9144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3pPr>
    <a:lvl4pPr marL="13716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4pPr>
    <a:lvl5pPr marL="1828800" algn="l" rtl="0" eaLnBrk="0" fontAlgn="base" hangingPunct="0">
      <a:spcBef>
        <a:spcPct val="30000"/>
      </a:spcBef>
      <a:spcAft>
        <a:spcPct val="0"/>
      </a:spcAft>
      <a:defRPr sz="1200" kern="1200">
        <a:solidFill>
          <a:schemeClr val="tx1"/>
        </a:solidFill>
        <a:latin typeface="Times" pitchFamily="-110" charset="0"/>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a:noFill/>
        </p:spPr>
        <p:txBody>
          <a:bodyPr/>
          <a:lstStyle/>
          <a:p>
            <a:fld id="{3BE5A7BB-7422-3C47-88EC-70C52E463182}" type="slidenum">
              <a:rPr lang="en-US">
                <a:latin typeface="Times" charset="0"/>
              </a:rPr>
              <a:pPr/>
              <a:t>2</a:t>
            </a:fld>
            <a:endParaRPr lang="en-US">
              <a:latin typeface="Times" charset="0"/>
            </a:endParaRPr>
          </a:p>
        </p:txBody>
      </p:sp>
      <p:sp>
        <p:nvSpPr>
          <p:cNvPr id="29699" name="Rectangle 2"/>
          <p:cNvSpPr>
            <a:spLocks noGrp="1" noRot="1" noChangeAspect="1" noChangeArrowheads="1"/>
          </p:cNvSpPr>
          <p:nvPr>
            <p:ph type="sldImg"/>
          </p:nvPr>
        </p:nvSpPr>
        <p:spPr>
          <a:solidFill>
            <a:srgbClr val="FFFFFF"/>
          </a:solidFill>
          <a:ln/>
        </p:spPr>
      </p:sp>
      <p:sp>
        <p:nvSpPr>
          <p:cNvPr id="2970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Times"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p:spPr>
        <p:txBody>
          <a:bodyPr/>
          <a:lstStyle/>
          <a:p>
            <a:fld id="{ED4AF15E-BF32-3842-BE22-E42F131D089F}" type="slidenum">
              <a:rPr lang="en-US">
                <a:latin typeface="Times" charset="0"/>
              </a:rPr>
              <a:pPr/>
              <a:t>12</a:t>
            </a:fld>
            <a:endParaRPr lang="en-US">
              <a:latin typeface="Times" charset="0"/>
            </a:endParaRPr>
          </a:p>
        </p:txBody>
      </p:sp>
      <p:sp>
        <p:nvSpPr>
          <p:cNvPr id="32771" name="Rectangle 2"/>
          <p:cNvSpPr>
            <a:spLocks noGrp="1" noRot="1" noChangeAspect="1" noChangeArrowheads="1"/>
          </p:cNvSpPr>
          <p:nvPr>
            <p:ph type="sldImg"/>
          </p:nvPr>
        </p:nvSpPr>
        <p:spPr>
          <a:solidFill>
            <a:srgbClr val="FFFFFF"/>
          </a:solidFill>
          <a:ln/>
        </p:spPr>
      </p:sp>
      <p:sp>
        <p:nvSpPr>
          <p:cNvPr id="327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atin typeface="Times"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29"/>
          <p:cNvSpPr>
            <a:spLocks noGrp="1"/>
          </p:cNvSpPr>
          <p:nvPr>
            <p:ph type="dt" sz="half" idx="10"/>
          </p:nvPr>
        </p:nvSpPr>
        <p:spPr/>
        <p:txBody>
          <a:bodyPr/>
          <a:lstStyle>
            <a:lvl1pPr>
              <a:defRPr/>
            </a:lvl1pPr>
          </a:lstStyle>
          <a:p>
            <a:pPr>
              <a:defRPr/>
            </a:pPr>
            <a:endParaRPr lang="en-US"/>
          </a:p>
        </p:txBody>
      </p:sp>
      <p:sp>
        <p:nvSpPr>
          <p:cNvPr id="5" name="Footer Placeholder 18"/>
          <p:cNvSpPr>
            <a:spLocks noGrp="1"/>
          </p:cNvSpPr>
          <p:nvPr>
            <p:ph type="ftr" sz="quarter" idx="11"/>
          </p:nvPr>
        </p:nvSpPr>
        <p:spPr/>
        <p:txBody>
          <a:bodyPr/>
          <a:lstStyle>
            <a:lvl1pPr>
              <a:defRPr/>
            </a:lvl1pPr>
          </a:lstStyle>
          <a:p>
            <a:pPr>
              <a:defRPr/>
            </a:pPr>
            <a:endParaRPr lang="en-US"/>
          </a:p>
        </p:txBody>
      </p:sp>
      <p:sp>
        <p:nvSpPr>
          <p:cNvPr id="6" name="Slide Number Placeholder 26"/>
          <p:cNvSpPr>
            <a:spLocks noGrp="1"/>
          </p:cNvSpPr>
          <p:nvPr>
            <p:ph type="sldNum" sz="quarter" idx="12"/>
          </p:nvPr>
        </p:nvSpPr>
        <p:spPr/>
        <p:txBody>
          <a:bodyPr/>
          <a:lstStyle>
            <a:lvl1pPr>
              <a:defRPr/>
            </a:lvl1pPr>
          </a:lstStyle>
          <a:p>
            <a:pPr>
              <a:defRPr/>
            </a:pPr>
            <a:fld id="{CAE708E8-3603-8846-9ACC-1D6D7B90A6E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D4FC75BC-8B11-4E47-8B41-CBF6E06D3B41}"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77093B06-C99C-694C-9DB4-4F2F243A1327}"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EE8DEDDD-D770-B642-97B9-7827178C1E96}" type="datetime1">
              <a:rPr lang="en-US"/>
              <a:pPr>
                <a:defRPr/>
              </a:pPr>
              <a:t>1/25/11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D1D804B-A8C8-114B-9DFB-6A47E0650474}"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8335E3A4-F728-3447-B3EA-02B18DB7C9A5}" type="datetime1">
              <a:rPr lang="en-US"/>
              <a:pPr>
                <a:defRPr/>
              </a:pPr>
              <a:t>1/25/11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08AE426-5B3C-DB4B-B2FF-124C8083D8E7}"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F4D5A517-DED6-FD42-AB34-0AD5314B1013}" type="datetime1">
              <a:rPr lang="en-US"/>
              <a:pPr>
                <a:defRPr/>
              </a:pPr>
              <a:t>1/25/11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1B41BE0-F0F3-D54C-BC9E-E057842AAE78}"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47D32692-CE12-C94A-AC41-98F2553334A2}" type="datetime1">
              <a:rPr lang="en-US"/>
              <a:pPr>
                <a:defRPr/>
              </a:pPr>
              <a:t>1/25/11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8B9EF97D-E2C6-9C4D-9D4D-6A297A5B8B8B}"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E4322E89-0269-EC41-A236-D7980C9365D7}" type="datetime1">
              <a:rPr lang="en-US"/>
              <a:pPr>
                <a:defRPr/>
              </a:pPr>
              <a:t>1/25/11</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E47C1DA-A5A7-5540-95F1-90C7FC930713}"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3738967-8967-D446-85C6-6281E9A01B30}" type="datetime1">
              <a:rPr lang="en-US"/>
              <a:pPr>
                <a:defRPr/>
              </a:pPr>
              <a:t>1/25/11</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C7B98B7B-08A1-B94C-9F90-FC28B322F187}"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EEFBDDCE-0738-D041-84AF-B688C92A1304}" type="datetime1">
              <a:rPr lang="en-US"/>
              <a:pPr>
                <a:defRPr/>
              </a:pPr>
              <a:t>1/25/11</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33108A41-27D4-9B47-A56F-F88A22FC3BCB}"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2A588B-FDFD-2D45-84EE-15238B2F2B35}" type="datetime1">
              <a:rPr lang="en-US"/>
              <a:pPr>
                <a:defRPr/>
              </a:pPr>
              <a:t>1/25/11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A98D454-546B-544A-B6FF-E5E25907E945}"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5A2D5682-B037-E64F-A873-963C66226F13}"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AD9077-954F-4C42-A9C6-7FA08B891937}" type="datetime1">
              <a:rPr lang="en-US"/>
              <a:pPr>
                <a:defRPr/>
              </a:pPr>
              <a:t>1/25/11</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5CFCFF2-30EE-A047-A5BB-FA922D4F7EB5}"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210B7A1-E1E1-5A43-AA18-320E320F8C6D}" type="datetime1">
              <a:rPr lang="en-US"/>
              <a:pPr>
                <a:defRPr/>
              </a:pPr>
              <a:t>1/25/11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A70A8F5E-D076-284C-A36C-B77855008017}"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751153D-FA83-874A-AC13-4D85F0E9BEA3}" type="datetime1">
              <a:rPr lang="en-US"/>
              <a:pPr>
                <a:defRPr/>
              </a:pPr>
              <a:t>1/25/11</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E52D75E3-CCBA-7B4C-BE87-7CF03B21074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DA4A0C-57CF-A747-A716-FE3F9B3F0BD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E43198F4-157D-3F48-8747-E4A81A2DC8C3}"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D44328D4-DC39-E342-93EF-BB8BA6F30867}"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2F89E83F-EE10-CD45-8462-D07C0CFEF023}"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6D215EDB-F2D1-F847-9554-2587356FB59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4DA9340C-9DA9-4F40-8010-A07068AA0FA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45B429B0-D144-3343-A9B1-13006331C52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2.xml"/><Relationship Id="rId12" Type="http://schemas.openxmlformats.org/officeDocument/2006/relationships/theme" Target="../theme/theme2.xml"/><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Times" pitchFamily="-110" charset="0"/>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latin typeface="Times" pitchFamily="-110" charset="0"/>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smtClean="0">
                <a:solidFill>
                  <a:schemeClr val="tx2">
                    <a:shade val="90000"/>
                  </a:schemeClr>
                </a:solidFill>
                <a:latin typeface="Skia"/>
                <a:cs typeface="Skia"/>
              </a:defRPr>
            </a:lvl1pPr>
          </a:lstStyle>
          <a:p>
            <a:pPr>
              <a:defRPr/>
            </a:pPr>
            <a:fld id="{6346BB56-19A6-FE41-97B9-27313B543D8D}" type="slidenum">
              <a:rPr lang="en-US"/>
              <a:pPr>
                <a:defRPr/>
              </a:pPr>
              <a:t>‹#›</a:t>
            </a:fld>
            <a:endParaRPr lang="en-US" dirty="0"/>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latin typeface="Times" pitchFamily="-110" charset="0"/>
              </a:endParaRPr>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latin typeface="Times" pitchFamily="-110" charset="0"/>
              </a:endParaRPr>
            </a:p>
          </p:txBody>
        </p:sp>
      </p:grpSp>
    </p:spTree>
  </p:cSld>
  <p:clrMap bg1="lt1" tx1="dk1" bg2="lt2" tx2="dk2" accent1="accent1" accent2="accent2" accent3="accent3" accent4="accent4" accent5="accent5" accent6="accent6" hlink="hlink" folHlink="folHlink"/>
  <p:sldLayoutIdLst>
    <p:sldLayoutId id="2147483842" r:id="rId1"/>
    <p:sldLayoutId id="2147483823" r:id="rId2"/>
    <p:sldLayoutId id="2147483843" r:id="rId3"/>
    <p:sldLayoutId id="2147483824" r:id="rId4"/>
    <p:sldLayoutId id="2147483825" r:id="rId5"/>
    <p:sldLayoutId id="2147483826" r:id="rId6"/>
    <p:sldLayoutId id="2147483827" r:id="rId7"/>
    <p:sldLayoutId id="2147483828" r:id="rId8"/>
    <p:sldLayoutId id="2147483844" r:id="rId9"/>
    <p:sldLayoutId id="2147483829" r:id="rId10"/>
    <p:sldLayoutId id="2147483830" r:id="rId11"/>
  </p:sldLayoutIdLst>
  <p:hf hdr="0" ftr="0" dt="0"/>
  <p:txStyles>
    <p:titleStyle>
      <a:lvl1pPr algn="l" rtl="0" eaLnBrk="0" fontAlgn="base" hangingPunct="0">
        <a:spcBef>
          <a:spcPct val="0"/>
        </a:spcBef>
        <a:spcAft>
          <a:spcPct val="0"/>
        </a:spcAft>
        <a:defRPr sz="5000" kern="1200">
          <a:solidFill>
            <a:schemeClr val="tx2"/>
          </a:solidFill>
          <a:latin typeface="+mj-lt"/>
          <a:ea typeface="ＭＳ Ｐゴシック" charset="-128"/>
          <a:cs typeface="ＭＳ Ｐゴシック" charset="-128"/>
        </a:defRPr>
      </a:lvl1pPr>
      <a:lvl2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2pPr>
      <a:lvl3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3pPr>
      <a:lvl4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4pPr>
      <a:lvl5pPr algn="l" rtl="0" eaLnBrk="0" fontAlgn="base" hangingPunct="0">
        <a:spcBef>
          <a:spcPct val="0"/>
        </a:spcBef>
        <a:spcAft>
          <a:spcPct val="0"/>
        </a:spcAft>
        <a:defRPr sz="5000">
          <a:solidFill>
            <a:schemeClr val="tx2"/>
          </a:solidFill>
          <a:latin typeface="Calibri" charset="0"/>
          <a:ea typeface="ＭＳ Ｐゴシック" charset="-128"/>
          <a:cs typeface="ＭＳ Ｐゴシック" charset="-128"/>
        </a:defRPr>
      </a:lvl5pPr>
      <a:lvl6pPr marL="457200" algn="l" rtl="0" fontAlgn="base">
        <a:spcBef>
          <a:spcPct val="0"/>
        </a:spcBef>
        <a:spcAft>
          <a:spcPct val="0"/>
        </a:spcAft>
        <a:defRPr sz="5000">
          <a:solidFill>
            <a:schemeClr val="tx2"/>
          </a:solidFill>
          <a:latin typeface="Calibri" charset="0"/>
          <a:ea typeface="ＭＳ Ｐゴシック" charset="-128"/>
          <a:cs typeface="ＭＳ Ｐゴシック" charset="-128"/>
        </a:defRPr>
      </a:lvl6pPr>
      <a:lvl7pPr marL="914400" algn="l" rtl="0" fontAlgn="base">
        <a:spcBef>
          <a:spcPct val="0"/>
        </a:spcBef>
        <a:spcAft>
          <a:spcPct val="0"/>
        </a:spcAft>
        <a:defRPr sz="5000">
          <a:solidFill>
            <a:schemeClr val="tx2"/>
          </a:solidFill>
          <a:latin typeface="Calibri" charset="0"/>
          <a:ea typeface="ＭＳ Ｐゴシック" charset="-128"/>
          <a:cs typeface="ＭＳ Ｐゴシック" charset="-128"/>
        </a:defRPr>
      </a:lvl7pPr>
      <a:lvl8pPr marL="1371600" algn="l" rtl="0" fontAlgn="base">
        <a:spcBef>
          <a:spcPct val="0"/>
        </a:spcBef>
        <a:spcAft>
          <a:spcPct val="0"/>
        </a:spcAft>
        <a:defRPr sz="5000">
          <a:solidFill>
            <a:schemeClr val="tx2"/>
          </a:solidFill>
          <a:latin typeface="Calibri" charset="0"/>
          <a:ea typeface="ＭＳ Ｐゴシック" charset="-128"/>
          <a:cs typeface="ＭＳ Ｐゴシック" charset="-128"/>
        </a:defRPr>
      </a:lvl8pPr>
      <a:lvl9pPr marL="1828800" algn="l" rtl="0" fontAlgn="base">
        <a:spcBef>
          <a:spcPct val="0"/>
        </a:spcBef>
        <a:spcAft>
          <a:spcPct val="0"/>
        </a:spcAft>
        <a:defRPr sz="5000">
          <a:solidFill>
            <a:schemeClr val="tx2"/>
          </a:solidFill>
          <a:latin typeface="Calibri" charset="0"/>
          <a:ea typeface="ＭＳ Ｐゴシック" charset="-128"/>
          <a:cs typeface="ＭＳ Ｐゴシック" charset="-128"/>
        </a:defRPr>
      </a:lvl9pPr>
    </p:titleStyle>
    <p:bodyStyle>
      <a:lvl1pPr marL="273050" indent="-273050" algn="l" rtl="0" eaLnBrk="0" fontAlgn="base" hangingPunct="0">
        <a:spcBef>
          <a:spcPct val="20000"/>
        </a:spcBef>
        <a:spcAft>
          <a:spcPct val="0"/>
        </a:spcAft>
        <a:buClr>
          <a:srgbClr val="0BD0D9"/>
        </a:buClr>
        <a:buSzPct val="95000"/>
        <a:buFont typeface="Wingdings 2" charset="2"/>
        <a:buChar char=""/>
        <a:defRPr sz="2600" kern="1200">
          <a:solidFill>
            <a:schemeClr val="tx1"/>
          </a:solidFill>
          <a:latin typeface="+mn-lt"/>
          <a:ea typeface="ＭＳ Ｐゴシック" charset="-128"/>
          <a:cs typeface="ＭＳ Ｐゴシック" charset="-128"/>
        </a:defRPr>
      </a:lvl1pPr>
      <a:lvl2pPr marL="639763" indent="-246063" algn="l" rtl="0" eaLnBrk="0" fontAlgn="base" hangingPunct="0">
        <a:spcBef>
          <a:spcPct val="20000"/>
        </a:spcBef>
        <a:spcAft>
          <a:spcPct val="0"/>
        </a:spcAft>
        <a:buClr>
          <a:schemeClr val="accent1"/>
        </a:buClr>
        <a:buSzPct val="85000"/>
        <a:buFont typeface="Wingdings 2" charset="2"/>
        <a:buChar char=""/>
        <a:defRPr sz="2400" kern="1200">
          <a:solidFill>
            <a:schemeClr val="tx1"/>
          </a:solidFill>
          <a:latin typeface="+mn-lt"/>
          <a:ea typeface="ＭＳ Ｐゴシック" charset="-128"/>
          <a:cs typeface="+mn-cs"/>
        </a:defRPr>
      </a:lvl2pPr>
      <a:lvl3pPr marL="914400" indent="-246063" algn="l" rtl="0" eaLnBrk="0" fontAlgn="base" hangingPunct="0">
        <a:spcBef>
          <a:spcPct val="20000"/>
        </a:spcBef>
        <a:spcAft>
          <a:spcPct val="0"/>
        </a:spcAft>
        <a:buClr>
          <a:schemeClr val="accent2"/>
        </a:buClr>
        <a:buSzPct val="70000"/>
        <a:buFont typeface="Wingdings 2" charset="2"/>
        <a:buChar char=""/>
        <a:defRPr sz="2100" kern="1200">
          <a:solidFill>
            <a:schemeClr val="tx1"/>
          </a:solidFill>
          <a:latin typeface="+mn-lt"/>
          <a:ea typeface="ＭＳ Ｐゴシック" charset="-128"/>
          <a:cs typeface="+mn-cs"/>
        </a:defRPr>
      </a:lvl3pPr>
      <a:lvl4pPr marL="1187450" indent="-209550" algn="l" rtl="0" eaLnBrk="0" fontAlgn="base" hangingPunct="0">
        <a:spcBef>
          <a:spcPct val="20000"/>
        </a:spcBef>
        <a:spcAft>
          <a:spcPct val="0"/>
        </a:spcAft>
        <a:buClr>
          <a:srgbClr val="0BD0D9"/>
        </a:buClr>
        <a:buSzPct val="65000"/>
        <a:buFont typeface="Wingdings 2" charset="2"/>
        <a:buChar char=""/>
        <a:defRPr sz="2000" kern="1200">
          <a:solidFill>
            <a:schemeClr val="tx1"/>
          </a:solidFill>
          <a:latin typeface="+mn-lt"/>
          <a:ea typeface="ＭＳ Ｐゴシック" charset="-128"/>
          <a:cs typeface="+mn-cs"/>
        </a:defRPr>
      </a:lvl4pPr>
      <a:lvl5pPr marL="1462088" indent="-209550" algn="l" rtl="0" eaLnBrk="0" fontAlgn="base" hangingPunct="0">
        <a:spcBef>
          <a:spcPct val="20000"/>
        </a:spcBef>
        <a:spcAft>
          <a:spcPct val="0"/>
        </a:spcAft>
        <a:buClr>
          <a:srgbClr val="10CF9B"/>
        </a:buClr>
        <a:buSzPct val="65000"/>
        <a:buFont typeface="Wingdings 2" charset="2"/>
        <a:buChar char=""/>
        <a:defRPr sz="2000" kern="1200">
          <a:solidFill>
            <a:schemeClr val="tx1"/>
          </a:solidFill>
          <a:latin typeface="+mn-lt"/>
          <a:ea typeface="ＭＳ Ｐゴシック" charset="-128"/>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13314"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3315"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latin typeface="Times" pitchFamily="-110" charset="0"/>
              </a:defRPr>
            </a:lvl1pPr>
          </a:lstStyle>
          <a:p>
            <a:pPr>
              <a:defRPr/>
            </a:pPr>
            <a:fld id="{6CB457E9-A99E-DB43-B459-60E02A9F6C28}" type="datetime1">
              <a:rPr lang="en-US"/>
              <a:pPr>
                <a:defRPr/>
              </a:pPr>
              <a:t>1/25/11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latin typeface="Times" pitchFamily="-110" charset="0"/>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latin typeface="Times" pitchFamily="-110" charset="0"/>
              </a:defRPr>
            </a:lvl1pPr>
          </a:lstStyle>
          <a:p>
            <a:pPr>
              <a:defRPr/>
            </a:pPr>
            <a:fld id="{BE204E87-ED2F-AA4B-A6D0-427CD967F29B}"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Lst>
  <p:txStyles>
    <p:titleStyle>
      <a:lvl1pPr algn="ctr" defTabSz="457200"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2pPr>
      <a:lvl3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3pPr>
      <a:lvl4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4pPr>
      <a:lvl5pPr algn="ctr" defTabSz="457200" rtl="0" eaLnBrk="0" fontAlgn="base" hangingPunct="0">
        <a:spcBef>
          <a:spcPct val="0"/>
        </a:spcBef>
        <a:spcAft>
          <a:spcPct val="0"/>
        </a:spcAft>
        <a:defRPr sz="4400">
          <a:solidFill>
            <a:schemeClr val="tx1"/>
          </a:solidFill>
          <a:latin typeface="Calibri" charset="0"/>
          <a:ea typeface="ＭＳ Ｐゴシック" charset="-128"/>
          <a:cs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cs typeface="ＭＳ Ｐゴシック" charset="-128"/>
        </a:defRPr>
      </a:lvl9pPr>
    </p:titleStyle>
    <p:bodyStyle>
      <a:lvl1pPr marL="342900" indent="-342900" algn="l" defTabSz="457200"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2.png"/><Relationship Id="rId3" Type="http://schemas.openxmlformats.org/officeDocument/2006/relationships/image" Target="../media/image3.png"/><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10BDD5E5-703A-FB43-B8D7-260CD1F2D40C}" type="slidenum">
              <a:rPr lang="en-US"/>
              <a:pPr>
                <a:defRPr/>
              </a:pPr>
              <a:t>1</a:t>
            </a:fld>
            <a:endParaRPr lang="en-US"/>
          </a:p>
        </p:txBody>
      </p:sp>
      <p:sp>
        <p:nvSpPr>
          <p:cNvPr id="27651" name="TextBox 2"/>
          <p:cNvSpPr txBox="1">
            <a:spLocks noChangeArrowheads="1"/>
          </p:cNvSpPr>
          <p:nvPr/>
        </p:nvSpPr>
        <p:spPr bwMode="auto">
          <a:xfrm>
            <a:off x="1371600" y="1600200"/>
            <a:ext cx="6248400" cy="4585871"/>
          </a:xfrm>
          <a:prstGeom prst="rect">
            <a:avLst/>
          </a:prstGeom>
          <a:noFill/>
          <a:ln w="9525">
            <a:noFill/>
            <a:miter lim="800000"/>
            <a:headEnd/>
            <a:tailEnd/>
          </a:ln>
        </p:spPr>
        <p:txBody>
          <a:bodyPr>
            <a:prstTxWarp prst="textNoShape">
              <a:avLst/>
            </a:prstTxWarp>
            <a:spAutoFit/>
          </a:bodyPr>
          <a:lstStyle/>
          <a:p>
            <a:pPr algn="ctr"/>
            <a:r>
              <a:rPr lang="en-US" sz="3200" b="1" dirty="0" smtClean="0">
                <a:solidFill>
                  <a:srgbClr val="3F5189"/>
                </a:solidFill>
                <a:latin typeface="Skia" charset="0"/>
                <a:ea typeface="Skia" charset="0"/>
                <a:cs typeface="Skia" charset="0"/>
              </a:rPr>
              <a:t>Why Aren’t </a:t>
            </a:r>
            <a:r>
              <a:rPr lang="en-US" sz="3200" b="1" dirty="0" smtClean="0">
                <a:solidFill>
                  <a:srgbClr val="3F5189"/>
                </a:solidFill>
                <a:latin typeface="Skia" charset="0"/>
                <a:ea typeface="Skia" charset="0"/>
                <a:cs typeface="Skia" charset="0"/>
              </a:rPr>
              <a:t>Students </a:t>
            </a:r>
            <a:r>
              <a:rPr lang="en-US" sz="3200" b="1" dirty="0" smtClean="0">
                <a:solidFill>
                  <a:srgbClr val="3F5189"/>
                </a:solidFill>
                <a:latin typeface="Skia" charset="0"/>
                <a:ea typeface="Skia" charset="0"/>
                <a:cs typeface="Skia" charset="0"/>
              </a:rPr>
              <a:t>Motivated</a:t>
            </a:r>
          </a:p>
          <a:p>
            <a:pPr algn="ctr"/>
            <a:r>
              <a:rPr lang="en-US" sz="3200" b="1" dirty="0" smtClean="0">
                <a:solidFill>
                  <a:srgbClr val="3F5189"/>
                </a:solidFill>
                <a:latin typeface="Skia" charset="0"/>
                <a:ea typeface="Skia" charset="0"/>
                <a:cs typeface="Skia" charset="0"/>
              </a:rPr>
              <a:t>to Study Algebra?</a:t>
            </a:r>
          </a:p>
          <a:p>
            <a:pPr algn="ctr"/>
            <a:endParaRPr lang="en-US" b="1" dirty="0" smtClean="0">
              <a:solidFill>
                <a:srgbClr val="3F5189"/>
              </a:solidFill>
              <a:latin typeface="Skia" charset="0"/>
              <a:ea typeface="Skia" charset="0"/>
              <a:cs typeface="Skia" charset="0"/>
            </a:endParaRPr>
          </a:p>
          <a:p>
            <a:pPr algn="ctr"/>
            <a:endParaRPr lang="en-US" b="1" dirty="0" smtClean="0">
              <a:solidFill>
                <a:srgbClr val="3F5189"/>
              </a:solidFill>
              <a:latin typeface="Skia" charset="0"/>
              <a:ea typeface="Skia" charset="0"/>
              <a:cs typeface="Skia" charset="0"/>
            </a:endParaRPr>
          </a:p>
          <a:p>
            <a:pPr algn="ctr"/>
            <a:r>
              <a:rPr lang="en-US" sz="2600" b="1" dirty="0" smtClean="0">
                <a:solidFill>
                  <a:srgbClr val="3F5189"/>
                </a:solidFill>
                <a:latin typeface="Skia" charset="0"/>
                <a:ea typeface="Skia" charset="0"/>
                <a:cs typeface="Skia" charset="0"/>
              </a:rPr>
              <a:t>Christian Hirsch</a:t>
            </a:r>
          </a:p>
          <a:p>
            <a:pPr algn="ctr"/>
            <a:r>
              <a:rPr lang="en-US" sz="2600" b="1" dirty="0">
                <a:solidFill>
                  <a:srgbClr val="3F5189"/>
                </a:solidFill>
                <a:latin typeface="Skia" charset="0"/>
                <a:ea typeface="Skia" charset="0"/>
                <a:cs typeface="Skia" charset="0"/>
              </a:rPr>
              <a:t>Western Michigan University</a:t>
            </a:r>
            <a:endParaRPr lang="en-US" sz="2600" b="1" dirty="0" smtClean="0">
              <a:solidFill>
                <a:srgbClr val="3F5189"/>
              </a:solidFill>
              <a:latin typeface="Skia" charset="0"/>
              <a:ea typeface="Skia" charset="0"/>
              <a:cs typeface="Skia" charset="0"/>
            </a:endParaRPr>
          </a:p>
          <a:p>
            <a:pPr algn="ctr"/>
            <a:endParaRPr lang="en-US" b="1" dirty="0" smtClean="0">
              <a:solidFill>
                <a:srgbClr val="3F5189"/>
              </a:solidFill>
              <a:latin typeface="Skia" charset="0"/>
              <a:ea typeface="Skia" charset="0"/>
              <a:cs typeface="Skia" charset="0"/>
            </a:endParaRPr>
          </a:p>
          <a:p>
            <a:pPr algn="ctr"/>
            <a:endParaRPr lang="en-US" b="1" dirty="0" smtClean="0">
              <a:solidFill>
                <a:srgbClr val="3F5189"/>
              </a:solidFill>
              <a:latin typeface="Skia" charset="0"/>
              <a:ea typeface="Skia" charset="0"/>
              <a:cs typeface="Skia" charset="0"/>
            </a:endParaRPr>
          </a:p>
          <a:p>
            <a:pPr algn="ctr"/>
            <a:r>
              <a:rPr lang="en-US" sz="2600" b="1" dirty="0" smtClean="0">
                <a:solidFill>
                  <a:srgbClr val="3F5189"/>
                </a:solidFill>
                <a:latin typeface="Skia" charset="0"/>
                <a:ea typeface="Skia" charset="0"/>
                <a:cs typeface="Skia" charset="0"/>
              </a:rPr>
              <a:t>2010 DR K-12 PI Meeting</a:t>
            </a:r>
          </a:p>
          <a:p>
            <a:pPr algn="ctr"/>
            <a:endParaRPr lang="en-US" sz="2800" dirty="0">
              <a:solidFill>
                <a:schemeClr val="accent1"/>
              </a:solidFill>
              <a:latin typeface="Skia" charset="0"/>
              <a:ea typeface="Skia" charset="0"/>
              <a:cs typeface="Skia" charset="0"/>
            </a:endParaRPr>
          </a:p>
          <a:p>
            <a:pPr algn="ctr"/>
            <a:endParaRPr lang="en-US" sz="2800" dirty="0">
              <a:solidFill>
                <a:schemeClr val="accent1"/>
              </a:solidFill>
              <a:latin typeface="Skia" charset="0"/>
              <a:ea typeface="Skia" charset="0"/>
              <a:cs typeface="Skia"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a:xfrm>
            <a:off x="609600" y="609600"/>
            <a:ext cx="7772400" cy="1143000"/>
          </a:xfrm>
        </p:spPr>
        <p:txBody>
          <a:bodyPr/>
          <a:lstStyle/>
          <a:p>
            <a:pPr algn="ctr" eaLnBrk="1" fontAlgn="auto" hangingPunct="1">
              <a:spcAft>
                <a:spcPts val="0"/>
              </a:spcAft>
              <a:defRPr/>
            </a:pPr>
            <a:r>
              <a:rPr lang="en-US" sz="3200" b="1" dirty="0" smtClean="0">
                <a:solidFill>
                  <a:srgbClr val="3F5189"/>
                </a:solidFill>
                <a:latin typeface="Skia" pitchFamily="-110" charset="0"/>
              </a:rPr>
              <a:t>Goals and Approaches</a:t>
            </a:r>
            <a:endParaRPr lang="en-US" sz="3200" b="1" dirty="0">
              <a:solidFill>
                <a:srgbClr val="3F5189"/>
              </a:solidFill>
              <a:latin typeface="Skia" pitchFamily="-110" charset="0"/>
            </a:endParaRPr>
          </a:p>
        </p:txBody>
      </p:sp>
      <p:sp>
        <p:nvSpPr>
          <p:cNvPr id="5" name="Slide Number Placeholder 4"/>
          <p:cNvSpPr>
            <a:spLocks noGrp="1"/>
          </p:cNvSpPr>
          <p:nvPr>
            <p:ph type="sldNum" sz="quarter" idx="12"/>
          </p:nvPr>
        </p:nvSpPr>
        <p:spPr/>
        <p:txBody>
          <a:bodyPr/>
          <a:lstStyle/>
          <a:p>
            <a:pPr>
              <a:defRPr/>
            </a:pPr>
            <a:fld id="{22F8430D-7A35-F044-81F8-99A6223A8D60}" type="slidenum">
              <a:rPr lang="en-US"/>
              <a:pPr>
                <a:defRPr/>
              </a:pPr>
              <a:t>10</a:t>
            </a:fld>
            <a:endParaRPr lang="en-US" dirty="0"/>
          </a:p>
        </p:txBody>
      </p:sp>
      <p:sp>
        <p:nvSpPr>
          <p:cNvPr id="30724" name="Text Box 3"/>
          <p:cNvSpPr txBox="1">
            <a:spLocks noChangeArrowheads="1"/>
          </p:cNvSpPr>
          <p:nvPr/>
        </p:nvSpPr>
        <p:spPr bwMode="auto">
          <a:xfrm>
            <a:off x="762000" y="1989004"/>
            <a:ext cx="7924800" cy="3336298"/>
          </a:xfrm>
          <a:prstGeom prst="rect">
            <a:avLst/>
          </a:prstGeom>
          <a:noFill/>
          <a:ln w="9525">
            <a:noFill/>
            <a:miter lim="800000"/>
            <a:headEnd/>
            <a:tailEnd/>
          </a:ln>
        </p:spPr>
        <p:txBody>
          <a:bodyPr wrap="square" anchor="t">
            <a:prstTxWarp prst="textNoShape">
              <a:avLst/>
            </a:prstTxWarp>
            <a:spAutoFit/>
          </a:bodyPr>
          <a:lstStyle/>
          <a:p>
            <a:pPr>
              <a:lnSpc>
                <a:spcPct val="110000"/>
              </a:lnSpc>
            </a:pPr>
            <a:r>
              <a:rPr lang="en-US" dirty="0" smtClean="0">
                <a:latin typeface="Skia" charset="0"/>
              </a:rPr>
              <a:t>From a functions perspective, the continued study of algebra at the high school level should enable all students to develop the ability to examine data or quantitative conditions; to choose appropriate algebraic models that fit patterns in the data or conditions; to write equations, inequalities, and other calculations to match important questions in the given situations; and to use a variety of strategies to answer the questions. </a:t>
            </a:r>
            <a:endParaRPr lang="en-US" dirty="0">
              <a:latin typeface="Skia"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a:xfrm>
            <a:off x="609600" y="609600"/>
            <a:ext cx="7772400" cy="1143000"/>
          </a:xfrm>
        </p:spPr>
        <p:txBody>
          <a:bodyPr/>
          <a:lstStyle/>
          <a:p>
            <a:pPr algn="ctr" eaLnBrk="1" fontAlgn="auto" hangingPunct="1">
              <a:spcAft>
                <a:spcPts val="0"/>
              </a:spcAft>
              <a:defRPr/>
            </a:pPr>
            <a:r>
              <a:rPr lang="en-US" sz="3200" b="1" dirty="0" smtClean="0">
                <a:solidFill>
                  <a:srgbClr val="3F5189"/>
                </a:solidFill>
                <a:latin typeface="Skia" pitchFamily="-110" charset="0"/>
              </a:rPr>
              <a:t>Goals and Approaches</a:t>
            </a:r>
            <a:endParaRPr lang="en-US" sz="3200" b="1" dirty="0">
              <a:solidFill>
                <a:srgbClr val="3F5189"/>
              </a:solidFill>
              <a:latin typeface="Skia" pitchFamily="-110" charset="0"/>
            </a:endParaRPr>
          </a:p>
        </p:txBody>
      </p:sp>
      <p:sp>
        <p:nvSpPr>
          <p:cNvPr id="5" name="Slide Number Placeholder 4"/>
          <p:cNvSpPr>
            <a:spLocks noGrp="1"/>
          </p:cNvSpPr>
          <p:nvPr>
            <p:ph type="sldNum" sz="quarter" idx="12"/>
          </p:nvPr>
        </p:nvSpPr>
        <p:spPr/>
        <p:txBody>
          <a:bodyPr/>
          <a:lstStyle/>
          <a:p>
            <a:pPr>
              <a:defRPr/>
            </a:pPr>
            <a:fld id="{22F8430D-7A35-F044-81F8-99A6223A8D60}" type="slidenum">
              <a:rPr lang="en-US"/>
              <a:pPr>
                <a:defRPr/>
              </a:pPr>
              <a:t>11</a:t>
            </a:fld>
            <a:endParaRPr lang="en-US" dirty="0"/>
          </a:p>
        </p:txBody>
      </p:sp>
      <p:sp>
        <p:nvSpPr>
          <p:cNvPr id="30724" name="Text Box 3"/>
          <p:cNvSpPr txBox="1">
            <a:spLocks noChangeArrowheads="1"/>
          </p:cNvSpPr>
          <p:nvPr/>
        </p:nvSpPr>
        <p:spPr bwMode="auto">
          <a:xfrm>
            <a:off x="914400" y="2133600"/>
            <a:ext cx="7696200" cy="1576329"/>
          </a:xfrm>
          <a:prstGeom prst="rect">
            <a:avLst/>
          </a:prstGeom>
          <a:noFill/>
          <a:ln w="9525">
            <a:noFill/>
            <a:miter lim="800000"/>
            <a:headEnd/>
            <a:tailEnd/>
          </a:ln>
        </p:spPr>
        <p:txBody>
          <a:bodyPr wrap="square" anchor="t">
            <a:prstTxWarp prst="textNoShape">
              <a:avLst/>
            </a:prstTxWarp>
            <a:spAutoFit/>
          </a:bodyPr>
          <a:lstStyle/>
          <a:p>
            <a:pPr>
              <a:lnSpc>
                <a:spcPct val="110000"/>
              </a:lnSpc>
            </a:pPr>
            <a:r>
              <a:rPr lang="en-US" sz="2200" dirty="0" smtClean="0">
                <a:latin typeface="Skia" charset="0"/>
              </a:rPr>
              <a:t>Achievement of these goals would suggest that the study of algebra be rooted in the modeling of interesting data and phenomena in the physical, biological, and social sciences, in economics, and in students’ daily lives. </a:t>
            </a:r>
            <a:endParaRPr lang="en-US" sz="2200" dirty="0">
              <a:latin typeface="Skia" charset="0"/>
            </a:endParaRPr>
          </a:p>
        </p:txBody>
      </p:sp>
      <p:sp>
        <p:nvSpPr>
          <p:cNvPr id="6" name="TextBox 5"/>
          <p:cNvSpPr txBox="1"/>
          <p:nvPr/>
        </p:nvSpPr>
        <p:spPr>
          <a:xfrm>
            <a:off x="914400" y="3962400"/>
            <a:ext cx="7453896" cy="769441"/>
          </a:xfrm>
          <a:prstGeom prst="rect">
            <a:avLst/>
          </a:prstGeom>
          <a:noFill/>
        </p:spPr>
        <p:txBody>
          <a:bodyPr wrap="square" rtlCol="0">
            <a:spAutoFit/>
          </a:bodyPr>
          <a:lstStyle/>
          <a:p>
            <a:r>
              <a:rPr lang="en-US" sz="2200" dirty="0" smtClean="0">
                <a:latin typeface="Skia"/>
              </a:rPr>
              <a:t>Achievement results support this “functions as models” approach to school algebra.</a:t>
            </a:r>
            <a:endParaRPr lang="en-US" sz="2200" dirty="0">
              <a:latin typeface="Skia"/>
            </a:endParaRPr>
          </a:p>
        </p:txBody>
      </p:sp>
      <p:sp>
        <p:nvSpPr>
          <p:cNvPr id="8" name="TextBox 7"/>
          <p:cNvSpPr txBox="1"/>
          <p:nvPr/>
        </p:nvSpPr>
        <p:spPr>
          <a:xfrm>
            <a:off x="914400" y="5029200"/>
            <a:ext cx="7239444" cy="769441"/>
          </a:xfrm>
          <a:prstGeom prst="rect">
            <a:avLst/>
          </a:prstGeom>
          <a:noFill/>
        </p:spPr>
        <p:txBody>
          <a:bodyPr wrap="square" rtlCol="0">
            <a:spAutoFit/>
          </a:bodyPr>
          <a:lstStyle/>
          <a:p>
            <a:r>
              <a:rPr lang="en-US" sz="2200" dirty="0" smtClean="0">
                <a:latin typeface="Skia"/>
              </a:rPr>
              <a:t>Teachers report seldom hearing students ask, “Where are we ever going to use this (algebra)?”</a:t>
            </a:r>
            <a:endParaRPr lang="en-US" sz="2200" dirty="0"/>
          </a:p>
        </p:txBody>
      </p:sp>
      <p:sp>
        <p:nvSpPr>
          <p:cNvPr id="9" name="TextBox 8"/>
          <p:cNvSpPr txBox="1"/>
          <p:nvPr/>
        </p:nvSpPr>
        <p:spPr>
          <a:xfrm>
            <a:off x="609600" y="6172200"/>
            <a:ext cx="8112091" cy="369332"/>
          </a:xfrm>
          <a:prstGeom prst="rect">
            <a:avLst/>
          </a:prstGeom>
          <a:noFill/>
        </p:spPr>
        <p:txBody>
          <a:bodyPr wrap="none" rtlCol="0">
            <a:spAutoFit/>
          </a:bodyPr>
          <a:lstStyle/>
          <a:p>
            <a:r>
              <a:rPr lang="en-US" sz="1800" dirty="0" smtClean="0">
                <a:latin typeface="Skia"/>
              </a:rPr>
              <a:t>Huntley, M. A., Rasmussen, C. L., </a:t>
            </a:r>
            <a:r>
              <a:rPr lang="en-US" sz="1800" dirty="0" err="1" smtClean="0">
                <a:latin typeface="Skia"/>
              </a:rPr>
              <a:t>Villarubi</a:t>
            </a:r>
            <a:r>
              <a:rPr lang="en-US" sz="1800" dirty="0" smtClean="0">
                <a:latin typeface="Skia"/>
              </a:rPr>
              <a:t>, R. S., </a:t>
            </a:r>
            <a:r>
              <a:rPr lang="en-US" sz="1800" dirty="0" err="1" smtClean="0">
                <a:latin typeface="Skia"/>
              </a:rPr>
              <a:t>Sangtong</a:t>
            </a:r>
            <a:r>
              <a:rPr lang="en-US" sz="1800" dirty="0" smtClean="0">
                <a:latin typeface="Skia"/>
              </a:rPr>
              <a:t>, J., &amp; Fey, J. T., 2000</a:t>
            </a:r>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3072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24" grpId="0"/>
      <p:bldP spid="6" grpId="0"/>
      <p:bldP spid="8" grpId="0"/>
      <p:bldP spid="9" grpId="0"/>
    </p:bld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p:txBody>
          <a:bodyPr/>
          <a:lstStyle/>
          <a:p>
            <a:pPr>
              <a:defRPr/>
            </a:pPr>
            <a:fld id="{DECE20DA-4279-A84D-B6F4-5353BA88B4DB}" type="slidenum">
              <a:rPr lang="en-US"/>
              <a:pPr>
                <a:defRPr/>
              </a:pPr>
              <a:t>12</a:t>
            </a:fld>
            <a:endParaRPr lang="en-US"/>
          </a:p>
        </p:txBody>
      </p:sp>
      <p:sp>
        <p:nvSpPr>
          <p:cNvPr id="31747" name="Rectangle 2"/>
          <p:cNvSpPr>
            <a:spLocks noChangeArrowheads="1"/>
          </p:cNvSpPr>
          <p:nvPr/>
        </p:nvSpPr>
        <p:spPr bwMode="auto">
          <a:xfrm>
            <a:off x="2279650" y="1327150"/>
            <a:ext cx="2368550" cy="457200"/>
          </a:xfrm>
          <a:prstGeom prst="rect">
            <a:avLst/>
          </a:prstGeom>
          <a:noFill/>
          <a:ln w="9525">
            <a:noFill/>
            <a:miter lim="800000"/>
            <a:headEnd/>
            <a:tailEnd/>
          </a:ln>
        </p:spPr>
        <p:txBody>
          <a:bodyPr>
            <a:prstTxWarp prst="textNoShape">
              <a:avLst/>
            </a:prstTxWarp>
            <a:spAutoFit/>
          </a:bodyPr>
          <a:lstStyle/>
          <a:p>
            <a:endParaRPr lang="en-US"/>
          </a:p>
        </p:txBody>
      </p:sp>
      <p:sp>
        <p:nvSpPr>
          <p:cNvPr id="31748" name="Rectangle 3"/>
          <p:cNvSpPr>
            <a:spLocks noChangeArrowheads="1"/>
          </p:cNvSpPr>
          <p:nvPr/>
        </p:nvSpPr>
        <p:spPr bwMode="auto">
          <a:xfrm>
            <a:off x="914400" y="1828800"/>
            <a:ext cx="7696200" cy="1711238"/>
          </a:xfrm>
          <a:prstGeom prst="rect">
            <a:avLst/>
          </a:prstGeom>
          <a:noFill/>
          <a:ln w="9525">
            <a:noFill/>
            <a:miter lim="800000"/>
            <a:headEnd/>
            <a:tailEnd/>
          </a:ln>
        </p:spPr>
        <p:txBody>
          <a:bodyPr wrap="square">
            <a:prstTxWarp prst="textNoShape">
              <a:avLst/>
            </a:prstTxWarp>
            <a:spAutoFit/>
          </a:bodyPr>
          <a:lstStyle/>
          <a:p>
            <a:pPr>
              <a:lnSpc>
                <a:spcPct val="110000"/>
              </a:lnSpc>
            </a:pPr>
            <a:r>
              <a:rPr lang="en-US" dirty="0" smtClean="0">
                <a:latin typeface="Skia" charset="0"/>
              </a:rPr>
              <a:t>Answering questions about the situations being modeled leads to questions such as the following, some of which are at the heart of a traditional algebra program. For a given function modeling rule </a:t>
            </a:r>
            <a:r>
              <a:rPr lang="en-US" i="1" dirty="0" err="1" smtClean="0">
                <a:latin typeface="Skia" charset="0"/>
              </a:rPr>
              <a:t>f</a:t>
            </a:r>
            <a:r>
              <a:rPr lang="en-US" dirty="0" err="1" smtClean="0">
                <a:latin typeface="Skia" charset="0"/>
              </a:rPr>
              <a:t>(</a:t>
            </a:r>
            <a:r>
              <a:rPr lang="en-US" i="1" dirty="0" err="1" smtClean="0">
                <a:latin typeface="Skia" charset="0"/>
              </a:rPr>
              <a:t>x</a:t>
            </a:r>
            <a:r>
              <a:rPr lang="en-US" dirty="0" smtClean="0">
                <a:latin typeface="Skia" charset="0"/>
              </a:rPr>
              <a:t>), find</a:t>
            </a:r>
          </a:p>
        </p:txBody>
      </p:sp>
      <p:sp>
        <p:nvSpPr>
          <p:cNvPr id="6" name="TextBox 5"/>
          <p:cNvSpPr txBox="1"/>
          <p:nvPr/>
        </p:nvSpPr>
        <p:spPr>
          <a:xfrm>
            <a:off x="1066800" y="3581400"/>
            <a:ext cx="7558479" cy="2323285"/>
          </a:xfrm>
          <a:prstGeom prst="rect">
            <a:avLst/>
          </a:prstGeom>
          <a:noFill/>
        </p:spPr>
        <p:txBody>
          <a:bodyPr wrap="none" rtlCol="0">
            <a:spAutoFit/>
          </a:bodyPr>
          <a:lstStyle/>
          <a:p>
            <a:pPr marL="228600" indent="-228600">
              <a:lnSpc>
                <a:spcPts val="3480"/>
              </a:lnSpc>
              <a:buFont typeface="Arial"/>
              <a:buChar char="•"/>
            </a:pPr>
            <a:r>
              <a:rPr lang="en-US" i="1" dirty="0" err="1" smtClean="0">
                <a:latin typeface="Skia"/>
                <a:cs typeface="Skia"/>
              </a:rPr>
              <a:t>f</a:t>
            </a:r>
            <a:r>
              <a:rPr lang="en-US" dirty="0" err="1" smtClean="0">
                <a:latin typeface="Skia"/>
                <a:cs typeface="Skia"/>
              </a:rPr>
              <a:t>(</a:t>
            </a:r>
            <a:r>
              <a:rPr lang="en-US" i="1" dirty="0" err="1" smtClean="0">
                <a:latin typeface="Skia"/>
                <a:cs typeface="Skia"/>
              </a:rPr>
              <a:t>x</a:t>
            </a:r>
            <a:r>
              <a:rPr lang="en-US" dirty="0" smtClean="0">
                <a:latin typeface="Skia"/>
                <a:cs typeface="Skia"/>
              </a:rPr>
              <a:t>) for </a:t>
            </a:r>
            <a:r>
              <a:rPr lang="en-US" i="1" dirty="0" err="1" smtClean="0">
                <a:latin typeface="Skia"/>
                <a:cs typeface="Skia"/>
              </a:rPr>
              <a:t>x</a:t>
            </a:r>
            <a:r>
              <a:rPr lang="en-US" dirty="0" smtClean="0">
                <a:latin typeface="Skia"/>
                <a:cs typeface="Skia"/>
              </a:rPr>
              <a:t> = </a:t>
            </a:r>
            <a:r>
              <a:rPr lang="en-US" i="1" dirty="0" smtClean="0">
                <a:latin typeface="Skia"/>
                <a:cs typeface="Skia"/>
              </a:rPr>
              <a:t>a</a:t>
            </a:r>
            <a:r>
              <a:rPr lang="en-US" dirty="0" smtClean="0">
                <a:latin typeface="Skia"/>
                <a:cs typeface="Skia"/>
              </a:rPr>
              <a:t>;</a:t>
            </a:r>
          </a:p>
          <a:p>
            <a:pPr marL="228600" indent="-228600">
              <a:lnSpc>
                <a:spcPts val="3480"/>
              </a:lnSpc>
              <a:buFont typeface="Arial"/>
              <a:buChar char="•"/>
            </a:pPr>
            <a:r>
              <a:rPr lang="en-US" i="1" dirty="0" err="1" smtClean="0">
                <a:latin typeface="Skia"/>
                <a:cs typeface="Skia"/>
              </a:rPr>
              <a:t>x</a:t>
            </a:r>
            <a:r>
              <a:rPr lang="en-US" dirty="0" smtClean="0">
                <a:latin typeface="Skia"/>
                <a:cs typeface="Skia"/>
              </a:rPr>
              <a:t> so that </a:t>
            </a:r>
            <a:r>
              <a:rPr lang="en-US" i="1" dirty="0" err="1" smtClean="0">
                <a:latin typeface="Skia"/>
                <a:cs typeface="Skia"/>
              </a:rPr>
              <a:t>f</a:t>
            </a:r>
            <a:r>
              <a:rPr lang="en-US" dirty="0" err="1" smtClean="0">
                <a:latin typeface="Skia"/>
                <a:cs typeface="Skia"/>
              </a:rPr>
              <a:t>(</a:t>
            </a:r>
            <a:r>
              <a:rPr lang="en-US" i="1" dirty="0" err="1" smtClean="0">
                <a:latin typeface="Skia"/>
                <a:cs typeface="Skia"/>
              </a:rPr>
              <a:t>x</a:t>
            </a:r>
            <a:r>
              <a:rPr lang="en-US" dirty="0" smtClean="0">
                <a:latin typeface="Skia"/>
                <a:cs typeface="Skia"/>
              </a:rPr>
              <a:t>) = </a:t>
            </a:r>
            <a:r>
              <a:rPr lang="en-US" i="1" dirty="0" smtClean="0">
                <a:latin typeface="Skia"/>
                <a:cs typeface="Skia"/>
              </a:rPr>
              <a:t>a</a:t>
            </a:r>
            <a:r>
              <a:rPr lang="en-US" dirty="0" smtClean="0">
                <a:latin typeface="Skia"/>
                <a:cs typeface="Skia"/>
              </a:rPr>
              <a:t>;</a:t>
            </a:r>
          </a:p>
          <a:p>
            <a:pPr marL="228600" indent="-228600">
              <a:lnSpc>
                <a:spcPts val="3480"/>
              </a:lnSpc>
              <a:buFont typeface="Arial"/>
              <a:buChar char="•"/>
            </a:pPr>
            <a:r>
              <a:rPr lang="en-US" i="1" dirty="0" err="1" smtClean="0">
                <a:latin typeface="Skia"/>
                <a:cs typeface="Skia"/>
              </a:rPr>
              <a:t>x</a:t>
            </a:r>
            <a:r>
              <a:rPr lang="en-US" dirty="0" smtClean="0">
                <a:latin typeface="Skia"/>
                <a:cs typeface="Skia"/>
              </a:rPr>
              <a:t> so that maximum or minimum values of </a:t>
            </a:r>
            <a:r>
              <a:rPr lang="en-US" i="1" dirty="0" err="1" smtClean="0">
                <a:latin typeface="Skia"/>
                <a:cs typeface="Skia"/>
              </a:rPr>
              <a:t>f</a:t>
            </a:r>
            <a:r>
              <a:rPr lang="en-US" dirty="0" err="1" smtClean="0">
                <a:latin typeface="Skia"/>
                <a:cs typeface="Skia"/>
              </a:rPr>
              <a:t>(</a:t>
            </a:r>
            <a:r>
              <a:rPr lang="en-US" i="1" dirty="0" err="1" smtClean="0">
                <a:latin typeface="Skia"/>
                <a:cs typeface="Skia"/>
              </a:rPr>
              <a:t>x</a:t>
            </a:r>
            <a:r>
              <a:rPr lang="en-US" dirty="0" smtClean="0">
                <a:latin typeface="Skia"/>
                <a:cs typeface="Skia"/>
              </a:rPr>
              <a:t>) occur;</a:t>
            </a:r>
          </a:p>
          <a:p>
            <a:pPr marL="228600" indent="-228600">
              <a:lnSpc>
                <a:spcPts val="3480"/>
              </a:lnSpc>
              <a:buFont typeface="Arial"/>
              <a:buChar char="•"/>
            </a:pPr>
            <a:r>
              <a:rPr lang="en-US" dirty="0" smtClean="0">
                <a:latin typeface="Skia"/>
                <a:cs typeface="Skia"/>
              </a:rPr>
              <a:t>the rate of change in </a:t>
            </a:r>
            <a:r>
              <a:rPr lang="en-US" i="1" dirty="0" err="1" smtClean="0">
                <a:latin typeface="Skia"/>
                <a:cs typeface="Skia"/>
              </a:rPr>
              <a:t>f</a:t>
            </a:r>
            <a:r>
              <a:rPr lang="en-US" dirty="0" smtClean="0">
                <a:latin typeface="Skia"/>
                <a:cs typeface="Skia"/>
              </a:rPr>
              <a:t> near </a:t>
            </a:r>
            <a:r>
              <a:rPr lang="en-US" i="1" dirty="0" err="1" smtClean="0">
                <a:latin typeface="Skia"/>
                <a:cs typeface="Skia"/>
              </a:rPr>
              <a:t>x</a:t>
            </a:r>
            <a:r>
              <a:rPr lang="en-US" dirty="0" smtClean="0">
                <a:latin typeface="Skia"/>
                <a:cs typeface="Skia"/>
              </a:rPr>
              <a:t> = </a:t>
            </a:r>
            <a:r>
              <a:rPr lang="en-US" i="1" dirty="0" smtClean="0">
                <a:latin typeface="Skia"/>
                <a:cs typeface="Skia"/>
              </a:rPr>
              <a:t>a</a:t>
            </a:r>
            <a:r>
              <a:rPr lang="en-US" dirty="0" smtClean="0">
                <a:latin typeface="Skia"/>
                <a:cs typeface="Skia"/>
              </a:rPr>
              <a:t>;</a:t>
            </a:r>
          </a:p>
          <a:p>
            <a:pPr marL="228600" indent="-228600">
              <a:lnSpc>
                <a:spcPts val="3480"/>
              </a:lnSpc>
              <a:buFont typeface="Arial"/>
              <a:buChar char="•"/>
            </a:pPr>
            <a:r>
              <a:rPr lang="en-US" dirty="0" smtClean="0">
                <a:latin typeface="Skia"/>
                <a:cs typeface="Skia"/>
              </a:rPr>
              <a:t>the average value of </a:t>
            </a:r>
            <a:r>
              <a:rPr lang="en-US" i="1" dirty="0" err="1" smtClean="0">
                <a:latin typeface="Skia"/>
                <a:cs typeface="Skia"/>
              </a:rPr>
              <a:t>f</a:t>
            </a:r>
            <a:r>
              <a:rPr lang="en-US" dirty="0" smtClean="0">
                <a:latin typeface="Skia"/>
                <a:cs typeface="Skia"/>
              </a:rPr>
              <a:t> over the interval (</a:t>
            </a:r>
            <a:r>
              <a:rPr lang="en-US" i="1" dirty="0" err="1" smtClean="0">
                <a:latin typeface="Skia"/>
                <a:cs typeface="Skia"/>
              </a:rPr>
              <a:t>a</a:t>
            </a:r>
            <a:r>
              <a:rPr lang="en-US" dirty="0" err="1" smtClean="0">
                <a:latin typeface="Skia"/>
                <a:cs typeface="Skia"/>
              </a:rPr>
              <a:t>,</a:t>
            </a:r>
            <a:r>
              <a:rPr lang="en-US" i="1" dirty="0" err="1" smtClean="0">
                <a:latin typeface="Skia"/>
                <a:cs typeface="Skia"/>
              </a:rPr>
              <a:t>b</a:t>
            </a:r>
            <a:r>
              <a:rPr lang="en-US" dirty="0" smtClean="0">
                <a:latin typeface="Skia"/>
                <a:cs typeface="Skia"/>
              </a:rPr>
              <a:t>).</a:t>
            </a:r>
            <a:endParaRPr lang="en-US" dirty="0">
              <a:latin typeface="Skia"/>
              <a:cs typeface="Skia"/>
            </a:endParaRPr>
          </a:p>
        </p:txBody>
      </p:sp>
      <p:sp>
        <p:nvSpPr>
          <p:cNvPr id="7" name="Rectangle 6"/>
          <p:cNvSpPr/>
          <p:nvPr/>
        </p:nvSpPr>
        <p:spPr>
          <a:xfrm>
            <a:off x="2438400" y="1219200"/>
            <a:ext cx="4189568" cy="584776"/>
          </a:xfrm>
          <a:prstGeom prst="rect">
            <a:avLst/>
          </a:prstGeom>
        </p:spPr>
        <p:txBody>
          <a:bodyPr wrap="none">
            <a:spAutoFit/>
          </a:bodyPr>
          <a:lstStyle/>
          <a:p>
            <a:r>
              <a:rPr lang="en-US" sz="3200" b="1" dirty="0" smtClean="0">
                <a:solidFill>
                  <a:srgbClr val="3F5189"/>
                </a:solidFill>
                <a:latin typeface="Skia" pitchFamily="-110" charset="0"/>
              </a:rPr>
              <a:t>Goals and Approaches</a:t>
            </a:r>
            <a:endParaRPr lang="en-US" sz="32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a:xfrm>
            <a:off x="609600" y="609600"/>
            <a:ext cx="7772400" cy="1143000"/>
          </a:xfrm>
        </p:spPr>
        <p:txBody>
          <a:bodyPr/>
          <a:lstStyle/>
          <a:p>
            <a:pPr algn="ctr" eaLnBrk="1" fontAlgn="auto" hangingPunct="1">
              <a:spcAft>
                <a:spcPts val="0"/>
              </a:spcAft>
              <a:defRPr/>
            </a:pPr>
            <a:r>
              <a:rPr lang="en-US" sz="3200" b="1" dirty="0" smtClean="0">
                <a:solidFill>
                  <a:srgbClr val="3F5189"/>
                </a:solidFill>
                <a:latin typeface="Skia" pitchFamily="-110" charset="0"/>
              </a:rPr>
              <a:t>The Motivation Problem Revisited</a:t>
            </a:r>
            <a:endParaRPr lang="en-US" sz="3200" b="1" dirty="0">
              <a:solidFill>
                <a:srgbClr val="3F5189"/>
              </a:solidFill>
              <a:latin typeface="Skia" pitchFamily="-110" charset="0"/>
            </a:endParaRPr>
          </a:p>
        </p:txBody>
      </p:sp>
      <p:sp>
        <p:nvSpPr>
          <p:cNvPr id="5" name="Slide Number Placeholder 4"/>
          <p:cNvSpPr>
            <a:spLocks noGrp="1"/>
          </p:cNvSpPr>
          <p:nvPr>
            <p:ph type="sldNum" sz="quarter" idx="12"/>
          </p:nvPr>
        </p:nvSpPr>
        <p:spPr/>
        <p:txBody>
          <a:bodyPr/>
          <a:lstStyle/>
          <a:p>
            <a:pPr>
              <a:defRPr/>
            </a:pPr>
            <a:fld id="{22F8430D-7A35-F044-81F8-99A6223A8D60}" type="slidenum">
              <a:rPr lang="en-US"/>
              <a:pPr>
                <a:defRPr/>
              </a:pPr>
              <a:t>13</a:t>
            </a:fld>
            <a:endParaRPr lang="en-US" dirty="0"/>
          </a:p>
        </p:txBody>
      </p:sp>
      <p:sp>
        <p:nvSpPr>
          <p:cNvPr id="30724" name="Text Box 3"/>
          <p:cNvSpPr txBox="1">
            <a:spLocks noChangeArrowheads="1"/>
          </p:cNvSpPr>
          <p:nvPr/>
        </p:nvSpPr>
        <p:spPr bwMode="auto">
          <a:xfrm>
            <a:off x="914400" y="2286000"/>
            <a:ext cx="7696200" cy="3336298"/>
          </a:xfrm>
          <a:prstGeom prst="rect">
            <a:avLst/>
          </a:prstGeom>
          <a:noFill/>
          <a:ln w="9525">
            <a:noFill/>
            <a:miter lim="800000"/>
            <a:headEnd/>
            <a:tailEnd/>
          </a:ln>
        </p:spPr>
        <p:txBody>
          <a:bodyPr wrap="square" anchor="t">
            <a:prstTxWarp prst="textNoShape">
              <a:avLst/>
            </a:prstTxWarp>
            <a:spAutoFit/>
          </a:bodyPr>
          <a:lstStyle/>
          <a:p>
            <a:pPr>
              <a:lnSpc>
                <a:spcPct val="110000"/>
              </a:lnSpc>
            </a:pPr>
            <a:r>
              <a:rPr lang="en-US" dirty="0" smtClean="0">
                <a:latin typeface="Skia" charset="0"/>
              </a:rPr>
              <a:t>For further work in this area, see:</a:t>
            </a:r>
          </a:p>
          <a:p>
            <a:pPr>
              <a:lnSpc>
                <a:spcPct val="110000"/>
              </a:lnSpc>
            </a:pPr>
            <a:endParaRPr lang="en-US" dirty="0" smtClean="0">
              <a:latin typeface="Skia" charset="0"/>
            </a:endParaRPr>
          </a:p>
          <a:p>
            <a:pPr>
              <a:lnSpc>
                <a:spcPct val="110000"/>
              </a:lnSpc>
            </a:pPr>
            <a:r>
              <a:rPr lang="en-US" dirty="0" smtClean="0">
                <a:latin typeface="Skia" charset="0"/>
              </a:rPr>
              <a:t>“Beliefs about Mathematics and Mathematics Learning in the Secondary School: Measurement and Implications for Motivation” by Peter </a:t>
            </a:r>
            <a:r>
              <a:rPr lang="en-US" dirty="0" err="1" smtClean="0">
                <a:latin typeface="Skia" charset="0"/>
              </a:rPr>
              <a:t>Kloosterman</a:t>
            </a:r>
            <a:r>
              <a:rPr lang="en-US" dirty="0" smtClean="0">
                <a:latin typeface="Skia" charset="0"/>
              </a:rPr>
              <a:t>,</a:t>
            </a:r>
            <a:br>
              <a:rPr lang="en-US" dirty="0" smtClean="0">
                <a:latin typeface="Skia" charset="0"/>
              </a:rPr>
            </a:br>
            <a:r>
              <a:rPr lang="en-US" dirty="0" smtClean="0">
                <a:latin typeface="Skia" charset="0"/>
              </a:rPr>
              <a:t>in </a:t>
            </a:r>
            <a:r>
              <a:rPr lang="en-US" i="1" dirty="0" smtClean="0">
                <a:latin typeface="Skia" charset="0"/>
              </a:rPr>
              <a:t>Beliefs: A Hidden Variable in Mathematics Education? </a:t>
            </a:r>
            <a:r>
              <a:rPr lang="en-US" dirty="0" smtClean="0">
                <a:latin typeface="Skia" charset="0"/>
              </a:rPr>
              <a:t>(2002). G. C. </a:t>
            </a:r>
            <a:r>
              <a:rPr lang="en-US" dirty="0" err="1" smtClean="0">
                <a:latin typeface="Skia" charset="0"/>
              </a:rPr>
              <a:t>Leder</a:t>
            </a:r>
            <a:r>
              <a:rPr lang="en-US" dirty="0" smtClean="0">
                <a:latin typeface="Skia" charset="0"/>
              </a:rPr>
              <a:t>, E. </a:t>
            </a:r>
            <a:r>
              <a:rPr lang="en-US" dirty="0" err="1" smtClean="0">
                <a:latin typeface="Skia" charset="0"/>
              </a:rPr>
              <a:t>Pehkonen</a:t>
            </a:r>
            <a:r>
              <a:rPr lang="en-US" dirty="0" smtClean="0">
                <a:latin typeface="Skia" charset="0"/>
              </a:rPr>
              <a:t>, &amp; G. </a:t>
            </a:r>
            <a:r>
              <a:rPr lang="en-US" dirty="0" err="1" smtClean="0">
                <a:latin typeface="Skia" charset="0"/>
              </a:rPr>
              <a:t>Törner</a:t>
            </a:r>
            <a:r>
              <a:rPr lang="en-US" dirty="0" smtClean="0">
                <a:latin typeface="Skia" charset="0"/>
              </a:rPr>
              <a:t> (Eds.). </a:t>
            </a:r>
            <a:r>
              <a:rPr lang="en-US" dirty="0" err="1" smtClean="0">
                <a:latin typeface="Skia" charset="0"/>
              </a:rPr>
              <a:t>Kluwer</a:t>
            </a:r>
            <a:r>
              <a:rPr lang="en-US" dirty="0" smtClean="0">
                <a:latin typeface="Skia" charset="0"/>
              </a:rPr>
              <a:t> Academic Publishers.</a:t>
            </a:r>
            <a:endParaRPr lang="en-US" dirty="0">
              <a:latin typeface="Skia"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27714" name="Rectangle 2"/>
          <p:cNvSpPr>
            <a:spLocks noGrp="1" noChangeArrowheads="1"/>
          </p:cNvSpPr>
          <p:nvPr>
            <p:ph type="title"/>
          </p:nvPr>
        </p:nvSpPr>
        <p:spPr>
          <a:xfrm>
            <a:off x="533400" y="1143000"/>
            <a:ext cx="8305800" cy="1143000"/>
          </a:xfrm>
        </p:spPr>
        <p:txBody>
          <a:bodyPr>
            <a:normAutofit fontScale="90000"/>
          </a:bodyPr>
          <a:lstStyle/>
          <a:p>
            <a:pPr algn="ctr" eaLnBrk="1" fontAlgn="auto" hangingPunct="1">
              <a:spcAft>
                <a:spcPts val="0"/>
              </a:spcAft>
              <a:defRPr/>
            </a:pPr>
            <a:r>
              <a:rPr lang="en-US" sz="3200" b="1" dirty="0" smtClean="0">
                <a:solidFill>
                  <a:srgbClr val="3F5189"/>
                </a:solidFill>
                <a:latin typeface="Skia" pitchFamily="-110" charset="0"/>
              </a:rPr>
              <a:t/>
            </a:r>
            <a:br>
              <a:rPr lang="en-US" sz="3200" b="1" dirty="0" smtClean="0">
                <a:solidFill>
                  <a:srgbClr val="3F5189"/>
                </a:solidFill>
                <a:latin typeface="Skia" pitchFamily="-110" charset="0"/>
              </a:rPr>
            </a:br>
            <a:r>
              <a:rPr lang="en-US" sz="3200" b="1" dirty="0" smtClean="0">
                <a:solidFill>
                  <a:srgbClr val="3F5189"/>
                </a:solidFill>
                <a:latin typeface="Skia" pitchFamily="-110" charset="0"/>
              </a:rPr>
              <a:t/>
            </a:r>
            <a:br>
              <a:rPr lang="en-US" sz="3200" b="1" dirty="0" smtClean="0">
                <a:solidFill>
                  <a:srgbClr val="3F5189"/>
                </a:solidFill>
                <a:latin typeface="Skia" pitchFamily="-110" charset="0"/>
              </a:rPr>
            </a:br>
            <a:r>
              <a:rPr lang="en-US" sz="3200" b="1" dirty="0" smtClean="0">
                <a:solidFill>
                  <a:srgbClr val="3F5189"/>
                </a:solidFill>
                <a:latin typeface="Skia" pitchFamily="-110" charset="0"/>
              </a:rPr>
              <a:t/>
            </a:r>
            <a:br>
              <a:rPr lang="en-US" sz="3200" b="1" dirty="0" smtClean="0">
                <a:solidFill>
                  <a:srgbClr val="3F5189"/>
                </a:solidFill>
                <a:latin typeface="Skia" pitchFamily="-110" charset="0"/>
              </a:rPr>
            </a:br>
            <a:r>
              <a:rPr lang="en-US" sz="3200" b="1" dirty="0" smtClean="0">
                <a:solidFill>
                  <a:srgbClr val="3F5189"/>
                </a:solidFill>
                <a:latin typeface="Skia" pitchFamily="-110" charset="0"/>
              </a:rPr>
              <a:t/>
            </a:r>
            <a:br>
              <a:rPr lang="en-US" sz="3200" b="1" dirty="0" smtClean="0">
                <a:solidFill>
                  <a:srgbClr val="3F5189"/>
                </a:solidFill>
                <a:latin typeface="Skia" pitchFamily="-110" charset="0"/>
              </a:rPr>
            </a:br>
            <a:r>
              <a:rPr lang="en-US" sz="3200" b="1" dirty="0" smtClean="0">
                <a:solidFill>
                  <a:srgbClr val="3F5189"/>
                </a:solidFill>
                <a:latin typeface="Skia" pitchFamily="-110" charset="0"/>
              </a:rPr>
              <a:t/>
            </a:r>
            <a:br>
              <a:rPr lang="en-US" sz="3200" b="1" dirty="0" smtClean="0">
                <a:solidFill>
                  <a:srgbClr val="3F5189"/>
                </a:solidFill>
                <a:latin typeface="Skia" pitchFamily="-110" charset="0"/>
              </a:rPr>
            </a:br>
            <a:r>
              <a:rPr lang="en-US" sz="3200" b="1" dirty="0" smtClean="0">
                <a:solidFill>
                  <a:srgbClr val="3F5189"/>
                </a:solidFill>
                <a:latin typeface="Skia" pitchFamily="-110" charset="0"/>
              </a:rPr>
              <a:t/>
            </a:r>
            <a:br>
              <a:rPr lang="en-US" sz="3200" b="1" dirty="0" smtClean="0">
                <a:solidFill>
                  <a:srgbClr val="3F5189"/>
                </a:solidFill>
                <a:latin typeface="Skia" pitchFamily="-110" charset="0"/>
              </a:rPr>
            </a:br>
            <a:r>
              <a:rPr lang="en-US" sz="3200" b="1" dirty="0" smtClean="0">
                <a:solidFill>
                  <a:srgbClr val="3F5189"/>
                </a:solidFill>
                <a:latin typeface="Skia" pitchFamily="-110" charset="0"/>
              </a:rPr>
              <a:t>National Mathematics Advisory Panel</a:t>
            </a:r>
            <a:br>
              <a:rPr lang="en-US" sz="3200" b="1" dirty="0" smtClean="0">
                <a:solidFill>
                  <a:srgbClr val="3F5189"/>
                </a:solidFill>
                <a:latin typeface="Skia" pitchFamily="-110" charset="0"/>
              </a:rPr>
            </a:br>
            <a:r>
              <a:rPr lang="en-US" sz="3200" b="1" dirty="0" smtClean="0">
                <a:solidFill>
                  <a:srgbClr val="3F5189"/>
                </a:solidFill>
                <a:latin typeface="Skia" pitchFamily="-110" charset="0"/>
              </a:rPr>
              <a:t>National Survey of Algebra Teachers</a:t>
            </a:r>
            <a:endParaRPr lang="en-US" dirty="0"/>
          </a:p>
        </p:txBody>
      </p:sp>
      <p:sp>
        <p:nvSpPr>
          <p:cNvPr id="5" name="Slide Number Placeholder 4"/>
          <p:cNvSpPr>
            <a:spLocks noGrp="1"/>
          </p:cNvSpPr>
          <p:nvPr>
            <p:ph type="sldNum" sz="quarter" idx="12"/>
          </p:nvPr>
        </p:nvSpPr>
        <p:spPr/>
        <p:txBody>
          <a:bodyPr/>
          <a:lstStyle/>
          <a:p>
            <a:pPr>
              <a:defRPr/>
            </a:pPr>
            <a:fld id="{3DB7BAB2-BD3B-9D48-ADED-D2F2C276DC22}" type="slidenum">
              <a:rPr lang="en-US"/>
              <a:pPr>
                <a:defRPr/>
              </a:pPr>
              <a:t>2</a:t>
            </a:fld>
            <a:endParaRPr lang="en-US"/>
          </a:p>
        </p:txBody>
      </p:sp>
      <p:sp>
        <p:nvSpPr>
          <p:cNvPr id="627715" name="Rectangle 3"/>
          <p:cNvSpPr>
            <a:spLocks noChangeArrowheads="1"/>
          </p:cNvSpPr>
          <p:nvPr/>
        </p:nvSpPr>
        <p:spPr bwMode="auto">
          <a:xfrm>
            <a:off x="838200" y="2743200"/>
            <a:ext cx="7696200" cy="2825389"/>
          </a:xfrm>
          <a:prstGeom prst="rect">
            <a:avLst/>
          </a:prstGeom>
          <a:noFill/>
          <a:ln w="9525">
            <a:noFill/>
            <a:miter lim="800000"/>
            <a:headEnd/>
            <a:tailEnd/>
          </a:ln>
        </p:spPr>
        <p:txBody>
          <a:bodyPr wrap="square">
            <a:prstTxWarp prst="textNoShape">
              <a:avLst/>
            </a:prstTxWarp>
            <a:spAutoFit/>
          </a:bodyPr>
          <a:lstStyle/>
          <a:p>
            <a:pPr marL="512763" lvl="1" indent="-398463">
              <a:spcBef>
                <a:spcPct val="70000"/>
              </a:spcBef>
              <a:buFont typeface="Arial"/>
              <a:buChar char="•"/>
            </a:pPr>
            <a:r>
              <a:rPr lang="en-US" dirty="0" smtClean="0">
                <a:latin typeface="Skia" charset="0"/>
              </a:rPr>
              <a:t>Conducted by the National Opinion Center, University of Chicago in spring and summer 2007</a:t>
            </a:r>
          </a:p>
          <a:p>
            <a:pPr marL="512763" lvl="1" indent="-398463">
              <a:spcBef>
                <a:spcPct val="70000"/>
              </a:spcBef>
              <a:buFont typeface="Arial"/>
              <a:buChar char="•"/>
            </a:pPr>
            <a:r>
              <a:rPr lang="en-US" dirty="0" smtClean="0">
                <a:latin typeface="Skia" charset="0"/>
              </a:rPr>
              <a:t>Of 310 public schools identified, 258 agreed to participate</a:t>
            </a:r>
          </a:p>
          <a:p>
            <a:pPr marL="512763" lvl="1" indent="-398463">
              <a:spcBef>
                <a:spcPct val="70000"/>
              </a:spcBef>
              <a:buFont typeface="Arial"/>
              <a:buChar char="•"/>
            </a:pPr>
            <a:r>
              <a:rPr lang="en-US" dirty="0" smtClean="0">
                <a:latin typeface="Skia" charset="0"/>
              </a:rPr>
              <a:t>743 randomly selected Algebra I teachers completed the questionnaire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62771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2771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2771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7715" grpId="0" build="p"/>
    </p:bld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a:xfrm>
            <a:off x="609600" y="609600"/>
            <a:ext cx="7772400" cy="1143000"/>
          </a:xfrm>
        </p:spPr>
        <p:txBody>
          <a:bodyPr/>
          <a:lstStyle/>
          <a:p>
            <a:pPr algn="ctr" eaLnBrk="1" fontAlgn="auto" hangingPunct="1">
              <a:spcAft>
                <a:spcPts val="0"/>
              </a:spcAft>
              <a:defRPr/>
            </a:pPr>
            <a:r>
              <a:rPr lang="en-US" sz="3200" b="1" dirty="0" smtClean="0">
                <a:solidFill>
                  <a:srgbClr val="3F5189"/>
                </a:solidFill>
                <a:latin typeface="Skia" pitchFamily="-110" charset="0"/>
              </a:rPr>
              <a:t>Key Survey Findings</a:t>
            </a:r>
            <a:endParaRPr lang="en-US" sz="3200" b="1" dirty="0">
              <a:solidFill>
                <a:srgbClr val="3F5189"/>
              </a:solidFill>
              <a:latin typeface="Skia" pitchFamily="-110" charset="0"/>
            </a:endParaRPr>
          </a:p>
        </p:txBody>
      </p:sp>
      <p:sp>
        <p:nvSpPr>
          <p:cNvPr id="5" name="Slide Number Placeholder 4"/>
          <p:cNvSpPr>
            <a:spLocks noGrp="1"/>
          </p:cNvSpPr>
          <p:nvPr>
            <p:ph type="sldNum" sz="quarter" idx="12"/>
          </p:nvPr>
        </p:nvSpPr>
        <p:spPr/>
        <p:txBody>
          <a:bodyPr/>
          <a:lstStyle/>
          <a:p>
            <a:pPr>
              <a:defRPr/>
            </a:pPr>
            <a:fld id="{22F8430D-7A35-F044-81F8-99A6223A8D60}" type="slidenum">
              <a:rPr lang="en-US"/>
              <a:pPr>
                <a:defRPr/>
              </a:pPr>
              <a:t>3</a:t>
            </a:fld>
            <a:endParaRPr lang="en-US"/>
          </a:p>
        </p:txBody>
      </p:sp>
      <p:sp>
        <p:nvSpPr>
          <p:cNvPr id="30724" name="Text Box 3"/>
          <p:cNvSpPr txBox="1">
            <a:spLocks noChangeArrowheads="1"/>
          </p:cNvSpPr>
          <p:nvPr/>
        </p:nvSpPr>
        <p:spPr bwMode="auto">
          <a:xfrm>
            <a:off x="1143000" y="1828800"/>
            <a:ext cx="7239000" cy="2768707"/>
          </a:xfrm>
          <a:prstGeom prst="rect">
            <a:avLst/>
          </a:prstGeom>
          <a:noFill/>
          <a:ln w="9525">
            <a:noFill/>
            <a:miter lim="800000"/>
            <a:headEnd/>
            <a:tailEnd/>
          </a:ln>
        </p:spPr>
        <p:txBody>
          <a:bodyPr wrap="square" anchor="t">
            <a:prstTxWarp prst="textNoShape">
              <a:avLst/>
            </a:prstTxWarp>
            <a:spAutoFit/>
          </a:bodyPr>
          <a:lstStyle/>
          <a:p>
            <a:pPr>
              <a:spcBef>
                <a:spcPct val="50000"/>
              </a:spcBef>
              <a:spcAft>
                <a:spcPts val="600"/>
              </a:spcAft>
            </a:pPr>
            <a:endParaRPr lang="en-US" sz="2000" dirty="0" smtClean="0">
              <a:latin typeface="Skia" charset="0"/>
            </a:endParaRPr>
          </a:p>
          <a:p>
            <a:pPr>
              <a:lnSpc>
                <a:spcPts val="3280"/>
              </a:lnSpc>
              <a:spcBef>
                <a:spcPct val="50000"/>
              </a:spcBef>
              <a:spcAft>
                <a:spcPts val="600"/>
              </a:spcAft>
            </a:pPr>
            <a:r>
              <a:rPr lang="en-US" dirty="0" smtClean="0">
                <a:latin typeface="Skia" charset="0"/>
              </a:rPr>
              <a:t>In response to 10 options describing the challenges they face, a majority of the teachers (62%) rated “working with unmotivated students” as the “single most challenging aspect of teaching Algebra I successfully.”</a:t>
            </a:r>
            <a:endParaRPr lang="en-US" dirty="0">
              <a:latin typeface="Skia" charset="0"/>
            </a:endParaRPr>
          </a:p>
        </p:txBody>
      </p:sp>
      <p:sp>
        <p:nvSpPr>
          <p:cNvPr id="6" name="TextBox 5"/>
          <p:cNvSpPr txBox="1"/>
          <p:nvPr/>
        </p:nvSpPr>
        <p:spPr>
          <a:xfrm>
            <a:off x="1143000" y="5004006"/>
            <a:ext cx="7391400" cy="1200328"/>
          </a:xfrm>
          <a:prstGeom prst="rect">
            <a:avLst/>
          </a:prstGeom>
          <a:noFill/>
        </p:spPr>
        <p:txBody>
          <a:bodyPr wrap="square" rtlCol="0">
            <a:spAutoFit/>
          </a:bodyPr>
          <a:lstStyle/>
          <a:p>
            <a:r>
              <a:rPr lang="en-US" dirty="0" smtClean="0">
                <a:latin typeface="Skia" charset="0"/>
              </a:rPr>
              <a:t>Their second highest-rated challenge—11%—was making mathematics accessible and comprehensible.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a:xfrm>
            <a:off x="609600" y="609600"/>
            <a:ext cx="7772400" cy="1143000"/>
          </a:xfrm>
        </p:spPr>
        <p:txBody>
          <a:bodyPr/>
          <a:lstStyle/>
          <a:p>
            <a:pPr algn="ctr" eaLnBrk="1" fontAlgn="auto" hangingPunct="1">
              <a:spcAft>
                <a:spcPts val="0"/>
              </a:spcAft>
              <a:defRPr/>
            </a:pPr>
            <a:r>
              <a:rPr lang="en-US" sz="3200" b="1" dirty="0" smtClean="0">
                <a:solidFill>
                  <a:srgbClr val="3F5189"/>
                </a:solidFill>
                <a:latin typeface="Skia" pitchFamily="-110" charset="0"/>
              </a:rPr>
              <a:t>Key Survey Findings</a:t>
            </a:r>
            <a:endParaRPr lang="en-US" sz="3200" b="1" dirty="0">
              <a:solidFill>
                <a:srgbClr val="3F5189"/>
              </a:solidFill>
              <a:latin typeface="Skia" pitchFamily="-110" charset="0"/>
            </a:endParaRPr>
          </a:p>
        </p:txBody>
      </p:sp>
      <p:sp>
        <p:nvSpPr>
          <p:cNvPr id="5" name="Slide Number Placeholder 4"/>
          <p:cNvSpPr>
            <a:spLocks noGrp="1"/>
          </p:cNvSpPr>
          <p:nvPr>
            <p:ph type="sldNum" sz="quarter" idx="12"/>
          </p:nvPr>
        </p:nvSpPr>
        <p:spPr/>
        <p:txBody>
          <a:bodyPr/>
          <a:lstStyle/>
          <a:p>
            <a:pPr>
              <a:defRPr/>
            </a:pPr>
            <a:fld id="{22F8430D-7A35-F044-81F8-99A6223A8D60}" type="slidenum">
              <a:rPr lang="en-US"/>
              <a:pPr>
                <a:defRPr/>
              </a:pPr>
              <a:t>4</a:t>
            </a:fld>
            <a:endParaRPr lang="en-US"/>
          </a:p>
        </p:txBody>
      </p:sp>
      <p:grpSp>
        <p:nvGrpSpPr>
          <p:cNvPr id="12" name="Group 11"/>
          <p:cNvGrpSpPr/>
          <p:nvPr/>
        </p:nvGrpSpPr>
        <p:grpSpPr>
          <a:xfrm>
            <a:off x="457200" y="3124200"/>
            <a:ext cx="2841522" cy="3160861"/>
            <a:chOff x="533400" y="3124200"/>
            <a:chExt cx="2765322" cy="3160861"/>
          </a:xfrm>
        </p:grpSpPr>
        <p:sp>
          <p:nvSpPr>
            <p:cNvPr id="8" name="TextBox 7"/>
            <p:cNvSpPr txBox="1"/>
            <p:nvPr/>
          </p:nvSpPr>
          <p:spPr>
            <a:xfrm>
              <a:off x="533400" y="3124200"/>
              <a:ext cx="2765322" cy="473069"/>
            </a:xfrm>
            <a:prstGeom prst="rect">
              <a:avLst/>
            </a:prstGeom>
            <a:noFill/>
          </p:spPr>
          <p:txBody>
            <a:bodyPr wrap="square" rtlCol="0">
              <a:spAutoFit/>
            </a:bodyPr>
            <a:lstStyle/>
            <a:p>
              <a:r>
                <a:rPr lang="en-US" b="1" dirty="0" smtClean="0"/>
                <a:t>LUANN</a:t>
              </a:r>
              <a:r>
                <a:rPr lang="en-US" dirty="0" smtClean="0"/>
                <a:t> </a:t>
              </a:r>
              <a:r>
                <a:rPr lang="en-US" sz="1400" dirty="0" smtClean="0"/>
                <a:t>by Greg Evans</a:t>
              </a:r>
              <a:endParaRPr lang="en-US" sz="1400" dirty="0"/>
            </a:p>
          </p:txBody>
        </p:sp>
        <p:pic>
          <p:nvPicPr>
            <p:cNvPr id="9" name="Picture 8" descr="Luann_panel1.png"/>
            <p:cNvPicPr>
              <a:picLocks noChangeAspect="1"/>
            </p:cNvPicPr>
            <p:nvPr/>
          </p:nvPicPr>
          <p:blipFill>
            <a:blip r:embed="rId2">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565296" y="3733800"/>
              <a:ext cx="2673185" cy="2551261"/>
            </a:xfrm>
            <a:prstGeom prst="rect">
              <a:avLst/>
            </a:prstGeom>
          </p:spPr>
        </p:pic>
      </p:grpSp>
      <p:pic>
        <p:nvPicPr>
          <p:cNvPr id="10" name="Picture 9" descr="Luann_panel2.png"/>
          <p:cNvPicPr>
            <a:picLocks noChangeAspect="1"/>
          </p:cNvPicPr>
          <p:nvPr/>
        </p:nvPicPr>
        <p:blipFill>
          <a:blip r:embed="rId3">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3352800" y="3733800"/>
            <a:ext cx="2609175" cy="2551261"/>
          </a:xfrm>
          <a:prstGeom prst="rect">
            <a:avLst/>
          </a:prstGeom>
        </p:spPr>
      </p:pic>
      <p:pic>
        <p:nvPicPr>
          <p:cNvPr id="11" name="Picture 10" descr="Luann_panel3.png"/>
          <p:cNvPicPr>
            <a:picLocks noChangeAspect="1"/>
          </p:cNvPicPr>
          <p:nvPr/>
        </p:nvPicPr>
        <p:blipFill>
          <a:blip r:embed="rId4">
            <a:extLst>
              <a:ext uri="{28A0092B-C50C-407E-A947-70E740481C1C}">
                <a14:useLocalDpi xmlns:mc="http://schemas.openxmlformats.org/markup-compatibility/2006" xmlns:mv="urn:schemas-microsoft-com:mac:vml" xmlns:a14="http://schemas.microsoft.com/office/drawing/2010/main" xmlns:p="http://schemas.openxmlformats.org/presentationml/2006/main" xmlns:r="http://schemas.openxmlformats.org/officeDocument/2006/relationships" xmlns:a="http://schemas.openxmlformats.org/drawingml/2006/main" xmlns="" val="0"/>
              </a:ext>
            </a:extLst>
          </a:blip>
          <a:stretch>
            <a:fillRect/>
          </a:stretch>
        </p:blipFill>
        <p:spPr>
          <a:xfrm>
            <a:off x="6094143" y="3733800"/>
            <a:ext cx="2606127" cy="2551261"/>
          </a:xfrm>
          <a:prstGeom prst="rect">
            <a:avLst/>
          </a:prstGeom>
        </p:spPr>
      </p:pic>
      <p:sp>
        <p:nvSpPr>
          <p:cNvPr id="13" name="TextBox 12"/>
          <p:cNvSpPr txBox="1"/>
          <p:nvPr/>
        </p:nvSpPr>
        <p:spPr>
          <a:xfrm>
            <a:off x="609600" y="2133600"/>
            <a:ext cx="7947883" cy="830997"/>
          </a:xfrm>
          <a:prstGeom prst="rect">
            <a:avLst/>
          </a:prstGeom>
          <a:noFill/>
        </p:spPr>
        <p:txBody>
          <a:bodyPr wrap="square" rtlCol="0">
            <a:spAutoFit/>
          </a:bodyPr>
          <a:lstStyle/>
          <a:p>
            <a:r>
              <a:rPr lang="en-US" dirty="0" smtClean="0">
                <a:latin typeface="Skia" charset="0"/>
              </a:rPr>
              <a:t>These recent findings have characterized algebra over the last 30 plus years.</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0"/>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a:xfrm>
            <a:off x="609600" y="609600"/>
            <a:ext cx="7772400" cy="1143000"/>
          </a:xfrm>
        </p:spPr>
        <p:txBody>
          <a:bodyPr/>
          <a:lstStyle/>
          <a:p>
            <a:pPr algn="ctr" eaLnBrk="1" fontAlgn="auto" hangingPunct="1">
              <a:spcAft>
                <a:spcPts val="0"/>
              </a:spcAft>
              <a:defRPr/>
            </a:pPr>
            <a:r>
              <a:rPr lang="en-US" sz="3200" b="1" dirty="0" smtClean="0">
                <a:solidFill>
                  <a:srgbClr val="3F5189"/>
                </a:solidFill>
                <a:latin typeface="Skia" pitchFamily="-110" charset="0"/>
              </a:rPr>
              <a:t>Additional Survey Findings</a:t>
            </a:r>
            <a:endParaRPr lang="en-US" sz="3200" b="1" dirty="0">
              <a:solidFill>
                <a:srgbClr val="3F5189"/>
              </a:solidFill>
              <a:latin typeface="Skia" pitchFamily="-110" charset="0"/>
            </a:endParaRPr>
          </a:p>
        </p:txBody>
      </p:sp>
      <p:sp>
        <p:nvSpPr>
          <p:cNvPr id="5" name="Slide Number Placeholder 4"/>
          <p:cNvSpPr>
            <a:spLocks noGrp="1"/>
          </p:cNvSpPr>
          <p:nvPr>
            <p:ph type="sldNum" sz="quarter" idx="12"/>
          </p:nvPr>
        </p:nvSpPr>
        <p:spPr/>
        <p:txBody>
          <a:bodyPr/>
          <a:lstStyle/>
          <a:p>
            <a:pPr>
              <a:defRPr/>
            </a:pPr>
            <a:fld id="{22F8430D-7A35-F044-81F8-99A6223A8D60}" type="slidenum">
              <a:rPr lang="en-US"/>
              <a:pPr>
                <a:defRPr/>
              </a:pPr>
              <a:t>5</a:t>
            </a:fld>
            <a:endParaRPr lang="en-US"/>
          </a:p>
        </p:txBody>
      </p:sp>
      <p:sp>
        <p:nvSpPr>
          <p:cNvPr id="6" name="Rectangle 5"/>
          <p:cNvSpPr/>
          <p:nvPr/>
        </p:nvSpPr>
        <p:spPr>
          <a:xfrm>
            <a:off x="1066800" y="2362200"/>
            <a:ext cx="7543800" cy="1200328"/>
          </a:xfrm>
          <a:prstGeom prst="rect">
            <a:avLst/>
          </a:prstGeom>
        </p:spPr>
        <p:txBody>
          <a:bodyPr wrap="square">
            <a:spAutoFit/>
          </a:bodyPr>
          <a:lstStyle/>
          <a:p>
            <a:pPr marL="0" lvl="1">
              <a:spcBef>
                <a:spcPct val="70000"/>
              </a:spcBef>
            </a:pPr>
            <a:r>
              <a:rPr lang="en-US" dirty="0" smtClean="0">
                <a:latin typeface="Skia" charset="0"/>
              </a:rPr>
              <a:t>Teachers reported that their students had the poorest background preparation in rational numbers, word problems, and study habits.</a:t>
            </a:r>
            <a:endParaRPr lang="en-US" dirty="0">
              <a:latin typeface="Skia" charset="0"/>
            </a:endParaRPr>
          </a:p>
        </p:txBody>
      </p:sp>
      <p:sp>
        <p:nvSpPr>
          <p:cNvPr id="7" name="TextBox 6"/>
          <p:cNvSpPr txBox="1"/>
          <p:nvPr/>
        </p:nvSpPr>
        <p:spPr>
          <a:xfrm>
            <a:off x="4648200" y="4114800"/>
            <a:ext cx="3565249" cy="400110"/>
          </a:xfrm>
          <a:prstGeom prst="rect">
            <a:avLst/>
          </a:prstGeom>
          <a:noFill/>
        </p:spPr>
        <p:txBody>
          <a:bodyPr wrap="none" rtlCol="0">
            <a:spAutoFit/>
          </a:bodyPr>
          <a:lstStyle/>
          <a:p>
            <a:r>
              <a:rPr lang="en-US" sz="2000" dirty="0" smtClean="0">
                <a:latin typeface="Skia"/>
                <a:cs typeface="Skia"/>
              </a:rPr>
              <a:t>U.S. Dept. of Education, 2008</a:t>
            </a:r>
            <a:endParaRPr lang="en-US" sz="2000" dirty="0">
              <a:latin typeface="Skia"/>
              <a:cs typeface="Ski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a:xfrm>
            <a:off x="609600" y="609600"/>
            <a:ext cx="7772400" cy="1143000"/>
          </a:xfrm>
        </p:spPr>
        <p:txBody>
          <a:bodyPr/>
          <a:lstStyle/>
          <a:p>
            <a:pPr algn="ctr" eaLnBrk="1" fontAlgn="auto" hangingPunct="1">
              <a:spcAft>
                <a:spcPts val="0"/>
              </a:spcAft>
              <a:defRPr/>
            </a:pPr>
            <a:r>
              <a:rPr lang="en-US" sz="3200" b="1" dirty="0" smtClean="0">
                <a:solidFill>
                  <a:srgbClr val="3F5189"/>
                </a:solidFill>
                <a:latin typeface="Skia" pitchFamily="-110" charset="0"/>
              </a:rPr>
              <a:t>Panel Recommendations for the</a:t>
            </a:r>
            <a:br>
              <a:rPr lang="en-US" sz="3200" b="1" dirty="0" smtClean="0">
                <a:solidFill>
                  <a:srgbClr val="3F5189"/>
                </a:solidFill>
                <a:latin typeface="Skia" pitchFamily="-110" charset="0"/>
              </a:rPr>
            </a:br>
            <a:r>
              <a:rPr lang="en-US" sz="3200" b="1" dirty="0" smtClean="0">
                <a:solidFill>
                  <a:srgbClr val="3F5189"/>
                </a:solidFill>
                <a:latin typeface="Skia" pitchFamily="-110" charset="0"/>
              </a:rPr>
              <a:t>Major Topics of School Algebra</a:t>
            </a:r>
            <a:endParaRPr lang="en-US" sz="3200" b="1" dirty="0">
              <a:solidFill>
                <a:srgbClr val="3F5189"/>
              </a:solidFill>
              <a:latin typeface="Skia" pitchFamily="-110" charset="0"/>
            </a:endParaRPr>
          </a:p>
        </p:txBody>
      </p:sp>
      <p:sp>
        <p:nvSpPr>
          <p:cNvPr id="5" name="Slide Number Placeholder 4"/>
          <p:cNvSpPr>
            <a:spLocks noGrp="1"/>
          </p:cNvSpPr>
          <p:nvPr>
            <p:ph type="sldNum" sz="quarter" idx="12"/>
          </p:nvPr>
        </p:nvSpPr>
        <p:spPr/>
        <p:txBody>
          <a:bodyPr/>
          <a:lstStyle/>
          <a:p>
            <a:pPr>
              <a:defRPr/>
            </a:pPr>
            <a:fld id="{22F8430D-7A35-F044-81F8-99A6223A8D60}" type="slidenum">
              <a:rPr lang="en-US"/>
              <a:pPr>
                <a:defRPr/>
              </a:pPr>
              <a:t>6</a:t>
            </a:fld>
            <a:endParaRPr lang="en-US"/>
          </a:p>
        </p:txBody>
      </p:sp>
      <p:sp>
        <p:nvSpPr>
          <p:cNvPr id="6" name="Rectangle 5"/>
          <p:cNvSpPr/>
          <p:nvPr/>
        </p:nvSpPr>
        <p:spPr>
          <a:xfrm>
            <a:off x="2286000" y="2362200"/>
            <a:ext cx="5562600" cy="3600986"/>
          </a:xfrm>
          <a:prstGeom prst="rect">
            <a:avLst/>
          </a:prstGeom>
        </p:spPr>
        <p:txBody>
          <a:bodyPr wrap="square">
            <a:spAutoFit/>
          </a:bodyPr>
          <a:lstStyle/>
          <a:p>
            <a:pPr marL="0" lvl="1">
              <a:spcBef>
                <a:spcPct val="70000"/>
              </a:spcBef>
            </a:pPr>
            <a:r>
              <a:rPr lang="en-US" dirty="0" smtClean="0">
                <a:latin typeface="Skia" charset="0"/>
              </a:rPr>
              <a:t>Symbols and Expressions</a:t>
            </a:r>
          </a:p>
          <a:p>
            <a:pPr marL="0" lvl="1">
              <a:spcBef>
                <a:spcPct val="70000"/>
              </a:spcBef>
            </a:pPr>
            <a:r>
              <a:rPr lang="en-US" dirty="0" smtClean="0">
                <a:latin typeface="Skia" charset="0"/>
              </a:rPr>
              <a:t>Linear Equations</a:t>
            </a:r>
          </a:p>
          <a:p>
            <a:pPr marL="0" lvl="1">
              <a:spcBef>
                <a:spcPct val="70000"/>
              </a:spcBef>
            </a:pPr>
            <a:r>
              <a:rPr lang="en-US" dirty="0" smtClean="0">
                <a:latin typeface="Skia" charset="0"/>
              </a:rPr>
              <a:t>Quadratic Equations</a:t>
            </a:r>
          </a:p>
          <a:p>
            <a:pPr marL="0" lvl="1">
              <a:spcBef>
                <a:spcPct val="70000"/>
              </a:spcBef>
            </a:pPr>
            <a:r>
              <a:rPr lang="en-US" dirty="0" smtClean="0">
                <a:latin typeface="Skia" charset="0"/>
              </a:rPr>
              <a:t>Functions</a:t>
            </a:r>
          </a:p>
          <a:p>
            <a:pPr marL="0" lvl="1">
              <a:spcBef>
                <a:spcPct val="70000"/>
              </a:spcBef>
            </a:pPr>
            <a:r>
              <a:rPr lang="en-US" dirty="0" smtClean="0">
                <a:latin typeface="Skia" charset="0"/>
              </a:rPr>
              <a:t>Algebra of Polynomials</a:t>
            </a:r>
          </a:p>
          <a:p>
            <a:pPr marL="0" lvl="1">
              <a:spcBef>
                <a:spcPct val="70000"/>
              </a:spcBef>
            </a:pPr>
            <a:r>
              <a:rPr lang="en-US" dirty="0" err="1" smtClean="0">
                <a:latin typeface="Skia" charset="0"/>
              </a:rPr>
              <a:t>Combinatorics</a:t>
            </a:r>
            <a:r>
              <a:rPr lang="en-US" dirty="0" smtClean="0">
                <a:latin typeface="Skia" charset="0"/>
              </a:rPr>
              <a:t> and Finite Probability</a:t>
            </a:r>
            <a:endParaRPr lang="en-US" dirty="0">
              <a:latin typeface="Skia"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a:xfrm>
            <a:off x="609600" y="609600"/>
            <a:ext cx="7772400" cy="1143000"/>
          </a:xfrm>
        </p:spPr>
        <p:txBody>
          <a:bodyPr/>
          <a:lstStyle/>
          <a:p>
            <a:pPr algn="ctr" eaLnBrk="1" fontAlgn="auto" hangingPunct="1">
              <a:spcAft>
                <a:spcPts val="0"/>
              </a:spcAft>
              <a:defRPr/>
            </a:pPr>
            <a:r>
              <a:rPr lang="en-US" sz="3200" b="1" dirty="0" smtClean="0">
                <a:solidFill>
                  <a:srgbClr val="3F5189"/>
                </a:solidFill>
                <a:latin typeface="Skia" pitchFamily="-110" charset="0"/>
              </a:rPr>
              <a:t>Turning Algebra on Its Head</a:t>
            </a:r>
            <a:endParaRPr lang="en-US" sz="3200" b="1" dirty="0">
              <a:solidFill>
                <a:srgbClr val="3F5189"/>
              </a:solidFill>
              <a:latin typeface="Skia" pitchFamily="-110" charset="0"/>
            </a:endParaRPr>
          </a:p>
        </p:txBody>
      </p:sp>
      <p:sp>
        <p:nvSpPr>
          <p:cNvPr id="5" name="Slide Number Placeholder 4"/>
          <p:cNvSpPr>
            <a:spLocks noGrp="1"/>
          </p:cNvSpPr>
          <p:nvPr>
            <p:ph type="sldNum" sz="quarter" idx="12"/>
          </p:nvPr>
        </p:nvSpPr>
        <p:spPr/>
        <p:txBody>
          <a:bodyPr/>
          <a:lstStyle/>
          <a:p>
            <a:pPr>
              <a:defRPr/>
            </a:pPr>
            <a:fld id="{22F8430D-7A35-F044-81F8-99A6223A8D60}" type="slidenum">
              <a:rPr lang="en-US"/>
              <a:pPr>
                <a:defRPr/>
              </a:pPr>
              <a:t>7</a:t>
            </a:fld>
            <a:endParaRPr lang="en-US"/>
          </a:p>
        </p:txBody>
      </p:sp>
      <p:sp>
        <p:nvSpPr>
          <p:cNvPr id="6" name="Rectangle 5"/>
          <p:cNvSpPr/>
          <p:nvPr/>
        </p:nvSpPr>
        <p:spPr>
          <a:xfrm>
            <a:off x="990600" y="2209800"/>
            <a:ext cx="7543800" cy="3742563"/>
          </a:xfrm>
          <a:prstGeom prst="rect">
            <a:avLst/>
          </a:prstGeom>
        </p:spPr>
        <p:txBody>
          <a:bodyPr wrap="square">
            <a:spAutoFit/>
          </a:bodyPr>
          <a:lstStyle/>
          <a:p>
            <a:pPr>
              <a:lnSpc>
                <a:spcPct val="110000"/>
              </a:lnSpc>
            </a:pPr>
            <a:r>
              <a:rPr lang="en-US" dirty="0" smtClean="0">
                <a:latin typeface="Skia" charset="0"/>
              </a:rPr>
              <a:t>One of the most important transitions from middle- to high-school mathematics is the emergence of algebraic concepts and methods for studying general numerical patterns, quantitative variables and relationships among those variables, and important patterns of change in those relationships. </a:t>
            </a:r>
          </a:p>
          <a:p>
            <a:pPr>
              <a:lnSpc>
                <a:spcPct val="110000"/>
              </a:lnSpc>
            </a:pPr>
            <a:endParaRPr lang="en-US" dirty="0" smtClean="0">
              <a:latin typeface="Skia" charset="0"/>
            </a:endParaRPr>
          </a:p>
          <a:p>
            <a:pPr>
              <a:lnSpc>
                <a:spcPct val="110000"/>
              </a:lnSpc>
            </a:pPr>
            <a:r>
              <a:rPr lang="en-US" dirty="0" smtClean="0">
                <a:latin typeface="Skia" charset="0"/>
              </a:rPr>
              <a:t>The mathematical ideas that are central to that kind of quantitative reasoning are </a:t>
            </a:r>
            <a:r>
              <a:rPr lang="en-US" i="1" dirty="0" smtClean="0">
                <a:latin typeface="Skia" charset="0"/>
              </a:rPr>
              <a:t>variables </a:t>
            </a:r>
            <a:r>
              <a:rPr lang="en-US" dirty="0" smtClean="0">
                <a:latin typeface="Skia" charset="0"/>
              </a:rPr>
              <a:t>and </a:t>
            </a:r>
            <a:r>
              <a:rPr lang="en-US" i="1" dirty="0" smtClean="0">
                <a:latin typeface="Skia" charset="0"/>
              </a:rPr>
              <a:t>functions</a:t>
            </a:r>
            <a:r>
              <a:rPr lang="en-US" dirty="0" smtClean="0">
                <a:latin typeface="Skia" charset="0"/>
              </a:rPr>
              <a:t>. </a:t>
            </a:r>
            <a:endParaRPr lang="en-US" dirty="0">
              <a:latin typeface="Skia"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a:xfrm>
            <a:off x="609600" y="609600"/>
            <a:ext cx="7772400" cy="1143000"/>
          </a:xfrm>
        </p:spPr>
        <p:txBody>
          <a:bodyPr/>
          <a:lstStyle/>
          <a:p>
            <a:pPr algn="ctr" eaLnBrk="1" fontAlgn="auto" hangingPunct="1">
              <a:spcAft>
                <a:spcPts val="0"/>
              </a:spcAft>
              <a:defRPr/>
            </a:pPr>
            <a:r>
              <a:rPr lang="en-US" sz="3200" b="1" dirty="0" smtClean="0">
                <a:solidFill>
                  <a:srgbClr val="3F5189"/>
                </a:solidFill>
                <a:latin typeface="Skia" pitchFamily="-110" charset="0"/>
              </a:rPr>
              <a:t>Algebra in High School</a:t>
            </a:r>
            <a:endParaRPr lang="en-US" sz="3200" b="1" dirty="0">
              <a:solidFill>
                <a:srgbClr val="3F5189"/>
              </a:solidFill>
              <a:latin typeface="Skia" pitchFamily="-110" charset="0"/>
            </a:endParaRPr>
          </a:p>
        </p:txBody>
      </p:sp>
      <p:sp>
        <p:nvSpPr>
          <p:cNvPr id="5" name="Slide Number Placeholder 4"/>
          <p:cNvSpPr>
            <a:spLocks noGrp="1"/>
          </p:cNvSpPr>
          <p:nvPr>
            <p:ph type="sldNum" sz="quarter" idx="12"/>
          </p:nvPr>
        </p:nvSpPr>
        <p:spPr/>
        <p:txBody>
          <a:bodyPr/>
          <a:lstStyle/>
          <a:p>
            <a:pPr>
              <a:defRPr/>
            </a:pPr>
            <a:fld id="{22F8430D-7A35-F044-81F8-99A6223A8D60}" type="slidenum">
              <a:rPr lang="en-US"/>
              <a:pPr>
                <a:defRPr/>
              </a:pPr>
              <a:t>8</a:t>
            </a:fld>
            <a:endParaRPr lang="en-US" dirty="0"/>
          </a:p>
        </p:txBody>
      </p:sp>
      <p:sp>
        <p:nvSpPr>
          <p:cNvPr id="30724" name="Text Box 3"/>
          <p:cNvSpPr txBox="1">
            <a:spLocks noChangeArrowheads="1"/>
          </p:cNvSpPr>
          <p:nvPr/>
        </p:nvSpPr>
        <p:spPr bwMode="auto">
          <a:xfrm>
            <a:off x="609600" y="2209800"/>
            <a:ext cx="7924800" cy="2523768"/>
          </a:xfrm>
          <a:prstGeom prst="rect">
            <a:avLst/>
          </a:prstGeom>
          <a:noFill/>
          <a:ln w="9525">
            <a:noFill/>
            <a:miter lim="800000"/>
            <a:headEnd/>
            <a:tailEnd/>
          </a:ln>
        </p:spPr>
        <p:txBody>
          <a:bodyPr wrap="square" anchor="t">
            <a:prstTxWarp prst="textNoShape">
              <a:avLst/>
            </a:prstTxWarp>
            <a:spAutoFit/>
          </a:bodyPr>
          <a:lstStyle/>
          <a:p>
            <a:pPr>
              <a:lnSpc>
                <a:spcPct val="110000"/>
              </a:lnSpc>
            </a:pPr>
            <a:r>
              <a:rPr lang="en-US" dirty="0" smtClean="0">
                <a:latin typeface="Skia" charset="0"/>
              </a:rPr>
              <a:t>Organizing school algebra around the study of the major families of elementary functions (linear, exponential, power, quadratic and polynomial, rational, and periodic) and their use in mathematical modeling offers the opportunity to bring greater coherence to the study of algebra. </a:t>
            </a:r>
            <a:endParaRPr lang="en-US" dirty="0">
              <a:latin typeface="Skia" charset="0"/>
            </a:endParaRPr>
          </a:p>
        </p:txBody>
      </p:sp>
      <p:sp>
        <p:nvSpPr>
          <p:cNvPr id="7" name="TextBox 6"/>
          <p:cNvSpPr txBox="1"/>
          <p:nvPr/>
        </p:nvSpPr>
        <p:spPr>
          <a:xfrm>
            <a:off x="3733800" y="4876800"/>
            <a:ext cx="4704633" cy="400110"/>
          </a:xfrm>
          <a:prstGeom prst="rect">
            <a:avLst/>
          </a:prstGeom>
          <a:noFill/>
        </p:spPr>
        <p:txBody>
          <a:bodyPr wrap="none" rtlCol="0">
            <a:spAutoFit/>
          </a:bodyPr>
          <a:lstStyle/>
          <a:p>
            <a:r>
              <a:rPr lang="en-US" sz="2000" dirty="0" smtClean="0">
                <a:latin typeface="Skia"/>
                <a:cs typeface="Skia"/>
              </a:rPr>
              <a:t>Fey &amp; Good, 1985; Fey, </a:t>
            </a:r>
            <a:r>
              <a:rPr lang="en-US" sz="2000" dirty="0" err="1" smtClean="0">
                <a:latin typeface="Skia"/>
                <a:cs typeface="Skia"/>
              </a:rPr>
              <a:t>Heid</a:t>
            </a:r>
            <a:r>
              <a:rPr lang="en-US" sz="2000" dirty="0" smtClean="0">
                <a:latin typeface="Skia"/>
                <a:cs typeface="Skia"/>
              </a:rPr>
              <a:t>, et al., 1995</a:t>
            </a:r>
            <a:endParaRPr lang="en-US" sz="2000" dirty="0">
              <a:latin typeface="Skia"/>
              <a:cs typeface="Ski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34882" name="Rectangle 2"/>
          <p:cNvSpPr>
            <a:spLocks noGrp="1" noChangeArrowheads="1"/>
          </p:cNvSpPr>
          <p:nvPr>
            <p:ph type="title"/>
          </p:nvPr>
        </p:nvSpPr>
        <p:spPr>
          <a:xfrm>
            <a:off x="609600" y="609600"/>
            <a:ext cx="7772400" cy="1143000"/>
          </a:xfrm>
        </p:spPr>
        <p:txBody>
          <a:bodyPr/>
          <a:lstStyle/>
          <a:p>
            <a:pPr algn="ctr" eaLnBrk="1" fontAlgn="auto" hangingPunct="1">
              <a:spcAft>
                <a:spcPts val="0"/>
              </a:spcAft>
              <a:defRPr/>
            </a:pPr>
            <a:r>
              <a:rPr lang="en-US" sz="3200" b="1" dirty="0" smtClean="0">
                <a:solidFill>
                  <a:srgbClr val="3F5189"/>
                </a:solidFill>
                <a:latin typeface="Skia" pitchFamily="-110" charset="0"/>
              </a:rPr>
              <a:t>Algebra in High School</a:t>
            </a:r>
            <a:endParaRPr lang="en-US" sz="3200" b="1" dirty="0">
              <a:solidFill>
                <a:srgbClr val="3F5189"/>
              </a:solidFill>
              <a:latin typeface="Skia" pitchFamily="-110" charset="0"/>
            </a:endParaRPr>
          </a:p>
        </p:txBody>
      </p:sp>
      <p:sp>
        <p:nvSpPr>
          <p:cNvPr id="5" name="Slide Number Placeholder 4"/>
          <p:cNvSpPr>
            <a:spLocks noGrp="1"/>
          </p:cNvSpPr>
          <p:nvPr>
            <p:ph type="sldNum" sz="quarter" idx="12"/>
          </p:nvPr>
        </p:nvSpPr>
        <p:spPr/>
        <p:txBody>
          <a:bodyPr/>
          <a:lstStyle/>
          <a:p>
            <a:pPr>
              <a:defRPr/>
            </a:pPr>
            <a:fld id="{22F8430D-7A35-F044-81F8-99A6223A8D60}" type="slidenum">
              <a:rPr lang="en-US"/>
              <a:pPr>
                <a:defRPr/>
              </a:pPr>
              <a:t>9</a:t>
            </a:fld>
            <a:endParaRPr lang="en-US" dirty="0"/>
          </a:p>
        </p:txBody>
      </p:sp>
      <p:sp>
        <p:nvSpPr>
          <p:cNvPr id="30724" name="Text Box 3"/>
          <p:cNvSpPr txBox="1">
            <a:spLocks noChangeArrowheads="1"/>
          </p:cNvSpPr>
          <p:nvPr/>
        </p:nvSpPr>
        <p:spPr bwMode="auto">
          <a:xfrm>
            <a:off x="685800" y="2286000"/>
            <a:ext cx="7924800" cy="1711238"/>
          </a:xfrm>
          <a:prstGeom prst="rect">
            <a:avLst/>
          </a:prstGeom>
          <a:noFill/>
          <a:ln w="9525">
            <a:noFill/>
            <a:miter lim="800000"/>
            <a:headEnd/>
            <a:tailEnd/>
          </a:ln>
        </p:spPr>
        <p:txBody>
          <a:bodyPr wrap="square" anchor="t">
            <a:prstTxWarp prst="textNoShape">
              <a:avLst/>
            </a:prstTxWarp>
            <a:spAutoFit/>
          </a:bodyPr>
          <a:lstStyle/>
          <a:p>
            <a:pPr>
              <a:lnSpc>
                <a:spcPct val="110000"/>
              </a:lnSpc>
            </a:pPr>
            <a:r>
              <a:rPr lang="en-US" dirty="0" smtClean="0">
                <a:latin typeface="Skia" charset="0"/>
              </a:rPr>
              <a:t>Situating the study of school algebra in explorations of contextual settings can provide more meaning to algebra, more motivation to its study, and can provide a broader population greater access to algebraic thinking. </a:t>
            </a:r>
            <a:endParaRPr lang="en-US" dirty="0">
              <a:latin typeface="Skia" charset="0"/>
            </a:endParaRPr>
          </a:p>
        </p:txBody>
      </p:sp>
      <p:sp>
        <p:nvSpPr>
          <p:cNvPr id="7" name="TextBox 6"/>
          <p:cNvSpPr txBox="1"/>
          <p:nvPr/>
        </p:nvSpPr>
        <p:spPr>
          <a:xfrm>
            <a:off x="4343400" y="4419600"/>
            <a:ext cx="4234002" cy="400110"/>
          </a:xfrm>
          <a:prstGeom prst="rect">
            <a:avLst/>
          </a:prstGeom>
          <a:noFill/>
        </p:spPr>
        <p:txBody>
          <a:bodyPr wrap="none" rtlCol="0">
            <a:spAutoFit/>
          </a:bodyPr>
          <a:lstStyle/>
          <a:p>
            <a:r>
              <a:rPr lang="en-US" sz="2000" dirty="0" smtClean="0">
                <a:latin typeface="Skia"/>
                <a:cs typeface="Skia"/>
              </a:rPr>
              <a:t>Hirsch, Fey, et al., 2008, 2009, 2010</a:t>
            </a:r>
            <a:endParaRPr lang="en-US" sz="2000" dirty="0">
              <a:latin typeface="Skia"/>
              <a:cs typeface="Skia"/>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Metal">
      <a:dk1>
        <a:sysClr val="windowText" lastClr="000000"/>
      </a:dk1>
      <a:lt1>
        <a:sysClr val="window" lastClr="FFFFFF"/>
      </a:lt1>
      <a:dk2>
        <a:srgbClr val="32363B"/>
      </a:dk2>
      <a:lt2>
        <a:srgbClr val="CACFD3"/>
      </a:lt2>
      <a:accent1>
        <a:srgbClr val="6283AD"/>
      </a:accent1>
      <a:accent2>
        <a:srgbClr val="324966"/>
      </a:accent2>
      <a:accent3>
        <a:srgbClr val="5B9EA4"/>
      </a:accent3>
      <a:accent4>
        <a:srgbClr val="1D5B57"/>
      </a:accent4>
      <a:accent5>
        <a:srgbClr val="1B4430"/>
      </a:accent5>
      <a:accent6>
        <a:srgbClr val="2F3C35"/>
      </a:accent6>
      <a:hlink>
        <a:srgbClr val="ED7307"/>
      </a:hlink>
      <a:folHlink>
        <a:srgbClr val="6D6F71"/>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ＭＳ Ｐ明朝"/>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Flow.thmx</Template>
  <TotalTime>6580</TotalTime>
  <Words>777</Words>
  <Application>Microsoft Macintosh PowerPoint</Application>
  <PresentationFormat>On-screen Show (4:3)</PresentationFormat>
  <Paragraphs>73</Paragraphs>
  <Slides>13</Slides>
  <Notes>2</Notes>
  <HiddenSlides>0</HiddenSlides>
  <MMClips>0</MMClips>
  <ScaleCrop>false</ScaleCrop>
  <HeadingPairs>
    <vt:vector size="4" baseType="variant">
      <vt:variant>
        <vt:lpstr>Design Template</vt:lpstr>
      </vt:variant>
      <vt:variant>
        <vt:i4>2</vt:i4>
      </vt:variant>
      <vt:variant>
        <vt:lpstr>Slide Titles</vt:lpstr>
      </vt:variant>
      <vt:variant>
        <vt:i4>13</vt:i4>
      </vt:variant>
    </vt:vector>
  </HeadingPairs>
  <TitlesOfParts>
    <vt:vector size="15" baseType="lpstr">
      <vt:lpstr>Flow</vt:lpstr>
      <vt:lpstr>Office Theme</vt:lpstr>
      <vt:lpstr>Slide 1</vt:lpstr>
      <vt:lpstr>      National Mathematics Advisory Panel National Survey of Algebra Teachers</vt:lpstr>
      <vt:lpstr>Key Survey Findings</vt:lpstr>
      <vt:lpstr>Key Survey Findings</vt:lpstr>
      <vt:lpstr>Additional Survey Findings</vt:lpstr>
      <vt:lpstr>Panel Recommendations for the Major Topics of School Algebra</vt:lpstr>
      <vt:lpstr>Turning Algebra on Its Head</vt:lpstr>
      <vt:lpstr>Algebra in High School</vt:lpstr>
      <vt:lpstr>Algebra in High School</vt:lpstr>
      <vt:lpstr>Goals and Approaches</vt:lpstr>
      <vt:lpstr>Goals and Approaches</vt:lpstr>
      <vt:lpstr>Slide 12</vt:lpstr>
      <vt:lpstr>The Motivation Problem Revisited</vt:lpstr>
    </vt:vector>
  </TitlesOfParts>
  <Company>Western Michigan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Chris Hirsch</cp:lastModifiedBy>
  <cp:revision>89</cp:revision>
  <cp:lastPrinted>2010-12-07T19:13:32Z</cp:lastPrinted>
  <dcterms:created xsi:type="dcterms:W3CDTF">2011-01-25T17:53:54Z</dcterms:created>
  <dcterms:modified xsi:type="dcterms:W3CDTF">2011-01-25T17:54:15Z</dcterms:modified>
</cp:coreProperties>
</file>