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
  </p:notesMasterIdLst>
  <p:handoutMasterIdLst>
    <p:handoutMasterId r:id="rId4"/>
  </p:handoutMasterIdLst>
  <p:sldIdLst>
    <p:sldId id="258" r:id="rId2"/>
  </p:sldIdLst>
  <p:sldSz cx="43891200" cy="32918400"/>
  <p:notesSz cx="7010400" cy="9296400"/>
  <p:defaultTextStyle>
    <a:defPPr>
      <a:defRPr lang="en-US"/>
    </a:defPPr>
    <a:lvl1pPr marL="0" algn="l" defTabSz="4075572" rtl="0" eaLnBrk="1" latinLnBrk="0" hangingPunct="1">
      <a:defRPr sz="8023" kern="1200">
        <a:solidFill>
          <a:schemeClr val="tx1"/>
        </a:solidFill>
        <a:latin typeface="+mn-lt"/>
        <a:ea typeface="+mn-ea"/>
        <a:cs typeface="+mn-cs"/>
      </a:defRPr>
    </a:lvl1pPr>
    <a:lvl2pPr marL="2037786" algn="l" defTabSz="4075572" rtl="0" eaLnBrk="1" latinLnBrk="0" hangingPunct="1">
      <a:defRPr sz="8023" kern="1200">
        <a:solidFill>
          <a:schemeClr val="tx1"/>
        </a:solidFill>
        <a:latin typeface="+mn-lt"/>
        <a:ea typeface="+mn-ea"/>
        <a:cs typeface="+mn-cs"/>
      </a:defRPr>
    </a:lvl2pPr>
    <a:lvl3pPr marL="4075572" algn="l" defTabSz="4075572" rtl="0" eaLnBrk="1" latinLnBrk="0" hangingPunct="1">
      <a:defRPr sz="8023" kern="1200">
        <a:solidFill>
          <a:schemeClr val="tx1"/>
        </a:solidFill>
        <a:latin typeface="+mn-lt"/>
        <a:ea typeface="+mn-ea"/>
        <a:cs typeface="+mn-cs"/>
      </a:defRPr>
    </a:lvl3pPr>
    <a:lvl4pPr marL="6113358" algn="l" defTabSz="4075572" rtl="0" eaLnBrk="1" latinLnBrk="0" hangingPunct="1">
      <a:defRPr sz="8023" kern="1200">
        <a:solidFill>
          <a:schemeClr val="tx1"/>
        </a:solidFill>
        <a:latin typeface="+mn-lt"/>
        <a:ea typeface="+mn-ea"/>
        <a:cs typeface="+mn-cs"/>
      </a:defRPr>
    </a:lvl4pPr>
    <a:lvl5pPr marL="8151144" algn="l" defTabSz="4075572" rtl="0" eaLnBrk="1" latinLnBrk="0" hangingPunct="1">
      <a:defRPr sz="8023" kern="1200">
        <a:solidFill>
          <a:schemeClr val="tx1"/>
        </a:solidFill>
        <a:latin typeface="+mn-lt"/>
        <a:ea typeface="+mn-ea"/>
        <a:cs typeface="+mn-cs"/>
      </a:defRPr>
    </a:lvl5pPr>
    <a:lvl6pPr marL="10188931" algn="l" defTabSz="4075572" rtl="0" eaLnBrk="1" latinLnBrk="0" hangingPunct="1">
      <a:defRPr sz="8023" kern="1200">
        <a:solidFill>
          <a:schemeClr val="tx1"/>
        </a:solidFill>
        <a:latin typeface="+mn-lt"/>
        <a:ea typeface="+mn-ea"/>
        <a:cs typeface="+mn-cs"/>
      </a:defRPr>
    </a:lvl6pPr>
    <a:lvl7pPr marL="12226717" algn="l" defTabSz="4075572" rtl="0" eaLnBrk="1" latinLnBrk="0" hangingPunct="1">
      <a:defRPr sz="8023" kern="1200">
        <a:solidFill>
          <a:schemeClr val="tx1"/>
        </a:solidFill>
        <a:latin typeface="+mn-lt"/>
        <a:ea typeface="+mn-ea"/>
        <a:cs typeface="+mn-cs"/>
      </a:defRPr>
    </a:lvl7pPr>
    <a:lvl8pPr marL="14264503" algn="l" defTabSz="4075572" rtl="0" eaLnBrk="1" latinLnBrk="0" hangingPunct="1">
      <a:defRPr sz="8023" kern="1200">
        <a:solidFill>
          <a:schemeClr val="tx1"/>
        </a:solidFill>
        <a:latin typeface="+mn-lt"/>
        <a:ea typeface="+mn-ea"/>
        <a:cs typeface="+mn-cs"/>
      </a:defRPr>
    </a:lvl8pPr>
    <a:lvl9pPr marL="16302289" algn="l" defTabSz="4075572" rtl="0" eaLnBrk="1" latinLnBrk="0" hangingPunct="1">
      <a:defRPr sz="802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80" userDrawn="1">
          <p15:clr>
            <a:srgbClr val="A4A3A4"/>
          </p15:clr>
        </p15:guide>
        <p15:guide id="2" pos="13848" userDrawn="1">
          <p15:clr>
            <a:srgbClr val="A4A3A4"/>
          </p15:clr>
        </p15:guide>
        <p15:guide id="3" pos="13896"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4]" lastIdx="1" clrIdx="6"/>
  <p:cmAuthor id="1" name="Cory Forbes" initials="CF" lastIdx="10" clrIdx="0"/>
  <p:cmAuthor id="2" name="Jennifer Keshwani" initials="JK" lastIdx="3" clrIdx="1"/>
  <p:cmAuthor id="3" name="Devarati Bhattacharya" initials="DB" lastIdx="2" clrIdx="2"/>
  <p:cmAuthor id="4" name="Microsoft Office User" initials="Office" lastIdx="1" clrIdx="3"/>
  <p:cmAuthor id="5" name="Microsoft Office User" initials="Office [2]" lastIdx="1" clrIdx="4"/>
  <p:cmAuthor id="6" name="Microsoft Office User" initials="Office [3]"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2EA"/>
    <a:srgbClr val="A4241A"/>
    <a:srgbClr val="E08E80"/>
    <a:srgbClr val="EA5242"/>
    <a:srgbClr val="F4A69E"/>
    <a:srgbClr val="FF3F44"/>
    <a:srgbClr val="FF4F4F"/>
    <a:srgbClr val="FF6D70"/>
    <a:srgbClr val="FF7C80"/>
    <a:srgbClr val="FAD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B2CBF8-E82A-47C1-B5CF-33387E586F46}" v="20" dt="2021-06-14T22:54:46.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59" autoAdjust="0"/>
    <p:restoredTop sz="95000"/>
  </p:normalViewPr>
  <p:slideViewPr>
    <p:cSldViewPr snapToGrid="0">
      <p:cViewPr varScale="1">
        <p:scale>
          <a:sx n="24" d="100"/>
          <a:sy n="24" d="100"/>
        </p:scale>
        <p:origin x="1746" y="102"/>
      </p:cViewPr>
      <p:guideLst>
        <p:guide orient="horz" pos="10680"/>
        <p:guide pos="13848"/>
        <p:guide pos="13896"/>
      </p:guideLst>
    </p:cSldViewPr>
  </p:slideViewPr>
  <p:notesTextViewPr>
    <p:cViewPr>
      <p:scale>
        <a:sx n="1" d="1"/>
        <a:sy n="1" d="1"/>
      </p:scale>
      <p:origin x="0" y="0"/>
    </p:cViewPr>
  </p:notesTextViewPr>
  <p:notesViewPr>
    <p:cSldViewPr snapToGrid="0">
      <p:cViewPr varScale="1">
        <p:scale>
          <a:sx n="54" d="100"/>
          <a:sy n="54" d="100"/>
        </p:scale>
        <p:origin x="-284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commentAuthors" Target="commentAuthors.xml"/><Relationship Id="rId10" Type="http://schemas.microsoft.com/office/2016/11/relationships/changesInfo" Target="changesInfos/changesInfo1.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Carroll Steward" userId="5c9953b6-973e-46af-bf1e-a16c92f6556d" providerId="ADAL" clId="{71B2CBF8-E82A-47C1-B5CF-33387E586F46}"/>
    <pc:docChg chg="undo custSel modSld">
      <pc:chgData name="Kimberly Carroll Steward" userId="5c9953b6-973e-46af-bf1e-a16c92f6556d" providerId="ADAL" clId="{71B2CBF8-E82A-47C1-B5CF-33387E586F46}" dt="2021-06-14T22:55:11.494" v="1077" actId="14100"/>
      <pc:docMkLst>
        <pc:docMk/>
      </pc:docMkLst>
      <pc:sldChg chg="addSp delSp modSp mod">
        <pc:chgData name="Kimberly Carroll Steward" userId="5c9953b6-973e-46af-bf1e-a16c92f6556d" providerId="ADAL" clId="{71B2CBF8-E82A-47C1-B5CF-33387E586F46}" dt="2021-06-14T22:55:11.494" v="1077" actId="14100"/>
        <pc:sldMkLst>
          <pc:docMk/>
          <pc:sldMk cId="1400205265" sldId="258"/>
        </pc:sldMkLst>
        <pc:spChg chg="del mod">
          <ac:chgData name="Kimberly Carroll Steward" userId="5c9953b6-973e-46af-bf1e-a16c92f6556d" providerId="ADAL" clId="{71B2CBF8-E82A-47C1-B5CF-33387E586F46}" dt="2021-06-14T22:41:48.135" v="819" actId="478"/>
          <ac:spMkLst>
            <pc:docMk/>
            <pc:sldMk cId="1400205265" sldId="258"/>
            <ac:spMk id="4" creationId="{00000000-0000-0000-0000-000000000000}"/>
          </ac:spMkLst>
        </pc:spChg>
        <pc:spChg chg="del mod">
          <ac:chgData name="Kimberly Carroll Steward" userId="5c9953b6-973e-46af-bf1e-a16c92f6556d" providerId="ADAL" clId="{71B2CBF8-E82A-47C1-B5CF-33387E586F46}" dt="2021-06-14T22:36:08.651" v="587" actId="478"/>
          <ac:spMkLst>
            <pc:docMk/>
            <pc:sldMk cId="1400205265" sldId="258"/>
            <ac:spMk id="5" creationId="{00000000-0000-0000-0000-000000000000}"/>
          </ac:spMkLst>
        </pc:spChg>
        <pc:spChg chg="mod">
          <ac:chgData name="Kimberly Carroll Steward" userId="5c9953b6-973e-46af-bf1e-a16c92f6556d" providerId="ADAL" clId="{71B2CBF8-E82A-47C1-B5CF-33387E586F46}" dt="2021-06-14T22:36:03.314" v="586" actId="14100"/>
          <ac:spMkLst>
            <pc:docMk/>
            <pc:sldMk cId="1400205265" sldId="258"/>
            <ac:spMk id="6" creationId="{00000000-0000-0000-0000-000000000000}"/>
          </ac:spMkLst>
        </pc:spChg>
        <pc:spChg chg="mod">
          <ac:chgData name="Kimberly Carroll Steward" userId="5c9953b6-973e-46af-bf1e-a16c92f6556d" providerId="ADAL" clId="{71B2CBF8-E82A-47C1-B5CF-33387E586F46}" dt="2021-06-14T22:49:06.926" v="895" actId="1076"/>
          <ac:spMkLst>
            <pc:docMk/>
            <pc:sldMk cId="1400205265" sldId="258"/>
            <ac:spMk id="7" creationId="{00000000-0000-0000-0000-000000000000}"/>
          </ac:spMkLst>
        </pc:spChg>
        <pc:spChg chg="mod">
          <ac:chgData name="Kimberly Carroll Steward" userId="5c9953b6-973e-46af-bf1e-a16c92f6556d" providerId="ADAL" clId="{71B2CBF8-E82A-47C1-B5CF-33387E586F46}" dt="2021-06-14T22:19:10.072" v="58" actId="20577"/>
          <ac:spMkLst>
            <pc:docMk/>
            <pc:sldMk cId="1400205265" sldId="258"/>
            <ac:spMk id="22" creationId="{00000000-0000-0000-0000-000000000000}"/>
          </ac:spMkLst>
        </pc:spChg>
        <pc:spChg chg="mod">
          <ac:chgData name="Kimberly Carroll Steward" userId="5c9953b6-973e-46af-bf1e-a16c92f6556d" providerId="ADAL" clId="{71B2CBF8-E82A-47C1-B5CF-33387E586F46}" dt="2021-06-14T22:20:46.819" v="183" actId="1036"/>
          <ac:spMkLst>
            <pc:docMk/>
            <pc:sldMk cId="1400205265" sldId="258"/>
            <ac:spMk id="28" creationId="{00000000-0000-0000-0000-000000000000}"/>
          </ac:spMkLst>
        </pc:spChg>
        <pc:spChg chg="del mod">
          <ac:chgData name="Kimberly Carroll Steward" userId="5c9953b6-973e-46af-bf1e-a16c92f6556d" providerId="ADAL" clId="{71B2CBF8-E82A-47C1-B5CF-33387E586F46}" dt="2021-06-14T22:51:39.119" v="941" actId="478"/>
          <ac:spMkLst>
            <pc:docMk/>
            <pc:sldMk cId="1400205265" sldId="258"/>
            <ac:spMk id="29" creationId="{00000000-0000-0000-0000-000000000000}"/>
          </ac:spMkLst>
        </pc:spChg>
        <pc:spChg chg="mod">
          <ac:chgData name="Kimberly Carroll Steward" userId="5c9953b6-973e-46af-bf1e-a16c92f6556d" providerId="ADAL" clId="{71B2CBF8-E82A-47C1-B5CF-33387E586F46}" dt="2021-06-14T22:54:50.406" v="1073" actId="20577"/>
          <ac:spMkLst>
            <pc:docMk/>
            <pc:sldMk cId="1400205265" sldId="258"/>
            <ac:spMk id="32" creationId="{00000000-0000-0000-0000-000000000000}"/>
          </ac:spMkLst>
        </pc:spChg>
        <pc:spChg chg="mod">
          <ac:chgData name="Kimberly Carroll Steward" userId="5c9953b6-973e-46af-bf1e-a16c92f6556d" providerId="ADAL" clId="{71B2CBF8-E82A-47C1-B5CF-33387E586F46}" dt="2021-06-14T22:50:35.139" v="934" actId="207"/>
          <ac:spMkLst>
            <pc:docMk/>
            <pc:sldMk cId="1400205265" sldId="258"/>
            <ac:spMk id="34" creationId="{00000000-0000-0000-0000-000000000000}"/>
          </ac:spMkLst>
        </pc:spChg>
        <pc:spChg chg="mod">
          <ac:chgData name="Kimberly Carroll Steward" userId="5c9953b6-973e-46af-bf1e-a16c92f6556d" providerId="ADAL" clId="{71B2CBF8-E82A-47C1-B5CF-33387E586F46}" dt="2021-06-14T22:49:05.388" v="892" actId="1076"/>
          <ac:spMkLst>
            <pc:docMk/>
            <pc:sldMk cId="1400205265" sldId="258"/>
            <ac:spMk id="40" creationId="{00000000-0000-0000-0000-000000000000}"/>
          </ac:spMkLst>
        </pc:spChg>
        <pc:spChg chg="del">
          <ac:chgData name="Kimberly Carroll Steward" userId="5c9953b6-973e-46af-bf1e-a16c92f6556d" providerId="ADAL" clId="{71B2CBF8-E82A-47C1-B5CF-33387E586F46}" dt="2021-06-14T22:41:46.282" v="818" actId="478"/>
          <ac:spMkLst>
            <pc:docMk/>
            <pc:sldMk cId="1400205265" sldId="258"/>
            <ac:spMk id="63" creationId="{00000000-0000-0000-0000-000000000000}"/>
          </ac:spMkLst>
        </pc:spChg>
        <pc:spChg chg="del">
          <ac:chgData name="Kimberly Carroll Steward" userId="5c9953b6-973e-46af-bf1e-a16c92f6556d" providerId="ADAL" clId="{71B2CBF8-E82A-47C1-B5CF-33387E586F46}" dt="2021-06-14T22:41:50.603" v="820" actId="478"/>
          <ac:spMkLst>
            <pc:docMk/>
            <pc:sldMk cId="1400205265" sldId="258"/>
            <ac:spMk id="64" creationId="{00000000-0000-0000-0000-000000000000}"/>
          </ac:spMkLst>
        </pc:spChg>
        <pc:spChg chg="del">
          <ac:chgData name="Kimberly Carroll Steward" userId="5c9953b6-973e-46af-bf1e-a16c92f6556d" providerId="ADAL" clId="{71B2CBF8-E82A-47C1-B5CF-33387E586F46}" dt="2021-06-14T22:41:51.973" v="821" actId="478"/>
          <ac:spMkLst>
            <pc:docMk/>
            <pc:sldMk cId="1400205265" sldId="258"/>
            <ac:spMk id="65" creationId="{00000000-0000-0000-0000-000000000000}"/>
          </ac:spMkLst>
        </pc:spChg>
        <pc:spChg chg="mod">
          <ac:chgData name="Kimberly Carroll Steward" userId="5c9953b6-973e-46af-bf1e-a16c92f6556d" providerId="ADAL" clId="{71B2CBF8-E82A-47C1-B5CF-33387E586F46}" dt="2021-06-14T22:53:51.091" v="1057"/>
          <ac:spMkLst>
            <pc:docMk/>
            <pc:sldMk cId="1400205265" sldId="258"/>
            <ac:spMk id="66" creationId="{00000000-0000-0000-0000-000000000000}"/>
          </ac:spMkLst>
        </pc:spChg>
        <pc:spChg chg="mod">
          <ac:chgData name="Kimberly Carroll Steward" userId="5c9953b6-973e-46af-bf1e-a16c92f6556d" providerId="ADAL" clId="{71B2CBF8-E82A-47C1-B5CF-33387E586F46}" dt="2021-06-14T22:18:49.709" v="43" actId="20577"/>
          <ac:spMkLst>
            <pc:docMk/>
            <pc:sldMk cId="1400205265" sldId="258"/>
            <ac:spMk id="70" creationId="{00000000-0000-0000-0000-000000000000}"/>
          </ac:spMkLst>
        </pc:spChg>
        <pc:spChg chg="mod">
          <ac:chgData name="Kimberly Carroll Steward" userId="5c9953b6-973e-46af-bf1e-a16c92f6556d" providerId="ADAL" clId="{71B2CBF8-E82A-47C1-B5CF-33387E586F46}" dt="2021-06-14T22:26:14.995" v="198" actId="6549"/>
          <ac:spMkLst>
            <pc:docMk/>
            <pc:sldMk cId="1400205265" sldId="258"/>
            <ac:spMk id="75" creationId="{00000000-0000-0000-0000-000000000000}"/>
          </ac:spMkLst>
        </pc:spChg>
        <pc:spChg chg="mod">
          <ac:chgData name="Kimberly Carroll Steward" userId="5c9953b6-973e-46af-bf1e-a16c92f6556d" providerId="ADAL" clId="{71B2CBF8-E82A-47C1-B5CF-33387E586F46}" dt="2021-06-14T22:49:52.833" v="912"/>
          <ac:spMkLst>
            <pc:docMk/>
            <pc:sldMk cId="1400205265" sldId="258"/>
            <ac:spMk id="82" creationId="{E71CCABF-355D-4714-9F70-C559EEF6E2F4}"/>
          </ac:spMkLst>
        </pc:spChg>
        <pc:spChg chg="mod">
          <ac:chgData name="Kimberly Carroll Steward" userId="5c9953b6-973e-46af-bf1e-a16c92f6556d" providerId="ADAL" clId="{71B2CBF8-E82A-47C1-B5CF-33387E586F46}" dt="2021-06-14T22:50:11.243" v="933" actId="20577"/>
          <ac:spMkLst>
            <pc:docMk/>
            <pc:sldMk cId="1400205265" sldId="258"/>
            <ac:spMk id="83" creationId="{B6A834EE-C19A-4DBD-82DE-58B6221090C2}"/>
          </ac:spMkLst>
        </pc:spChg>
        <pc:spChg chg="add mod">
          <ac:chgData name="Kimberly Carroll Steward" userId="5c9953b6-973e-46af-bf1e-a16c92f6556d" providerId="ADAL" clId="{71B2CBF8-E82A-47C1-B5CF-33387E586F46}" dt="2021-06-14T22:51:27.361" v="939" actId="255"/>
          <ac:spMkLst>
            <pc:docMk/>
            <pc:sldMk cId="1400205265" sldId="258"/>
            <ac:spMk id="85" creationId="{7A5C28CE-10E0-47DF-A231-E43A32519734}"/>
          </ac:spMkLst>
        </pc:spChg>
        <pc:grpChg chg="mod">
          <ac:chgData name="Kimberly Carroll Steward" userId="5c9953b6-973e-46af-bf1e-a16c92f6556d" providerId="ADAL" clId="{71B2CBF8-E82A-47C1-B5CF-33387E586F46}" dt="2021-06-14T22:49:07.494" v="896" actId="1076"/>
          <ac:grpSpMkLst>
            <pc:docMk/>
            <pc:sldMk cId="1400205265" sldId="258"/>
            <ac:grpSpMk id="14" creationId="{00000000-0000-0000-0000-000000000000}"/>
          </ac:grpSpMkLst>
        </pc:grpChg>
        <pc:grpChg chg="mod">
          <ac:chgData name="Kimberly Carroll Steward" userId="5c9953b6-973e-46af-bf1e-a16c92f6556d" providerId="ADAL" clId="{71B2CBF8-E82A-47C1-B5CF-33387E586F46}" dt="2021-06-14T22:49:06.447" v="894" actId="1076"/>
          <ac:grpSpMkLst>
            <pc:docMk/>
            <pc:sldMk cId="1400205265" sldId="258"/>
            <ac:grpSpMk id="55" creationId="{00000000-0000-0000-0000-000000000000}"/>
          </ac:grpSpMkLst>
        </pc:grpChg>
        <pc:grpChg chg="mod">
          <ac:chgData name="Kimberly Carroll Steward" userId="5c9953b6-973e-46af-bf1e-a16c92f6556d" providerId="ADAL" clId="{71B2CBF8-E82A-47C1-B5CF-33387E586F46}" dt="2021-06-14T22:49:06.926" v="895" actId="1076"/>
          <ac:grpSpMkLst>
            <pc:docMk/>
            <pc:sldMk cId="1400205265" sldId="258"/>
            <ac:grpSpMk id="67" creationId="{00000000-0000-0000-0000-000000000000}"/>
          </ac:grpSpMkLst>
        </pc:grpChg>
        <pc:grpChg chg="mod">
          <ac:chgData name="Kimberly Carroll Steward" userId="5c9953b6-973e-46af-bf1e-a16c92f6556d" providerId="ADAL" clId="{71B2CBF8-E82A-47C1-B5CF-33387E586F46}" dt="2021-06-14T22:49:14.755" v="898" actId="1076"/>
          <ac:grpSpMkLst>
            <pc:docMk/>
            <pc:sldMk cId="1400205265" sldId="258"/>
            <ac:grpSpMk id="72" creationId="{00000000-0000-0000-0000-000000000000}"/>
          </ac:grpSpMkLst>
        </pc:grpChg>
        <pc:grpChg chg="add mod">
          <ac:chgData name="Kimberly Carroll Steward" userId="5c9953b6-973e-46af-bf1e-a16c92f6556d" providerId="ADAL" clId="{71B2CBF8-E82A-47C1-B5CF-33387E586F46}" dt="2021-06-14T22:50:00.686" v="914" actId="14100"/>
          <ac:grpSpMkLst>
            <pc:docMk/>
            <pc:sldMk cId="1400205265" sldId="258"/>
            <ac:grpSpMk id="81" creationId="{FE48CBDE-1931-4B02-8B39-F0C7D385897C}"/>
          </ac:grpSpMkLst>
        </pc:grpChg>
        <pc:graphicFrameChg chg="mod modGraphic">
          <ac:chgData name="Kimberly Carroll Steward" userId="5c9953b6-973e-46af-bf1e-a16c92f6556d" providerId="ADAL" clId="{71B2CBF8-E82A-47C1-B5CF-33387E586F46}" dt="2021-06-14T22:49:41.892" v="911" actId="14734"/>
          <ac:graphicFrameMkLst>
            <pc:docMk/>
            <pc:sldMk cId="1400205265" sldId="258"/>
            <ac:graphicFrameMk id="33" creationId="{00000000-0000-0000-0000-000000000000}"/>
          </ac:graphicFrameMkLst>
        </pc:graphicFrameChg>
        <pc:graphicFrameChg chg="mod">
          <ac:chgData name="Kimberly Carroll Steward" userId="5c9953b6-973e-46af-bf1e-a16c92f6556d" providerId="ADAL" clId="{71B2CBF8-E82A-47C1-B5CF-33387E586F46}" dt="2021-06-14T22:49:05.388" v="892" actId="1076"/>
          <ac:graphicFrameMkLst>
            <pc:docMk/>
            <pc:sldMk cId="1400205265" sldId="258"/>
            <ac:graphicFrameMk id="36" creationId="{00000000-0000-0000-0000-000000000000}"/>
          </ac:graphicFrameMkLst>
        </pc:graphicFrameChg>
        <pc:graphicFrameChg chg="del">
          <ac:chgData name="Kimberly Carroll Steward" userId="5c9953b6-973e-46af-bf1e-a16c92f6556d" providerId="ADAL" clId="{71B2CBF8-E82A-47C1-B5CF-33387E586F46}" dt="2021-06-14T22:41:26.379" v="812" actId="478"/>
          <ac:graphicFrameMkLst>
            <pc:docMk/>
            <pc:sldMk cId="1400205265" sldId="258"/>
            <ac:graphicFrameMk id="73" creationId="{E4440674-1BCE-4AAC-AEE6-CA62C000EE9E}"/>
          </ac:graphicFrameMkLst>
        </pc:graphicFrameChg>
        <pc:picChg chg="mod">
          <ac:chgData name="Kimberly Carroll Steward" userId="5c9953b6-973e-46af-bf1e-a16c92f6556d" providerId="ADAL" clId="{71B2CBF8-E82A-47C1-B5CF-33387E586F46}" dt="2021-06-14T22:54:06.719" v="1061" actId="1037"/>
          <ac:picMkLst>
            <pc:docMk/>
            <pc:sldMk cId="1400205265" sldId="258"/>
            <ac:picMk id="31" creationId="{00000000-0000-0000-0000-000000000000}"/>
          </ac:picMkLst>
        </pc:picChg>
        <pc:picChg chg="add mod modCrop">
          <ac:chgData name="Kimberly Carroll Steward" userId="5c9953b6-973e-46af-bf1e-a16c92f6556d" providerId="ADAL" clId="{71B2CBF8-E82A-47C1-B5CF-33387E586F46}" dt="2021-06-14T22:43:49.355" v="841" actId="1076"/>
          <ac:picMkLst>
            <pc:docMk/>
            <pc:sldMk cId="1400205265" sldId="258"/>
            <ac:picMk id="38" creationId="{5F234D7B-D757-48D6-A5DA-6620ADFE3991}"/>
          </ac:picMkLst>
        </pc:picChg>
        <pc:picChg chg="add del mod">
          <ac:chgData name="Kimberly Carroll Steward" userId="5c9953b6-973e-46af-bf1e-a16c92f6556d" providerId="ADAL" clId="{71B2CBF8-E82A-47C1-B5CF-33387E586F46}" dt="2021-06-14T22:43:48.449" v="840" actId="478"/>
          <ac:picMkLst>
            <pc:docMk/>
            <pc:sldMk cId="1400205265" sldId="258"/>
            <ac:picMk id="41" creationId="{8839BCA8-5BCC-4DA8-9221-D2F285A38133}"/>
          </ac:picMkLst>
        </pc:picChg>
        <pc:picChg chg="add mod modCrop">
          <ac:chgData name="Kimberly Carroll Steward" userId="5c9953b6-973e-46af-bf1e-a16c92f6556d" providerId="ADAL" clId="{71B2CBF8-E82A-47C1-B5CF-33387E586F46}" dt="2021-06-14T22:55:11.494" v="1077" actId="14100"/>
          <ac:picMkLst>
            <pc:docMk/>
            <pc:sldMk cId="1400205265" sldId="258"/>
            <ac:picMk id="42" creationId="{8E29AA11-48EA-470D-825A-EA5EFC3CD065}"/>
          </ac:picMkLst>
        </pc:picChg>
        <pc:cxnChg chg="mod">
          <ac:chgData name="Kimberly Carroll Steward" userId="5c9953b6-973e-46af-bf1e-a16c92f6556d" providerId="ADAL" clId="{71B2CBF8-E82A-47C1-B5CF-33387E586F46}" dt="2021-06-14T22:49:52.833" v="912"/>
          <ac:cxnSpMkLst>
            <pc:docMk/>
            <pc:sldMk cId="1400205265" sldId="258"/>
            <ac:cxnSpMk id="84" creationId="{A1B00B87-2C4C-42FA-B4CD-3B3C3D29110D}"/>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4DBFAE-A9AB-FD48-AA6D-DD50DAFF7103}" type="doc">
      <dgm:prSet loTypeId="urn:microsoft.com/office/officeart/2005/8/layout/matrix3" loCatId="matrix" qsTypeId="urn:microsoft.com/office/officeart/2005/8/quickstyle/simple4" qsCatId="simple" csTypeId="urn:microsoft.com/office/officeart/2005/8/colors/accent1_2" csCatId="accent1" phldr="1"/>
      <dgm:spPr/>
      <dgm:t>
        <a:bodyPr/>
        <a:lstStyle/>
        <a:p>
          <a:endParaRPr lang="en-US"/>
        </a:p>
      </dgm:t>
    </dgm:pt>
    <dgm:pt modelId="{927948AC-3532-D645-8AF4-476594F12DA9}">
      <dgm:prSet phldrT="[Text]" custT="1"/>
      <dgm:spPr>
        <a:solidFill>
          <a:schemeClr val="accent6">
            <a:lumMod val="75000"/>
          </a:schemeClr>
        </a:solidFill>
      </dgm:spPr>
      <dgm:t>
        <a:bodyPr/>
        <a:lstStyle/>
        <a:p>
          <a:r>
            <a:rPr lang="en-US" sz="2400" dirty="0">
              <a:latin typeface="Arial" charset="0"/>
              <a:ea typeface="Arial" charset="0"/>
              <a:cs typeface="Arial" charset="0"/>
            </a:rPr>
            <a:t>Articulating climate-related phenomena is challenging, for all students.</a:t>
          </a:r>
        </a:p>
        <a:p>
          <a:r>
            <a:rPr lang="en-US" sz="2400" dirty="0">
              <a:latin typeface="Arial" charset="0"/>
              <a:ea typeface="Arial" charset="0"/>
              <a:cs typeface="Arial" charset="0"/>
            </a:rPr>
            <a:t>(Bowen &amp; Rodger, 2008; Kuhn 1993; Sandoval, 2005).</a:t>
          </a:r>
        </a:p>
      </dgm:t>
    </dgm:pt>
    <dgm:pt modelId="{390A661B-4147-A04A-ABB0-0D9F87805266}" type="parTrans" cxnId="{D71A1448-2B7E-EE46-91E6-6B45D36ED739}">
      <dgm:prSet/>
      <dgm:spPr/>
      <dgm:t>
        <a:bodyPr/>
        <a:lstStyle/>
        <a:p>
          <a:endParaRPr lang="en-US"/>
        </a:p>
      </dgm:t>
    </dgm:pt>
    <dgm:pt modelId="{99ED54EE-96B5-5048-B054-43BEAD49FB10}" type="sibTrans" cxnId="{D71A1448-2B7E-EE46-91E6-6B45D36ED739}">
      <dgm:prSet/>
      <dgm:spPr/>
      <dgm:t>
        <a:bodyPr/>
        <a:lstStyle/>
        <a:p>
          <a:endParaRPr lang="en-US"/>
        </a:p>
      </dgm:t>
    </dgm:pt>
    <dgm:pt modelId="{813071EB-B704-3240-BED0-59F64C32CC79}">
      <dgm:prSet phldrT="[Text]" custT="1"/>
      <dgm:spPr>
        <a:solidFill>
          <a:schemeClr val="accent6">
            <a:lumMod val="75000"/>
          </a:schemeClr>
        </a:solidFill>
      </dgm:spPr>
      <dgm:t>
        <a:bodyPr/>
        <a:lstStyle/>
        <a:p>
          <a:r>
            <a:rPr lang="en-US" sz="2400" dirty="0">
              <a:latin typeface="Arial" charset="0"/>
              <a:ea typeface="Arial" charset="0"/>
              <a:cs typeface="Arial" charset="0"/>
            </a:rPr>
            <a:t>Emphasis on developing reasoning instead of learning facts about climate phenomena.</a:t>
          </a:r>
        </a:p>
        <a:p>
          <a:r>
            <a:rPr lang="en-US" sz="2400" dirty="0">
              <a:latin typeface="Arial" charset="0"/>
              <a:ea typeface="Arial" charset="0"/>
              <a:cs typeface="Arial" charset="0"/>
            </a:rPr>
            <a:t>(Driver et al., 1996)</a:t>
          </a:r>
        </a:p>
      </dgm:t>
    </dgm:pt>
    <dgm:pt modelId="{AF7A023E-CDBB-744C-913B-B3782F2A8324}" type="parTrans" cxnId="{27CD2899-444D-9540-A290-F0ACB4AE841C}">
      <dgm:prSet/>
      <dgm:spPr/>
      <dgm:t>
        <a:bodyPr/>
        <a:lstStyle/>
        <a:p>
          <a:endParaRPr lang="en-US"/>
        </a:p>
      </dgm:t>
    </dgm:pt>
    <dgm:pt modelId="{E7410597-175F-284D-B429-D58F96EF5FBD}" type="sibTrans" cxnId="{27CD2899-444D-9540-A290-F0ACB4AE841C}">
      <dgm:prSet/>
      <dgm:spPr/>
      <dgm:t>
        <a:bodyPr/>
        <a:lstStyle/>
        <a:p>
          <a:endParaRPr lang="en-US"/>
        </a:p>
      </dgm:t>
    </dgm:pt>
    <dgm:pt modelId="{36A0589D-83D5-4541-A6B2-C882F3DCEB0E}">
      <dgm:prSet phldrT="[Text]" custT="1"/>
      <dgm:spPr>
        <a:solidFill>
          <a:schemeClr val="accent6">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400"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latin typeface="Arial" charset="0"/>
            <a:ea typeface="Arial" charset="0"/>
            <a:cs typeface="Arial"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dirty="0">
              <a:latin typeface="Arial" charset="0"/>
              <a:ea typeface="Arial" charset="0"/>
              <a:cs typeface="Arial" charset="0"/>
            </a:rPr>
            <a:t>Model-based learning helps students in understanding climate  phenomena and their functions. </a:t>
          </a:r>
        </a:p>
        <a:p>
          <a:pPr marL="0" marR="0" lvl="0" indent="0" defTabSz="914400" eaLnBrk="1" fontAlgn="auto" latinLnBrk="0" hangingPunct="1">
            <a:lnSpc>
              <a:spcPct val="100000"/>
            </a:lnSpc>
            <a:spcBef>
              <a:spcPts val="0"/>
            </a:spcBef>
            <a:spcAft>
              <a:spcPts val="0"/>
            </a:spcAft>
            <a:buClrTx/>
            <a:buSzTx/>
            <a:buFontTx/>
            <a:buNone/>
            <a:tabLst/>
            <a:defRPr/>
          </a:pPr>
          <a:r>
            <a:rPr lang="en-US" sz="2400" dirty="0">
              <a:latin typeface="Arial" charset="0"/>
              <a:ea typeface="Arial" charset="0"/>
              <a:cs typeface="Arial" charset="0"/>
            </a:rPr>
            <a:t>(Baek et al. 2011;; Forbes et al. 2015; Halloun 2007; Schwarz et al. 2009)</a:t>
          </a:r>
        </a:p>
        <a:p>
          <a:pPr defTabSz="800100">
            <a:lnSpc>
              <a:spcPct val="90000"/>
            </a:lnSpc>
            <a:spcBef>
              <a:spcPct val="0"/>
            </a:spcBef>
            <a:spcAft>
              <a:spcPct val="35000"/>
            </a:spcAft>
          </a:pPr>
          <a:r>
            <a:rPr lang="en-US" sz="2400" dirty="0">
              <a:latin typeface="Times New Roman" charset="0"/>
              <a:ea typeface="Times New Roman" charset="0"/>
              <a:cs typeface="Times New Roman" charset="0"/>
            </a:rPr>
            <a:t> </a:t>
          </a:r>
          <a:endParaRPr lang="en-US" sz="2400" dirty="0"/>
        </a:p>
      </dgm:t>
    </dgm:pt>
    <dgm:pt modelId="{A5563B16-9CEB-544D-B124-5BBB3AB438E3}" type="parTrans" cxnId="{A85ED372-E45F-374D-B572-907F0E60D99E}">
      <dgm:prSet/>
      <dgm:spPr/>
      <dgm:t>
        <a:bodyPr/>
        <a:lstStyle/>
        <a:p>
          <a:endParaRPr lang="en-US"/>
        </a:p>
      </dgm:t>
    </dgm:pt>
    <dgm:pt modelId="{4F82B784-37D6-1743-AA4E-C776FA9E0CFC}" type="sibTrans" cxnId="{A85ED372-E45F-374D-B572-907F0E60D99E}">
      <dgm:prSet/>
      <dgm:spPr/>
      <dgm:t>
        <a:bodyPr/>
        <a:lstStyle/>
        <a:p>
          <a:endParaRPr lang="en-US"/>
        </a:p>
      </dgm:t>
    </dgm:pt>
    <dgm:pt modelId="{4B5CCA51-8891-694A-B39A-D532F52FAB77}">
      <dgm:prSet phldrT="[Text]" custT="1"/>
      <dgm:spPr>
        <a:solidFill>
          <a:schemeClr val="accent6">
            <a:lumMod val="75000"/>
          </a:schemeClr>
        </a:solidFill>
      </dgm:spPr>
      <dgm:t>
        <a:bodyPr/>
        <a:lstStyle/>
        <a:p>
          <a:r>
            <a:rPr lang="en-US" sz="2400" dirty="0">
              <a:latin typeface="Arial" charset="0"/>
              <a:ea typeface="Arial" charset="0"/>
              <a:cs typeface="Arial" charset="0"/>
            </a:rPr>
            <a:t>Students reasoning about climate can be supported by epistemological investigations.</a:t>
          </a:r>
        </a:p>
        <a:p>
          <a:r>
            <a:rPr lang="en-US" sz="2400" dirty="0">
              <a:latin typeface="Arial" charset="0"/>
              <a:ea typeface="Arial" charset="0"/>
              <a:cs typeface="Arial" charset="0"/>
            </a:rPr>
            <a:t>(Holthius et al., 2014; Huxter et al., 2013).</a:t>
          </a:r>
        </a:p>
      </dgm:t>
    </dgm:pt>
    <dgm:pt modelId="{4985A75B-9B2E-C64C-A3D8-3FD4247ECB81}" type="parTrans" cxnId="{6E5B3CCB-4404-6949-AB7B-550255FA3B18}">
      <dgm:prSet/>
      <dgm:spPr/>
      <dgm:t>
        <a:bodyPr/>
        <a:lstStyle/>
        <a:p>
          <a:endParaRPr lang="en-US"/>
        </a:p>
      </dgm:t>
    </dgm:pt>
    <dgm:pt modelId="{77D4F307-412A-7341-B37F-5C0AEA38BBB1}" type="sibTrans" cxnId="{6E5B3CCB-4404-6949-AB7B-550255FA3B18}">
      <dgm:prSet/>
      <dgm:spPr/>
      <dgm:t>
        <a:bodyPr/>
        <a:lstStyle/>
        <a:p>
          <a:endParaRPr lang="en-US"/>
        </a:p>
      </dgm:t>
    </dgm:pt>
    <dgm:pt modelId="{78679156-4EF0-A44C-A63A-3F28506DED2E}" type="pres">
      <dgm:prSet presAssocID="{084DBFAE-A9AB-FD48-AA6D-DD50DAFF7103}" presName="matrix" presStyleCnt="0">
        <dgm:presLayoutVars>
          <dgm:chMax val="1"/>
          <dgm:dir/>
          <dgm:resizeHandles val="exact"/>
        </dgm:presLayoutVars>
      </dgm:prSet>
      <dgm:spPr/>
    </dgm:pt>
    <dgm:pt modelId="{EEB5D34F-C77A-9446-A44D-C77F65BED04C}" type="pres">
      <dgm:prSet presAssocID="{084DBFAE-A9AB-FD48-AA6D-DD50DAFF7103}" presName="diamond" presStyleLbl="bgShp" presStyleIdx="0" presStyleCnt="1" custScaleX="109846" custLinFactNeighborX="1135" custLinFactNeighborY="-3139"/>
      <dgm:spPr>
        <a:solidFill>
          <a:schemeClr val="accent6">
            <a:lumMod val="20000"/>
            <a:lumOff val="80000"/>
          </a:schemeClr>
        </a:solidFill>
      </dgm:spPr>
    </dgm:pt>
    <dgm:pt modelId="{A143083B-0673-6E40-857B-75F517C2871B}" type="pres">
      <dgm:prSet presAssocID="{084DBFAE-A9AB-FD48-AA6D-DD50DAFF7103}" presName="quad1" presStyleLbl="node1" presStyleIdx="0" presStyleCnt="4">
        <dgm:presLayoutVars>
          <dgm:chMax val="0"/>
          <dgm:chPref val="0"/>
          <dgm:bulletEnabled val="1"/>
        </dgm:presLayoutVars>
      </dgm:prSet>
      <dgm:spPr/>
    </dgm:pt>
    <dgm:pt modelId="{7217CCFC-0C40-5444-983B-878D43CB0C5A}" type="pres">
      <dgm:prSet presAssocID="{084DBFAE-A9AB-FD48-AA6D-DD50DAFF7103}" presName="quad2" presStyleLbl="node1" presStyleIdx="1" presStyleCnt="4">
        <dgm:presLayoutVars>
          <dgm:chMax val="0"/>
          <dgm:chPref val="0"/>
          <dgm:bulletEnabled val="1"/>
        </dgm:presLayoutVars>
      </dgm:prSet>
      <dgm:spPr/>
    </dgm:pt>
    <dgm:pt modelId="{2BB6954B-4C16-A94C-A020-B9EC81AEFAA9}" type="pres">
      <dgm:prSet presAssocID="{084DBFAE-A9AB-FD48-AA6D-DD50DAFF7103}" presName="quad3" presStyleLbl="node1" presStyleIdx="2" presStyleCnt="4">
        <dgm:presLayoutVars>
          <dgm:chMax val="0"/>
          <dgm:chPref val="0"/>
          <dgm:bulletEnabled val="1"/>
        </dgm:presLayoutVars>
      </dgm:prSet>
      <dgm:spPr/>
    </dgm:pt>
    <dgm:pt modelId="{35B3D978-BE7D-4E46-ACA9-1BED004873D1}" type="pres">
      <dgm:prSet presAssocID="{084DBFAE-A9AB-FD48-AA6D-DD50DAFF7103}" presName="quad4" presStyleLbl="node1" presStyleIdx="3" presStyleCnt="4">
        <dgm:presLayoutVars>
          <dgm:chMax val="0"/>
          <dgm:chPref val="0"/>
          <dgm:bulletEnabled val="1"/>
        </dgm:presLayoutVars>
      </dgm:prSet>
      <dgm:spPr/>
    </dgm:pt>
  </dgm:ptLst>
  <dgm:cxnLst>
    <dgm:cxn modelId="{C7AF7218-EC94-9F4A-AC77-4556A7C608F2}" type="presOf" srcId="{813071EB-B704-3240-BED0-59F64C32CC79}" destId="{7217CCFC-0C40-5444-983B-878D43CB0C5A}" srcOrd="0" destOrd="0" presId="urn:microsoft.com/office/officeart/2005/8/layout/matrix3"/>
    <dgm:cxn modelId="{D71A1448-2B7E-EE46-91E6-6B45D36ED739}" srcId="{084DBFAE-A9AB-FD48-AA6D-DD50DAFF7103}" destId="{927948AC-3532-D645-8AF4-476594F12DA9}" srcOrd="0" destOrd="0" parTransId="{390A661B-4147-A04A-ABB0-0D9F87805266}" sibTransId="{99ED54EE-96B5-5048-B054-43BEAD49FB10}"/>
    <dgm:cxn modelId="{A85ED372-E45F-374D-B572-907F0E60D99E}" srcId="{084DBFAE-A9AB-FD48-AA6D-DD50DAFF7103}" destId="{36A0589D-83D5-4541-A6B2-C882F3DCEB0E}" srcOrd="3" destOrd="0" parTransId="{A5563B16-9CEB-544D-B124-5BBB3AB438E3}" sibTransId="{4F82B784-37D6-1743-AA4E-C776FA9E0CFC}"/>
    <dgm:cxn modelId="{4930D376-8B2C-E949-BD35-F3CEEDE5A83D}" type="presOf" srcId="{36A0589D-83D5-4541-A6B2-C882F3DCEB0E}" destId="{35B3D978-BE7D-4E46-ACA9-1BED004873D1}" srcOrd="0" destOrd="0" presId="urn:microsoft.com/office/officeart/2005/8/layout/matrix3"/>
    <dgm:cxn modelId="{EAB4D684-629B-6C46-9346-69B5B2C6C83C}" type="presOf" srcId="{084DBFAE-A9AB-FD48-AA6D-DD50DAFF7103}" destId="{78679156-4EF0-A44C-A63A-3F28506DED2E}" srcOrd="0" destOrd="0" presId="urn:microsoft.com/office/officeart/2005/8/layout/matrix3"/>
    <dgm:cxn modelId="{27CD2899-444D-9540-A290-F0ACB4AE841C}" srcId="{084DBFAE-A9AB-FD48-AA6D-DD50DAFF7103}" destId="{813071EB-B704-3240-BED0-59F64C32CC79}" srcOrd="1" destOrd="0" parTransId="{AF7A023E-CDBB-744C-913B-B3782F2A8324}" sibTransId="{E7410597-175F-284D-B429-D58F96EF5FBD}"/>
    <dgm:cxn modelId="{E8BB7DA4-3F21-2B42-A927-2E8054E78EFC}" type="presOf" srcId="{4B5CCA51-8891-694A-B39A-D532F52FAB77}" destId="{2BB6954B-4C16-A94C-A020-B9EC81AEFAA9}" srcOrd="0" destOrd="0" presId="urn:microsoft.com/office/officeart/2005/8/layout/matrix3"/>
    <dgm:cxn modelId="{6E5B3CCB-4404-6949-AB7B-550255FA3B18}" srcId="{084DBFAE-A9AB-FD48-AA6D-DD50DAFF7103}" destId="{4B5CCA51-8891-694A-B39A-D532F52FAB77}" srcOrd="2" destOrd="0" parTransId="{4985A75B-9B2E-C64C-A3D8-3FD4247ECB81}" sibTransId="{77D4F307-412A-7341-B37F-5C0AEA38BBB1}"/>
    <dgm:cxn modelId="{EF5713D7-71F3-DB46-9A91-3303CCE77B67}" type="presOf" srcId="{927948AC-3532-D645-8AF4-476594F12DA9}" destId="{A143083B-0673-6E40-857B-75F517C2871B}" srcOrd="0" destOrd="0" presId="urn:microsoft.com/office/officeart/2005/8/layout/matrix3"/>
    <dgm:cxn modelId="{3E21DD43-7465-1D46-8B03-0A4B20538536}" type="presParOf" srcId="{78679156-4EF0-A44C-A63A-3F28506DED2E}" destId="{EEB5D34F-C77A-9446-A44D-C77F65BED04C}" srcOrd="0" destOrd="0" presId="urn:microsoft.com/office/officeart/2005/8/layout/matrix3"/>
    <dgm:cxn modelId="{BB7134EA-8A0E-D04C-87B5-FB4B49FC828A}" type="presParOf" srcId="{78679156-4EF0-A44C-A63A-3F28506DED2E}" destId="{A143083B-0673-6E40-857B-75F517C2871B}" srcOrd="1" destOrd="0" presId="urn:microsoft.com/office/officeart/2005/8/layout/matrix3"/>
    <dgm:cxn modelId="{B8C6F294-87C2-8A48-A0D0-A6D4CBB58FBA}" type="presParOf" srcId="{78679156-4EF0-A44C-A63A-3F28506DED2E}" destId="{7217CCFC-0C40-5444-983B-878D43CB0C5A}" srcOrd="2" destOrd="0" presId="urn:microsoft.com/office/officeart/2005/8/layout/matrix3"/>
    <dgm:cxn modelId="{FF73DF78-64DF-494F-83BE-A7F8C887CFD6}" type="presParOf" srcId="{78679156-4EF0-A44C-A63A-3F28506DED2E}" destId="{2BB6954B-4C16-A94C-A020-B9EC81AEFAA9}" srcOrd="3" destOrd="0" presId="urn:microsoft.com/office/officeart/2005/8/layout/matrix3"/>
    <dgm:cxn modelId="{FEA30D15-BB31-304F-AA1F-7F9621F1324E}" type="presParOf" srcId="{78679156-4EF0-A44C-A63A-3F28506DED2E}" destId="{35B3D978-BE7D-4E46-ACA9-1BED004873D1}"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CFFD64-F92A-8647-8069-03244A53B311}" type="doc">
      <dgm:prSet loTypeId="urn:microsoft.com/office/officeart/2005/8/layout/process1" loCatId="matrix" qsTypeId="urn:microsoft.com/office/officeart/2005/8/quickstyle/simple4" qsCatId="simple" csTypeId="urn:microsoft.com/office/officeart/2005/8/colors/accent1_2" csCatId="accent1" phldr="1"/>
      <dgm:spPr/>
      <dgm:t>
        <a:bodyPr/>
        <a:lstStyle/>
        <a:p>
          <a:endParaRPr lang="en-US"/>
        </a:p>
      </dgm:t>
    </dgm:pt>
    <dgm:pt modelId="{0690E0E1-1CDB-AF40-9A83-40DF300A481B}">
      <dgm:prSet phldrT="[Text]" custT="1"/>
      <dgm:spPr>
        <a:solidFill>
          <a:schemeClr val="accent6">
            <a:lumMod val="20000"/>
            <a:lumOff val="80000"/>
          </a:schemeClr>
        </a:solidFill>
      </dgm:spPr>
      <dgm:t>
        <a:bodyPr/>
        <a:lstStyle/>
        <a:p>
          <a:r>
            <a:rPr lang="en-US" sz="2400" b="1" dirty="0">
              <a:solidFill>
                <a:schemeClr val="tx1"/>
              </a:solidFill>
              <a:latin typeface="Arial" charset="0"/>
              <a:ea typeface="Arial" charset="0"/>
              <a:cs typeface="Arial" charset="0"/>
            </a:rPr>
            <a:t>Year 1- Selecting the big idea,  create a claim, identify the grade level </a:t>
          </a:r>
          <a:endParaRPr lang="en-US" sz="2800" dirty="0">
            <a:solidFill>
              <a:schemeClr val="tx1"/>
            </a:solidFill>
            <a:latin typeface="Arial" charset="0"/>
            <a:ea typeface="Arial" charset="0"/>
            <a:cs typeface="Arial" charset="0"/>
          </a:endParaRPr>
        </a:p>
      </dgm:t>
    </dgm:pt>
    <dgm:pt modelId="{97BBA75C-C93E-EF45-B162-97CBE4556504}" type="parTrans" cxnId="{0A5A1A08-7F57-994F-BAAC-2698F490E014}">
      <dgm:prSet/>
      <dgm:spPr/>
      <dgm:t>
        <a:bodyPr/>
        <a:lstStyle/>
        <a:p>
          <a:endParaRPr lang="en-US"/>
        </a:p>
      </dgm:t>
    </dgm:pt>
    <dgm:pt modelId="{DF2B7841-8830-D34A-87DB-4BE5B4F0B9D1}" type="sibTrans" cxnId="{0A5A1A08-7F57-994F-BAAC-2698F490E014}">
      <dgm:prSet/>
      <dgm:spPr>
        <a:solidFill>
          <a:schemeClr val="accent6">
            <a:lumMod val="75000"/>
          </a:schemeClr>
        </a:solidFill>
      </dgm:spPr>
      <dgm:t>
        <a:bodyPr/>
        <a:lstStyle/>
        <a:p>
          <a:endParaRPr lang="en-US"/>
        </a:p>
      </dgm:t>
    </dgm:pt>
    <dgm:pt modelId="{FF4CB697-BFAF-904C-B31C-8B735A75D841}">
      <dgm:prSet phldrT="[Text]" custT="1"/>
      <dgm:spPr>
        <a:solidFill>
          <a:schemeClr val="accent6">
            <a:lumMod val="40000"/>
            <a:lumOff val="60000"/>
          </a:schemeClr>
        </a:solidFill>
      </dgm:spPr>
      <dgm:t>
        <a:bodyPr/>
        <a:lstStyle/>
        <a:p>
          <a:r>
            <a:rPr lang="en-US" sz="2400" b="1" dirty="0">
              <a:solidFill>
                <a:schemeClr val="tx1"/>
              </a:solidFill>
              <a:latin typeface="Arial" charset="0"/>
              <a:ea typeface="Arial" charset="0"/>
              <a:cs typeface="Arial" charset="0"/>
            </a:rPr>
            <a:t>Year 2- Design learning performances and define Tasks based on EzGCM </a:t>
          </a:r>
          <a:endParaRPr lang="en-US" dirty="0">
            <a:solidFill>
              <a:schemeClr val="tx1"/>
            </a:solidFill>
            <a:latin typeface="Arial" charset="0"/>
            <a:ea typeface="Arial" charset="0"/>
            <a:cs typeface="Arial" charset="0"/>
          </a:endParaRPr>
        </a:p>
      </dgm:t>
    </dgm:pt>
    <dgm:pt modelId="{454D2F49-E80F-BC4B-BC03-A13DB8487955}" type="parTrans" cxnId="{1A5575F1-799E-8B4A-ABB9-A3D143C9BFE2}">
      <dgm:prSet/>
      <dgm:spPr/>
      <dgm:t>
        <a:bodyPr/>
        <a:lstStyle/>
        <a:p>
          <a:endParaRPr lang="en-US"/>
        </a:p>
      </dgm:t>
    </dgm:pt>
    <dgm:pt modelId="{ECFC5668-72C4-0749-B8B7-6CA9CE8396DB}" type="sibTrans" cxnId="{1A5575F1-799E-8B4A-ABB9-A3D143C9BFE2}">
      <dgm:prSet/>
      <dgm:spPr>
        <a:solidFill>
          <a:schemeClr val="accent6">
            <a:lumMod val="75000"/>
          </a:schemeClr>
        </a:solidFill>
      </dgm:spPr>
      <dgm:t>
        <a:bodyPr/>
        <a:lstStyle/>
        <a:p>
          <a:endParaRPr lang="en-US"/>
        </a:p>
      </dgm:t>
    </dgm:pt>
    <dgm:pt modelId="{351A14DE-6FDF-7B40-960A-DC4539D9C199}">
      <dgm:prSet phldrT="[Text]" custT="1"/>
      <dgm:spPr>
        <a:solidFill>
          <a:schemeClr val="accent6">
            <a:lumMod val="60000"/>
            <a:lumOff val="40000"/>
          </a:schemeClr>
        </a:solidFill>
      </dgm:spPr>
      <dgm:t>
        <a:bodyPr/>
        <a:lstStyle/>
        <a:p>
          <a:pPr algn="ctr"/>
          <a:r>
            <a:rPr lang="en-US" sz="2400" b="1" dirty="0">
              <a:solidFill>
                <a:schemeClr val="tx1"/>
              </a:solidFill>
              <a:latin typeface="Arial" charset="0"/>
              <a:ea typeface="Arial" charset="0"/>
              <a:cs typeface="Arial" charset="0"/>
            </a:rPr>
            <a:t>Year 1, 2 and 3- Review and Refinement of the EzGCM curriculum</a:t>
          </a:r>
          <a:endParaRPr lang="en-US" dirty="0">
            <a:solidFill>
              <a:schemeClr val="tx1"/>
            </a:solidFill>
            <a:latin typeface="Arial" charset="0"/>
            <a:ea typeface="Arial" charset="0"/>
            <a:cs typeface="Arial" charset="0"/>
          </a:endParaRPr>
        </a:p>
      </dgm:t>
    </dgm:pt>
    <dgm:pt modelId="{C7A42BCE-E644-D441-9C9C-A2B106EBD899}" type="parTrans" cxnId="{25D0A665-CD1B-F64B-B455-84F5A09B440B}">
      <dgm:prSet/>
      <dgm:spPr/>
      <dgm:t>
        <a:bodyPr/>
        <a:lstStyle/>
        <a:p>
          <a:endParaRPr lang="en-US"/>
        </a:p>
      </dgm:t>
    </dgm:pt>
    <dgm:pt modelId="{FD3742F7-E0A9-C948-A968-4A70FBC3FA0C}" type="sibTrans" cxnId="{25D0A665-CD1B-F64B-B455-84F5A09B440B}">
      <dgm:prSet/>
      <dgm:spPr/>
      <dgm:t>
        <a:bodyPr/>
        <a:lstStyle/>
        <a:p>
          <a:endParaRPr lang="en-US"/>
        </a:p>
      </dgm:t>
    </dgm:pt>
    <dgm:pt modelId="{E83C5B02-9B4F-ED43-A3BC-87F30271A3C4}" type="pres">
      <dgm:prSet presAssocID="{3DCFFD64-F92A-8647-8069-03244A53B311}" presName="Name0" presStyleCnt="0">
        <dgm:presLayoutVars>
          <dgm:dir/>
          <dgm:resizeHandles val="exact"/>
        </dgm:presLayoutVars>
      </dgm:prSet>
      <dgm:spPr/>
    </dgm:pt>
    <dgm:pt modelId="{5B0DA354-B7E7-5D4B-A48C-F81C256778A4}" type="pres">
      <dgm:prSet presAssocID="{0690E0E1-1CDB-AF40-9A83-40DF300A481B}" presName="node" presStyleLbl="node1" presStyleIdx="0" presStyleCnt="3" custScaleY="139219">
        <dgm:presLayoutVars>
          <dgm:bulletEnabled val="1"/>
        </dgm:presLayoutVars>
      </dgm:prSet>
      <dgm:spPr/>
    </dgm:pt>
    <dgm:pt modelId="{350B60FA-25A0-C847-A9C3-AEA3F7365A39}" type="pres">
      <dgm:prSet presAssocID="{DF2B7841-8830-D34A-87DB-4BE5B4F0B9D1}" presName="sibTrans" presStyleLbl="sibTrans2D1" presStyleIdx="0" presStyleCnt="2"/>
      <dgm:spPr/>
    </dgm:pt>
    <dgm:pt modelId="{612DA62D-C829-B849-AB11-C275AA1BA955}" type="pres">
      <dgm:prSet presAssocID="{DF2B7841-8830-D34A-87DB-4BE5B4F0B9D1}" presName="connectorText" presStyleLbl="sibTrans2D1" presStyleIdx="0" presStyleCnt="2"/>
      <dgm:spPr/>
    </dgm:pt>
    <dgm:pt modelId="{3A1384D1-D926-EA48-8861-3897F296B007}" type="pres">
      <dgm:prSet presAssocID="{FF4CB697-BFAF-904C-B31C-8B735A75D841}" presName="node" presStyleLbl="node1" presStyleIdx="1" presStyleCnt="3" custScaleY="126502">
        <dgm:presLayoutVars>
          <dgm:bulletEnabled val="1"/>
        </dgm:presLayoutVars>
      </dgm:prSet>
      <dgm:spPr/>
    </dgm:pt>
    <dgm:pt modelId="{B4BB0BE2-D2DA-3E4A-A1E6-335FF8D9F314}" type="pres">
      <dgm:prSet presAssocID="{ECFC5668-72C4-0749-B8B7-6CA9CE8396DB}" presName="sibTrans" presStyleLbl="sibTrans2D1" presStyleIdx="1" presStyleCnt="2"/>
      <dgm:spPr/>
    </dgm:pt>
    <dgm:pt modelId="{B17691D5-15E2-C74D-9CCE-19CDE030D611}" type="pres">
      <dgm:prSet presAssocID="{ECFC5668-72C4-0749-B8B7-6CA9CE8396DB}" presName="connectorText" presStyleLbl="sibTrans2D1" presStyleIdx="1" presStyleCnt="2"/>
      <dgm:spPr/>
    </dgm:pt>
    <dgm:pt modelId="{2BA1C668-D8D5-534B-938D-6DA94E512E86}" type="pres">
      <dgm:prSet presAssocID="{351A14DE-6FDF-7B40-960A-DC4539D9C199}" presName="node" presStyleLbl="node1" presStyleIdx="2" presStyleCnt="3" custScaleY="126502">
        <dgm:presLayoutVars>
          <dgm:bulletEnabled val="1"/>
        </dgm:presLayoutVars>
      </dgm:prSet>
      <dgm:spPr/>
    </dgm:pt>
  </dgm:ptLst>
  <dgm:cxnLst>
    <dgm:cxn modelId="{0A5A1A08-7F57-994F-BAAC-2698F490E014}" srcId="{3DCFFD64-F92A-8647-8069-03244A53B311}" destId="{0690E0E1-1CDB-AF40-9A83-40DF300A481B}" srcOrd="0" destOrd="0" parTransId="{97BBA75C-C93E-EF45-B162-97CBE4556504}" sibTransId="{DF2B7841-8830-D34A-87DB-4BE5B4F0B9D1}"/>
    <dgm:cxn modelId="{18AF790A-57DC-EC47-B18A-1CBF0FFD4717}" type="presOf" srcId="{3DCFFD64-F92A-8647-8069-03244A53B311}" destId="{E83C5B02-9B4F-ED43-A3BC-87F30271A3C4}" srcOrd="0" destOrd="0" presId="urn:microsoft.com/office/officeart/2005/8/layout/process1"/>
    <dgm:cxn modelId="{34645714-EAFD-6548-BE12-04629B42B510}" type="presOf" srcId="{ECFC5668-72C4-0749-B8B7-6CA9CE8396DB}" destId="{B17691D5-15E2-C74D-9CCE-19CDE030D611}" srcOrd="1" destOrd="0" presId="urn:microsoft.com/office/officeart/2005/8/layout/process1"/>
    <dgm:cxn modelId="{F0522664-FC4B-FB41-A4BB-5F859CDBE700}" type="presOf" srcId="{0690E0E1-1CDB-AF40-9A83-40DF300A481B}" destId="{5B0DA354-B7E7-5D4B-A48C-F81C256778A4}" srcOrd="0" destOrd="0" presId="urn:microsoft.com/office/officeart/2005/8/layout/process1"/>
    <dgm:cxn modelId="{25D0A665-CD1B-F64B-B455-84F5A09B440B}" srcId="{3DCFFD64-F92A-8647-8069-03244A53B311}" destId="{351A14DE-6FDF-7B40-960A-DC4539D9C199}" srcOrd="2" destOrd="0" parTransId="{C7A42BCE-E644-D441-9C9C-A2B106EBD899}" sibTransId="{FD3742F7-E0A9-C948-A968-4A70FBC3FA0C}"/>
    <dgm:cxn modelId="{2071144E-971C-9247-84EF-DB652D9495BC}" type="presOf" srcId="{DF2B7841-8830-D34A-87DB-4BE5B4F0B9D1}" destId="{612DA62D-C829-B849-AB11-C275AA1BA955}" srcOrd="1" destOrd="0" presId="urn:microsoft.com/office/officeart/2005/8/layout/process1"/>
    <dgm:cxn modelId="{A123CD56-28F2-BC45-833E-D6CB65730A7F}" type="presOf" srcId="{DF2B7841-8830-D34A-87DB-4BE5B4F0B9D1}" destId="{350B60FA-25A0-C847-A9C3-AEA3F7365A39}" srcOrd="0" destOrd="0" presId="urn:microsoft.com/office/officeart/2005/8/layout/process1"/>
    <dgm:cxn modelId="{52CF7B9C-2A74-344C-AD8F-6B1577371CAC}" type="presOf" srcId="{FF4CB697-BFAF-904C-B31C-8B735A75D841}" destId="{3A1384D1-D926-EA48-8861-3897F296B007}" srcOrd="0" destOrd="0" presId="urn:microsoft.com/office/officeart/2005/8/layout/process1"/>
    <dgm:cxn modelId="{2C4218BE-5F84-EA4F-89AC-A8B5DD1E73F1}" type="presOf" srcId="{ECFC5668-72C4-0749-B8B7-6CA9CE8396DB}" destId="{B4BB0BE2-D2DA-3E4A-A1E6-335FF8D9F314}" srcOrd="0" destOrd="0" presId="urn:microsoft.com/office/officeart/2005/8/layout/process1"/>
    <dgm:cxn modelId="{EA4EEBEB-3B86-804B-AC69-6B79FBD15455}" type="presOf" srcId="{351A14DE-6FDF-7B40-960A-DC4539D9C199}" destId="{2BA1C668-D8D5-534B-938D-6DA94E512E86}" srcOrd="0" destOrd="0" presId="urn:microsoft.com/office/officeart/2005/8/layout/process1"/>
    <dgm:cxn modelId="{1A5575F1-799E-8B4A-ABB9-A3D143C9BFE2}" srcId="{3DCFFD64-F92A-8647-8069-03244A53B311}" destId="{FF4CB697-BFAF-904C-B31C-8B735A75D841}" srcOrd="1" destOrd="0" parTransId="{454D2F49-E80F-BC4B-BC03-A13DB8487955}" sibTransId="{ECFC5668-72C4-0749-B8B7-6CA9CE8396DB}"/>
    <dgm:cxn modelId="{78EF4A45-407C-6B4D-AAD3-54CF405CA463}" type="presParOf" srcId="{E83C5B02-9B4F-ED43-A3BC-87F30271A3C4}" destId="{5B0DA354-B7E7-5D4B-A48C-F81C256778A4}" srcOrd="0" destOrd="0" presId="urn:microsoft.com/office/officeart/2005/8/layout/process1"/>
    <dgm:cxn modelId="{23B7850D-F8EB-234D-A63C-06C402773C4E}" type="presParOf" srcId="{E83C5B02-9B4F-ED43-A3BC-87F30271A3C4}" destId="{350B60FA-25A0-C847-A9C3-AEA3F7365A39}" srcOrd="1" destOrd="0" presId="urn:microsoft.com/office/officeart/2005/8/layout/process1"/>
    <dgm:cxn modelId="{51EBBA7B-86F5-DE4A-AA7B-5F8BD6553A28}" type="presParOf" srcId="{350B60FA-25A0-C847-A9C3-AEA3F7365A39}" destId="{612DA62D-C829-B849-AB11-C275AA1BA955}" srcOrd="0" destOrd="0" presId="urn:microsoft.com/office/officeart/2005/8/layout/process1"/>
    <dgm:cxn modelId="{722D9F36-5F74-0B48-B44F-0DFDE206E0FD}" type="presParOf" srcId="{E83C5B02-9B4F-ED43-A3BC-87F30271A3C4}" destId="{3A1384D1-D926-EA48-8861-3897F296B007}" srcOrd="2" destOrd="0" presId="urn:microsoft.com/office/officeart/2005/8/layout/process1"/>
    <dgm:cxn modelId="{AA9B6717-09AC-7649-BF00-43C54D23D1BC}" type="presParOf" srcId="{E83C5B02-9B4F-ED43-A3BC-87F30271A3C4}" destId="{B4BB0BE2-D2DA-3E4A-A1E6-335FF8D9F314}" srcOrd="3" destOrd="0" presId="urn:microsoft.com/office/officeart/2005/8/layout/process1"/>
    <dgm:cxn modelId="{AD138A52-1232-644E-AC9A-B59D26329D94}" type="presParOf" srcId="{B4BB0BE2-D2DA-3E4A-A1E6-335FF8D9F314}" destId="{B17691D5-15E2-C74D-9CCE-19CDE030D611}" srcOrd="0" destOrd="0" presId="urn:microsoft.com/office/officeart/2005/8/layout/process1"/>
    <dgm:cxn modelId="{0C5E5061-D2B9-E642-861B-DA677773DFFD}" type="presParOf" srcId="{E83C5B02-9B4F-ED43-A3BC-87F30271A3C4}" destId="{2BA1C668-D8D5-534B-938D-6DA94E512E86}"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5D34F-C77A-9446-A44D-C77F65BED04C}">
      <dsp:nvSpPr>
        <dsp:cNvPr id="0" name=""/>
        <dsp:cNvSpPr/>
      </dsp:nvSpPr>
      <dsp:spPr>
        <a:xfrm>
          <a:off x="375030" y="0"/>
          <a:ext cx="10008182" cy="9111103"/>
        </a:xfrm>
        <a:prstGeom prst="diamond">
          <a:avLst/>
        </a:prstGeom>
        <a:solidFill>
          <a:schemeClr val="accent6">
            <a:lumMod val="20000"/>
            <a:lumOff val="80000"/>
          </a:schemeClr>
        </a:solidFill>
        <a:ln>
          <a:noFill/>
        </a:ln>
        <a:effectLst/>
      </dsp:spPr>
      <dsp:style>
        <a:lnRef idx="0">
          <a:scrgbClr r="0" g="0" b="0"/>
        </a:lnRef>
        <a:fillRef idx="1">
          <a:scrgbClr r="0" g="0" b="0"/>
        </a:fillRef>
        <a:effectRef idx="2">
          <a:scrgbClr r="0" g="0" b="0"/>
        </a:effectRef>
        <a:fontRef idx="minor"/>
      </dsp:style>
    </dsp:sp>
    <dsp:sp modelId="{A143083B-0673-6E40-857B-75F517C2871B}">
      <dsp:nvSpPr>
        <dsp:cNvPr id="0" name=""/>
        <dsp:cNvSpPr/>
      </dsp:nvSpPr>
      <dsp:spPr>
        <a:xfrm>
          <a:off x="1585713" y="865554"/>
          <a:ext cx="3553330" cy="3553330"/>
        </a:xfrm>
        <a:prstGeom prst="round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charset="0"/>
              <a:ea typeface="Arial" charset="0"/>
              <a:cs typeface="Arial" charset="0"/>
            </a:rPr>
            <a:t>Articulating climate-related phenomena is challenging, for all students.</a:t>
          </a:r>
        </a:p>
        <a:p>
          <a:pPr marL="0" lvl="0" indent="0" algn="ctr" defTabSz="1066800">
            <a:lnSpc>
              <a:spcPct val="90000"/>
            </a:lnSpc>
            <a:spcBef>
              <a:spcPct val="0"/>
            </a:spcBef>
            <a:spcAft>
              <a:spcPct val="35000"/>
            </a:spcAft>
            <a:buNone/>
          </a:pPr>
          <a:r>
            <a:rPr lang="en-US" sz="2400" kern="1200" dirty="0">
              <a:latin typeface="Arial" charset="0"/>
              <a:ea typeface="Arial" charset="0"/>
              <a:cs typeface="Arial" charset="0"/>
            </a:rPr>
            <a:t>(Bowen &amp; Rodger, 2008; Kuhn 1993; Sandoval, 2005).</a:t>
          </a:r>
        </a:p>
      </dsp:txBody>
      <dsp:txXfrm>
        <a:off x="1759172" y="1039013"/>
        <a:ext cx="3206412" cy="3206412"/>
      </dsp:txXfrm>
    </dsp:sp>
    <dsp:sp modelId="{7217CCFC-0C40-5444-983B-878D43CB0C5A}">
      <dsp:nvSpPr>
        <dsp:cNvPr id="0" name=""/>
        <dsp:cNvSpPr/>
      </dsp:nvSpPr>
      <dsp:spPr>
        <a:xfrm>
          <a:off x="5412377" y="865554"/>
          <a:ext cx="3553330" cy="3553330"/>
        </a:xfrm>
        <a:prstGeom prst="round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charset="0"/>
              <a:ea typeface="Arial" charset="0"/>
              <a:cs typeface="Arial" charset="0"/>
            </a:rPr>
            <a:t>Emphasis on developing reasoning instead of learning facts about climate phenomena.</a:t>
          </a:r>
        </a:p>
        <a:p>
          <a:pPr marL="0" lvl="0" indent="0" algn="ctr" defTabSz="1066800">
            <a:lnSpc>
              <a:spcPct val="90000"/>
            </a:lnSpc>
            <a:spcBef>
              <a:spcPct val="0"/>
            </a:spcBef>
            <a:spcAft>
              <a:spcPct val="35000"/>
            </a:spcAft>
            <a:buNone/>
          </a:pPr>
          <a:r>
            <a:rPr lang="en-US" sz="2400" kern="1200" dirty="0">
              <a:latin typeface="Arial" charset="0"/>
              <a:ea typeface="Arial" charset="0"/>
              <a:cs typeface="Arial" charset="0"/>
            </a:rPr>
            <a:t>(Driver et al., 1996)</a:t>
          </a:r>
        </a:p>
      </dsp:txBody>
      <dsp:txXfrm>
        <a:off x="5585836" y="1039013"/>
        <a:ext cx="3206412" cy="3206412"/>
      </dsp:txXfrm>
    </dsp:sp>
    <dsp:sp modelId="{2BB6954B-4C16-A94C-A020-B9EC81AEFAA9}">
      <dsp:nvSpPr>
        <dsp:cNvPr id="0" name=""/>
        <dsp:cNvSpPr/>
      </dsp:nvSpPr>
      <dsp:spPr>
        <a:xfrm>
          <a:off x="1585713" y="4692218"/>
          <a:ext cx="3553330" cy="3553330"/>
        </a:xfrm>
        <a:prstGeom prst="round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charset="0"/>
              <a:ea typeface="Arial" charset="0"/>
              <a:cs typeface="Arial" charset="0"/>
            </a:rPr>
            <a:t>Students reasoning about climate can be supported by epistemological investigations.</a:t>
          </a:r>
        </a:p>
        <a:p>
          <a:pPr marL="0" lvl="0" indent="0" algn="ctr" defTabSz="1066800">
            <a:lnSpc>
              <a:spcPct val="90000"/>
            </a:lnSpc>
            <a:spcBef>
              <a:spcPct val="0"/>
            </a:spcBef>
            <a:spcAft>
              <a:spcPct val="35000"/>
            </a:spcAft>
            <a:buNone/>
          </a:pPr>
          <a:r>
            <a:rPr lang="en-US" sz="2400" kern="1200" dirty="0">
              <a:latin typeface="Arial" charset="0"/>
              <a:ea typeface="Arial" charset="0"/>
              <a:cs typeface="Arial" charset="0"/>
            </a:rPr>
            <a:t>(Holthius et al., 2014; Huxter et al., 2013).</a:t>
          </a:r>
        </a:p>
      </dsp:txBody>
      <dsp:txXfrm>
        <a:off x="1759172" y="4865677"/>
        <a:ext cx="3206412" cy="3206412"/>
      </dsp:txXfrm>
    </dsp:sp>
    <dsp:sp modelId="{35B3D978-BE7D-4E46-ACA9-1BED004873D1}">
      <dsp:nvSpPr>
        <dsp:cNvPr id="0" name=""/>
        <dsp:cNvSpPr/>
      </dsp:nvSpPr>
      <dsp:spPr>
        <a:xfrm>
          <a:off x="5412377" y="4692218"/>
          <a:ext cx="3553330" cy="3553330"/>
        </a:xfrm>
        <a:prstGeom prst="roundRect">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latin typeface="Arial" charset="0"/>
            <a:ea typeface="Arial" charset="0"/>
            <a:cs typeface="Arial"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en-US" sz="2400" kern="1200" dirty="0">
            <a:latin typeface="Arial" charset="0"/>
            <a:ea typeface="Arial" charset="0"/>
            <a:cs typeface="Arial"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a:latin typeface="Arial" charset="0"/>
              <a:ea typeface="Arial" charset="0"/>
              <a:cs typeface="Arial" charset="0"/>
            </a:rPr>
            <a:t>Model-based learning helps students in understanding climate  phenomena and their functions. </a:t>
          </a:r>
        </a:p>
        <a:p>
          <a:pPr marL="0" marR="0" lvl="0" indent="0" algn="ctr" defTabSz="914400" eaLnBrk="1" fontAlgn="auto" latinLnBrk="0" hangingPunct="1">
            <a:lnSpc>
              <a:spcPct val="100000"/>
            </a:lnSpc>
            <a:spcBef>
              <a:spcPct val="0"/>
            </a:spcBef>
            <a:spcAft>
              <a:spcPts val="0"/>
            </a:spcAft>
            <a:buClrTx/>
            <a:buSzTx/>
            <a:buFontTx/>
            <a:buNone/>
            <a:tabLst/>
            <a:defRPr/>
          </a:pPr>
          <a:r>
            <a:rPr lang="en-US" sz="2400" kern="1200" dirty="0">
              <a:latin typeface="Arial" charset="0"/>
              <a:ea typeface="Arial" charset="0"/>
              <a:cs typeface="Arial" charset="0"/>
            </a:rPr>
            <a:t>(Baek et al. 2011;; Forbes et al. 2015; Halloun 2007; Schwarz et al. 2009)</a:t>
          </a:r>
        </a:p>
        <a:p>
          <a:pPr algn="ctr" defTabSz="800100">
            <a:lnSpc>
              <a:spcPct val="90000"/>
            </a:lnSpc>
            <a:spcBef>
              <a:spcPct val="0"/>
            </a:spcBef>
            <a:spcAft>
              <a:spcPct val="35000"/>
            </a:spcAft>
            <a:buNone/>
          </a:pPr>
          <a:r>
            <a:rPr lang="en-US" sz="2400" kern="1200" dirty="0">
              <a:latin typeface="Times New Roman" charset="0"/>
              <a:ea typeface="Times New Roman" charset="0"/>
              <a:cs typeface="Times New Roman" charset="0"/>
            </a:rPr>
            <a:t> </a:t>
          </a:r>
          <a:endParaRPr lang="en-US" sz="2400" kern="1200" dirty="0"/>
        </a:p>
      </dsp:txBody>
      <dsp:txXfrm>
        <a:off x="5585836" y="4865677"/>
        <a:ext cx="3206412" cy="3206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0DA354-B7E7-5D4B-A48C-F81C256778A4}">
      <dsp:nvSpPr>
        <dsp:cNvPr id="0" name=""/>
        <dsp:cNvSpPr/>
      </dsp:nvSpPr>
      <dsp:spPr>
        <a:xfrm>
          <a:off x="9386" y="115064"/>
          <a:ext cx="2805549" cy="2673071"/>
        </a:xfrm>
        <a:prstGeom prst="roundRect">
          <a:avLst>
            <a:gd name="adj" fmla="val 10000"/>
          </a:avLst>
        </a:prstGeom>
        <a:solidFill>
          <a:schemeClr val="accent6">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charset="0"/>
              <a:ea typeface="Arial" charset="0"/>
              <a:cs typeface="Arial" charset="0"/>
            </a:rPr>
            <a:t>Year 1- Selecting the big idea,  create a claim, identify the grade level </a:t>
          </a:r>
          <a:endParaRPr lang="en-US" sz="2800" kern="1200" dirty="0">
            <a:solidFill>
              <a:schemeClr val="tx1"/>
            </a:solidFill>
            <a:latin typeface="Arial" charset="0"/>
            <a:ea typeface="Arial" charset="0"/>
            <a:cs typeface="Arial" charset="0"/>
          </a:endParaRPr>
        </a:p>
      </dsp:txBody>
      <dsp:txXfrm>
        <a:off x="87678" y="193356"/>
        <a:ext cx="2648965" cy="2516487"/>
      </dsp:txXfrm>
    </dsp:sp>
    <dsp:sp modelId="{350B60FA-25A0-C847-A9C3-AEA3F7365A39}">
      <dsp:nvSpPr>
        <dsp:cNvPr id="0" name=""/>
        <dsp:cNvSpPr/>
      </dsp:nvSpPr>
      <dsp:spPr>
        <a:xfrm>
          <a:off x="3095491" y="1103712"/>
          <a:ext cx="594776" cy="695776"/>
        </a:xfrm>
        <a:prstGeom prst="rightArrow">
          <a:avLst>
            <a:gd name="adj1" fmla="val 60000"/>
            <a:gd name="adj2" fmla="val 50000"/>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095491" y="1242867"/>
        <a:ext cx="416343" cy="417466"/>
      </dsp:txXfrm>
    </dsp:sp>
    <dsp:sp modelId="{3A1384D1-D926-EA48-8861-3897F296B007}">
      <dsp:nvSpPr>
        <dsp:cNvPr id="0" name=""/>
        <dsp:cNvSpPr/>
      </dsp:nvSpPr>
      <dsp:spPr>
        <a:xfrm>
          <a:off x="3937156" y="237150"/>
          <a:ext cx="2805549" cy="2428899"/>
        </a:xfrm>
        <a:prstGeom prst="roundRect">
          <a:avLst>
            <a:gd name="adj" fmla="val 10000"/>
          </a:avLst>
        </a:prstGeom>
        <a:solidFill>
          <a:schemeClr val="accent6">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charset="0"/>
              <a:ea typeface="Arial" charset="0"/>
              <a:cs typeface="Arial" charset="0"/>
            </a:rPr>
            <a:t>Year 2- Design learning performances and define Tasks based on EzGCM </a:t>
          </a:r>
          <a:endParaRPr lang="en-US" kern="1200" dirty="0">
            <a:solidFill>
              <a:schemeClr val="tx1"/>
            </a:solidFill>
            <a:latin typeface="Arial" charset="0"/>
            <a:ea typeface="Arial" charset="0"/>
            <a:cs typeface="Arial" charset="0"/>
          </a:endParaRPr>
        </a:p>
      </dsp:txBody>
      <dsp:txXfrm>
        <a:off x="4008296" y="308290"/>
        <a:ext cx="2663269" cy="2286619"/>
      </dsp:txXfrm>
    </dsp:sp>
    <dsp:sp modelId="{B4BB0BE2-D2DA-3E4A-A1E6-335FF8D9F314}">
      <dsp:nvSpPr>
        <dsp:cNvPr id="0" name=""/>
        <dsp:cNvSpPr/>
      </dsp:nvSpPr>
      <dsp:spPr>
        <a:xfrm>
          <a:off x="7023261" y="1103712"/>
          <a:ext cx="594776" cy="695776"/>
        </a:xfrm>
        <a:prstGeom prst="rightArrow">
          <a:avLst>
            <a:gd name="adj1" fmla="val 60000"/>
            <a:gd name="adj2" fmla="val 50000"/>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023261" y="1242867"/>
        <a:ext cx="416343" cy="417466"/>
      </dsp:txXfrm>
    </dsp:sp>
    <dsp:sp modelId="{2BA1C668-D8D5-534B-938D-6DA94E512E86}">
      <dsp:nvSpPr>
        <dsp:cNvPr id="0" name=""/>
        <dsp:cNvSpPr/>
      </dsp:nvSpPr>
      <dsp:spPr>
        <a:xfrm>
          <a:off x="7864926" y="237150"/>
          <a:ext cx="2805549" cy="2428899"/>
        </a:xfrm>
        <a:prstGeom prst="roundRect">
          <a:avLst>
            <a:gd name="adj" fmla="val 10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charset="0"/>
              <a:ea typeface="Arial" charset="0"/>
              <a:cs typeface="Arial" charset="0"/>
            </a:rPr>
            <a:t>Year 1, 2 and 3- Review and Refinement of the EzGCM curriculum</a:t>
          </a:r>
          <a:endParaRPr lang="en-US" kern="1200" dirty="0">
            <a:solidFill>
              <a:schemeClr val="tx1"/>
            </a:solidFill>
            <a:latin typeface="Arial" charset="0"/>
            <a:ea typeface="Arial" charset="0"/>
            <a:cs typeface="Arial" charset="0"/>
          </a:endParaRPr>
        </a:p>
      </dsp:txBody>
      <dsp:txXfrm>
        <a:off x="7936066" y="308290"/>
        <a:ext cx="2663269" cy="2286619"/>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C42F002-4839-420D-9B34-CE90516693B1}" type="datetimeFigureOut">
              <a:rPr lang="en-US" smtClean="0"/>
              <a:t>6/14/2021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A143962-7234-4C50-82F2-3AE2959BDEDE}" type="slidenum">
              <a:rPr lang="en-US" smtClean="0"/>
              <a:t>‹#›</a:t>
            </a:fld>
            <a:endParaRPr lang="en-US" dirty="0"/>
          </a:p>
        </p:txBody>
      </p:sp>
    </p:spTree>
    <p:extLst>
      <p:ext uri="{BB962C8B-B14F-4D97-AF65-F5344CB8AC3E}">
        <p14:creationId xmlns:p14="http://schemas.microsoft.com/office/powerpoint/2010/main" val="14844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D102A06-D2BE-49AD-BFF7-C05834ACB612}" type="datetimeFigureOut">
              <a:rPr lang="en-US" smtClean="0"/>
              <a:t>6/14/2021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2301A2B-B537-4968-B654-EEE3EFCF99EC}" type="slidenum">
              <a:rPr lang="en-US" smtClean="0"/>
              <a:t>‹#›</a:t>
            </a:fld>
            <a:endParaRPr lang="en-US" dirty="0"/>
          </a:p>
        </p:txBody>
      </p:sp>
    </p:spTree>
    <p:extLst>
      <p:ext uri="{BB962C8B-B14F-4D97-AF65-F5344CB8AC3E}">
        <p14:creationId xmlns:p14="http://schemas.microsoft.com/office/powerpoint/2010/main" val="50698312"/>
      </p:ext>
    </p:extLst>
  </p:cSld>
  <p:clrMap bg1="lt1" tx1="dk1" bg2="lt2" tx2="dk2" accent1="accent1" accent2="accent2" accent3="accent3" accent4="accent4" accent5="accent5" accent6="accent6" hlink="hlink" folHlink="folHlink"/>
  <p:notesStyle>
    <a:lvl1pPr marL="0" algn="l" defTabSz="4075572" rtl="0" eaLnBrk="1" latinLnBrk="0" hangingPunct="1">
      <a:defRPr sz="5349" kern="1200">
        <a:solidFill>
          <a:schemeClr val="tx1"/>
        </a:solidFill>
        <a:latin typeface="+mn-lt"/>
        <a:ea typeface="+mn-ea"/>
        <a:cs typeface="+mn-cs"/>
      </a:defRPr>
    </a:lvl1pPr>
    <a:lvl2pPr marL="2037786" algn="l" defTabSz="4075572" rtl="0" eaLnBrk="1" latinLnBrk="0" hangingPunct="1">
      <a:defRPr sz="5349" kern="1200">
        <a:solidFill>
          <a:schemeClr val="tx1"/>
        </a:solidFill>
        <a:latin typeface="+mn-lt"/>
        <a:ea typeface="+mn-ea"/>
        <a:cs typeface="+mn-cs"/>
      </a:defRPr>
    </a:lvl2pPr>
    <a:lvl3pPr marL="4075572" algn="l" defTabSz="4075572" rtl="0" eaLnBrk="1" latinLnBrk="0" hangingPunct="1">
      <a:defRPr sz="5349" kern="1200">
        <a:solidFill>
          <a:schemeClr val="tx1"/>
        </a:solidFill>
        <a:latin typeface="+mn-lt"/>
        <a:ea typeface="+mn-ea"/>
        <a:cs typeface="+mn-cs"/>
      </a:defRPr>
    </a:lvl3pPr>
    <a:lvl4pPr marL="6113358" algn="l" defTabSz="4075572" rtl="0" eaLnBrk="1" latinLnBrk="0" hangingPunct="1">
      <a:defRPr sz="5349" kern="1200">
        <a:solidFill>
          <a:schemeClr val="tx1"/>
        </a:solidFill>
        <a:latin typeface="+mn-lt"/>
        <a:ea typeface="+mn-ea"/>
        <a:cs typeface="+mn-cs"/>
      </a:defRPr>
    </a:lvl4pPr>
    <a:lvl5pPr marL="8151144" algn="l" defTabSz="4075572" rtl="0" eaLnBrk="1" latinLnBrk="0" hangingPunct="1">
      <a:defRPr sz="5349" kern="1200">
        <a:solidFill>
          <a:schemeClr val="tx1"/>
        </a:solidFill>
        <a:latin typeface="+mn-lt"/>
        <a:ea typeface="+mn-ea"/>
        <a:cs typeface="+mn-cs"/>
      </a:defRPr>
    </a:lvl5pPr>
    <a:lvl6pPr marL="10188931" algn="l" defTabSz="4075572" rtl="0" eaLnBrk="1" latinLnBrk="0" hangingPunct="1">
      <a:defRPr sz="5349" kern="1200">
        <a:solidFill>
          <a:schemeClr val="tx1"/>
        </a:solidFill>
        <a:latin typeface="+mn-lt"/>
        <a:ea typeface="+mn-ea"/>
        <a:cs typeface="+mn-cs"/>
      </a:defRPr>
    </a:lvl6pPr>
    <a:lvl7pPr marL="12226717" algn="l" defTabSz="4075572" rtl="0" eaLnBrk="1" latinLnBrk="0" hangingPunct="1">
      <a:defRPr sz="5349" kern="1200">
        <a:solidFill>
          <a:schemeClr val="tx1"/>
        </a:solidFill>
        <a:latin typeface="+mn-lt"/>
        <a:ea typeface="+mn-ea"/>
        <a:cs typeface="+mn-cs"/>
      </a:defRPr>
    </a:lvl7pPr>
    <a:lvl8pPr marL="14264503" algn="l" defTabSz="4075572" rtl="0" eaLnBrk="1" latinLnBrk="0" hangingPunct="1">
      <a:defRPr sz="5349" kern="1200">
        <a:solidFill>
          <a:schemeClr val="tx1"/>
        </a:solidFill>
        <a:latin typeface="+mn-lt"/>
        <a:ea typeface="+mn-ea"/>
        <a:cs typeface="+mn-cs"/>
      </a:defRPr>
    </a:lvl8pPr>
    <a:lvl9pPr marL="16302289" algn="l" defTabSz="4075572" rtl="0" eaLnBrk="1" latinLnBrk="0" hangingPunct="1">
      <a:defRPr sz="534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01A2B-B537-4968-B654-EEE3EFCF99EC}" type="slidenum">
              <a:rPr lang="en-US" smtClean="0"/>
              <a:t>1</a:t>
            </a:fld>
            <a:endParaRPr lang="en-US" dirty="0"/>
          </a:p>
        </p:txBody>
      </p:sp>
    </p:spTree>
    <p:extLst>
      <p:ext uri="{BB962C8B-B14F-4D97-AF65-F5344CB8AC3E}">
        <p14:creationId xmlns:p14="http://schemas.microsoft.com/office/powerpoint/2010/main" val="786763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52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FBD678A-07B8-4F2A-B669-6D5F6F613DD4}" type="datetime1">
              <a:rPr lang="en-US" smtClean="0"/>
              <a:t>6/14/2021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59074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BD678A-07B8-4F2A-B669-6D5F6F613DD4}" type="datetime1">
              <a:rPr lang="en-US" smtClean="0"/>
              <a:t>6/14/2021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EF0249-5649-41A9-A7E2-8FF5A3356C08}" type="slidenum">
              <a:rPr lang="en-US" smtClean="0"/>
              <a:pPr/>
              <a:t>‹#›</a:t>
            </a:fld>
            <a:endParaRPr lang="en-US" dirty="0"/>
          </a:p>
        </p:txBody>
      </p:sp>
    </p:spTree>
    <p:extLst>
      <p:ext uri="{BB962C8B-B14F-4D97-AF65-F5344CB8AC3E}">
        <p14:creationId xmlns:p14="http://schemas.microsoft.com/office/powerpoint/2010/main" val="2388913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3"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3"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BD678A-07B8-4F2A-B669-6D5F6F613DD4}" type="datetime1">
              <a:rPr lang="en-US" smtClean="0"/>
              <a:t>6/14/2021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EF0249-5649-41A9-A7E2-8FF5A3356C08}" type="slidenum">
              <a:rPr lang="en-US" smtClean="0"/>
              <a:pPr/>
              <a:t>‹#›</a:t>
            </a:fld>
            <a:endParaRPr lang="en-US" dirty="0"/>
          </a:p>
        </p:txBody>
      </p:sp>
    </p:spTree>
    <p:extLst>
      <p:ext uri="{BB962C8B-B14F-4D97-AF65-F5344CB8AC3E}">
        <p14:creationId xmlns:p14="http://schemas.microsoft.com/office/powerpoint/2010/main" val="397403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FBD678A-07B8-4F2A-B669-6D5F6F613DD4}" type="datetime1">
              <a:rPr lang="en-US" smtClean="0"/>
              <a:t>6/14/2021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EF0249-5649-41A9-A7E2-8FF5A3356C08}" type="slidenum">
              <a:rPr lang="en-US" smtClean="0"/>
              <a:pPr/>
              <a:t>‹#›</a:t>
            </a:fld>
            <a:endParaRPr lang="en-US" dirty="0"/>
          </a:p>
        </p:txBody>
      </p:sp>
    </p:spTree>
    <p:extLst>
      <p:ext uri="{BB962C8B-B14F-4D97-AF65-F5344CB8AC3E}">
        <p14:creationId xmlns:p14="http://schemas.microsoft.com/office/powerpoint/2010/main" val="420836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3" y="8206749"/>
            <a:ext cx="37856160" cy="13693138"/>
          </a:xfrm>
        </p:spPr>
        <p:txBody>
          <a:bodyPr anchor="b"/>
          <a:lstStyle>
            <a:lvl1pPr>
              <a:defRPr sz="25200"/>
            </a:lvl1pPr>
          </a:lstStyle>
          <a:p>
            <a:r>
              <a:rPr lang="en-US"/>
              <a:t>Click to edit Master title style</a:t>
            </a:r>
            <a:endParaRPr lang="en-US" dirty="0"/>
          </a:p>
        </p:txBody>
      </p:sp>
      <p:sp>
        <p:nvSpPr>
          <p:cNvPr id="3" name="Text Placeholder 2"/>
          <p:cNvSpPr>
            <a:spLocks noGrp="1"/>
          </p:cNvSpPr>
          <p:nvPr>
            <p:ph type="body" idx="1"/>
          </p:nvPr>
        </p:nvSpPr>
        <p:spPr>
          <a:xfrm>
            <a:off x="2994663" y="22029429"/>
            <a:ext cx="37856160" cy="7200898"/>
          </a:xfrm>
        </p:spPr>
        <p:txBody>
          <a:bodyPr/>
          <a:lstStyle>
            <a:lvl1pPr marL="0" indent="0">
              <a:buNone/>
              <a:defRPr sz="10080">
                <a:solidFill>
                  <a:schemeClr val="tx1"/>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BD678A-07B8-4F2A-B669-6D5F6F613DD4}" type="datetime1">
              <a:rPr lang="en-US" smtClean="0"/>
              <a:t>6/14/2021</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7294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BD678A-07B8-4F2A-B669-6D5F6F613DD4}" type="datetime1">
              <a:rPr lang="en-US" smtClean="0"/>
              <a:t>6/14/2021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EF0249-5649-41A9-A7E2-8FF5A3356C08}" type="slidenum">
              <a:rPr lang="en-US" smtClean="0"/>
              <a:pPr/>
              <a:t>‹#›</a:t>
            </a:fld>
            <a:endParaRPr lang="en-US" dirty="0"/>
          </a:p>
        </p:txBody>
      </p:sp>
    </p:spTree>
    <p:extLst>
      <p:ext uri="{BB962C8B-B14F-4D97-AF65-F5344CB8AC3E}">
        <p14:creationId xmlns:p14="http://schemas.microsoft.com/office/powerpoint/2010/main" val="182892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1" y="8069582"/>
            <a:ext cx="18568032" cy="3954778"/>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4" name="Content Placeholder 3"/>
          <p:cNvSpPr>
            <a:spLocks noGrp="1"/>
          </p:cNvSpPr>
          <p:nvPr>
            <p:ph sz="half" idx="2"/>
          </p:nvPr>
        </p:nvSpPr>
        <p:spPr>
          <a:xfrm>
            <a:off x="3023241"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BD678A-07B8-4F2A-B669-6D5F6F613DD4}" type="datetime1">
              <a:rPr lang="en-US" smtClean="0"/>
              <a:t>6/14/2021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EF0249-5649-41A9-A7E2-8FF5A3356C08}" type="slidenum">
              <a:rPr lang="en-US" smtClean="0"/>
              <a:pPr/>
              <a:t>‹#›</a:t>
            </a:fld>
            <a:endParaRPr lang="en-US" dirty="0"/>
          </a:p>
        </p:txBody>
      </p:sp>
    </p:spTree>
    <p:extLst>
      <p:ext uri="{BB962C8B-B14F-4D97-AF65-F5344CB8AC3E}">
        <p14:creationId xmlns:p14="http://schemas.microsoft.com/office/powerpoint/2010/main" val="265742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BD678A-07B8-4F2A-B669-6D5F6F613DD4}" type="datetime1">
              <a:rPr lang="en-US" smtClean="0"/>
              <a:t>6/14/2021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EF0249-5649-41A9-A7E2-8FF5A3356C08}" type="slidenum">
              <a:rPr lang="en-US" smtClean="0"/>
              <a:pPr/>
              <a:t>‹#›</a:t>
            </a:fld>
            <a:endParaRPr lang="en-US" dirty="0"/>
          </a:p>
        </p:txBody>
      </p:sp>
    </p:spTree>
    <p:extLst>
      <p:ext uri="{BB962C8B-B14F-4D97-AF65-F5344CB8AC3E}">
        <p14:creationId xmlns:p14="http://schemas.microsoft.com/office/powerpoint/2010/main" val="715069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D678A-07B8-4F2A-B669-6D5F6F613DD4}" type="datetime1">
              <a:rPr lang="en-US" smtClean="0"/>
              <a:t>6/14/2021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EF0249-5649-41A9-A7E2-8FF5A3356C08}" type="slidenum">
              <a:rPr lang="en-US" smtClean="0"/>
              <a:pPr/>
              <a:t>‹#›</a:t>
            </a:fld>
            <a:endParaRPr lang="en-US" dirty="0"/>
          </a:p>
        </p:txBody>
      </p:sp>
    </p:spTree>
    <p:extLst>
      <p:ext uri="{BB962C8B-B14F-4D97-AF65-F5344CB8AC3E}">
        <p14:creationId xmlns:p14="http://schemas.microsoft.com/office/powerpoint/2010/main" val="370459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5" cy="7680960"/>
          </a:xfrm>
        </p:spPr>
        <p:txBody>
          <a:bodyPr anchor="b"/>
          <a:lstStyle>
            <a:lvl1pPr>
              <a:defRPr sz="1344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5" cy="18295622"/>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9FBD678A-07B8-4F2A-B669-6D5F6F613DD4}" type="datetime1">
              <a:rPr lang="en-US" smtClean="0"/>
              <a:t>6/14/2021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EF0249-5649-41A9-A7E2-8FF5A3356C08}" type="slidenum">
              <a:rPr lang="en-US" smtClean="0"/>
              <a:pPr/>
              <a:t>‹#›</a:t>
            </a:fld>
            <a:endParaRPr lang="en-US" dirty="0"/>
          </a:p>
        </p:txBody>
      </p:sp>
    </p:spTree>
    <p:extLst>
      <p:ext uri="{BB962C8B-B14F-4D97-AF65-F5344CB8AC3E}">
        <p14:creationId xmlns:p14="http://schemas.microsoft.com/office/powerpoint/2010/main" val="150913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5" cy="7680960"/>
          </a:xfrm>
        </p:spPr>
        <p:txBody>
          <a:bodyPr anchor="b"/>
          <a:lstStyle>
            <a:lvl1pPr>
              <a:defRPr sz="13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US" dirty="0"/>
              <a:t>Click icon to add picture</a:t>
            </a:r>
          </a:p>
        </p:txBody>
      </p:sp>
      <p:sp>
        <p:nvSpPr>
          <p:cNvPr id="4" name="Text Placeholder 3"/>
          <p:cNvSpPr>
            <a:spLocks noGrp="1"/>
          </p:cNvSpPr>
          <p:nvPr>
            <p:ph type="body" sz="half" idx="2"/>
          </p:nvPr>
        </p:nvSpPr>
        <p:spPr>
          <a:xfrm>
            <a:off x="3023237" y="9875520"/>
            <a:ext cx="14156055" cy="18295622"/>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US"/>
              <a:t>Click to edit Master text styles</a:t>
            </a:r>
          </a:p>
        </p:txBody>
      </p:sp>
      <p:sp>
        <p:nvSpPr>
          <p:cNvPr id="5" name="Date Placeholder 4"/>
          <p:cNvSpPr>
            <a:spLocks noGrp="1"/>
          </p:cNvSpPr>
          <p:nvPr>
            <p:ph type="dt" sz="half" idx="10"/>
          </p:nvPr>
        </p:nvSpPr>
        <p:spPr/>
        <p:txBody>
          <a:bodyPr/>
          <a:lstStyle/>
          <a:p>
            <a:fld id="{9FBD678A-07B8-4F2A-B669-6D5F6F613DD4}" type="datetime1">
              <a:rPr lang="en-US" smtClean="0"/>
              <a:t>6/14/2021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EF0249-5649-41A9-A7E2-8FF5A3356C08}" type="slidenum">
              <a:rPr lang="en-US" smtClean="0"/>
              <a:pPr/>
              <a:t>‹#›</a:t>
            </a:fld>
            <a:endParaRPr lang="en-US" dirty="0"/>
          </a:p>
        </p:txBody>
      </p:sp>
    </p:spTree>
    <p:extLst>
      <p:ext uri="{BB962C8B-B14F-4D97-AF65-F5344CB8AC3E}">
        <p14:creationId xmlns:p14="http://schemas.microsoft.com/office/powerpoint/2010/main" val="20772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9FBD678A-07B8-4F2A-B669-6D5F6F613DD4}" type="datetime1">
              <a:rPr lang="en-US" smtClean="0"/>
              <a:t>6/14/2021</a:t>
            </a:fld>
            <a:endParaRPr lang="en-US" dirty="0"/>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57EF0249-5649-41A9-A7E2-8FF5A3356C08}" type="slidenum">
              <a:rPr lang="en-US" smtClean="0"/>
              <a:pPr/>
              <a:t>‹#›</a:t>
            </a:fld>
            <a:endParaRPr lang="en-US" dirty="0"/>
          </a:p>
        </p:txBody>
      </p:sp>
      <p:sp>
        <p:nvSpPr>
          <p:cNvPr id="7" name="Rectangle 6"/>
          <p:cNvSpPr/>
          <p:nvPr userDrawn="1"/>
        </p:nvSpPr>
        <p:spPr>
          <a:xfrm>
            <a:off x="1" y="31894277"/>
            <a:ext cx="34987555" cy="1024128"/>
          </a:xfrm>
          <a:prstGeom prst="rect">
            <a:avLst/>
          </a:prstGeom>
          <a:solidFill>
            <a:schemeClr val="tx1">
              <a:lumMod val="65000"/>
              <a:lumOff val="3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8023" dirty="0"/>
          </a:p>
        </p:txBody>
      </p:sp>
      <p:cxnSp>
        <p:nvCxnSpPr>
          <p:cNvPr id="9" name="Straight Connector 8"/>
          <p:cNvCxnSpPr/>
          <p:nvPr userDrawn="1"/>
        </p:nvCxnSpPr>
        <p:spPr>
          <a:xfrm>
            <a:off x="1" y="31753382"/>
            <a:ext cx="34987555" cy="0"/>
          </a:xfrm>
          <a:prstGeom prst="line">
            <a:avLst/>
          </a:prstGeom>
          <a:ln>
            <a:solidFill>
              <a:srgbClr val="CC0000"/>
            </a:solidFill>
          </a:ln>
        </p:spPr>
        <p:style>
          <a:lnRef idx="3">
            <a:schemeClr val="accent2"/>
          </a:lnRef>
          <a:fillRef idx="0">
            <a:schemeClr val="accent2"/>
          </a:fillRef>
          <a:effectRef idx="2">
            <a:schemeClr val="accent2"/>
          </a:effectRef>
          <a:fontRef idx="minor">
            <a:schemeClr val="tx1"/>
          </a:fontRef>
        </p:style>
      </p:cxnSp>
      <p:sp>
        <p:nvSpPr>
          <p:cNvPr id="10" name="Rectangle 9"/>
          <p:cNvSpPr/>
          <p:nvPr userDrawn="1"/>
        </p:nvSpPr>
        <p:spPr>
          <a:xfrm>
            <a:off x="-41799" y="-105802"/>
            <a:ext cx="43932999" cy="1024128"/>
          </a:xfrm>
          <a:prstGeom prst="rect">
            <a:avLst/>
          </a:prstGeom>
          <a:solidFill>
            <a:schemeClr val="tx1">
              <a:lumMod val="65000"/>
              <a:lumOff val="3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8023" dirty="0"/>
          </a:p>
        </p:txBody>
      </p:sp>
      <p:cxnSp>
        <p:nvCxnSpPr>
          <p:cNvPr id="11" name="Straight Connector 10"/>
          <p:cNvCxnSpPr/>
          <p:nvPr userDrawn="1"/>
        </p:nvCxnSpPr>
        <p:spPr>
          <a:xfrm>
            <a:off x="-41799" y="1081392"/>
            <a:ext cx="43932999" cy="0"/>
          </a:xfrm>
          <a:prstGeom prst="line">
            <a:avLst/>
          </a:prstGeom>
          <a:ln>
            <a:solidFill>
              <a:srgbClr val="CC0000"/>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5334274" y="30773801"/>
            <a:ext cx="8404526" cy="1959163"/>
          </a:xfrm>
          <a:prstGeom prst="rect">
            <a:avLst/>
          </a:prstGeom>
        </p:spPr>
      </p:pic>
    </p:spTree>
    <p:extLst>
      <p:ext uri="{BB962C8B-B14F-4D97-AF65-F5344CB8AC3E}">
        <p14:creationId xmlns:p14="http://schemas.microsoft.com/office/powerpoint/2010/main" val="4045008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diagramData" Target="../diagrams/data2.xml"/><Relationship Id="rId18" Type="http://schemas.openxmlformats.org/officeDocument/2006/relationships/image" Target="../media/image7.emf"/><Relationship Id="rId3" Type="http://schemas.openxmlformats.org/officeDocument/2006/relationships/image" Target="../media/image2.tiff"/><Relationship Id="rId21" Type="http://schemas.openxmlformats.org/officeDocument/2006/relationships/image" Target="../media/image10.emf"/><Relationship Id="rId7" Type="http://schemas.openxmlformats.org/officeDocument/2006/relationships/image" Target="../media/image6.png"/><Relationship Id="rId12" Type="http://schemas.microsoft.com/office/2007/relationships/diagramDrawing" Target="../diagrams/drawing1.xml"/><Relationship Id="rId17" Type="http://schemas.microsoft.com/office/2007/relationships/diagramDrawing" Target="../diagrams/drawing2.xml"/><Relationship Id="rId2" Type="http://schemas.openxmlformats.org/officeDocument/2006/relationships/notesSlide" Target="../notesSlides/notesSlide1.xml"/><Relationship Id="rId16" Type="http://schemas.openxmlformats.org/officeDocument/2006/relationships/diagramColors" Target="../diagrams/colors2.xml"/><Relationship Id="rId20"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diagramColors" Target="../diagrams/colors1.xml"/><Relationship Id="rId5" Type="http://schemas.openxmlformats.org/officeDocument/2006/relationships/image" Target="../media/image4.png"/><Relationship Id="rId15" Type="http://schemas.openxmlformats.org/officeDocument/2006/relationships/diagramQuickStyle" Target="../diagrams/quickStyle2.xml"/><Relationship Id="rId10" Type="http://schemas.openxmlformats.org/officeDocument/2006/relationships/diagramQuickStyle" Target="../diagrams/quickStyle1.xml"/><Relationship Id="rId19" Type="http://schemas.openxmlformats.org/officeDocument/2006/relationships/image" Target="../media/image8.tiff"/><Relationship Id="rId4" Type="http://schemas.openxmlformats.org/officeDocument/2006/relationships/image" Target="../media/image3.png"/><Relationship Id="rId9" Type="http://schemas.openxmlformats.org/officeDocument/2006/relationships/diagramLayout" Target="../diagrams/layout1.xml"/><Relationship Id="rId1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6483" y="1135106"/>
            <a:ext cx="39621765" cy="4524315"/>
          </a:xfrm>
          <a:prstGeom prst="rect">
            <a:avLst/>
          </a:prstGeom>
          <a:noFill/>
        </p:spPr>
        <p:txBody>
          <a:bodyPr wrap="square" rtlCol="0" anchor="t">
            <a:spAutoFit/>
          </a:bodyPr>
          <a:lstStyle/>
          <a:p>
            <a:pPr algn="ctr"/>
            <a:r>
              <a:rPr lang="en-US" sz="7200" b="1" dirty="0">
                <a:latin typeface="Arial" charset="0"/>
                <a:ea typeface="Arial" charset="0"/>
                <a:cs typeface="Arial" charset="0"/>
              </a:rPr>
              <a:t>High School Students’ Climate Literacy through Epistemology of </a:t>
            </a:r>
          </a:p>
          <a:p>
            <a:pPr algn="ctr"/>
            <a:r>
              <a:rPr lang="en-US" sz="7200" b="1" dirty="0">
                <a:latin typeface="Arial" charset="0"/>
                <a:ea typeface="Arial" charset="0"/>
                <a:cs typeface="Arial" charset="0"/>
              </a:rPr>
              <a:t>Scientific Modeling (CliMES) </a:t>
            </a:r>
            <a:r>
              <a:rPr lang="en-US" sz="7200" dirty="0">
                <a:latin typeface="Times New Roman" charset="0"/>
                <a:cs typeface="Times New Roman" charset="0"/>
              </a:rPr>
              <a:t> </a:t>
            </a:r>
          </a:p>
          <a:p>
            <a:pPr algn="ctr"/>
            <a:endParaRPr lang="en-US" sz="7200" dirty="0"/>
          </a:p>
          <a:p>
            <a:pPr algn="ctr"/>
            <a:endParaRPr lang="en-US" sz="7200" b="1" dirty="0">
              <a:latin typeface="Arial" panose="020B0604020202020204" pitchFamily="34" charset="0"/>
              <a:cs typeface="Arial" panose="020B0604020202020204" pitchFamily="34" charset="0"/>
            </a:endParaRPr>
          </a:p>
        </p:txBody>
      </p:sp>
      <p:grpSp>
        <p:nvGrpSpPr>
          <p:cNvPr id="14" name="Group 13"/>
          <p:cNvGrpSpPr/>
          <p:nvPr/>
        </p:nvGrpSpPr>
        <p:grpSpPr>
          <a:xfrm>
            <a:off x="11640884" y="9376151"/>
            <a:ext cx="12270806" cy="1781491"/>
            <a:chOff x="14874362" y="7180450"/>
            <a:chExt cx="6747930" cy="1465689"/>
          </a:xfrm>
          <a:solidFill>
            <a:schemeClr val="tx1">
              <a:lumMod val="65000"/>
              <a:lumOff val="35000"/>
            </a:schemeClr>
          </a:solidFill>
        </p:grpSpPr>
        <p:sp>
          <p:nvSpPr>
            <p:cNvPr id="6" name="TextBox 5"/>
            <p:cNvSpPr txBox="1"/>
            <p:nvPr/>
          </p:nvSpPr>
          <p:spPr>
            <a:xfrm>
              <a:off x="14874362" y="7180450"/>
              <a:ext cx="6703814" cy="1437967"/>
            </a:xfrm>
            <a:prstGeom prst="rect">
              <a:avLst/>
            </a:prstGeom>
            <a:grpFill/>
            <a:ln>
              <a:noFill/>
            </a:ln>
          </p:spPr>
          <p:txBody>
            <a:bodyPr wrap="square" rtlCol="0">
              <a:spAutoFit/>
            </a:bodyPr>
            <a:lstStyle/>
            <a:p>
              <a:pPr algn="ctr"/>
              <a:r>
                <a:rPr lang="en-US" sz="5000" b="1" dirty="0">
                  <a:solidFill>
                    <a:schemeClr val="bg1"/>
                  </a:solidFill>
                  <a:latin typeface="Arial" charset="0"/>
                  <a:ea typeface="Arial" charset="0"/>
                  <a:cs typeface="Arial" charset="0"/>
                </a:rPr>
                <a:t>DATA COLLECTION- SPRING 2018 – FALL 2021</a:t>
              </a:r>
            </a:p>
          </p:txBody>
        </p:sp>
        <p:cxnSp>
          <p:nvCxnSpPr>
            <p:cNvPr id="8" name="Straight Connector 7"/>
            <p:cNvCxnSpPr/>
            <p:nvPr/>
          </p:nvCxnSpPr>
          <p:spPr>
            <a:xfrm>
              <a:off x="14894920" y="8646139"/>
              <a:ext cx="672737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943699" y="5118539"/>
            <a:ext cx="10462324" cy="1306513"/>
            <a:chOff x="1240971" y="6858000"/>
            <a:chExt cx="6727372" cy="1306285"/>
          </a:xfrm>
          <a:solidFill>
            <a:schemeClr val="tx1">
              <a:lumMod val="65000"/>
              <a:lumOff val="35000"/>
            </a:schemeClr>
          </a:solidFill>
        </p:grpSpPr>
        <p:sp>
          <p:nvSpPr>
            <p:cNvPr id="11" name="Rectangle 10"/>
            <p:cNvSpPr/>
            <p:nvPr/>
          </p:nvSpPr>
          <p:spPr>
            <a:xfrm>
              <a:off x="1240971" y="6858000"/>
              <a:ext cx="6727372" cy="1110343"/>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2537484" y="7059228"/>
              <a:ext cx="5336565" cy="861774"/>
            </a:xfrm>
            <a:prstGeom prst="rect">
              <a:avLst/>
            </a:prstGeom>
            <a:grpFill/>
            <a:ln>
              <a:noFill/>
            </a:ln>
          </p:spPr>
          <p:txBody>
            <a:bodyPr wrap="square" rtlCol="0">
              <a:spAutoFit/>
            </a:bodyPr>
            <a:lstStyle/>
            <a:p>
              <a:r>
                <a:rPr lang="en-US" sz="50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INTRODUCTION</a:t>
              </a:r>
            </a:p>
          </p:txBody>
        </p:sp>
        <p:cxnSp>
          <p:nvCxnSpPr>
            <p:cNvPr id="13" name="Straight Connector 12"/>
            <p:cNvCxnSpPr/>
            <p:nvPr/>
          </p:nvCxnSpPr>
          <p:spPr>
            <a:xfrm>
              <a:off x="1240971" y="8164285"/>
              <a:ext cx="6727372" cy="0"/>
            </a:xfrm>
            <a:prstGeom prst="line">
              <a:avLst/>
            </a:prstGeom>
            <a:grpFill/>
            <a:ln>
              <a:solidFill>
                <a:srgbClr val="CC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4156435" y="5074303"/>
            <a:ext cx="18930093" cy="1306511"/>
            <a:chOff x="21397622" y="6912428"/>
            <a:chExt cx="6727377" cy="1306285"/>
          </a:xfrm>
          <a:solidFill>
            <a:schemeClr val="tx1">
              <a:lumMod val="65000"/>
              <a:lumOff val="35000"/>
            </a:schemeClr>
          </a:solidFill>
        </p:grpSpPr>
        <p:sp>
          <p:nvSpPr>
            <p:cNvPr id="16" name="Rectangle 15"/>
            <p:cNvSpPr/>
            <p:nvPr/>
          </p:nvSpPr>
          <p:spPr>
            <a:xfrm>
              <a:off x="21397625" y="6912428"/>
              <a:ext cx="6727372" cy="1110343"/>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0</a:t>
              </a:r>
            </a:p>
          </p:txBody>
        </p:sp>
        <p:sp>
          <p:nvSpPr>
            <p:cNvPr id="17" name="TextBox 16"/>
            <p:cNvSpPr txBox="1"/>
            <p:nvPr/>
          </p:nvSpPr>
          <p:spPr>
            <a:xfrm>
              <a:off x="21397622" y="7040800"/>
              <a:ext cx="6727372" cy="861624"/>
            </a:xfrm>
            <a:prstGeom prst="rect">
              <a:avLst/>
            </a:prstGeom>
            <a:grpFill/>
            <a:ln>
              <a:noFill/>
            </a:ln>
          </p:spPr>
          <p:txBody>
            <a:bodyPr wrap="square" rtlCol="0">
              <a:spAutoFit/>
            </a:bodyPr>
            <a:lstStyle/>
            <a:p>
              <a:pPr algn="ctr"/>
              <a:r>
                <a:rPr lang="en-US" sz="5000" b="1" dirty="0">
                  <a:solidFill>
                    <a:schemeClr val="bg1"/>
                  </a:solidFill>
                  <a:latin typeface="Arial" charset="0"/>
                  <a:ea typeface="Arial" charset="0"/>
                  <a:cs typeface="Arial" charset="0"/>
                </a:rPr>
                <a:t>FINDINGS- SPRING 2018 PILOT STUDY</a:t>
              </a:r>
            </a:p>
          </p:txBody>
        </p:sp>
        <p:cxnSp>
          <p:nvCxnSpPr>
            <p:cNvPr id="18" name="Straight Connector 17"/>
            <p:cNvCxnSpPr/>
            <p:nvPr/>
          </p:nvCxnSpPr>
          <p:spPr>
            <a:xfrm>
              <a:off x="21397627" y="8218713"/>
              <a:ext cx="672737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3804041" y="19227349"/>
            <a:ext cx="9252831" cy="1650505"/>
            <a:chOff x="21285706" y="6912428"/>
            <a:chExt cx="6727373" cy="1203527"/>
          </a:xfrm>
          <a:solidFill>
            <a:schemeClr val="tx1">
              <a:lumMod val="65000"/>
              <a:lumOff val="35000"/>
            </a:schemeClr>
          </a:solidFill>
        </p:grpSpPr>
        <p:sp>
          <p:nvSpPr>
            <p:cNvPr id="21" name="Rectangle 20"/>
            <p:cNvSpPr/>
            <p:nvPr/>
          </p:nvSpPr>
          <p:spPr>
            <a:xfrm>
              <a:off x="21285707" y="6912428"/>
              <a:ext cx="6727372" cy="1110343"/>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21285707" y="7023818"/>
              <a:ext cx="6727372" cy="628395"/>
            </a:xfrm>
            <a:prstGeom prst="rect">
              <a:avLst/>
            </a:prstGeom>
            <a:grpFill/>
            <a:ln>
              <a:noFill/>
            </a:ln>
          </p:spPr>
          <p:txBody>
            <a:bodyPr wrap="square" rtlCol="0">
              <a:spAutoFit/>
            </a:bodyPr>
            <a:lstStyle/>
            <a:p>
              <a:pPr algn="ctr"/>
              <a:r>
                <a:rPr lang="en-US" sz="5000" b="1" dirty="0">
                  <a:solidFill>
                    <a:schemeClr val="bg1"/>
                  </a:solidFill>
                  <a:latin typeface="Arial" charset="0"/>
                  <a:ea typeface="Arial" charset="0"/>
                  <a:cs typeface="Arial" charset="0"/>
                </a:rPr>
                <a:t>CURRENT STUDIES</a:t>
              </a:r>
            </a:p>
          </p:txBody>
        </p:sp>
        <p:cxnSp>
          <p:nvCxnSpPr>
            <p:cNvPr id="23" name="Straight Connector 22"/>
            <p:cNvCxnSpPr/>
            <p:nvPr/>
          </p:nvCxnSpPr>
          <p:spPr>
            <a:xfrm>
              <a:off x="21285706" y="8115955"/>
              <a:ext cx="672737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24131853" y="25598599"/>
            <a:ext cx="18989118" cy="1306513"/>
            <a:chOff x="21285707" y="6912428"/>
            <a:chExt cx="6727372" cy="1306285"/>
          </a:xfrm>
          <a:solidFill>
            <a:schemeClr val="tx1">
              <a:lumMod val="65000"/>
              <a:lumOff val="35000"/>
            </a:schemeClr>
          </a:solidFill>
        </p:grpSpPr>
        <p:sp>
          <p:nvSpPr>
            <p:cNvPr id="25" name="Rectangle 24"/>
            <p:cNvSpPr/>
            <p:nvPr/>
          </p:nvSpPr>
          <p:spPr>
            <a:xfrm>
              <a:off x="21285707" y="6912428"/>
              <a:ext cx="6727372" cy="1110343"/>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6" name="TextBox 25"/>
            <p:cNvSpPr txBox="1"/>
            <p:nvPr/>
          </p:nvSpPr>
          <p:spPr>
            <a:xfrm>
              <a:off x="21285707" y="7110088"/>
              <a:ext cx="6712070" cy="861624"/>
            </a:xfrm>
            <a:prstGeom prst="rect">
              <a:avLst/>
            </a:prstGeom>
            <a:grpFill/>
            <a:ln>
              <a:noFill/>
            </a:ln>
          </p:spPr>
          <p:txBody>
            <a:bodyPr wrap="square" rtlCol="0">
              <a:spAutoFit/>
            </a:bodyPr>
            <a:lstStyle/>
            <a:p>
              <a:pPr algn="ctr"/>
              <a:r>
                <a:rPr lang="en-US" sz="5000" b="1" dirty="0">
                  <a:solidFill>
                    <a:schemeClr val="bg1"/>
                  </a:solidFill>
                  <a:latin typeface="Arial" charset="0"/>
                  <a:ea typeface="Arial" charset="0"/>
                  <a:cs typeface="Arial" charset="0"/>
                </a:rPr>
                <a:t>REFERENCES</a:t>
              </a:r>
            </a:p>
          </p:txBody>
        </p:sp>
        <p:cxnSp>
          <p:nvCxnSpPr>
            <p:cNvPr id="27" name="Straight Connector 26"/>
            <p:cNvCxnSpPr/>
            <p:nvPr/>
          </p:nvCxnSpPr>
          <p:spPr>
            <a:xfrm>
              <a:off x="21285707" y="8218713"/>
              <a:ext cx="672737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1035637" y="6652957"/>
            <a:ext cx="10320093" cy="3539430"/>
          </a:xfrm>
          <a:prstGeom prst="rect">
            <a:avLst/>
          </a:prstGeom>
          <a:noFill/>
          <a:ln>
            <a:noFill/>
          </a:ln>
        </p:spPr>
        <p:txBody>
          <a:bodyPr wrap="square" rtlCol="0" anchor="t">
            <a:spAutoFit/>
          </a:bodyPr>
          <a:lstStyle/>
          <a:p>
            <a:pPr hangingPunct="0"/>
            <a:r>
              <a:rPr lang="en-US" sz="3200" dirty="0">
                <a:latin typeface="Arial" charset="0"/>
                <a:ea typeface="Arial" charset="0"/>
                <a:cs typeface="Arial" charset="0"/>
              </a:rPr>
              <a:t>The High School Students’ Climate Literacy through Epistemology of Scientific Modeling (CliMES) project </a:t>
            </a:r>
          </a:p>
          <a:p>
            <a:pPr hangingPunct="0"/>
            <a:r>
              <a:rPr lang="en-US" sz="3200" dirty="0">
                <a:latin typeface="Arial" charset="0"/>
                <a:ea typeface="Arial" charset="0"/>
                <a:cs typeface="Arial" charset="0"/>
              </a:rPr>
              <a:t>aims to develop secondary students’ model-based reasoning about global climate change through investigations based on an online, computer-based global climate model grounded in authentic NASA data (EzGCM). </a:t>
            </a:r>
          </a:p>
        </p:txBody>
      </p:sp>
      <p:pic>
        <p:nvPicPr>
          <p:cNvPr id="44" name="Picture 43"/>
          <p:cNvPicPr>
            <a:picLocks noChangeAspect="1"/>
          </p:cNvPicPr>
          <p:nvPr/>
        </p:nvPicPr>
        <p:blipFill>
          <a:blip r:embed="rId3"/>
          <a:stretch>
            <a:fillRect/>
          </a:stretch>
        </p:blipFill>
        <p:spPr>
          <a:xfrm>
            <a:off x="1033380" y="31888513"/>
            <a:ext cx="5087004" cy="1074963"/>
          </a:xfrm>
          <a:prstGeom prst="rect">
            <a:avLst/>
          </a:prstGeom>
        </p:spPr>
      </p:pic>
      <p:sp>
        <p:nvSpPr>
          <p:cNvPr id="70" name="TextBox 69"/>
          <p:cNvSpPr txBox="1"/>
          <p:nvPr/>
        </p:nvSpPr>
        <p:spPr>
          <a:xfrm>
            <a:off x="3464412" y="3404329"/>
            <a:ext cx="38005906" cy="2123658"/>
          </a:xfrm>
          <a:prstGeom prst="rect">
            <a:avLst/>
          </a:prstGeom>
          <a:noFill/>
        </p:spPr>
        <p:txBody>
          <a:bodyPr wrap="square" rtlCol="0" anchor="t">
            <a:spAutoFit/>
          </a:bodyPr>
          <a:lstStyle/>
          <a:p>
            <a:pPr algn="ctr"/>
            <a:r>
              <a:rPr lang="en-US" sz="4400" dirty="0">
                <a:latin typeface="Arial" charset="0"/>
                <a:ea typeface="Arial" charset="0"/>
                <a:cs typeface="Arial" charset="0"/>
              </a:rPr>
              <a:t>Kimberly Carroll Steward</a:t>
            </a:r>
            <a:r>
              <a:rPr lang="en-US" sz="4400" baseline="30000" dirty="0">
                <a:latin typeface="Arial" charset="0"/>
                <a:ea typeface="Arial" charset="0"/>
                <a:cs typeface="Arial" charset="0"/>
              </a:rPr>
              <a:t>1</a:t>
            </a:r>
            <a:r>
              <a:rPr lang="en-US" sz="4400" dirty="0">
                <a:latin typeface="Arial" charset="0"/>
                <a:ea typeface="Arial" charset="0"/>
                <a:cs typeface="Arial" charset="0"/>
              </a:rPr>
              <a:t>,Cory T. Forbes</a:t>
            </a:r>
            <a:r>
              <a:rPr lang="en-US" sz="4400" baseline="30000" dirty="0">
                <a:latin typeface="Arial" charset="0"/>
                <a:ea typeface="Arial" charset="0"/>
                <a:cs typeface="Arial" charset="0"/>
              </a:rPr>
              <a:t>1</a:t>
            </a:r>
            <a:r>
              <a:rPr lang="en-US" sz="4400" dirty="0">
                <a:latin typeface="Arial" charset="0"/>
                <a:ea typeface="Arial" charset="0"/>
                <a:cs typeface="Arial" charset="0"/>
              </a:rPr>
              <a:t>, &amp; Mark A. Chandler</a:t>
            </a:r>
            <a:r>
              <a:rPr lang="en-US" sz="4400" baseline="30000" dirty="0">
                <a:latin typeface="Arial" charset="0"/>
                <a:ea typeface="Arial" charset="0"/>
                <a:cs typeface="Arial" charset="0"/>
              </a:rPr>
              <a:t>2</a:t>
            </a:r>
          </a:p>
          <a:p>
            <a:pPr algn="ctr"/>
            <a:r>
              <a:rPr lang="en-US" sz="4400" dirty="0">
                <a:latin typeface="Arial" charset="0"/>
                <a:ea typeface="Arial" charset="0"/>
                <a:cs typeface="Arial" charset="0"/>
              </a:rPr>
              <a:t> </a:t>
            </a:r>
            <a:r>
              <a:rPr lang="en-US" sz="4400" baseline="30000" dirty="0">
                <a:latin typeface="Arial" charset="0"/>
                <a:ea typeface="Arial" charset="0"/>
                <a:cs typeface="Arial" charset="0"/>
              </a:rPr>
              <a:t>1</a:t>
            </a:r>
            <a:r>
              <a:rPr lang="en-US" sz="4400" dirty="0">
                <a:latin typeface="Arial" charset="0"/>
                <a:ea typeface="Arial" charset="0"/>
                <a:cs typeface="Arial" charset="0"/>
              </a:rPr>
              <a:t>School of Natural Resources, University of Nebraska-Lincoln, Nebraska</a:t>
            </a:r>
            <a:r>
              <a:rPr lang="en-US" sz="4400" dirty="0">
                <a:solidFill>
                  <a:srgbClr val="000000"/>
                </a:solidFill>
                <a:latin typeface="Arial" charset="0"/>
                <a:ea typeface="Arial" charset="0"/>
                <a:cs typeface="Arial" charset="0"/>
              </a:rPr>
              <a:t>, </a:t>
            </a:r>
            <a:r>
              <a:rPr lang="en-US" sz="4400" baseline="30000" dirty="0">
                <a:solidFill>
                  <a:srgbClr val="000000"/>
                </a:solidFill>
                <a:latin typeface="Arial" charset="0"/>
                <a:ea typeface="Arial" charset="0"/>
                <a:cs typeface="Arial" charset="0"/>
              </a:rPr>
              <a:t>2</a:t>
            </a:r>
            <a:r>
              <a:rPr lang="en-US" sz="4400" dirty="0">
                <a:latin typeface="Arial" charset="0"/>
                <a:ea typeface="Arial" charset="0"/>
                <a:cs typeface="Arial" charset="0"/>
              </a:rPr>
              <a:t>Columbia University, NASA Goddard Institute for Space Studies </a:t>
            </a:r>
          </a:p>
          <a:p>
            <a:pPr algn="ctr"/>
            <a:r>
              <a:rPr lang="en-US" sz="4400" dirty="0">
                <a:solidFill>
                  <a:srgbClr val="000000"/>
                </a:solidFill>
                <a:latin typeface="Times New Roman" charset="0"/>
                <a:ea typeface="Times New Roman" charset="0"/>
                <a:cs typeface="Times New Roman" charset="0"/>
              </a:rPr>
              <a:t> </a:t>
            </a:r>
            <a:endParaRPr lang="en-US" sz="4400" baseline="-25000" dirty="0">
              <a:solidFill>
                <a:srgbClr val="FF0000"/>
              </a:solidFill>
              <a:latin typeface="Times New Roman" charset="0"/>
              <a:ea typeface="Times New Roman" charset="0"/>
              <a:cs typeface="Times New Roman" charset="0"/>
            </a:endParaRPr>
          </a:p>
        </p:txBody>
      </p:sp>
      <p:grpSp>
        <p:nvGrpSpPr>
          <p:cNvPr id="77" name="Group 76"/>
          <p:cNvGrpSpPr/>
          <p:nvPr/>
        </p:nvGrpSpPr>
        <p:grpSpPr>
          <a:xfrm>
            <a:off x="658368" y="19177991"/>
            <a:ext cx="10747661" cy="1306513"/>
            <a:chOff x="14883950" y="7010401"/>
            <a:chExt cx="6738343" cy="1306285"/>
          </a:xfrm>
          <a:solidFill>
            <a:schemeClr val="tx1">
              <a:lumMod val="65000"/>
              <a:lumOff val="35000"/>
            </a:schemeClr>
          </a:solidFill>
        </p:grpSpPr>
        <p:sp>
          <p:nvSpPr>
            <p:cNvPr id="78" name="Rectangle 77"/>
            <p:cNvSpPr/>
            <p:nvPr/>
          </p:nvSpPr>
          <p:spPr>
            <a:xfrm>
              <a:off x="14883950" y="7010401"/>
              <a:ext cx="6727372" cy="1110343"/>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9" name="TextBox 78"/>
            <p:cNvSpPr txBox="1"/>
            <p:nvPr/>
          </p:nvSpPr>
          <p:spPr>
            <a:xfrm>
              <a:off x="14901301" y="7155738"/>
              <a:ext cx="6693633" cy="861624"/>
            </a:xfrm>
            <a:prstGeom prst="rect">
              <a:avLst/>
            </a:prstGeom>
            <a:grpFill/>
            <a:ln>
              <a:noFill/>
            </a:ln>
          </p:spPr>
          <p:txBody>
            <a:bodyPr wrap="square" rtlCol="0">
              <a:spAutoFit/>
            </a:bodyPr>
            <a:lstStyle/>
            <a:p>
              <a:pPr algn="ctr"/>
              <a:r>
                <a:rPr lang="en-US" sz="5000" b="1" dirty="0">
                  <a:solidFill>
                    <a:schemeClr val="bg1"/>
                  </a:solidFill>
                  <a:latin typeface="Arial" charset="0"/>
                  <a:ea typeface="Arial" charset="0"/>
                  <a:cs typeface="Arial" charset="0"/>
                </a:rPr>
                <a:t>RESEARCH FRAMEWORK</a:t>
              </a:r>
            </a:p>
          </p:txBody>
        </p:sp>
        <p:cxnSp>
          <p:nvCxnSpPr>
            <p:cNvPr id="80" name="Straight Connector 79"/>
            <p:cNvCxnSpPr/>
            <p:nvPr/>
          </p:nvCxnSpPr>
          <p:spPr>
            <a:xfrm>
              <a:off x="14894921" y="8316686"/>
              <a:ext cx="672737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50" name="Picture 49" descr="Bing HD:Users:mchandler:Pictures:Columbia 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07480" y="1539706"/>
            <a:ext cx="2870299" cy="2915870"/>
          </a:xfrm>
          <a:prstGeom prst="rect">
            <a:avLst/>
          </a:prstGeom>
          <a:noFill/>
          <a:ln>
            <a:noFill/>
          </a:ln>
        </p:spPr>
      </p:pic>
      <p:grpSp>
        <p:nvGrpSpPr>
          <p:cNvPr id="55" name="Group 54"/>
          <p:cNvGrpSpPr/>
          <p:nvPr/>
        </p:nvGrpSpPr>
        <p:grpSpPr>
          <a:xfrm>
            <a:off x="658368" y="25376546"/>
            <a:ext cx="10747661" cy="1306511"/>
            <a:chOff x="21397623" y="6912428"/>
            <a:chExt cx="6727376" cy="1306285"/>
          </a:xfrm>
          <a:solidFill>
            <a:schemeClr val="tx1">
              <a:lumMod val="65000"/>
              <a:lumOff val="35000"/>
            </a:schemeClr>
          </a:solidFill>
        </p:grpSpPr>
        <p:sp>
          <p:nvSpPr>
            <p:cNvPr id="56" name="Rectangle 55"/>
            <p:cNvSpPr/>
            <p:nvPr/>
          </p:nvSpPr>
          <p:spPr>
            <a:xfrm>
              <a:off x="21397625" y="6912428"/>
              <a:ext cx="6727372" cy="1110343"/>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0</a:t>
              </a:r>
            </a:p>
          </p:txBody>
        </p:sp>
        <p:sp>
          <p:nvSpPr>
            <p:cNvPr id="57" name="TextBox 56"/>
            <p:cNvSpPr txBox="1"/>
            <p:nvPr/>
          </p:nvSpPr>
          <p:spPr>
            <a:xfrm>
              <a:off x="21397623" y="7040800"/>
              <a:ext cx="6727372" cy="861624"/>
            </a:xfrm>
            <a:prstGeom prst="rect">
              <a:avLst/>
            </a:prstGeom>
            <a:grpFill/>
            <a:ln>
              <a:noFill/>
            </a:ln>
          </p:spPr>
          <p:txBody>
            <a:bodyPr wrap="square" rtlCol="0">
              <a:spAutoFit/>
            </a:bodyPr>
            <a:lstStyle/>
            <a:p>
              <a:pPr algn="ctr"/>
              <a:r>
                <a:rPr lang="en-US" sz="5000" b="1" dirty="0">
                  <a:solidFill>
                    <a:schemeClr val="bg1"/>
                  </a:solidFill>
                  <a:latin typeface="Arial" charset="0"/>
                  <a:ea typeface="Arial" charset="0"/>
                  <a:cs typeface="Arial" charset="0"/>
                </a:rPr>
                <a:t>RESEARCH DESIGN</a:t>
              </a:r>
            </a:p>
          </p:txBody>
        </p:sp>
        <p:cxnSp>
          <p:nvCxnSpPr>
            <p:cNvPr id="59" name="Straight Connector 58"/>
            <p:cNvCxnSpPr/>
            <p:nvPr/>
          </p:nvCxnSpPr>
          <p:spPr>
            <a:xfrm>
              <a:off x="21397627" y="8218713"/>
              <a:ext cx="672737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11644216" y="6595624"/>
            <a:ext cx="12175081" cy="2554545"/>
          </a:xfrm>
          <a:prstGeom prst="rect">
            <a:avLst/>
          </a:prstGeom>
          <a:solidFill>
            <a:schemeClr val="accent2">
              <a:lumMod val="20000"/>
              <a:lumOff val="80000"/>
              <a:alpha val="50000"/>
            </a:schemeClr>
          </a:solidFill>
          <a:ln>
            <a:solidFill>
              <a:schemeClr val="tx1">
                <a:alpha val="27000"/>
              </a:schemeClr>
            </a:solidFill>
          </a:ln>
        </p:spPr>
        <p:txBody>
          <a:bodyPr wrap="square" rtlCol="0">
            <a:spAutoFit/>
          </a:bodyPr>
          <a:lstStyle/>
          <a:p>
            <a:pPr marL="514350" lvl="0" indent="-514350">
              <a:buFont typeface="+mj-lt"/>
              <a:buAutoNum type="arabicPeriod"/>
            </a:pPr>
            <a:r>
              <a:rPr lang="en-US" sz="3200" dirty="0">
                <a:latin typeface="Arial" charset="0"/>
                <a:ea typeface="Arial" charset="0"/>
                <a:cs typeface="Arial" charset="0"/>
              </a:rPr>
              <a:t>How do two secondary science teachers implement a model-based curriculum?</a:t>
            </a:r>
          </a:p>
          <a:p>
            <a:pPr marL="514350" lvl="0" indent="-514350">
              <a:buFont typeface="+mj-lt"/>
              <a:buAutoNum type="arabicPeriod"/>
            </a:pPr>
            <a:endParaRPr lang="en-US" sz="3200" dirty="0">
              <a:latin typeface="Arial" charset="0"/>
              <a:ea typeface="Arial" charset="0"/>
              <a:cs typeface="Arial" charset="0"/>
            </a:endParaRPr>
          </a:p>
          <a:p>
            <a:pPr marL="514350" lvl="0" indent="-514350">
              <a:buFont typeface="+mj-lt"/>
              <a:buAutoNum type="arabicPeriod"/>
            </a:pPr>
            <a:r>
              <a:rPr lang="en-US" sz="3200" dirty="0">
                <a:latin typeface="Arial" charset="0"/>
                <a:ea typeface="Arial" charset="0"/>
                <a:cs typeface="Arial" charset="0"/>
              </a:rPr>
              <a:t> How do the teachers' implementation strategies evolve over the three-year study?</a:t>
            </a:r>
          </a:p>
        </p:txBody>
      </p:sp>
      <p:sp>
        <p:nvSpPr>
          <p:cNvPr id="9" name="TextBox 8"/>
          <p:cNvSpPr txBox="1"/>
          <p:nvPr/>
        </p:nvSpPr>
        <p:spPr>
          <a:xfrm>
            <a:off x="675867" y="20850694"/>
            <a:ext cx="10688096" cy="4524315"/>
          </a:xfrm>
          <a:prstGeom prst="rect">
            <a:avLst/>
          </a:prstGeom>
          <a:noFill/>
          <a:ln>
            <a:solidFill>
              <a:schemeClr val="tx1">
                <a:alpha val="27000"/>
              </a:schemeClr>
            </a:solidFill>
          </a:ln>
        </p:spPr>
        <p:txBody>
          <a:bodyPr wrap="square" rtlCol="0">
            <a:spAutoFit/>
          </a:bodyPr>
          <a:lstStyle/>
          <a:p>
            <a:r>
              <a:rPr lang="en-US" sz="3200" dirty="0">
                <a:latin typeface="Arial" charset="0"/>
                <a:ea typeface="Arial" charset="0"/>
                <a:cs typeface="Arial" charset="0"/>
              </a:rPr>
              <a:t>The framework for this project is grounded in research on:</a:t>
            </a:r>
          </a:p>
          <a:p>
            <a:pPr marL="457200" lvl="0" indent="-457200">
              <a:buFont typeface="Arial" charset="0"/>
              <a:buChar char="•"/>
            </a:pPr>
            <a:r>
              <a:rPr lang="en-US" sz="3200" dirty="0">
                <a:latin typeface="Arial" charset="0"/>
                <a:ea typeface="Arial" charset="0"/>
                <a:cs typeface="Arial" charset="0"/>
              </a:rPr>
              <a:t>Developing students’ conceptual reasoning and understanding about climate.</a:t>
            </a:r>
          </a:p>
          <a:p>
            <a:pPr marL="457200" lvl="0" indent="-457200">
              <a:buFont typeface="Arial" charset="0"/>
              <a:buChar char="•"/>
            </a:pPr>
            <a:r>
              <a:rPr lang="en-US" sz="3200" dirty="0">
                <a:latin typeface="Arial" charset="0"/>
                <a:ea typeface="Arial" charset="0"/>
                <a:cs typeface="Arial" charset="0"/>
              </a:rPr>
              <a:t>Developing epistemological reasoning about climate.  </a:t>
            </a:r>
          </a:p>
          <a:p>
            <a:pPr marL="457200" lvl="0" indent="-457200">
              <a:buFont typeface="Arial" charset="0"/>
              <a:buChar char="•"/>
            </a:pPr>
            <a:r>
              <a:rPr lang="en-US" sz="3200" dirty="0">
                <a:latin typeface="Arial" charset="0"/>
                <a:ea typeface="Arial" charset="0"/>
                <a:cs typeface="Arial" charset="0"/>
              </a:rPr>
              <a:t>Describing how students operationalize the practice of “using models” and consider the “purpose of models” in reasoning about the Earth’s climate and global climate change.</a:t>
            </a:r>
          </a:p>
          <a:p>
            <a:pPr lvl="0"/>
            <a:endParaRPr lang="en-US" sz="3200" dirty="0">
              <a:latin typeface="Arial" charset="0"/>
              <a:ea typeface="Arial" charset="0"/>
              <a:cs typeface="Arial" charset="0"/>
            </a:endParaRPr>
          </a:p>
        </p:txBody>
      </p:sp>
      <p:sp>
        <p:nvSpPr>
          <p:cNvPr id="32" name="TextBox 31"/>
          <p:cNvSpPr txBox="1"/>
          <p:nvPr/>
        </p:nvSpPr>
        <p:spPr>
          <a:xfrm>
            <a:off x="24156434" y="6558252"/>
            <a:ext cx="9301637" cy="18805148"/>
          </a:xfrm>
          <a:prstGeom prst="rect">
            <a:avLst/>
          </a:prstGeom>
          <a:solidFill>
            <a:schemeClr val="accent2">
              <a:lumMod val="20000"/>
              <a:lumOff val="80000"/>
              <a:alpha val="50000"/>
            </a:schemeClr>
          </a:solidFill>
          <a:ln>
            <a:solidFill>
              <a:schemeClr val="tx1">
                <a:alpha val="27000"/>
              </a:schemeClr>
            </a:solidFill>
          </a:ln>
        </p:spPr>
        <p:txBody>
          <a:bodyPr wrap="square" rtlCol="0">
            <a:spAutoFit/>
          </a:bodyPr>
          <a:lstStyle/>
          <a:p>
            <a:pPr marL="514350" lvl="0" indent="-514350">
              <a:buFont typeface="+mj-lt"/>
              <a:buAutoNum type="arabicPeriod"/>
            </a:pPr>
            <a:r>
              <a:rPr lang="en-US" sz="3200" b="1" dirty="0">
                <a:latin typeface="Arial" charset="0"/>
                <a:ea typeface="Arial" charset="0"/>
                <a:cs typeface="Arial" charset="0"/>
              </a:rPr>
              <a:t>How do two secondary science teachers implement a model-based curriculum?</a:t>
            </a: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lvl="0"/>
            <a:endParaRPr lang="en-US" sz="3200" dirty="0">
              <a:latin typeface="Arial" charset="0"/>
              <a:ea typeface="Arial" charset="0"/>
              <a:cs typeface="Arial" charset="0"/>
            </a:endParaRPr>
          </a:p>
          <a:p>
            <a:pPr marL="457200" lvl="0" indent="-457200">
              <a:buFont typeface="Arial" charset="0"/>
              <a:buChar char="•"/>
            </a:pPr>
            <a:r>
              <a:rPr lang="en-US" sz="3200" dirty="0">
                <a:latin typeface="Arial" charset="0"/>
                <a:ea typeface="Arial" charset="0"/>
                <a:cs typeface="Arial" charset="0"/>
              </a:rPr>
              <a:t>Scores from the modeling protocol for the overall curriculum, as well as subscores for modeling practices, construct and use, were analyzed for each of the teachers and the written curriculum across the three years of the study. </a:t>
            </a:r>
          </a:p>
          <a:p>
            <a:pPr marL="457200" lvl="0" indent="-457200">
              <a:buFont typeface="Arial" charset="0"/>
              <a:buChar char="•"/>
            </a:pPr>
            <a:r>
              <a:rPr lang="en-US" sz="3200" dirty="0">
                <a:latin typeface="Arial" charset="0"/>
                <a:ea typeface="Arial" charset="0"/>
                <a:cs typeface="Arial" charset="0"/>
              </a:rPr>
              <a:t>Overall significant differences were identified between teachers and curriculum (</a:t>
            </a:r>
            <a:r>
              <a:rPr lang="en-US" sz="3200" i="1" dirty="0">
                <a:latin typeface="Arial" charset="0"/>
                <a:ea typeface="Arial" charset="0"/>
                <a:cs typeface="Arial" charset="0"/>
              </a:rPr>
              <a:t>F</a:t>
            </a:r>
            <a:r>
              <a:rPr lang="en-US" sz="3200" dirty="0">
                <a:latin typeface="Arial" charset="0"/>
                <a:ea typeface="Arial" charset="0"/>
                <a:cs typeface="Arial" charset="0"/>
              </a:rPr>
              <a:t> (2, 253) = 56.31, </a:t>
            </a:r>
            <a:r>
              <a:rPr lang="en-US" sz="3200" i="1" dirty="0">
                <a:latin typeface="Arial" charset="0"/>
                <a:ea typeface="Arial" charset="0"/>
                <a:cs typeface="Arial" charset="0"/>
              </a:rPr>
              <a:t>p</a:t>
            </a:r>
            <a:r>
              <a:rPr lang="en-US" sz="3200" dirty="0">
                <a:latin typeface="Arial" charset="0"/>
                <a:ea typeface="Arial" charset="0"/>
                <a:cs typeface="Arial" charset="0"/>
              </a:rPr>
              <a:t>= &lt;0.0001), between years </a:t>
            </a:r>
            <a:r>
              <a:rPr lang="en-US" sz="3200" i="1" dirty="0">
                <a:latin typeface="Arial" charset="0"/>
                <a:ea typeface="Arial" charset="0"/>
                <a:cs typeface="Arial" charset="0"/>
              </a:rPr>
              <a:t>(F </a:t>
            </a:r>
            <a:r>
              <a:rPr lang="en-US" sz="3200" dirty="0">
                <a:latin typeface="Arial" charset="0"/>
                <a:ea typeface="Arial" charset="0"/>
                <a:cs typeface="Arial" charset="0"/>
              </a:rPr>
              <a:t>(2, 253) = 44.70,</a:t>
            </a:r>
            <a:r>
              <a:rPr lang="en-US" sz="3200" i="1" dirty="0">
                <a:latin typeface="Arial" charset="0"/>
                <a:ea typeface="Arial" charset="0"/>
                <a:cs typeface="Arial" charset="0"/>
              </a:rPr>
              <a:t> p</a:t>
            </a:r>
            <a:r>
              <a:rPr lang="en-US" sz="3200" dirty="0">
                <a:latin typeface="Arial" charset="0"/>
                <a:ea typeface="Arial" charset="0"/>
                <a:cs typeface="Arial" charset="0"/>
              </a:rPr>
              <a:t>= &lt;0.0001), and within the interactions of teachers and the years (</a:t>
            </a:r>
            <a:r>
              <a:rPr lang="en-US" sz="3200" i="1" dirty="0">
                <a:latin typeface="Arial" charset="0"/>
                <a:ea typeface="Arial" charset="0"/>
                <a:cs typeface="Arial" charset="0"/>
              </a:rPr>
              <a:t>F</a:t>
            </a:r>
            <a:r>
              <a:rPr lang="en-US" sz="3200" dirty="0">
                <a:latin typeface="Arial" charset="0"/>
                <a:ea typeface="Arial" charset="0"/>
                <a:cs typeface="Arial" charset="0"/>
              </a:rPr>
              <a:t> (2, 253) = 27.57, </a:t>
            </a:r>
            <a:r>
              <a:rPr lang="en-US" sz="3200" i="1" dirty="0">
                <a:latin typeface="Arial" charset="0"/>
                <a:ea typeface="Arial" charset="0"/>
                <a:cs typeface="Arial" charset="0"/>
              </a:rPr>
              <a:t>p</a:t>
            </a:r>
            <a:r>
              <a:rPr lang="en-US" sz="3200" dirty="0">
                <a:latin typeface="Arial" charset="0"/>
                <a:ea typeface="Arial" charset="0"/>
                <a:cs typeface="Arial" charset="0"/>
              </a:rPr>
              <a:t>= &lt;0.0001). </a:t>
            </a:r>
          </a:p>
          <a:p>
            <a:pPr marL="457200" lvl="0" indent="-457200">
              <a:buFont typeface="Arial" charset="0"/>
              <a:buChar char="•"/>
            </a:pPr>
            <a:r>
              <a:rPr lang="en-US" sz="3200" dirty="0">
                <a:latin typeface="Arial" charset="0"/>
                <a:ea typeface="Arial" charset="0"/>
                <a:cs typeface="Arial" charset="0"/>
              </a:rPr>
              <a:t>Both teachers increased in their average scores each from the first year to the three year of implementation, although these increases were minimal</a:t>
            </a:r>
          </a:p>
          <a:p>
            <a:pPr lvl="0"/>
            <a:endParaRPr lang="en-US" sz="3200" dirty="0">
              <a:latin typeface="Times New Roman" charset="0"/>
              <a:ea typeface="Times New Roman" charset="0"/>
              <a:cs typeface="Times New Roman" charset="0"/>
            </a:endParaRPr>
          </a:p>
          <a:p>
            <a:pPr lvl="0"/>
            <a:endParaRPr lang="en-US" sz="3200" dirty="0">
              <a:latin typeface="Times New Roman" charset="0"/>
              <a:ea typeface="Times New Roman" charset="0"/>
              <a:cs typeface="Times New Roman" charset="0"/>
            </a:endParaRPr>
          </a:p>
          <a:p>
            <a:pPr lvl="0"/>
            <a:endParaRPr lang="en-US" sz="3200" dirty="0">
              <a:latin typeface="Times New Roman" charset="0"/>
              <a:ea typeface="Times New Roman" charset="0"/>
              <a:cs typeface="Times New Roman" charset="0"/>
            </a:endParaRPr>
          </a:p>
          <a:p>
            <a:pPr lvl="0"/>
            <a:endParaRPr lang="en-US" sz="3200" dirty="0">
              <a:latin typeface="Times New Roman" charset="0"/>
              <a:ea typeface="Times New Roman" charset="0"/>
              <a:cs typeface="Times New Roman" charset="0"/>
            </a:endParaRPr>
          </a:p>
          <a:p>
            <a:pPr lvl="0"/>
            <a:endParaRPr lang="en-US" sz="3200" dirty="0">
              <a:latin typeface="Times New Roman" charset="0"/>
              <a:ea typeface="Times New Roman" charset="0"/>
              <a:cs typeface="Times New Roman" charset="0"/>
            </a:endParaRPr>
          </a:p>
          <a:p>
            <a:pPr lvl="0"/>
            <a:endParaRPr lang="en-US" sz="3200" dirty="0">
              <a:latin typeface="Times New Roman" charset="0"/>
              <a:ea typeface="Times New Roman" charset="0"/>
              <a:cs typeface="Times New Roman" charset="0"/>
            </a:endParaRPr>
          </a:p>
          <a:p>
            <a:pPr lvl="0"/>
            <a:endParaRPr lang="en-US" sz="3200" dirty="0">
              <a:latin typeface="Times New Roman" charset="0"/>
              <a:ea typeface="Times New Roman" charset="0"/>
              <a:cs typeface="Times New Roman" charset="0"/>
            </a:endParaRPr>
          </a:p>
          <a:p>
            <a:pPr lvl="0"/>
            <a:endParaRPr lang="en-US" sz="3200" dirty="0">
              <a:latin typeface="Times New Roman" charset="0"/>
              <a:ea typeface="Times New Roman" charset="0"/>
              <a:cs typeface="Times New Roman" charset="0"/>
            </a:endParaRPr>
          </a:p>
        </p:txBody>
      </p:sp>
      <p:sp>
        <p:nvSpPr>
          <p:cNvPr id="66" name="TextBox 65"/>
          <p:cNvSpPr txBox="1"/>
          <p:nvPr/>
        </p:nvSpPr>
        <p:spPr>
          <a:xfrm>
            <a:off x="33804041" y="6576791"/>
            <a:ext cx="9252831" cy="6986528"/>
          </a:xfrm>
          <a:prstGeom prst="rect">
            <a:avLst/>
          </a:prstGeom>
          <a:solidFill>
            <a:schemeClr val="accent2">
              <a:lumMod val="20000"/>
              <a:lumOff val="80000"/>
              <a:alpha val="50000"/>
            </a:schemeClr>
          </a:solidFill>
          <a:ln>
            <a:solidFill>
              <a:schemeClr val="tx1">
                <a:alpha val="27000"/>
              </a:schemeClr>
            </a:solidFill>
          </a:ln>
        </p:spPr>
        <p:txBody>
          <a:bodyPr wrap="square" rtlCol="0">
            <a:spAutoFit/>
          </a:bodyPr>
          <a:lstStyle/>
          <a:p>
            <a:pPr marL="457200" lvl="0" indent="-457200"/>
            <a:r>
              <a:rPr lang="en-US" sz="3200" b="1" dirty="0">
                <a:latin typeface="Arial" charset="0"/>
                <a:ea typeface="Arial" charset="0"/>
                <a:cs typeface="Arial" charset="0"/>
              </a:rPr>
              <a:t>2</a:t>
            </a:r>
            <a:r>
              <a:rPr lang="en-US" sz="3200" dirty="0">
                <a:latin typeface="Arial" charset="0"/>
                <a:ea typeface="Arial" charset="0"/>
                <a:cs typeface="Arial" charset="0"/>
              </a:rPr>
              <a:t>. </a:t>
            </a:r>
            <a:r>
              <a:rPr lang="en-US" sz="3200" b="1" dirty="0">
                <a:latin typeface="Arial" charset="0"/>
                <a:ea typeface="Arial" charset="0"/>
                <a:cs typeface="Arial" charset="0"/>
              </a:rPr>
              <a:t>How do the teachers' implementation strategies evolve over the three-year study?</a:t>
            </a:r>
          </a:p>
          <a:p>
            <a:pPr marL="457200" lvl="0" indent="-457200">
              <a:buFont typeface="Arial" panose="020B0604020202020204" pitchFamily="34" charset="0"/>
              <a:buChar char="•"/>
            </a:pPr>
            <a:r>
              <a:rPr lang="en-US" sz="3200" b="1" dirty="0">
                <a:latin typeface="Arial" charset="0"/>
                <a:ea typeface="Arial" charset="0"/>
                <a:cs typeface="Arial" charset="0"/>
              </a:rPr>
              <a:t>Two individual case summaries</a:t>
            </a:r>
            <a:r>
              <a:rPr lang="en-US" sz="3200" dirty="0">
                <a:latin typeface="Arial" charset="0"/>
                <a:ea typeface="Arial" charset="0"/>
                <a:cs typeface="Arial" charset="0"/>
              </a:rPr>
              <a:t>, one for each of the teachers, that provide qualitative descriptions of how teachers engaged students in the modeling practices of construct and use and how the changes in these strategies changed over the three years of the study. </a:t>
            </a:r>
          </a:p>
          <a:p>
            <a:pPr marL="457200" lvl="0" indent="-457200">
              <a:buFont typeface="Arial" panose="020B0604020202020204" pitchFamily="34" charset="0"/>
              <a:buChar char="•"/>
            </a:pPr>
            <a:r>
              <a:rPr lang="en-US" sz="3200" b="1" dirty="0">
                <a:latin typeface="Arial" charset="0"/>
                <a:ea typeface="Arial" charset="0"/>
                <a:cs typeface="Arial" charset="0"/>
              </a:rPr>
              <a:t>Julie</a:t>
            </a:r>
          </a:p>
          <a:p>
            <a:pPr marL="457200" lvl="0" indent="-457200">
              <a:buFont typeface="Arial" panose="020B0604020202020204" pitchFamily="34" charset="0"/>
              <a:buChar char="•"/>
            </a:pPr>
            <a:r>
              <a:rPr lang="en-US" sz="3200" dirty="0">
                <a:latin typeface="Arial" charset="0"/>
                <a:ea typeface="Arial" charset="0"/>
                <a:cs typeface="Arial" charset="0"/>
              </a:rPr>
              <a:t>Shift in teaching and emphases over time </a:t>
            </a:r>
          </a:p>
          <a:p>
            <a:pPr marL="457200" lvl="0" indent="-457200">
              <a:buFont typeface="Arial" panose="020B0604020202020204" pitchFamily="34" charset="0"/>
              <a:buChar char="•"/>
            </a:pPr>
            <a:r>
              <a:rPr lang="en-US" sz="3200" b="1" dirty="0">
                <a:latin typeface="Arial" charset="0"/>
                <a:ea typeface="Arial" charset="0"/>
                <a:cs typeface="Arial" charset="0"/>
              </a:rPr>
              <a:t>Monica</a:t>
            </a:r>
          </a:p>
          <a:p>
            <a:pPr marL="457200" lvl="0" indent="-457200">
              <a:buFont typeface="Arial" panose="020B0604020202020204" pitchFamily="34" charset="0"/>
              <a:buChar char="•"/>
            </a:pPr>
            <a:r>
              <a:rPr lang="en-US" sz="3200" dirty="0">
                <a:latin typeface="Arial" charset="0"/>
                <a:ea typeface="Arial" charset="0"/>
                <a:cs typeface="Arial" charset="0"/>
              </a:rPr>
              <a:t>Very little change during the study </a:t>
            </a:r>
          </a:p>
          <a:p>
            <a:pPr marL="457200" lvl="0" indent="-457200">
              <a:buFont typeface="Arial" panose="020B0604020202020204" pitchFamily="34" charset="0"/>
              <a:buChar char="•"/>
            </a:pPr>
            <a:r>
              <a:rPr lang="en-US" sz="3200" dirty="0">
                <a:latin typeface="Arial" charset="0"/>
                <a:ea typeface="Arial" charset="0"/>
                <a:cs typeface="Arial" charset="0"/>
              </a:rPr>
              <a:t>students how to be "critical consumers of knowledge." </a:t>
            </a:r>
            <a:endParaRPr lang="en-US" sz="3200" b="1" dirty="0">
              <a:latin typeface="Arial" charset="0"/>
              <a:ea typeface="Arial" charset="0"/>
              <a:cs typeface="Arial"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3618367761"/>
              </p:ext>
            </p:extLst>
          </p:nvPr>
        </p:nvGraphicFramePr>
        <p:xfrm>
          <a:off x="11666439" y="18066793"/>
          <a:ext cx="12285498" cy="10001047"/>
        </p:xfrm>
        <a:graphic>
          <a:graphicData uri="http://schemas.openxmlformats.org/drawingml/2006/table">
            <a:tbl>
              <a:tblPr firstRow="1" bandRow="1">
                <a:tableStyleId>{5C22544A-7EE6-4342-B048-85BDC9FD1C3A}</a:tableStyleId>
              </a:tblPr>
              <a:tblGrid>
                <a:gridCol w="1632608">
                  <a:extLst>
                    <a:ext uri="{9D8B030D-6E8A-4147-A177-3AD203B41FA5}">
                      <a16:colId xmlns:a16="http://schemas.microsoft.com/office/drawing/2014/main" val="20000"/>
                    </a:ext>
                  </a:extLst>
                </a:gridCol>
                <a:gridCol w="10652890">
                  <a:extLst>
                    <a:ext uri="{9D8B030D-6E8A-4147-A177-3AD203B41FA5}">
                      <a16:colId xmlns:a16="http://schemas.microsoft.com/office/drawing/2014/main" val="20001"/>
                    </a:ext>
                  </a:extLst>
                </a:gridCol>
              </a:tblGrid>
              <a:tr h="1923847">
                <a:tc>
                  <a:txBody>
                    <a:bodyPr/>
                    <a:lstStyle/>
                    <a:p>
                      <a:pPr algn="ctr"/>
                      <a:r>
                        <a:rPr lang="en-US" sz="2400" b="1" dirty="0">
                          <a:solidFill>
                            <a:schemeClr val="tx1"/>
                          </a:solidFill>
                          <a:latin typeface="Times New Roman" charset="0"/>
                          <a:ea typeface="Times New Roman" charset="0"/>
                          <a:cs typeface="Times New Roman" charset="0"/>
                        </a:rPr>
                        <a:t>☐</a:t>
                      </a:r>
                    </a:p>
                    <a:p>
                      <a:pPr algn="ctr"/>
                      <a:endParaRPr lang="en-US" sz="2400" b="1" dirty="0">
                        <a:solidFill>
                          <a:schemeClr val="tx1"/>
                        </a:solidFill>
                        <a:latin typeface="Times New Roman" charset="0"/>
                        <a:ea typeface="Times New Roman" charset="0"/>
                        <a:cs typeface="Times New Roman" charset="0"/>
                      </a:endParaRPr>
                    </a:p>
                    <a:p>
                      <a:pPr algn="ctr"/>
                      <a:endParaRPr lang="en-US" sz="2400" b="1" dirty="0">
                        <a:solidFill>
                          <a:schemeClr val="tx1"/>
                        </a:solidFill>
                        <a:latin typeface="Times New Roman" charset="0"/>
                        <a:ea typeface="Times New Roman" charset="0"/>
                        <a:cs typeface="Times New Roman" charset="0"/>
                      </a:endParaRPr>
                    </a:p>
                    <a:p>
                      <a:pPr algn="ctr"/>
                      <a:r>
                        <a:rPr lang="en-US" sz="2400" kern="1200" dirty="0">
                          <a:solidFill>
                            <a:schemeClr val="dk1"/>
                          </a:solidFill>
                          <a:effectLst/>
                          <a:latin typeface="Arial" charset="0"/>
                          <a:ea typeface="Arial" charset="0"/>
                          <a:cs typeface="Arial" charset="0"/>
                        </a:rPr>
                        <a:t>▼</a:t>
                      </a:r>
                      <a:endParaRPr lang="en-US" sz="2400" b="1" dirty="0">
                        <a:solidFill>
                          <a:schemeClr val="tx1"/>
                        </a:solidFill>
                        <a:latin typeface="Times New Roman" charset="0"/>
                        <a:ea typeface="Times New Roman" charset="0"/>
                        <a:cs typeface="Times New Roman" charset="0"/>
                      </a:endParaRPr>
                    </a:p>
                  </a:txBody>
                  <a:tcPr>
                    <a:solidFill>
                      <a:schemeClr val="accent2">
                        <a:lumMod val="20000"/>
                        <a:lumOff val="80000"/>
                        <a:alpha val="50000"/>
                      </a:schemeClr>
                    </a:solidFill>
                  </a:tcPr>
                </a:tc>
                <a:tc>
                  <a:txBody>
                    <a:bodyPr/>
                    <a:lstStyle/>
                    <a:p>
                      <a:pPr marL="635000" indent="-635000">
                        <a:tabLst/>
                      </a:pPr>
                      <a:r>
                        <a:rPr lang="en-US" sz="3200" b="0" kern="1200" baseline="0" dirty="0">
                          <a:solidFill>
                            <a:schemeClr val="dk1"/>
                          </a:solidFill>
                          <a:effectLst/>
                          <a:latin typeface="Arial" charset="0"/>
                          <a:ea typeface="Arial" charset="0"/>
                          <a:cs typeface="Arial" charset="0"/>
                        </a:rPr>
                        <a:t> </a:t>
                      </a:r>
                      <a:r>
                        <a:rPr lang="en-US" sz="3200" b="0" kern="1200" dirty="0">
                          <a:solidFill>
                            <a:schemeClr val="dk1"/>
                          </a:solidFill>
                          <a:effectLst/>
                          <a:latin typeface="Arial" charset="0"/>
                          <a:ea typeface="Arial" charset="0"/>
                          <a:cs typeface="Arial" charset="0"/>
                        </a:rPr>
                        <a:t>1. Understanding the Design and Use of Global Climate Models</a:t>
                      </a:r>
                    </a:p>
                    <a:p>
                      <a:pPr marL="635000" indent="-635000">
                        <a:tabLst/>
                      </a:pPr>
                      <a:r>
                        <a:rPr lang="en-US" sz="3200" b="0" kern="1200" dirty="0">
                          <a:solidFill>
                            <a:schemeClr val="dk1"/>
                          </a:solidFill>
                          <a:effectLst/>
                          <a:latin typeface="Arial" charset="0"/>
                          <a:ea typeface="Arial" charset="0"/>
                          <a:cs typeface="Arial" charset="0"/>
                        </a:rPr>
                        <a:t> 2. Student Guided Practice- Using EzGCM </a:t>
                      </a:r>
                    </a:p>
                  </a:txBody>
                  <a:tcPr>
                    <a:solidFill>
                      <a:schemeClr val="accent2">
                        <a:lumMod val="20000"/>
                        <a:lumOff val="80000"/>
                        <a:alpha val="50000"/>
                      </a:schemeClr>
                    </a:solidFill>
                  </a:tcPr>
                </a:tc>
                <a:extLst>
                  <a:ext uri="{0D108BD9-81ED-4DB2-BD59-A6C34878D82A}">
                    <a16:rowId xmlns:a16="http://schemas.microsoft.com/office/drawing/2014/main" val="10000"/>
                  </a:ext>
                </a:extLst>
              </a:tr>
              <a:tr h="168831">
                <a:tc>
                  <a:txBody>
                    <a:bodyPr/>
                    <a:lstStyle/>
                    <a:p>
                      <a:pPr algn="ctr"/>
                      <a:r>
                        <a:rPr lang="en-US" sz="2400" kern="1200" dirty="0">
                          <a:solidFill>
                            <a:schemeClr val="dk1"/>
                          </a:solidFill>
                          <a:effectLst/>
                          <a:latin typeface="Arial" charset="0"/>
                          <a:ea typeface="Arial" charset="0"/>
                          <a:cs typeface="Arial" charset="0"/>
                        </a:rPr>
                        <a:t>☐</a:t>
                      </a:r>
                      <a:endParaRPr lang="en-US" sz="2400" b="1" kern="1200" dirty="0">
                        <a:solidFill>
                          <a:schemeClr val="tx1"/>
                        </a:solidFill>
                        <a:effectLst/>
                        <a:latin typeface="Times New Roman" charset="0"/>
                        <a:ea typeface="Arial" charset="0"/>
                        <a:cs typeface="Times New Roman" charset="0"/>
                      </a:endParaRPr>
                    </a:p>
                    <a:p>
                      <a:pPr algn="ctr"/>
                      <a:endParaRPr lang="en-US" sz="2400" b="1" dirty="0">
                        <a:solidFill>
                          <a:schemeClr val="tx1"/>
                        </a:solidFill>
                        <a:latin typeface="Times New Roman" charset="0"/>
                        <a:ea typeface="Times New Roman" charset="0"/>
                        <a:cs typeface="Times New Roman" charset="0"/>
                      </a:endParaRPr>
                    </a:p>
                    <a:p>
                      <a:pPr marL="0" marR="0" indent="0" algn="ctr" defTabSz="384048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charset="0"/>
                          <a:ea typeface="Times New Roman" charset="0"/>
                          <a:cs typeface="Times New Roman" charset="0"/>
                        </a:rPr>
                        <a:t>▼</a:t>
                      </a:r>
                    </a:p>
                    <a:p>
                      <a:pPr algn="ctr"/>
                      <a:endParaRPr lang="en-US" sz="2400" b="1" dirty="0">
                        <a:solidFill>
                          <a:schemeClr val="tx1"/>
                        </a:solidFill>
                        <a:latin typeface="Times New Roman" charset="0"/>
                        <a:ea typeface="Times New Roman" charset="0"/>
                        <a:cs typeface="Times New Roman" charset="0"/>
                      </a:endParaRPr>
                    </a:p>
                  </a:txBody>
                  <a:tcPr>
                    <a:noFill/>
                  </a:tcPr>
                </a:tc>
                <a:tc>
                  <a:txBody>
                    <a:bodyPr/>
                    <a:lstStyle/>
                    <a:p>
                      <a:pPr marL="581025" indent="-581025">
                        <a:tabLst/>
                      </a:pPr>
                      <a:r>
                        <a:rPr lang="en-US" sz="3200" kern="1200" dirty="0">
                          <a:solidFill>
                            <a:schemeClr val="dk1"/>
                          </a:solidFill>
                          <a:effectLst/>
                          <a:latin typeface="Arial" charset="0"/>
                          <a:ea typeface="Arial" charset="0"/>
                          <a:cs typeface="Arial" charset="0"/>
                        </a:rPr>
                        <a:t> 3. Obtaining Data and Analyzing Data-based Evidence </a:t>
                      </a:r>
                    </a:p>
                    <a:p>
                      <a:pPr marL="581025" indent="-581025">
                        <a:tabLst/>
                      </a:pPr>
                      <a:r>
                        <a:rPr lang="en-US" sz="3200" kern="1200" dirty="0">
                          <a:solidFill>
                            <a:schemeClr val="dk1"/>
                          </a:solidFill>
                          <a:effectLst/>
                          <a:latin typeface="Arial" charset="0"/>
                          <a:ea typeface="Arial" charset="0"/>
                          <a:cs typeface="Arial" charset="0"/>
                        </a:rPr>
                        <a:t>4. How is Climate Data Obtained? </a:t>
                      </a:r>
                    </a:p>
                  </a:txBody>
                  <a:tcPr>
                    <a:noFill/>
                  </a:tcPr>
                </a:tc>
                <a:extLst>
                  <a:ext uri="{0D108BD9-81ED-4DB2-BD59-A6C34878D82A}">
                    <a16:rowId xmlns:a16="http://schemas.microsoft.com/office/drawing/2014/main" val="10001"/>
                  </a:ext>
                </a:extLst>
              </a:tr>
              <a:tr h="2110010">
                <a:tc>
                  <a:txBody>
                    <a:bodyPr/>
                    <a:lstStyle/>
                    <a:p>
                      <a:pPr algn="ctr"/>
                      <a:r>
                        <a:rPr lang="en-US" sz="2400" b="1" dirty="0">
                          <a:solidFill>
                            <a:schemeClr val="tx1"/>
                          </a:solidFill>
                          <a:latin typeface="Times New Roman" charset="0"/>
                          <a:ea typeface="Times New Roman" charset="0"/>
                          <a:cs typeface="Times New Roman" charset="0"/>
                        </a:rPr>
                        <a:t>☐</a:t>
                      </a:r>
                    </a:p>
                    <a:p>
                      <a:pPr algn="ctr"/>
                      <a:endParaRPr lang="en-US" sz="2400" b="1" dirty="0">
                        <a:solidFill>
                          <a:schemeClr val="tx1"/>
                        </a:solidFill>
                        <a:latin typeface="Times New Roman" charset="0"/>
                        <a:ea typeface="Times New Roman" charset="0"/>
                        <a:cs typeface="Times New Roman" charset="0"/>
                      </a:endParaRPr>
                    </a:p>
                    <a:p>
                      <a:pPr marL="0" marR="0" indent="0" algn="ctr" defTabSz="3840480" rtl="0" eaLnBrk="1" fontAlgn="auto" latinLnBrk="0" hangingPunct="1">
                        <a:lnSpc>
                          <a:spcPct val="100000"/>
                        </a:lnSpc>
                        <a:spcBef>
                          <a:spcPts val="0"/>
                        </a:spcBef>
                        <a:spcAft>
                          <a:spcPts val="0"/>
                        </a:spcAft>
                        <a:buClrTx/>
                        <a:buSzTx/>
                        <a:buFontTx/>
                        <a:buNone/>
                        <a:tabLst/>
                        <a:defRPr/>
                      </a:pPr>
                      <a:endParaRPr lang="en-US" sz="2400" b="1" dirty="0">
                        <a:solidFill>
                          <a:schemeClr val="tx1"/>
                        </a:solidFill>
                        <a:latin typeface="Times New Roman" charset="0"/>
                        <a:ea typeface="Times New Roman" charset="0"/>
                        <a:cs typeface="Times New Roman" charset="0"/>
                      </a:endParaRPr>
                    </a:p>
                    <a:p>
                      <a:pPr marL="0" marR="0" indent="0" algn="ctr" defTabSz="384048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charset="0"/>
                          <a:ea typeface="Times New Roman" charset="0"/>
                          <a:cs typeface="Times New Roman" charset="0"/>
                        </a:rPr>
                        <a:t>▼</a:t>
                      </a:r>
                    </a:p>
                    <a:p>
                      <a:pPr algn="ctr"/>
                      <a:endParaRPr lang="en-US" sz="2400" b="1" dirty="0">
                        <a:solidFill>
                          <a:schemeClr val="tx1"/>
                        </a:solidFill>
                        <a:latin typeface="Times New Roman" charset="0"/>
                        <a:ea typeface="Times New Roman" charset="0"/>
                        <a:cs typeface="Times New Roman" charset="0"/>
                      </a:endParaRPr>
                    </a:p>
                  </a:txBody>
                  <a:tcPr>
                    <a:solidFill>
                      <a:schemeClr val="accent2">
                        <a:lumMod val="20000"/>
                        <a:lumOff val="80000"/>
                        <a:alpha val="50000"/>
                      </a:schemeClr>
                    </a:solidFill>
                  </a:tcPr>
                </a:tc>
                <a:tc>
                  <a:txBody>
                    <a:bodyPr/>
                    <a:lstStyle/>
                    <a:p>
                      <a:pPr marL="584200" indent="-584200">
                        <a:tabLst/>
                      </a:pPr>
                      <a:r>
                        <a:rPr lang="en-US" sz="3200" kern="1200" dirty="0">
                          <a:solidFill>
                            <a:schemeClr val="dk1"/>
                          </a:solidFill>
                          <a:effectLst/>
                          <a:latin typeface="Arial" charset="0"/>
                          <a:ea typeface="Arial" charset="0"/>
                          <a:cs typeface="Arial" charset="0"/>
                        </a:rPr>
                        <a:t> 5. What do we know about the change in average global surface temperatures?  </a:t>
                      </a:r>
                    </a:p>
                    <a:p>
                      <a:pPr marL="584200" indent="-584200">
                        <a:tabLst/>
                      </a:pPr>
                      <a:r>
                        <a:rPr lang="en-US" sz="3200" kern="1200" dirty="0">
                          <a:solidFill>
                            <a:schemeClr val="dk1"/>
                          </a:solidFill>
                          <a:effectLst/>
                          <a:latin typeface="Arial" charset="0"/>
                          <a:ea typeface="Arial" charset="0"/>
                          <a:cs typeface="Arial" charset="0"/>
                        </a:rPr>
                        <a:t> 6. How do we explore the Earth’s global average temperature increase using a global climate model (GCM)? </a:t>
                      </a:r>
                    </a:p>
                  </a:txBody>
                  <a:tcPr>
                    <a:solidFill>
                      <a:schemeClr val="accent2">
                        <a:lumMod val="20000"/>
                        <a:lumOff val="80000"/>
                        <a:alpha val="50000"/>
                      </a:schemeClr>
                    </a:solidFill>
                  </a:tcPr>
                </a:tc>
                <a:extLst>
                  <a:ext uri="{0D108BD9-81ED-4DB2-BD59-A6C34878D82A}">
                    <a16:rowId xmlns:a16="http://schemas.microsoft.com/office/drawing/2014/main" val="10002"/>
                  </a:ext>
                </a:extLst>
              </a:tr>
              <a:tr h="3761552">
                <a:tc>
                  <a:txBody>
                    <a:bodyPr/>
                    <a:lstStyle/>
                    <a:p>
                      <a:pPr marL="0" marR="0" indent="0" algn="ctr" defTabSz="384048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charset="0"/>
                          <a:ea typeface="Times New Roman" charset="0"/>
                          <a:cs typeface="Times New Roman" charset="0"/>
                        </a:rPr>
                        <a:t>▼</a:t>
                      </a:r>
                    </a:p>
                    <a:p>
                      <a:pPr marL="0" marR="0" indent="0" algn="ctr" defTabSz="3840480" rtl="0" eaLnBrk="1" fontAlgn="auto" latinLnBrk="0" hangingPunct="1">
                        <a:lnSpc>
                          <a:spcPct val="100000"/>
                        </a:lnSpc>
                        <a:spcBef>
                          <a:spcPts val="0"/>
                        </a:spcBef>
                        <a:spcAft>
                          <a:spcPts val="0"/>
                        </a:spcAft>
                        <a:buClrTx/>
                        <a:buSzTx/>
                        <a:buFontTx/>
                        <a:buNone/>
                        <a:tabLst/>
                        <a:defRPr/>
                      </a:pPr>
                      <a:endParaRPr lang="en-US" sz="2400" b="1" dirty="0">
                        <a:solidFill>
                          <a:schemeClr val="tx1"/>
                        </a:solidFill>
                        <a:latin typeface="Times New Roman" charset="0"/>
                        <a:ea typeface="Times New Roman" charset="0"/>
                        <a:cs typeface="Times New Roman" charset="0"/>
                      </a:endParaRPr>
                    </a:p>
                    <a:p>
                      <a:pPr marL="0" marR="0" indent="0" algn="ctr" defTabSz="3840480" rtl="0" eaLnBrk="1" fontAlgn="auto" latinLnBrk="0" hangingPunct="1">
                        <a:lnSpc>
                          <a:spcPct val="100000"/>
                        </a:lnSpc>
                        <a:spcBef>
                          <a:spcPts val="0"/>
                        </a:spcBef>
                        <a:spcAft>
                          <a:spcPts val="0"/>
                        </a:spcAft>
                        <a:buClrTx/>
                        <a:buSzTx/>
                        <a:buFontTx/>
                        <a:buNone/>
                        <a:tabLst/>
                        <a:defRPr/>
                      </a:pPr>
                      <a:endParaRPr lang="en-US" sz="2400" b="1" dirty="0">
                        <a:solidFill>
                          <a:schemeClr val="tx1"/>
                        </a:solidFill>
                        <a:latin typeface="Times New Roman" charset="0"/>
                        <a:ea typeface="Times New Roman" charset="0"/>
                        <a:cs typeface="Times New Roman" charset="0"/>
                      </a:endParaRPr>
                    </a:p>
                    <a:p>
                      <a:pPr marL="0" marR="0" indent="0" algn="ctr" defTabSz="384048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charset="0"/>
                          <a:ea typeface="Times New Roman" charset="0"/>
                          <a:cs typeface="Times New Roman" charset="0"/>
                        </a:rPr>
                        <a:t>▼</a:t>
                      </a:r>
                    </a:p>
                    <a:p>
                      <a:pPr marL="0" marR="0" indent="0" algn="ctr" defTabSz="3840480" rtl="0" eaLnBrk="1" fontAlgn="auto" latinLnBrk="0" hangingPunct="1">
                        <a:lnSpc>
                          <a:spcPct val="100000"/>
                        </a:lnSpc>
                        <a:spcBef>
                          <a:spcPts val="0"/>
                        </a:spcBef>
                        <a:spcAft>
                          <a:spcPts val="0"/>
                        </a:spcAft>
                        <a:buClrTx/>
                        <a:buSzTx/>
                        <a:buFontTx/>
                        <a:buNone/>
                        <a:tabLst/>
                        <a:defRPr/>
                      </a:pPr>
                      <a:endParaRPr lang="en-US" sz="2400" b="1" dirty="0">
                        <a:solidFill>
                          <a:schemeClr val="tx1"/>
                        </a:solidFill>
                        <a:latin typeface="Times New Roman" charset="0"/>
                        <a:ea typeface="Times New Roman" charset="0"/>
                        <a:cs typeface="Times New Roman" charset="0"/>
                      </a:endParaRPr>
                    </a:p>
                    <a:p>
                      <a:pPr algn="ctr"/>
                      <a:r>
                        <a:rPr lang="en-US" sz="2400" kern="1200" dirty="0">
                          <a:solidFill>
                            <a:schemeClr val="dk1"/>
                          </a:solidFill>
                          <a:effectLst/>
                          <a:latin typeface="Arial" charset="0"/>
                          <a:ea typeface="Arial" charset="0"/>
                          <a:cs typeface="Arial" charset="0"/>
                        </a:rPr>
                        <a:t>▼</a:t>
                      </a:r>
                      <a:endParaRPr lang="en-US" sz="2400" dirty="0">
                        <a:latin typeface="Times New Roman" charset="0"/>
                        <a:ea typeface="Times New Roman" charset="0"/>
                        <a:cs typeface="Times New Roman" charset="0"/>
                      </a:endParaRPr>
                    </a:p>
                  </a:txBody>
                  <a:tcPr>
                    <a:noFill/>
                  </a:tcPr>
                </a:tc>
                <a:tc>
                  <a:txBody>
                    <a:bodyPr/>
                    <a:lstStyle/>
                    <a:p>
                      <a:pPr marL="584200" indent="-584200">
                        <a:tabLst/>
                      </a:pPr>
                      <a:r>
                        <a:rPr lang="en-US" sz="3200" kern="1200" dirty="0">
                          <a:solidFill>
                            <a:schemeClr val="dk1"/>
                          </a:solidFill>
                          <a:effectLst/>
                          <a:latin typeface="Arial" charset="0"/>
                          <a:ea typeface="Arial" charset="0"/>
                          <a:cs typeface="Arial" charset="0"/>
                        </a:rPr>
                        <a:t> 7. Fingerprinting the causes of global warming- Why are the global average temperatures increasing?  </a:t>
                      </a:r>
                    </a:p>
                    <a:p>
                      <a:pPr marL="584200" indent="-584200">
                        <a:tabLst/>
                      </a:pPr>
                      <a:r>
                        <a:rPr lang="en-US" sz="3200" kern="1200" dirty="0">
                          <a:solidFill>
                            <a:schemeClr val="dk1"/>
                          </a:solidFill>
                          <a:effectLst/>
                          <a:latin typeface="Arial" charset="0"/>
                          <a:ea typeface="Arial" charset="0"/>
                          <a:cs typeface="Arial" charset="0"/>
                        </a:rPr>
                        <a:t>8. Guided Practice- Using EzGCM to Prepare Global Climate Model Data for Analysis: Post-Processing</a:t>
                      </a:r>
                    </a:p>
                    <a:p>
                      <a:pPr marL="584200" indent="-584200">
                        <a:tabLst/>
                      </a:pPr>
                      <a:r>
                        <a:rPr lang="en-US" sz="3200" kern="1200" dirty="0">
                          <a:solidFill>
                            <a:schemeClr val="dk1"/>
                          </a:solidFill>
                          <a:effectLst/>
                          <a:latin typeface="Arial" charset="0"/>
                          <a:ea typeface="Arial" charset="0"/>
                          <a:cs typeface="Arial" charset="0"/>
                        </a:rPr>
                        <a:t> 9 .Guided Practice- Using Scientific Visualization to Analyze Global Climate Model Data</a:t>
                      </a:r>
                    </a:p>
                    <a:p>
                      <a:pPr marL="458788" indent="-458788">
                        <a:tabLst/>
                      </a:pPr>
                      <a:endParaRPr lang="en-US" sz="3200" kern="1200" dirty="0">
                        <a:solidFill>
                          <a:schemeClr val="dk1"/>
                        </a:solidFill>
                        <a:effectLst/>
                        <a:latin typeface="Arial" charset="0"/>
                        <a:ea typeface="Arial" charset="0"/>
                        <a:cs typeface="Arial" charset="0"/>
                      </a:endParaRPr>
                    </a:p>
                    <a:p>
                      <a:pPr marL="458788" indent="-458788">
                        <a:tabLst/>
                      </a:pPr>
                      <a:r>
                        <a:rPr lang="en-US" sz="3200" kern="1200" dirty="0">
                          <a:solidFill>
                            <a:schemeClr val="dk1"/>
                          </a:solidFill>
                          <a:effectLst/>
                          <a:latin typeface="Arial" charset="0"/>
                          <a:ea typeface="Arial" charset="0"/>
                          <a:cs typeface="Arial" charset="0"/>
                        </a:rPr>
                        <a:t>☐ </a:t>
                      </a:r>
                      <a:r>
                        <a:rPr lang="en-US" sz="3200" b="1" kern="1200" dirty="0">
                          <a:solidFill>
                            <a:schemeClr val="dk1"/>
                          </a:solidFill>
                          <a:effectLst/>
                          <a:latin typeface="Arial" charset="0"/>
                          <a:ea typeface="Arial" charset="0"/>
                          <a:cs typeface="Arial" charset="0"/>
                        </a:rPr>
                        <a:t>Activity-based</a:t>
                      </a:r>
                      <a:r>
                        <a:rPr lang="en-US" sz="3200" kern="1200" dirty="0">
                          <a:solidFill>
                            <a:schemeClr val="dk1"/>
                          </a:solidFill>
                          <a:effectLst/>
                          <a:latin typeface="Arial" charset="0"/>
                          <a:ea typeface="Arial" charset="0"/>
                          <a:cs typeface="Arial" charset="0"/>
                        </a:rPr>
                        <a:t>                  ▼ </a:t>
                      </a:r>
                      <a:r>
                        <a:rPr lang="en-US" sz="3200" b="1" kern="1200" dirty="0">
                          <a:solidFill>
                            <a:schemeClr val="dk1"/>
                          </a:solidFill>
                          <a:effectLst/>
                          <a:latin typeface="Arial" charset="0"/>
                          <a:ea typeface="Arial" charset="0"/>
                          <a:cs typeface="Arial" charset="0"/>
                        </a:rPr>
                        <a:t>EzGCM-based</a:t>
                      </a:r>
                    </a:p>
                  </a:txBody>
                  <a:tcPr>
                    <a:noFill/>
                  </a:tcPr>
                </a:tc>
                <a:extLst>
                  <a:ext uri="{0D108BD9-81ED-4DB2-BD59-A6C34878D82A}">
                    <a16:rowId xmlns:a16="http://schemas.microsoft.com/office/drawing/2014/main" val="10003"/>
                  </a:ext>
                </a:extLst>
              </a:tr>
            </a:tbl>
          </a:graphicData>
        </a:graphic>
      </p:graphicFrame>
      <p:sp>
        <p:nvSpPr>
          <p:cNvPr id="34" name="TextBox 33"/>
          <p:cNvSpPr txBox="1"/>
          <p:nvPr/>
        </p:nvSpPr>
        <p:spPr>
          <a:xfrm>
            <a:off x="11644217" y="11292582"/>
            <a:ext cx="12175080" cy="5016758"/>
          </a:xfrm>
          <a:prstGeom prst="rect">
            <a:avLst/>
          </a:prstGeom>
          <a:solidFill>
            <a:srgbClr val="FDF2EA"/>
          </a:solidFill>
          <a:ln>
            <a:solidFill>
              <a:schemeClr val="tx1">
                <a:alpha val="28000"/>
              </a:schemeClr>
            </a:solidFill>
          </a:ln>
        </p:spPr>
        <p:txBody>
          <a:bodyPr wrap="square" rtlCol="0">
            <a:spAutoFit/>
          </a:bodyPr>
          <a:lstStyle/>
          <a:p>
            <a:r>
              <a:rPr lang="en-US" sz="3200" b="1" dirty="0">
                <a:latin typeface="Arial" charset="0"/>
                <a:ea typeface="Arial" charset="0"/>
                <a:cs typeface="Arial" charset="0"/>
              </a:rPr>
              <a:t>Participants:</a:t>
            </a:r>
            <a:r>
              <a:rPr lang="en-US" sz="3200" dirty="0">
                <a:latin typeface="Arial" charset="0"/>
                <a:ea typeface="Arial" charset="0"/>
                <a:cs typeface="Arial" charset="0"/>
              </a:rPr>
              <a:t>  Two 9</a:t>
            </a:r>
            <a:r>
              <a:rPr lang="en-US" sz="3200" baseline="30000" dirty="0">
                <a:latin typeface="Arial" charset="0"/>
                <a:ea typeface="Arial" charset="0"/>
                <a:cs typeface="Arial" charset="0"/>
              </a:rPr>
              <a:t>th</a:t>
            </a:r>
            <a:r>
              <a:rPr lang="en-US" sz="3200" dirty="0">
                <a:latin typeface="Arial" charset="0"/>
                <a:ea typeface="Arial" charset="0"/>
                <a:cs typeface="Arial" charset="0"/>
              </a:rPr>
              <a:t>-grade Geoscience teachers</a:t>
            </a:r>
          </a:p>
          <a:p>
            <a:r>
              <a:rPr lang="en-US" sz="3200" b="1" dirty="0">
                <a:latin typeface="Arial" charset="0"/>
                <a:ea typeface="Arial" charset="0"/>
                <a:cs typeface="Arial" charset="0"/>
              </a:rPr>
              <a:t>Demographics: </a:t>
            </a:r>
            <a:r>
              <a:rPr lang="en-US" sz="3200" dirty="0">
                <a:latin typeface="Arial" charset="0"/>
                <a:ea typeface="Arial" charset="0"/>
                <a:cs typeface="Arial" charset="0"/>
              </a:rPr>
              <a:t>SES range 17-20% , class size: 20-25, implementation teacher experience 5-23 years, </a:t>
            </a:r>
          </a:p>
          <a:p>
            <a:r>
              <a:rPr lang="en-US" sz="3200" dirty="0">
                <a:latin typeface="Arial" charset="0"/>
                <a:ea typeface="Arial" charset="0"/>
                <a:cs typeface="Arial" charset="0"/>
              </a:rPr>
              <a:t>Modeling experience&lt; 1yr, white, females </a:t>
            </a:r>
          </a:p>
          <a:p>
            <a:r>
              <a:rPr lang="en-US" sz="3200" b="1" dirty="0">
                <a:latin typeface="Arial" charset="0"/>
                <a:ea typeface="Arial" charset="0"/>
                <a:cs typeface="Arial" charset="0"/>
              </a:rPr>
              <a:t>Data sources: </a:t>
            </a:r>
            <a:r>
              <a:rPr lang="en-US" sz="3200" dirty="0">
                <a:latin typeface="Arial" charset="0"/>
                <a:ea typeface="Arial" charset="0"/>
                <a:cs typeface="Arial" charset="0"/>
              </a:rPr>
              <a:t>Teachers interviews (pre-post); Daily teacher reflections, classroom observations, </a:t>
            </a:r>
          </a:p>
          <a:p>
            <a:r>
              <a:rPr lang="en-US" sz="3200" b="1" dirty="0">
                <a:latin typeface="Arial" charset="0"/>
                <a:ea typeface="Arial" charset="0"/>
                <a:cs typeface="Arial" charset="0"/>
              </a:rPr>
              <a:t>Data Analysis</a:t>
            </a:r>
            <a:r>
              <a:rPr lang="en-US" sz="3200" dirty="0">
                <a:latin typeface="Arial" charset="0"/>
                <a:ea typeface="Arial" charset="0"/>
                <a:cs typeface="Arial" charset="0"/>
              </a:rPr>
              <a:t>: Qualitative analysis of teacher interviews, reflections,  and observations using </a:t>
            </a:r>
            <a:r>
              <a:rPr lang="en-US" sz="3200" i="1" dirty="0">
                <a:latin typeface="Arial" charset="0"/>
                <a:ea typeface="Arial" charset="0"/>
                <a:cs typeface="Arial" charset="0"/>
              </a:rPr>
              <a:t>a priori</a:t>
            </a:r>
            <a:r>
              <a:rPr lang="en-US" sz="3200" dirty="0">
                <a:latin typeface="Arial" charset="0"/>
                <a:ea typeface="Arial" charset="0"/>
                <a:cs typeface="Arial" charset="0"/>
              </a:rPr>
              <a:t> codes (Miles and Huberman, 1994), quantitative analysis of classroom observations and provided curriculum survey using SPSS.</a:t>
            </a:r>
          </a:p>
        </p:txBody>
      </p:sp>
      <p:sp>
        <p:nvSpPr>
          <p:cNvPr id="3" name="TextBox 2"/>
          <p:cNvSpPr txBox="1"/>
          <p:nvPr/>
        </p:nvSpPr>
        <p:spPr>
          <a:xfrm>
            <a:off x="24131853" y="26926471"/>
            <a:ext cx="19245948" cy="4231928"/>
          </a:xfrm>
          <a:prstGeom prst="rect">
            <a:avLst/>
          </a:prstGeom>
          <a:noFill/>
        </p:spPr>
        <p:txBody>
          <a:bodyPr wrap="square" rtlCol="0">
            <a:spAutoFit/>
          </a:bodyPr>
          <a:lstStyle/>
          <a:p>
            <a:pPr marL="457200" indent="-457200"/>
            <a:r>
              <a:rPr lang="en-US" sz="1500" dirty="0">
                <a:latin typeface="Arial" charset="0"/>
                <a:ea typeface="Arial" charset="0"/>
                <a:cs typeface="Arial" charset="0"/>
              </a:rPr>
              <a:t>Baek, H., Schwarz, C.V., Chen, J., Hokayem, H., F., Zhan, L. (2011). Engaging elementary students in scientific modeling: the MoDeLS, 5</a:t>
            </a:r>
            <a:r>
              <a:rPr lang="en-US" sz="1500" baseline="30000" dirty="0">
                <a:latin typeface="Arial" charset="0"/>
                <a:ea typeface="Arial" charset="0"/>
                <a:cs typeface="Arial" charset="0"/>
              </a:rPr>
              <a:t>th</a:t>
            </a:r>
            <a:r>
              <a:rPr lang="en-US" sz="1500" dirty="0">
                <a:latin typeface="Arial" charset="0"/>
                <a:ea typeface="Arial" charset="0"/>
                <a:cs typeface="Arial" charset="0"/>
              </a:rPr>
              <a:t> grade approach and findings. In: M.S. Khine &amp; M Saleh, (</a:t>
            </a:r>
            <a:r>
              <a:rPr lang="en-US" sz="1500" dirty="0" err="1">
                <a:latin typeface="Arial" charset="0"/>
                <a:ea typeface="Arial" charset="0"/>
                <a:cs typeface="Arial" charset="0"/>
              </a:rPr>
              <a:t>Eds</a:t>
            </a:r>
            <a:r>
              <a:rPr lang="en-US" sz="1500" dirty="0">
                <a:latin typeface="Arial" charset="0"/>
                <a:ea typeface="Arial" charset="0"/>
                <a:cs typeface="Arial" charset="0"/>
              </a:rPr>
              <a:t>) </a:t>
            </a:r>
            <a:r>
              <a:rPr lang="en-US" sz="1500" i="1" dirty="0">
                <a:latin typeface="Arial" charset="0"/>
                <a:ea typeface="Arial" charset="0"/>
                <a:cs typeface="Arial" charset="0"/>
              </a:rPr>
              <a:t>Models and modeling: cognitive tools for scientific enquiry</a:t>
            </a:r>
            <a:r>
              <a:rPr lang="en-US" sz="1500" dirty="0">
                <a:latin typeface="Arial" charset="0"/>
                <a:ea typeface="Arial" charset="0"/>
                <a:cs typeface="Arial" charset="0"/>
              </a:rPr>
              <a:t>. (pp195- 218) Springer, Dordrecht.</a:t>
            </a:r>
          </a:p>
          <a:p>
            <a:pPr marL="457200" indent="-457200"/>
            <a:r>
              <a:rPr lang="en-US" sz="1500" dirty="0">
                <a:latin typeface="Arial" charset="0"/>
                <a:ea typeface="Arial" charset="0"/>
                <a:cs typeface="Arial" charset="0"/>
              </a:rPr>
              <a:t>Bowen, G. M., &amp; Rodger, V. (2008). Debating global warming in media discussion forums: Strategies enacted by “Persistent Deniers” and implications for schooling. </a:t>
            </a:r>
            <a:r>
              <a:rPr lang="en-US" sz="1500" i="1" dirty="0">
                <a:latin typeface="Arial" charset="0"/>
                <a:ea typeface="Arial" charset="0"/>
                <a:cs typeface="Arial" charset="0"/>
              </a:rPr>
              <a:t>Canadian Journal of Environmental Education</a:t>
            </a:r>
            <a:r>
              <a:rPr lang="en-US" sz="1500" dirty="0">
                <a:latin typeface="Arial" charset="0"/>
                <a:ea typeface="Arial" charset="0"/>
                <a:cs typeface="Arial" charset="0"/>
              </a:rPr>
              <a:t>, </a:t>
            </a:r>
            <a:r>
              <a:rPr lang="en-US" sz="1500" i="1" dirty="0">
                <a:latin typeface="Arial" charset="0"/>
                <a:ea typeface="Arial" charset="0"/>
                <a:cs typeface="Arial" charset="0"/>
              </a:rPr>
              <a:t>13</a:t>
            </a:r>
            <a:r>
              <a:rPr lang="en-US" sz="1500" dirty="0">
                <a:latin typeface="Arial" charset="0"/>
                <a:ea typeface="Arial" charset="0"/>
                <a:cs typeface="Arial" charset="0"/>
              </a:rPr>
              <a:t>(1), 89-106.</a:t>
            </a:r>
          </a:p>
          <a:p>
            <a:pPr marL="457200" indent="-457200"/>
            <a:r>
              <a:rPr lang="en-US" sz="1500" dirty="0">
                <a:latin typeface="Arial" charset="0"/>
                <a:ea typeface="Arial" charset="0"/>
                <a:cs typeface="Arial" charset="0"/>
              </a:rPr>
              <a:t>Driver, R., Asoko, H., Leach, J., Scott, P., &amp; Mortimer, E. (1994). Constructing scientific knowledge in the classroom. </a:t>
            </a:r>
            <a:r>
              <a:rPr lang="en-US" sz="1500" i="1" dirty="0">
                <a:latin typeface="Arial" charset="0"/>
                <a:ea typeface="Arial" charset="0"/>
                <a:cs typeface="Arial" charset="0"/>
              </a:rPr>
              <a:t>Educational Researcher</a:t>
            </a:r>
            <a:r>
              <a:rPr lang="en-US" sz="1500" dirty="0">
                <a:latin typeface="Arial" charset="0"/>
                <a:ea typeface="Arial" charset="0"/>
                <a:cs typeface="Arial" charset="0"/>
              </a:rPr>
              <a:t>, </a:t>
            </a:r>
            <a:r>
              <a:rPr lang="en-US" sz="1500" i="1" dirty="0">
                <a:latin typeface="Arial" charset="0"/>
                <a:ea typeface="Arial" charset="0"/>
                <a:cs typeface="Arial" charset="0"/>
              </a:rPr>
              <a:t>23</a:t>
            </a:r>
            <a:r>
              <a:rPr lang="en-US" sz="1500" dirty="0">
                <a:latin typeface="Arial" charset="0"/>
                <a:ea typeface="Arial" charset="0"/>
                <a:cs typeface="Arial" charset="0"/>
              </a:rPr>
              <a:t>(5), 5-12.</a:t>
            </a:r>
          </a:p>
          <a:p>
            <a:pPr marL="457200" indent="-457200"/>
            <a:r>
              <a:rPr lang="en-US" sz="1500" dirty="0">
                <a:latin typeface="Arial" charset="0"/>
                <a:ea typeface="Arial" charset="0"/>
                <a:cs typeface="Arial" charset="0"/>
              </a:rPr>
              <a:t>Forbes, C. T., Zangori, L., &amp; Schwarz, C. (2015). Empirical validation of integrated learning performances for hydrologic phenomena: 3</a:t>
            </a:r>
            <a:r>
              <a:rPr lang="en-US" sz="1500" baseline="30000" dirty="0">
                <a:latin typeface="Arial" charset="0"/>
                <a:ea typeface="Arial" charset="0"/>
                <a:cs typeface="Arial" charset="0"/>
              </a:rPr>
              <a:t>rd</a:t>
            </a:r>
            <a:r>
              <a:rPr lang="en-US" sz="1500" dirty="0">
                <a:latin typeface="Arial" charset="0"/>
                <a:ea typeface="Arial" charset="0"/>
                <a:cs typeface="Arial" charset="0"/>
              </a:rPr>
              <a:t>-grade students’ model-driven explanation-construction. </a:t>
            </a:r>
            <a:r>
              <a:rPr lang="en-US" sz="1500" i="1" dirty="0">
                <a:latin typeface="Arial" charset="0"/>
                <a:ea typeface="Arial" charset="0"/>
                <a:cs typeface="Arial" charset="0"/>
              </a:rPr>
              <a:t>Journal of Research in Science Teaching</a:t>
            </a:r>
            <a:r>
              <a:rPr lang="en-US" sz="1500" dirty="0">
                <a:latin typeface="Arial" charset="0"/>
                <a:ea typeface="Arial" charset="0"/>
                <a:cs typeface="Arial" charset="0"/>
              </a:rPr>
              <a:t>, </a:t>
            </a:r>
            <a:r>
              <a:rPr lang="en-US" sz="1500" i="1" dirty="0">
                <a:latin typeface="Arial" charset="0"/>
                <a:ea typeface="Arial" charset="0"/>
                <a:cs typeface="Arial" charset="0"/>
              </a:rPr>
              <a:t>52</a:t>
            </a:r>
            <a:r>
              <a:rPr lang="en-US" sz="1500" dirty="0">
                <a:latin typeface="Arial" charset="0"/>
                <a:ea typeface="Arial" charset="0"/>
                <a:cs typeface="Arial" charset="0"/>
              </a:rPr>
              <a:t>(7), 895–921. </a:t>
            </a:r>
          </a:p>
          <a:p>
            <a:pPr marL="457200" indent="-457200"/>
            <a:r>
              <a:rPr lang="en-US" sz="1500" dirty="0">
                <a:latin typeface="Arial" charset="0"/>
                <a:ea typeface="Arial" charset="0"/>
                <a:cs typeface="Arial" charset="0"/>
              </a:rPr>
              <a:t>Gilbert, J.K., Boulter, C.J. &amp; Elmer, R. (2000). Positioning models in science education and in design and technology education. In J.K. Gilbert &amp; C.J. Boulter (Eds.), </a:t>
            </a:r>
            <a:r>
              <a:rPr lang="en-US" sz="1500" i="1" dirty="0">
                <a:latin typeface="Arial" charset="0"/>
                <a:ea typeface="Arial" charset="0"/>
                <a:cs typeface="Arial" charset="0"/>
              </a:rPr>
              <a:t>Developing</a:t>
            </a:r>
            <a:r>
              <a:rPr lang="en-US" sz="1500" dirty="0">
                <a:latin typeface="Arial" charset="0"/>
                <a:ea typeface="Arial" charset="0"/>
                <a:cs typeface="Arial" charset="0"/>
              </a:rPr>
              <a:t> </a:t>
            </a:r>
            <a:r>
              <a:rPr lang="en-US" sz="1500" i="1" dirty="0">
                <a:latin typeface="Arial" charset="0"/>
                <a:ea typeface="Arial" charset="0"/>
                <a:cs typeface="Arial" charset="0"/>
              </a:rPr>
              <a:t>models in science education</a:t>
            </a:r>
            <a:r>
              <a:rPr lang="en-US" sz="1500" dirty="0">
                <a:latin typeface="Arial" charset="0"/>
                <a:ea typeface="Arial" charset="0"/>
                <a:cs typeface="Arial" charset="0"/>
              </a:rPr>
              <a:t> (pp. 3-18). Kluwer Academic Publishers, Dordrecht.</a:t>
            </a:r>
          </a:p>
          <a:p>
            <a:pPr marL="457200" indent="-457200"/>
            <a:r>
              <a:rPr lang="en-US" sz="1500" dirty="0">
                <a:latin typeface="Arial" charset="0"/>
                <a:ea typeface="Arial" charset="0"/>
                <a:cs typeface="Arial" charset="0"/>
              </a:rPr>
              <a:t>Kuhn, D. (1993). Science as Argument: Implications for Teaching and Learning Scientific Thinking. </a:t>
            </a:r>
            <a:r>
              <a:rPr lang="en-US" sz="1500" i="1" dirty="0">
                <a:latin typeface="Arial" charset="0"/>
                <a:ea typeface="Arial" charset="0"/>
                <a:cs typeface="Arial" charset="0"/>
              </a:rPr>
              <a:t>Science Education</a:t>
            </a:r>
            <a:r>
              <a:rPr lang="en-US" sz="1500" dirty="0">
                <a:latin typeface="Arial" charset="0"/>
                <a:ea typeface="Arial" charset="0"/>
                <a:cs typeface="Arial" charset="0"/>
              </a:rPr>
              <a:t>, </a:t>
            </a:r>
            <a:r>
              <a:rPr lang="en-US" sz="1500" i="1" dirty="0">
                <a:latin typeface="Arial" charset="0"/>
                <a:ea typeface="Arial" charset="0"/>
                <a:cs typeface="Arial" charset="0"/>
              </a:rPr>
              <a:t>77</a:t>
            </a:r>
            <a:r>
              <a:rPr lang="en-US" sz="1500" dirty="0">
                <a:latin typeface="Arial" charset="0"/>
                <a:ea typeface="Arial" charset="0"/>
                <a:cs typeface="Arial" charset="0"/>
              </a:rPr>
              <a:t>(3), 319-337. </a:t>
            </a:r>
          </a:p>
          <a:p>
            <a:pPr marL="457200" indent="-457200"/>
            <a:r>
              <a:rPr lang="en-US" sz="1500" dirty="0">
                <a:latin typeface="Arial" charset="0"/>
                <a:ea typeface="Arial" charset="0"/>
                <a:cs typeface="Arial" charset="0"/>
              </a:rPr>
              <a:t>Holthius, N., Lotan, R., Saltzman, J., Mastandrea, M., &amp; Wild, A. (2014). Supporting and understanding students’ epistemological discourse about climate change. </a:t>
            </a:r>
            <a:r>
              <a:rPr lang="en-US" sz="1500" i="1" dirty="0">
                <a:latin typeface="Arial" charset="0"/>
                <a:ea typeface="Arial" charset="0"/>
                <a:cs typeface="Arial" charset="0"/>
              </a:rPr>
              <a:t>Journal of Geoscience Education</a:t>
            </a:r>
            <a:r>
              <a:rPr lang="en-US" sz="1500" dirty="0">
                <a:latin typeface="Arial" charset="0"/>
                <a:ea typeface="Arial" charset="0"/>
                <a:cs typeface="Arial" charset="0"/>
              </a:rPr>
              <a:t>, </a:t>
            </a:r>
            <a:r>
              <a:rPr lang="en-US" sz="1500" i="1" dirty="0">
                <a:latin typeface="Arial" charset="0"/>
                <a:ea typeface="Arial" charset="0"/>
                <a:cs typeface="Arial" charset="0"/>
              </a:rPr>
              <a:t>62</a:t>
            </a:r>
            <a:r>
              <a:rPr lang="en-US" sz="1500" dirty="0">
                <a:latin typeface="Arial" charset="0"/>
                <a:ea typeface="Arial" charset="0"/>
                <a:cs typeface="Arial" charset="0"/>
              </a:rPr>
              <a:t>, 374–387.</a:t>
            </a:r>
          </a:p>
          <a:p>
            <a:pPr marL="457200" indent="-457200"/>
            <a:r>
              <a:rPr lang="en-US" sz="1500" dirty="0">
                <a:latin typeface="Arial" charset="0"/>
                <a:ea typeface="Arial" charset="0"/>
                <a:cs typeface="Arial" charset="0"/>
              </a:rPr>
              <a:t>Huxter, Joanna K., Uribe-</a:t>
            </a:r>
            <a:r>
              <a:rPr lang="en-US" sz="1500" dirty="0" err="1">
                <a:latin typeface="Arial" charset="0"/>
                <a:ea typeface="Arial" charset="0"/>
                <a:cs typeface="Arial" charset="0"/>
              </a:rPr>
              <a:t>Zarain</a:t>
            </a:r>
            <a:r>
              <a:rPr lang="en-US" sz="1500" dirty="0">
                <a:latin typeface="Arial" charset="0"/>
                <a:ea typeface="Arial" charset="0"/>
                <a:cs typeface="Arial" charset="0"/>
              </a:rPr>
              <a:t>, X. &amp; Kempton, W. (2015). Undergraduate understanding of climate change: Influences of college major and environmental group membership on undergraduate knowledge and survey knowledge scores, </a:t>
            </a:r>
            <a:r>
              <a:rPr lang="en-US" sz="1500" i="1" dirty="0">
                <a:latin typeface="Arial" charset="0"/>
                <a:ea typeface="Arial" charset="0"/>
                <a:cs typeface="Arial" charset="0"/>
              </a:rPr>
              <a:t>Journal of Environmental Education</a:t>
            </a:r>
            <a:r>
              <a:rPr lang="en-US" sz="1500" dirty="0">
                <a:latin typeface="Arial" charset="0"/>
                <a:ea typeface="Arial" charset="0"/>
                <a:cs typeface="Arial" charset="0"/>
              </a:rPr>
              <a:t>, </a:t>
            </a:r>
            <a:r>
              <a:rPr lang="en-US" sz="1500" i="1" dirty="0">
                <a:latin typeface="Arial" charset="0"/>
                <a:ea typeface="Arial" charset="0"/>
                <a:cs typeface="Arial" charset="0"/>
              </a:rPr>
              <a:t>46</a:t>
            </a:r>
            <a:r>
              <a:rPr lang="en-US" sz="1500" dirty="0">
                <a:latin typeface="Arial" charset="0"/>
                <a:ea typeface="Arial" charset="0"/>
                <a:cs typeface="Arial" charset="0"/>
              </a:rPr>
              <a:t>(3),149-165.</a:t>
            </a:r>
          </a:p>
          <a:p>
            <a:pPr marL="457200" indent="-457200"/>
            <a:r>
              <a:rPr lang="en-US" sz="1500" dirty="0">
                <a:latin typeface="Arial" charset="0"/>
                <a:ea typeface="Arial" charset="0"/>
                <a:cs typeface="Arial" charset="0"/>
              </a:rPr>
              <a:t>Miles, M.B., and Huberman, A.M. (1994). Qualitative data analysis: An expanded sourcebook. Sage Publications, CA.</a:t>
            </a:r>
          </a:p>
          <a:p>
            <a:pPr marL="457200" indent="-457200"/>
            <a:r>
              <a:rPr lang="en-US" sz="1500" dirty="0">
                <a:latin typeface="Arial" charset="0"/>
                <a:ea typeface="Arial" charset="0"/>
                <a:cs typeface="Arial" charset="0"/>
              </a:rPr>
              <a:t>Halloun, I. (2007). Mediated modeling in science education. </a:t>
            </a:r>
            <a:r>
              <a:rPr lang="en-US" sz="1500" i="1" dirty="0">
                <a:latin typeface="Arial" charset="0"/>
                <a:ea typeface="Arial" charset="0"/>
                <a:cs typeface="Arial" charset="0"/>
              </a:rPr>
              <a:t>Science &amp; Education</a:t>
            </a:r>
            <a:r>
              <a:rPr lang="en-US" sz="1500" dirty="0">
                <a:latin typeface="Arial" charset="0"/>
                <a:ea typeface="Arial" charset="0"/>
                <a:cs typeface="Arial" charset="0"/>
              </a:rPr>
              <a:t>, </a:t>
            </a:r>
            <a:r>
              <a:rPr lang="en-US" sz="1500" i="1" dirty="0">
                <a:latin typeface="Arial" charset="0"/>
                <a:ea typeface="Arial" charset="0"/>
                <a:cs typeface="Arial" charset="0"/>
              </a:rPr>
              <a:t>16</a:t>
            </a:r>
            <a:r>
              <a:rPr lang="en-US" sz="1500" dirty="0">
                <a:latin typeface="Arial" charset="0"/>
                <a:ea typeface="Arial" charset="0"/>
                <a:cs typeface="Arial" charset="0"/>
              </a:rPr>
              <a:t>(7-8), 653-697.</a:t>
            </a:r>
          </a:p>
          <a:p>
            <a:pPr marL="457200" indent="-457200"/>
            <a:r>
              <a:rPr lang="en-US" sz="1500" dirty="0">
                <a:latin typeface="Arial" charset="0"/>
                <a:ea typeface="Arial" charset="0"/>
                <a:cs typeface="Arial" charset="0"/>
              </a:rPr>
              <a:t>Sandoval, W. A., &amp; Millwood, K. A. (2005). The Quality of Students' Use of Evidence in Written Scientific Explanations. </a:t>
            </a:r>
            <a:r>
              <a:rPr lang="en-US" sz="1500" i="1" dirty="0">
                <a:latin typeface="Arial" charset="0"/>
                <a:ea typeface="Arial" charset="0"/>
                <a:cs typeface="Arial" charset="0"/>
              </a:rPr>
              <a:t>Cognition and Instruction</a:t>
            </a:r>
            <a:r>
              <a:rPr lang="en-US" sz="1500" dirty="0">
                <a:latin typeface="Arial" charset="0"/>
                <a:ea typeface="Arial" charset="0"/>
                <a:cs typeface="Arial" charset="0"/>
              </a:rPr>
              <a:t>, </a:t>
            </a:r>
            <a:r>
              <a:rPr lang="en-US" sz="1500" i="1" dirty="0">
                <a:latin typeface="Arial" charset="0"/>
                <a:ea typeface="Arial" charset="0"/>
                <a:cs typeface="Arial" charset="0"/>
              </a:rPr>
              <a:t>23</a:t>
            </a:r>
            <a:r>
              <a:rPr lang="en-US" sz="1500" dirty="0">
                <a:latin typeface="Arial" charset="0"/>
                <a:ea typeface="Arial" charset="0"/>
                <a:cs typeface="Arial" charset="0"/>
              </a:rPr>
              <a:t>(1), 23-55. </a:t>
            </a:r>
          </a:p>
          <a:p>
            <a:pPr marL="457200" indent="-457200"/>
            <a:r>
              <a:rPr lang="en-US" sz="1500" dirty="0">
                <a:latin typeface="Arial" charset="0"/>
                <a:ea typeface="Arial" charset="0"/>
                <a:cs typeface="Arial" charset="0"/>
              </a:rPr>
              <a:t>Schwarz, C. V., Reiser, B. J., Davis, E. A., Kenyon, L., Acher, A., Fortus, D., et al. (2009). Developing a learning progression for scientific modeling: Making scientific modeling accessible and meaningful for learner. </a:t>
            </a:r>
            <a:r>
              <a:rPr lang="en-US" sz="1500" i="1" dirty="0">
                <a:latin typeface="Arial" charset="0"/>
                <a:ea typeface="Arial" charset="0"/>
                <a:cs typeface="Arial" charset="0"/>
              </a:rPr>
              <a:t>Journal of Research in Science Teaching</a:t>
            </a:r>
            <a:r>
              <a:rPr lang="en-US" sz="1500" dirty="0">
                <a:latin typeface="Arial" charset="0"/>
                <a:ea typeface="Arial" charset="0"/>
                <a:cs typeface="Arial" charset="0"/>
              </a:rPr>
              <a:t>, </a:t>
            </a:r>
            <a:r>
              <a:rPr lang="en-US" sz="1500" i="1" dirty="0">
                <a:latin typeface="Arial" charset="0"/>
                <a:ea typeface="Arial" charset="0"/>
                <a:cs typeface="Arial" charset="0"/>
              </a:rPr>
              <a:t>46</a:t>
            </a:r>
            <a:r>
              <a:rPr lang="en-US" sz="1500" dirty="0">
                <a:latin typeface="Arial" charset="0"/>
                <a:ea typeface="Arial" charset="0"/>
                <a:cs typeface="Arial" charset="0"/>
              </a:rPr>
              <a:t>(6), 632–654.</a:t>
            </a:r>
          </a:p>
          <a:p>
            <a:endParaRPr lang="en-US" sz="1400" dirty="0">
              <a:latin typeface="Arial" charset="0"/>
              <a:ea typeface="Arial" charset="0"/>
              <a:cs typeface="Arial" charset="0"/>
            </a:endParaRPr>
          </a:p>
        </p:txBody>
      </p:sp>
      <p:pic>
        <p:nvPicPr>
          <p:cNvPr id="53" name="Picture 19" descr="726px-NASA_Logo.svg.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8057" y="31888513"/>
            <a:ext cx="1244085" cy="102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3313" y="31908737"/>
            <a:ext cx="1071169" cy="1029887"/>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5071" y="31908737"/>
            <a:ext cx="4890556" cy="1024695"/>
          </a:xfrm>
          <a:prstGeom prst="rect">
            <a:avLst/>
          </a:prstGeom>
        </p:spPr>
      </p:pic>
      <p:graphicFrame>
        <p:nvGraphicFramePr>
          <p:cNvPr id="15" name="Diagram 14"/>
          <p:cNvGraphicFramePr/>
          <p:nvPr>
            <p:extLst>
              <p:ext uri="{D42A27DB-BD31-4B8C-83A1-F6EECF244321}">
                <p14:modId xmlns:p14="http://schemas.microsoft.com/office/powerpoint/2010/main" val="448191010"/>
              </p:ext>
            </p:extLst>
          </p:nvPr>
        </p:nvGraphicFramePr>
        <p:xfrm>
          <a:off x="658368" y="9638797"/>
          <a:ext cx="10551421" cy="911110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6" name="Diagram 35"/>
          <p:cNvGraphicFramePr/>
          <p:nvPr>
            <p:extLst>
              <p:ext uri="{D42A27DB-BD31-4B8C-83A1-F6EECF244321}">
                <p14:modId xmlns:p14="http://schemas.microsoft.com/office/powerpoint/2010/main" val="1724095641"/>
              </p:ext>
            </p:extLst>
          </p:nvPr>
        </p:nvGraphicFramePr>
        <p:xfrm>
          <a:off x="675867" y="27951823"/>
          <a:ext cx="10679863" cy="290320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9" name="TextBox 38"/>
          <p:cNvSpPr txBox="1"/>
          <p:nvPr/>
        </p:nvSpPr>
        <p:spPr>
          <a:xfrm>
            <a:off x="1490206" y="18490387"/>
            <a:ext cx="9195057" cy="523220"/>
          </a:xfrm>
          <a:prstGeom prst="rect">
            <a:avLst/>
          </a:prstGeom>
          <a:noFill/>
        </p:spPr>
        <p:txBody>
          <a:bodyPr wrap="square" rtlCol="0">
            <a:spAutoFit/>
          </a:bodyPr>
          <a:lstStyle/>
          <a:p>
            <a:pPr algn="ctr"/>
            <a:r>
              <a:rPr lang="en-US" sz="2800" b="1" dirty="0">
                <a:latin typeface="Arial" charset="0"/>
                <a:ea typeface="Arial" charset="0"/>
                <a:cs typeface="Arial" charset="0"/>
              </a:rPr>
              <a:t>Guiding Principles for the CliMES project </a:t>
            </a:r>
          </a:p>
        </p:txBody>
      </p:sp>
      <p:grpSp>
        <p:nvGrpSpPr>
          <p:cNvPr id="67" name="Group 66"/>
          <p:cNvGrpSpPr/>
          <p:nvPr/>
        </p:nvGrpSpPr>
        <p:grpSpPr>
          <a:xfrm>
            <a:off x="11644216" y="5074303"/>
            <a:ext cx="12175092" cy="1345149"/>
            <a:chOff x="21397620" y="6912428"/>
            <a:chExt cx="6727379" cy="1306285"/>
          </a:xfrm>
          <a:solidFill>
            <a:schemeClr val="tx1">
              <a:lumMod val="65000"/>
              <a:lumOff val="35000"/>
            </a:schemeClr>
          </a:solidFill>
        </p:grpSpPr>
        <p:sp>
          <p:nvSpPr>
            <p:cNvPr id="68" name="Rectangle 67"/>
            <p:cNvSpPr/>
            <p:nvPr/>
          </p:nvSpPr>
          <p:spPr>
            <a:xfrm>
              <a:off x="21397625" y="6912428"/>
              <a:ext cx="6727372" cy="1110343"/>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0</a:t>
              </a:r>
            </a:p>
          </p:txBody>
        </p:sp>
        <p:sp>
          <p:nvSpPr>
            <p:cNvPr id="69" name="TextBox 68"/>
            <p:cNvSpPr txBox="1"/>
            <p:nvPr/>
          </p:nvSpPr>
          <p:spPr>
            <a:xfrm>
              <a:off x="21397620" y="7040803"/>
              <a:ext cx="6727375" cy="861625"/>
            </a:xfrm>
            <a:prstGeom prst="rect">
              <a:avLst/>
            </a:prstGeom>
            <a:grpFill/>
            <a:ln>
              <a:noFill/>
            </a:ln>
          </p:spPr>
          <p:txBody>
            <a:bodyPr wrap="square" rtlCol="0">
              <a:spAutoFit/>
            </a:bodyPr>
            <a:lstStyle/>
            <a:p>
              <a:pPr algn="ctr"/>
              <a:r>
                <a:rPr lang="en-US" sz="5000" b="1" dirty="0">
                  <a:solidFill>
                    <a:schemeClr val="bg1"/>
                  </a:solidFill>
                  <a:latin typeface="Arial" charset="0"/>
                  <a:ea typeface="Arial" charset="0"/>
                  <a:cs typeface="Arial" charset="0"/>
                </a:rPr>
                <a:t>RESEARCH QUESTIONS</a:t>
              </a:r>
            </a:p>
          </p:txBody>
        </p:sp>
        <p:cxnSp>
          <p:nvCxnSpPr>
            <p:cNvPr id="71" name="Straight Connector 70"/>
            <p:cNvCxnSpPr/>
            <p:nvPr/>
          </p:nvCxnSpPr>
          <p:spPr>
            <a:xfrm>
              <a:off x="21397627" y="8218713"/>
              <a:ext cx="672737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686042" y="26770560"/>
            <a:ext cx="10523747" cy="1077218"/>
          </a:xfrm>
          <a:prstGeom prst="rect">
            <a:avLst/>
          </a:prstGeom>
        </p:spPr>
        <p:txBody>
          <a:bodyPr wrap="square">
            <a:spAutoFit/>
          </a:bodyPr>
          <a:lstStyle/>
          <a:p>
            <a:pPr lvl="0" algn="ctr"/>
            <a:r>
              <a:rPr lang="en-US" sz="3200" b="1" dirty="0">
                <a:latin typeface="Arial" charset="0"/>
                <a:ea typeface="Arial" charset="0"/>
                <a:cs typeface="Arial" charset="0"/>
              </a:rPr>
              <a:t>Construct Centered Design </a:t>
            </a:r>
          </a:p>
          <a:p>
            <a:pPr lvl="0" algn="ctr"/>
            <a:r>
              <a:rPr lang="en-US" sz="3200" b="1" dirty="0">
                <a:latin typeface="Arial" charset="0"/>
                <a:ea typeface="Arial" charset="0"/>
                <a:cs typeface="Arial" charset="0"/>
              </a:rPr>
              <a:t>(Shin, Stevens &amp; Krajcik, 2010)</a:t>
            </a:r>
            <a:endParaRPr lang="en-US" sz="3200" dirty="0">
              <a:latin typeface="Arial" charset="0"/>
              <a:ea typeface="Arial" charset="0"/>
              <a:cs typeface="Arial" charset="0"/>
            </a:endParaRPr>
          </a:p>
        </p:txBody>
      </p:sp>
      <p:sp>
        <p:nvSpPr>
          <p:cNvPr id="28" name="TextBox 27"/>
          <p:cNvSpPr txBox="1"/>
          <p:nvPr/>
        </p:nvSpPr>
        <p:spPr>
          <a:xfrm>
            <a:off x="33889737" y="20561538"/>
            <a:ext cx="9343092" cy="5509200"/>
          </a:xfrm>
          <a:prstGeom prst="rect">
            <a:avLst/>
          </a:prstGeom>
          <a:noFill/>
        </p:spPr>
        <p:txBody>
          <a:bodyPr wrap="square" rtlCol="0">
            <a:spAutoFit/>
          </a:bodyPr>
          <a:lstStyle/>
          <a:p>
            <a:pPr marL="457200" indent="-457200">
              <a:buFont typeface="Arial" charset="0"/>
              <a:buChar char="•"/>
            </a:pPr>
            <a:endParaRPr lang="en-US" sz="3200" b="1" dirty="0">
              <a:latin typeface="Times New Roman" charset="0"/>
              <a:ea typeface="Times New Roman" charset="0"/>
              <a:cs typeface="Times New Roman" charset="0"/>
            </a:endParaRPr>
          </a:p>
          <a:p>
            <a:pPr marL="457200" indent="-457200">
              <a:buFont typeface="Arial" charset="0"/>
              <a:buChar char="•"/>
            </a:pPr>
            <a:r>
              <a:rPr lang="en-US" sz="3200" b="1" dirty="0">
                <a:latin typeface="Arial" charset="0"/>
                <a:ea typeface="Arial" charset="0"/>
                <a:cs typeface="Arial" charset="0"/>
              </a:rPr>
              <a:t>Mixed-methods studies of students’ model-based reasoning about climate.</a:t>
            </a:r>
          </a:p>
          <a:p>
            <a:pPr marL="457200" indent="-457200">
              <a:buFont typeface="Arial" charset="0"/>
              <a:buChar char="•"/>
            </a:pPr>
            <a:r>
              <a:rPr lang="en-US" sz="3200" b="1" dirty="0">
                <a:latin typeface="Arial" charset="0"/>
                <a:ea typeface="Arial" charset="0"/>
                <a:cs typeface="Arial" charset="0"/>
              </a:rPr>
              <a:t>Longitudinal multiple-case study of teachers implementing the unit.</a:t>
            </a:r>
          </a:p>
          <a:p>
            <a:pPr marL="457200" indent="-457200">
              <a:buFont typeface="Arial" charset="0"/>
              <a:buChar char="•"/>
            </a:pPr>
            <a:r>
              <a:rPr lang="en-US" sz="3200" b="1" dirty="0">
                <a:latin typeface="Arial" charset="0"/>
                <a:ea typeface="Arial" charset="0"/>
                <a:cs typeface="Arial" charset="0"/>
              </a:rPr>
              <a:t>Single year comparison of teacher enactment of the unit. </a:t>
            </a:r>
          </a:p>
          <a:p>
            <a:pPr marL="457200" indent="-457200">
              <a:buFont typeface="Arial" charset="0"/>
              <a:buChar char="•"/>
            </a:pPr>
            <a:r>
              <a:rPr lang="en-US" sz="3200" b="1" dirty="0">
                <a:latin typeface="Arial" charset="0"/>
                <a:ea typeface="Arial" charset="0"/>
                <a:cs typeface="Arial" charset="0"/>
              </a:rPr>
              <a:t>Scaled pre-/post evaluation of the curriculum in Year 4.</a:t>
            </a:r>
          </a:p>
          <a:p>
            <a:pPr marL="457200" indent="-457200">
              <a:buFont typeface="Arial" charset="0"/>
              <a:buChar char="•"/>
            </a:pPr>
            <a:r>
              <a:rPr lang="en-US" sz="3200" b="1" dirty="0">
                <a:latin typeface="Arial" charset="0"/>
                <a:ea typeface="Arial" charset="0"/>
                <a:cs typeface="Arial" charset="0"/>
              </a:rPr>
              <a:t>Professional Development and using the unit</a:t>
            </a:r>
          </a:p>
          <a:p>
            <a:endParaRPr lang="en-US" sz="3200" dirty="0"/>
          </a:p>
        </p:txBody>
      </p:sp>
      <p:pic>
        <p:nvPicPr>
          <p:cNvPr id="30" name="Picture 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1261" y="1625379"/>
            <a:ext cx="2908993" cy="2541189"/>
          </a:xfrm>
          <a:prstGeom prst="rect">
            <a:avLst/>
          </a:prstGeom>
        </p:spPr>
      </p:pic>
      <p:pic>
        <p:nvPicPr>
          <p:cNvPr id="31" name="Picture 30"/>
          <p:cNvPicPr>
            <a:picLocks noChangeAspect="1"/>
          </p:cNvPicPr>
          <p:nvPr/>
        </p:nvPicPr>
        <p:blipFill>
          <a:blip r:embed="rId19"/>
          <a:stretch>
            <a:fillRect/>
          </a:stretch>
        </p:blipFill>
        <p:spPr>
          <a:xfrm>
            <a:off x="33329833" y="13183057"/>
            <a:ext cx="10383385" cy="6508933"/>
          </a:xfrm>
          <a:prstGeom prst="rect">
            <a:avLst/>
          </a:prstGeom>
        </p:spPr>
      </p:pic>
      <p:grpSp>
        <p:nvGrpSpPr>
          <p:cNvPr id="72" name="Group 71"/>
          <p:cNvGrpSpPr/>
          <p:nvPr/>
        </p:nvGrpSpPr>
        <p:grpSpPr>
          <a:xfrm>
            <a:off x="11640884" y="16455768"/>
            <a:ext cx="12212594" cy="1306513"/>
            <a:chOff x="14883950" y="7010401"/>
            <a:chExt cx="6738343" cy="1306285"/>
          </a:xfrm>
          <a:solidFill>
            <a:schemeClr val="tx1">
              <a:lumMod val="65000"/>
              <a:lumOff val="35000"/>
            </a:schemeClr>
          </a:solidFill>
        </p:grpSpPr>
        <p:sp>
          <p:nvSpPr>
            <p:cNvPr id="74" name="Rectangle 73"/>
            <p:cNvSpPr/>
            <p:nvPr/>
          </p:nvSpPr>
          <p:spPr>
            <a:xfrm>
              <a:off x="14883950" y="7010401"/>
              <a:ext cx="6727372" cy="1110343"/>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5" name="TextBox 74"/>
            <p:cNvSpPr txBox="1"/>
            <p:nvPr/>
          </p:nvSpPr>
          <p:spPr>
            <a:xfrm>
              <a:off x="14901301" y="7155738"/>
              <a:ext cx="6693633" cy="861624"/>
            </a:xfrm>
            <a:prstGeom prst="rect">
              <a:avLst/>
            </a:prstGeom>
            <a:grpFill/>
            <a:ln>
              <a:noFill/>
            </a:ln>
          </p:spPr>
          <p:txBody>
            <a:bodyPr wrap="square" rtlCol="0">
              <a:spAutoFit/>
            </a:bodyPr>
            <a:lstStyle/>
            <a:p>
              <a:pPr algn="ctr"/>
              <a:r>
                <a:rPr lang="en-US" sz="5000" b="1" dirty="0">
                  <a:solidFill>
                    <a:schemeClr val="bg1"/>
                  </a:solidFill>
                  <a:latin typeface="Arial" charset="0"/>
                  <a:ea typeface="Arial" charset="0"/>
                  <a:cs typeface="Arial" charset="0"/>
                </a:rPr>
                <a:t>CURRICULUM (CURRENTLY)</a:t>
              </a:r>
            </a:p>
          </p:txBody>
        </p:sp>
        <p:cxnSp>
          <p:nvCxnSpPr>
            <p:cNvPr id="76" name="Straight Connector 75"/>
            <p:cNvCxnSpPr/>
            <p:nvPr/>
          </p:nvCxnSpPr>
          <p:spPr>
            <a:xfrm>
              <a:off x="14894921" y="8316686"/>
              <a:ext cx="672737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8" name="Picture 37">
            <a:extLst>
              <a:ext uri="{FF2B5EF4-FFF2-40B4-BE49-F238E27FC236}">
                <a16:creationId xmlns:a16="http://schemas.microsoft.com/office/drawing/2014/main" id="{5F234D7B-D757-48D6-A5DA-6620ADFE3991}"/>
              </a:ext>
            </a:extLst>
          </p:cNvPr>
          <p:cNvPicPr>
            <a:picLocks noChangeAspect="1"/>
          </p:cNvPicPr>
          <p:nvPr/>
        </p:nvPicPr>
        <p:blipFill rotWithShape="1">
          <a:blip r:embed="rId20"/>
          <a:srcRect t="7867"/>
          <a:stretch/>
        </p:blipFill>
        <p:spPr>
          <a:xfrm>
            <a:off x="24811812" y="7503869"/>
            <a:ext cx="8281272" cy="6008178"/>
          </a:xfrm>
          <a:prstGeom prst="rect">
            <a:avLst/>
          </a:prstGeom>
        </p:spPr>
      </p:pic>
      <p:grpSp>
        <p:nvGrpSpPr>
          <p:cNvPr id="81" name="Group 80">
            <a:extLst>
              <a:ext uri="{FF2B5EF4-FFF2-40B4-BE49-F238E27FC236}">
                <a16:creationId xmlns:a16="http://schemas.microsoft.com/office/drawing/2014/main" id="{FE48CBDE-1931-4B02-8B39-F0C7D385897C}"/>
              </a:ext>
            </a:extLst>
          </p:cNvPr>
          <p:cNvGrpSpPr/>
          <p:nvPr/>
        </p:nvGrpSpPr>
        <p:grpSpPr>
          <a:xfrm>
            <a:off x="11719704" y="28188167"/>
            <a:ext cx="12084188" cy="1306511"/>
            <a:chOff x="21397623" y="6912428"/>
            <a:chExt cx="6727376" cy="1306285"/>
          </a:xfrm>
          <a:solidFill>
            <a:schemeClr val="tx1">
              <a:lumMod val="65000"/>
              <a:lumOff val="35000"/>
            </a:schemeClr>
          </a:solidFill>
        </p:grpSpPr>
        <p:sp>
          <p:nvSpPr>
            <p:cNvPr id="82" name="Rectangle 81">
              <a:extLst>
                <a:ext uri="{FF2B5EF4-FFF2-40B4-BE49-F238E27FC236}">
                  <a16:creationId xmlns:a16="http://schemas.microsoft.com/office/drawing/2014/main" id="{E71CCABF-355D-4714-9F70-C559EEF6E2F4}"/>
                </a:ext>
              </a:extLst>
            </p:cNvPr>
            <p:cNvSpPr/>
            <p:nvPr/>
          </p:nvSpPr>
          <p:spPr>
            <a:xfrm>
              <a:off x="21397625" y="6912428"/>
              <a:ext cx="6727372" cy="1110343"/>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0</a:t>
              </a:r>
            </a:p>
          </p:txBody>
        </p:sp>
        <p:sp>
          <p:nvSpPr>
            <p:cNvPr id="83" name="TextBox 82">
              <a:extLst>
                <a:ext uri="{FF2B5EF4-FFF2-40B4-BE49-F238E27FC236}">
                  <a16:creationId xmlns:a16="http://schemas.microsoft.com/office/drawing/2014/main" id="{B6A834EE-C19A-4DBD-82DE-58B6221090C2}"/>
                </a:ext>
              </a:extLst>
            </p:cNvPr>
            <p:cNvSpPr txBox="1"/>
            <p:nvPr/>
          </p:nvSpPr>
          <p:spPr>
            <a:xfrm>
              <a:off x="21397623" y="7040800"/>
              <a:ext cx="6727372" cy="861624"/>
            </a:xfrm>
            <a:prstGeom prst="rect">
              <a:avLst/>
            </a:prstGeom>
            <a:grpFill/>
            <a:ln>
              <a:noFill/>
            </a:ln>
          </p:spPr>
          <p:txBody>
            <a:bodyPr wrap="square" rtlCol="0">
              <a:spAutoFit/>
            </a:bodyPr>
            <a:lstStyle/>
            <a:p>
              <a:pPr algn="ctr"/>
              <a:r>
                <a:rPr lang="en-US" sz="5000" b="1" dirty="0">
                  <a:solidFill>
                    <a:schemeClr val="bg1"/>
                  </a:solidFill>
                  <a:latin typeface="Arial" charset="0"/>
                  <a:ea typeface="Arial" charset="0"/>
                  <a:cs typeface="Arial" charset="0"/>
                </a:rPr>
                <a:t>FUNDING</a:t>
              </a:r>
            </a:p>
          </p:txBody>
        </p:sp>
        <p:cxnSp>
          <p:nvCxnSpPr>
            <p:cNvPr id="84" name="Straight Connector 83">
              <a:extLst>
                <a:ext uri="{FF2B5EF4-FFF2-40B4-BE49-F238E27FC236}">
                  <a16:creationId xmlns:a16="http://schemas.microsoft.com/office/drawing/2014/main" id="{A1B00B87-2C4C-42FA-B4CD-3B3C3D29110D}"/>
                </a:ext>
              </a:extLst>
            </p:cNvPr>
            <p:cNvCxnSpPr/>
            <p:nvPr/>
          </p:nvCxnSpPr>
          <p:spPr>
            <a:xfrm>
              <a:off x="21397627" y="8218713"/>
              <a:ext cx="6727372" cy="0"/>
            </a:xfrm>
            <a:prstGeom prst="line">
              <a:avLst/>
            </a:prstGeom>
            <a:grpFill/>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7A5C28CE-10E0-47DF-A231-E43A32519734}"/>
              </a:ext>
            </a:extLst>
          </p:cNvPr>
          <p:cNvSpPr txBox="1"/>
          <p:nvPr/>
        </p:nvSpPr>
        <p:spPr>
          <a:xfrm>
            <a:off x="11719348" y="29690655"/>
            <a:ext cx="12175080" cy="1569660"/>
          </a:xfrm>
          <a:prstGeom prst="rect">
            <a:avLst/>
          </a:prstGeom>
          <a:solidFill>
            <a:srgbClr val="FDF2EA"/>
          </a:solidFill>
          <a:ln>
            <a:solidFill>
              <a:schemeClr val="tx1">
                <a:alpha val="28000"/>
              </a:schemeClr>
            </a:solidFill>
          </a:ln>
        </p:spPr>
        <p:txBody>
          <a:bodyPr wrap="square" rtlCol="0">
            <a:spAutoFit/>
          </a:bodyPr>
          <a:lstStyle/>
          <a:p>
            <a:r>
              <a:rPr lang="en-US" sz="2400" dirty="0">
                <a:latin typeface="Arial" charset="0"/>
                <a:ea typeface="Arial" charset="0"/>
                <a:cs typeface="Arial" charset="0"/>
              </a:rPr>
              <a:t>This material is based upon work supported by the National Science Foundation under Grant No. DRL 1720838 and 1719872. Any opinions, findings, and conclusions or recommendations expressed in this material are those of the author(s) and do not necessarily reflect the views of the NSF</a:t>
            </a:r>
            <a:r>
              <a:rPr lang="en-US" sz="2400" b="1" dirty="0">
                <a:latin typeface="Arial" charset="0"/>
                <a:ea typeface="Arial" charset="0"/>
                <a:cs typeface="Arial" charset="0"/>
              </a:rPr>
              <a:t>.</a:t>
            </a:r>
            <a:endParaRPr lang="en-US" sz="2400" dirty="0">
              <a:latin typeface="Arial" charset="0"/>
              <a:ea typeface="Arial" charset="0"/>
              <a:cs typeface="Arial" charset="0"/>
            </a:endParaRPr>
          </a:p>
        </p:txBody>
      </p:sp>
      <p:pic>
        <p:nvPicPr>
          <p:cNvPr id="42" name="Picture 41">
            <a:extLst>
              <a:ext uri="{FF2B5EF4-FFF2-40B4-BE49-F238E27FC236}">
                <a16:creationId xmlns:a16="http://schemas.microsoft.com/office/drawing/2014/main" id="{8E29AA11-48EA-470D-825A-EA5EFC3CD065}"/>
              </a:ext>
            </a:extLst>
          </p:cNvPr>
          <p:cNvPicPr>
            <a:picLocks noChangeAspect="1"/>
          </p:cNvPicPr>
          <p:nvPr/>
        </p:nvPicPr>
        <p:blipFill rotWithShape="1">
          <a:blip r:embed="rId21"/>
          <a:srcRect t="6680"/>
          <a:stretch/>
        </p:blipFill>
        <p:spPr>
          <a:xfrm>
            <a:off x="24156434" y="21229982"/>
            <a:ext cx="9387331" cy="4373271"/>
          </a:xfrm>
          <a:prstGeom prst="rect">
            <a:avLst/>
          </a:prstGeom>
        </p:spPr>
      </p:pic>
    </p:spTree>
    <p:extLst>
      <p:ext uri="{BB962C8B-B14F-4D97-AF65-F5344CB8AC3E}">
        <p14:creationId xmlns:p14="http://schemas.microsoft.com/office/powerpoint/2010/main" val="14002052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7198</TotalTime>
  <Words>1447</Words>
  <Application>Microsoft Office PowerPoint</Application>
  <PresentationFormat>Custom</PresentationFormat>
  <Paragraphs>127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University of Nebraska-Lincoln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Cory Forbes</dc:creator>
  <cp:lastModifiedBy>Kimberly Carroll Steward</cp:lastModifiedBy>
  <cp:revision>397</cp:revision>
  <cp:lastPrinted>2016-09-30T16:48:44Z</cp:lastPrinted>
  <dcterms:created xsi:type="dcterms:W3CDTF">2014-01-10T18:36:04Z</dcterms:created>
  <dcterms:modified xsi:type="dcterms:W3CDTF">2021-06-14T22:55:23Z</dcterms:modified>
</cp:coreProperties>
</file>