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57" r:id="rId3"/>
    <p:sldId id="259" r:id="rId4"/>
    <p:sldId id="262" r:id="rId5"/>
    <p:sldId id="263" r:id="rId6"/>
    <p:sldId id="276" r:id="rId7"/>
    <p:sldId id="275" r:id="rId8"/>
    <p:sldId id="264" r:id="rId9"/>
    <p:sldId id="269" r:id="rId10"/>
    <p:sldId id="271"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6" autoAdjust="0"/>
    <p:restoredTop sz="94660"/>
  </p:normalViewPr>
  <p:slideViewPr>
    <p:cSldViewPr>
      <p:cViewPr>
        <p:scale>
          <a:sx n="75" d="100"/>
          <a:sy n="75" d="100"/>
        </p:scale>
        <p:origin x="-990" y="-7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A0FA2-73F4-4E25-BABF-71924E893EAB}" type="datetimeFigureOut">
              <a:rPr lang="en-US" smtClean="0"/>
              <a:pPr/>
              <a:t>12/7/2010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02D76-0052-4F11-AA07-F933B0D878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Gaming has the potential</a:t>
            </a:r>
            <a:r>
              <a:rPr lang="en-US" baseline="0" dirty="0" smtClean="0"/>
              <a:t> to meet the conditions of flow theory and perceptual control theory.</a:t>
            </a:r>
            <a:endParaRPr lang="en-US" dirty="0"/>
          </a:p>
        </p:txBody>
      </p:sp>
      <p:sp>
        <p:nvSpPr>
          <p:cNvPr id="4" name="Slide Number Placeholder 3"/>
          <p:cNvSpPr>
            <a:spLocks noGrp="1"/>
          </p:cNvSpPr>
          <p:nvPr>
            <p:ph type="sldNum" sz="quarter" idx="10"/>
          </p:nvPr>
        </p:nvSpPr>
        <p:spPr/>
        <p:txBody>
          <a:bodyPr/>
          <a:lstStyle/>
          <a:p>
            <a:fld id="{73902D76-0052-4F11-AA07-F933B0D878F9}"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02D76-0052-4F11-AA07-F933B0D878F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02D76-0052-4F11-AA07-F933B0D878F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02D76-0052-4F11-AA07-F933B0D878F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02D76-0052-4F11-AA07-F933B0D878F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gaming meets the conditions of</a:t>
            </a:r>
            <a:r>
              <a:rPr lang="en-US" baseline="0" dirty="0" smtClean="0"/>
              <a:t> perceptual control theory and flow theory.</a:t>
            </a:r>
            <a:endParaRPr lang="en-US" dirty="0"/>
          </a:p>
        </p:txBody>
      </p:sp>
      <p:sp>
        <p:nvSpPr>
          <p:cNvPr id="4" name="Slide Number Placeholder 3"/>
          <p:cNvSpPr>
            <a:spLocks noGrp="1"/>
          </p:cNvSpPr>
          <p:nvPr>
            <p:ph type="sldNum" sz="quarter" idx="10"/>
          </p:nvPr>
        </p:nvSpPr>
        <p:spPr/>
        <p:txBody>
          <a:bodyPr/>
          <a:lstStyle/>
          <a:p>
            <a:fld id="{73902D76-0052-4F11-AA07-F933B0D878F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02D76-0052-4F11-AA07-F933B0D878F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panelist will speak for 20 minutes; I’ll give a five-minute</a:t>
            </a:r>
            <a:r>
              <a:rPr lang="en-US" baseline="0" dirty="0" smtClean="0"/>
              <a:t> warning; then we’ll sound the revered meditation gong.</a:t>
            </a:r>
            <a:endParaRPr lang="en-US" dirty="0"/>
          </a:p>
        </p:txBody>
      </p:sp>
      <p:sp>
        <p:nvSpPr>
          <p:cNvPr id="4" name="Slide Number Placeholder 3"/>
          <p:cNvSpPr>
            <a:spLocks noGrp="1"/>
          </p:cNvSpPr>
          <p:nvPr>
            <p:ph type="sldNum" sz="quarter" idx="10"/>
          </p:nvPr>
        </p:nvSpPr>
        <p:spPr/>
        <p:txBody>
          <a:bodyPr/>
          <a:lstStyle/>
          <a:p>
            <a:fld id="{73902D76-0052-4F11-AA07-F933B0D878F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878A3-FD14-4C50-808A-BE05D1C92BDA}"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ECBC-DC04-434E-93D0-FC8557CA6D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878A3-FD14-4C50-808A-BE05D1C92BDA}"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ECBC-DC04-434E-93D0-FC8557CA6D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878A3-FD14-4C50-808A-BE05D1C92BDA}"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ECBC-DC04-434E-93D0-FC8557CA6D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878A3-FD14-4C50-808A-BE05D1C92BDA}"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ECBC-DC04-434E-93D0-FC8557CA6D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878A3-FD14-4C50-808A-BE05D1C92BDA}"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ECBC-DC04-434E-93D0-FC8557CA6D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878A3-FD14-4C50-808A-BE05D1C92BDA}"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FECBC-DC04-434E-93D0-FC8557CA6D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878A3-FD14-4C50-808A-BE05D1C92BDA}"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CFECBC-DC04-434E-93D0-FC8557CA6D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878A3-FD14-4C50-808A-BE05D1C92BDA}"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CFECBC-DC04-434E-93D0-FC8557CA6D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878A3-FD14-4C50-808A-BE05D1C92BDA}"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CFECBC-DC04-434E-93D0-FC8557CA6D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878A3-FD14-4C50-808A-BE05D1C92BDA}"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FECBC-DC04-434E-93D0-FC8557CA6D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878A3-FD14-4C50-808A-BE05D1C92BDA}"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FECBC-DC04-434E-93D0-FC8557CA6D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878A3-FD14-4C50-808A-BE05D1C92BDA}"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FECBC-DC04-434E-93D0-FC8557CA6D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a:stretch>
            <a:fillRect/>
          </a:stretch>
        </p:blipFill>
        <p:spPr bwMode="auto">
          <a:xfrm>
            <a:off x="3962400" y="3200400"/>
            <a:ext cx="2199190" cy="2895600"/>
          </a:xfrm>
          <a:prstGeom prst="rect">
            <a:avLst/>
          </a:prstGeom>
          <a:noFill/>
          <a:ln w="9525">
            <a:noFill/>
            <a:miter lim="800000"/>
            <a:headEnd/>
            <a:tailEnd/>
          </a:ln>
        </p:spPr>
      </p:pic>
      <p:sp>
        <p:nvSpPr>
          <p:cNvPr id="6" name="TextBox 5"/>
          <p:cNvSpPr txBox="1"/>
          <p:nvPr/>
        </p:nvSpPr>
        <p:spPr>
          <a:xfrm>
            <a:off x="4572000" y="609600"/>
            <a:ext cx="3581400" cy="2616101"/>
          </a:xfrm>
          <a:prstGeom prst="rect">
            <a:avLst/>
          </a:prstGeom>
          <a:noFill/>
        </p:spPr>
        <p:txBody>
          <a:bodyPr wrap="square" rtlCol="0">
            <a:spAutoFit/>
          </a:bodyPr>
          <a:lstStyle/>
          <a:p>
            <a:pPr algn="ctr"/>
            <a:r>
              <a:rPr lang="en-US" sz="4000" dirty="0" smtClean="0">
                <a:latin typeface="Allegro BT" pitchFamily="82" charset="0"/>
              </a:rPr>
              <a:t>Aikido Grand Master Dies</a:t>
            </a:r>
          </a:p>
          <a:p>
            <a:pPr algn="ctr"/>
            <a:r>
              <a:rPr lang="en-US" sz="2400" dirty="0" smtClean="0">
                <a:latin typeface="Allegro BT" pitchFamily="82" charset="0"/>
              </a:rPr>
              <a:t>George Leonard</a:t>
            </a:r>
          </a:p>
          <a:p>
            <a:pPr algn="ctr"/>
            <a:r>
              <a:rPr lang="en-US" sz="2400" dirty="0" smtClean="0">
                <a:latin typeface="Allegro BT" pitchFamily="82" charset="0"/>
              </a:rPr>
              <a:t>1923-2010</a:t>
            </a:r>
          </a:p>
          <a:p>
            <a:pPr algn="ctr"/>
            <a:endParaRPr lang="en-US" dirty="0" smtClean="0">
              <a:latin typeface="Allegro BT" pitchFamily="82" charset="0"/>
            </a:endParaRPr>
          </a:p>
          <a:p>
            <a:endParaRPr lang="en-US" dirty="0" smtClean="0">
              <a:latin typeface="Allegro BT" pitchFamily="82" charset="0"/>
            </a:endParaRPr>
          </a:p>
        </p:txBody>
      </p:sp>
      <p:sp>
        <p:nvSpPr>
          <p:cNvPr id="7" name="Rectangle 6"/>
          <p:cNvSpPr/>
          <p:nvPr/>
        </p:nvSpPr>
        <p:spPr>
          <a:xfrm>
            <a:off x="6477000" y="3429000"/>
            <a:ext cx="2286000" cy="1938992"/>
          </a:xfrm>
          <a:prstGeom prst="rect">
            <a:avLst/>
          </a:prstGeom>
        </p:spPr>
        <p:txBody>
          <a:bodyPr wrap="square">
            <a:spAutoFit/>
          </a:bodyPr>
          <a:lstStyle/>
          <a:p>
            <a:r>
              <a:rPr lang="en-US" sz="2000" b="1" dirty="0" smtClean="0">
                <a:latin typeface="Arial" pitchFamily="34" charset="0"/>
                <a:cs typeface="Arial" pitchFamily="34" charset="0"/>
              </a:rPr>
              <a:t>…. sees this martial art as a means of staying alert and being fully engaged.</a:t>
            </a:r>
            <a:r>
              <a:rPr lang="en-US" sz="2000" b="1" dirty="0" smtClean="0"/>
              <a:t/>
            </a:r>
            <a:br>
              <a:rPr lang="en-US" sz="2000" b="1" dirty="0" smtClean="0"/>
            </a:br>
            <a:endParaRPr lang="en-US" sz="2000" b="1" dirty="0"/>
          </a:p>
        </p:txBody>
      </p:sp>
      <p:pic>
        <p:nvPicPr>
          <p:cNvPr id="15364" name="Picture 4"/>
          <p:cNvPicPr>
            <a:picLocks noChangeAspect="1" noChangeArrowheads="1"/>
          </p:cNvPicPr>
          <p:nvPr/>
        </p:nvPicPr>
        <p:blipFill>
          <a:blip r:embed="rId3" cstate="print"/>
          <a:srcRect/>
          <a:stretch>
            <a:fillRect/>
          </a:stretch>
        </p:blipFill>
        <p:spPr bwMode="auto">
          <a:xfrm>
            <a:off x="685800" y="1"/>
            <a:ext cx="24955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p:cNvSpPr txBox="1"/>
          <p:nvPr/>
        </p:nvSpPr>
        <p:spPr>
          <a:xfrm>
            <a:off x="381000" y="457200"/>
            <a:ext cx="8458200" cy="6001643"/>
          </a:xfrm>
          <a:prstGeom prst="rect">
            <a:avLst/>
          </a:prstGeom>
          <a:noFill/>
        </p:spPr>
        <p:txBody>
          <a:bodyPr wrap="square" rtlCol="0">
            <a:spAutoFit/>
          </a:bodyPr>
          <a:lstStyle/>
          <a:p>
            <a:pPr algn="ctr"/>
            <a:r>
              <a:rPr lang="en-US" sz="4000" b="1" dirty="0" smtClean="0">
                <a:solidFill>
                  <a:srgbClr val="FFC000"/>
                </a:solidFill>
                <a:effectLst>
                  <a:outerShdw blurRad="38100" dist="38100" dir="2700000" algn="tl">
                    <a:srgbClr val="000000">
                      <a:alpha val="43137"/>
                    </a:srgbClr>
                  </a:outerShdw>
                </a:effectLst>
              </a:rPr>
              <a:t>GAMING AND FAILURE</a:t>
            </a:r>
          </a:p>
          <a:p>
            <a:pPr algn="ctr"/>
            <a:endParaRPr lang="en-US" sz="2800" b="1" dirty="0" smtClean="0">
              <a:solidFill>
                <a:schemeClr val="bg1"/>
              </a:solidFill>
            </a:endParaRPr>
          </a:p>
          <a:p>
            <a:r>
              <a:rPr lang="en-US" sz="3200" b="1" dirty="0" smtClean="0">
                <a:solidFill>
                  <a:srgbClr val="FFC000"/>
                </a:solidFill>
              </a:rPr>
              <a:t>Gaming also redefines the concept of failure.</a:t>
            </a:r>
          </a:p>
          <a:p>
            <a:pPr>
              <a:tabLst>
                <a:tab pos="800100" algn="l"/>
              </a:tabLst>
            </a:pPr>
            <a:r>
              <a:rPr lang="en-US" sz="2600" b="1" dirty="0" smtClean="0">
                <a:solidFill>
                  <a:schemeClr val="bg1"/>
                </a:solidFill>
              </a:rPr>
              <a:t>	In our world, failure is to be avoided.</a:t>
            </a:r>
          </a:p>
          <a:p>
            <a:endParaRPr lang="en-US" sz="1600" b="1" dirty="0" smtClean="0">
              <a:solidFill>
                <a:schemeClr val="bg1"/>
              </a:solidFill>
            </a:endParaRPr>
          </a:p>
          <a:p>
            <a:r>
              <a:rPr lang="en-US" sz="3200" b="1" dirty="0" smtClean="0">
                <a:solidFill>
                  <a:srgbClr val="FFC000"/>
                </a:solidFill>
              </a:rPr>
              <a:t>Kids see failure differently in gaming.</a:t>
            </a:r>
          </a:p>
          <a:p>
            <a:pPr lvl="1" indent="342900">
              <a:buSzPct val="75000"/>
              <a:buFont typeface="Wingdings" pitchFamily="2" charset="2"/>
              <a:buChar char="q"/>
            </a:pPr>
            <a:r>
              <a:rPr lang="en-US" sz="2600" b="1" dirty="0" smtClean="0">
                <a:solidFill>
                  <a:schemeClr val="bg1"/>
                </a:solidFill>
              </a:rPr>
              <a:t>They fail frequently</a:t>
            </a:r>
          </a:p>
          <a:p>
            <a:pPr marL="800100" lvl="1">
              <a:buFont typeface="Arial" pitchFamily="34" charset="0"/>
              <a:buChar char="•"/>
            </a:pPr>
            <a:r>
              <a:rPr lang="en-US" sz="2600" b="1" dirty="0" smtClean="0">
                <a:solidFill>
                  <a:schemeClr val="bg1"/>
                </a:solidFill>
              </a:rPr>
              <a:t> they die in shooter games / lose points or energy in</a:t>
            </a:r>
          </a:p>
          <a:p>
            <a:pPr marL="800100" lvl="1"/>
            <a:r>
              <a:rPr lang="en-US" sz="2600" b="1" dirty="0" smtClean="0">
                <a:solidFill>
                  <a:schemeClr val="bg1"/>
                </a:solidFill>
              </a:rPr>
              <a:t>   other games</a:t>
            </a:r>
          </a:p>
          <a:p>
            <a:pPr lvl="1" indent="342900">
              <a:buSzPct val="75000"/>
              <a:buFont typeface="Wingdings" pitchFamily="2" charset="2"/>
              <a:buChar char="q"/>
            </a:pPr>
            <a:r>
              <a:rPr lang="en-US" sz="2600" b="1" dirty="0" smtClean="0">
                <a:solidFill>
                  <a:schemeClr val="bg1"/>
                </a:solidFill>
              </a:rPr>
              <a:t>When they fail, they </a:t>
            </a:r>
            <a:r>
              <a:rPr lang="en-US" sz="2600" b="1" dirty="0" err="1" smtClean="0">
                <a:solidFill>
                  <a:schemeClr val="bg1"/>
                </a:solidFill>
              </a:rPr>
              <a:t>respawn</a:t>
            </a:r>
            <a:endParaRPr lang="en-US" sz="2600" b="1" dirty="0" smtClean="0">
              <a:solidFill>
                <a:schemeClr val="bg1"/>
              </a:solidFill>
            </a:endParaRPr>
          </a:p>
          <a:p>
            <a:pPr marL="800100" lvl="1">
              <a:buFont typeface="Arial" pitchFamily="34" charset="0"/>
              <a:buChar char="•"/>
            </a:pPr>
            <a:r>
              <a:rPr lang="en-US" sz="2600" b="1" dirty="0" smtClean="0">
                <a:solidFill>
                  <a:schemeClr val="bg1"/>
                </a:solidFill>
              </a:rPr>
              <a:t> they come back into the game at the place they left</a:t>
            </a:r>
          </a:p>
          <a:p>
            <a:pPr marL="800100" lvl="1"/>
            <a:r>
              <a:rPr lang="en-US" sz="2600" b="1" dirty="0" smtClean="0">
                <a:solidFill>
                  <a:schemeClr val="bg1"/>
                </a:solidFill>
              </a:rPr>
              <a:t>   off and try again.</a:t>
            </a:r>
          </a:p>
          <a:p>
            <a:pPr marL="800100" lvl="1"/>
            <a:endParaRPr lang="en-US" sz="1600" b="1" dirty="0" smtClean="0">
              <a:solidFill>
                <a:schemeClr val="bg1"/>
              </a:solidFill>
            </a:endParaRPr>
          </a:p>
          <a:p>
            <a:pPr marL="0" lvl="1" algn="ctr"/>
            <a:r>
              <a:rPr lang="en-US" sz="3600" b="1" dirty="0" smtClean="0">
                <a:solidFill>
                  <a:srgbClr val="FFC000"/>
                </a:solidFill>
                <a:effectLst>
                  <a:outerShdw blurRad="38100" dist="38100" dir="2700000" algn="tl">
                    <a:srgbClr val="000000">
                      <a:alpha val="43137"/>
                    </a:srgbClr>
                  </a:outerShdw>
                </a:effectLst>
              </a:rPr>
              <a:t>They fail until they win!</a:t>
            </a:r>
            <a:endParaRPr lang="en-US" sz="36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p:cNvSpPr txBox="1"/>
          <p:nvPr/>
        </p:nvSpPr>
        <p:spPr>
          <a:xfrm>
            <a:off x="2209800" y="2819400"/>
            <a:ext cx="5410200" cy="646331"/>
          </a:xfrm>
          <a:prstGeom prst="rect">
            <a:avLst/>
          </a:prstGeom>
          <a:noFill/>
        </p:spPr>
        <p:txBody>
          <a:bodyPr wrap="square" rtlCol="0">
            <a:spAutoFit/>
          </a:bodyPr>
          <a:lstStyle/>
          <a:p>
            <a:r>
              <a:rPr lang="en-US" sz="3600" b="1" dirty="0" smtClean="0">
                <a:solidFill>
                  <a:schemeClr val="bg1"/>
                </a:solidFill>
              </a:rPr>
              <a:t>On to our panel…….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14400"/>
          </a:xfrm>
        </p:spPr>
        <p:txBody>
          <a:bodyPr/>
          <a:lstStyle/>
          <a:p>
            <a:r>
              <a:rPr lang="en-US" b="1" dirty="0" smtClean="0"/>
              <a:t>Education and Ecstasy - 1968</a:t>
            </a:r>
            <a:endParaRPr lang="en-US" b="1"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762000" y="1447800"/>
            <a:ext cx="2880561" cy="2971800"/>
          </a:xfrm>
          <a:prstGeom prst="rect">
            <a:avLst/>
          </a:prstGeom>
          <a:noFill/>
          <a:ln w="9525">
            <a:noFill/>
            <a:miter lim="800000"/>
            <a:headEnd/>
            <a:tailEnd/>
          </a:ln>
        </p:spPr>
      </p:pic>
      <p:pic>
        <p:nvPicPr>
          <p:cNvPr id="14340" name="Picture 4"/>
          <p:cNvPicPr>
            <a:picLocks noChangeAspect="1" noChangeArrowheads="1"/>
          </p:cNvPicPr>
          <p:nvPr/>
        </p:nvPicPr>
        <p:blipFill>
          <a:blip r:embed="rId3" cstate="print"/>
          <a:srcRect/>
          <a:stretch>
            <a:fillRect/>
          </a:stretch>
        </p:blipFill>
        <p:spPr bwMode="auto">
          <a:xfrm>
            <a:off x="5029200" y="1295400"/>
            <a:ext cx="3581400" cy="4644872"/>
          </a:xfrm>
          <a:prstGeom prst="rect">
            <a:avLst/>
          </a:prstGeom>
          <a:noFill/>
          <a:ln w="9525">
            <a:noFill/>
            <a:miter lim="800000"/>
            <a:headEnd/>
            <a:tailEnd/>
          </a:ln>
        </p:spPr>
      </p:pic>
      <p:sp>
        <p:nvSpPr>
          <p:cNvPr id="7" name="Rectangle 6"/>
          <p:cNvSpPr/>
          <p:nvPr/>
        </p:nvSpPr>
        <p:spPr>
          <a:xfrm>
            <a:off x="304800" y="4648200"/>
            <a:ext cx="4572000" cy="1785104"/>
          </a:xfrm>
          <a:prstGeom prst="rect">
            <a:avLst/>
          </a:prstGeom>
        </p:spPr>
        <p:txBody>
          <a:bodyPr>
            <a:spAutoFit/>
          </a:bodyPr>
          <a:lstStyle/>
          <a:p>
            <a:r>
              <a:rPr lang="en-US" sz="2200" b="1" dirty="0" smtClean="0"/>
              <a:t>Leonard’s premise was that learning would be enhanced by computer technology so that children would find learning as ecstatic as a 16-year old learning how to drive.</a:t>
            </a:r>
            <a:endParaRPr lang="en-US" sz="2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304800"/>
          </a:xfrm>
        </p:spPr>
        <p:txBody>
          <a:bodyPr>
            <a:noAutofit/>
          </a:bodyPr>
          <a:lstStyle/>
          <a:p>
            <a:r>
              <a:rPr lang="en-US" b="1" dirty="0" smtClean="0">
                <a:solidFill>
                  <a:srgbClr val="C00000"/>
                </a:solidFill>
                <a:latin typeface="Kristen ITC" pitchFamily="66" charset="0"/>
              </a:rPr>
              <a:t>Gaming to Learn Panel</a:t>
            </a:r>
            <a:r>
              <a:rPr lang="en-US" sz="4000" b="1" dirty="0" smtClean="0">
                <a:latin typeface="Kristen ITC" pitchFamily="66" charset="0"/>
              </a:rPr>
              <a:t/>
            </a:r>
            <a:br>
              <a:rPr lang="en-US" sz="4000" b="1" dirty="0" smtClean="0">
                <a:latin typeface="Kristen ITC" pitchFamily="66" charset="0"/>
              </a:rPr>
            </a:br>
            <a:r>
              <a:rPr lang="en-US" sz="1200" b="1" dirty="0" smtClean="0">
                <a:latin typeface="Kristen ITC" pitchFamily="66" charset="0"/>
              </a:rPr>
              <a:t/>
            </a:r>
            <a:br>
              <a:rPr lang="en-US" sz="1200" b="1" dirty="0" smtClean="0">
                <a:latin typeface="Kristen ITC" pitchFamily="66" charset="0"/>
              </a:rPr>
            </a:br>
            <a:endParaRPr lang="en-US" sz="2800"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7391400" y="1447800"/>
            <a:ext cx="1497806" cy="1917191"/>
          </a:xfrm>
          <a:prstGeom prst="rect">
            <a:avLst/>
          </a:prstGeom>
          <a:noFill/>
          <a:ln w="9525">
            <a:noFill/>
            <a:miter lim="800000"/>
            <a:headEnd/>
            <a:tailEnd/>
          </a:ln>
        </p:spPr>
      </p:pic>
      <p:sp>
        <p:nvSpPr>
          <p:cNvPr id="16390" name="AutoShape 6" descr="data:image/jpg;base64,/9j/4AAQSkZJRgABAQAAAQABAAD/2wBDAAkGBwgHBgkIBwgKCgkLDRYPDQwMDRsUFRAWIB0iIiAdHx8kKDQsJCYxJx8fLT0tMTU3Ojo6Iys/RD84QzQ5Ojf/2wBDAQoKCg0MDRoPDxo3JR8lNzc3Nzc3Nzc3Nzc3Nzc3Nzc3Nzc3Nzc3Nzc3Nzc3Nzc3Nzc3Nzc3Nzc3Nzc3Nzc3Nzf/wAARCABgAD8DASIAAhEBAxEB/8QAGwAAAgMBAQEAAAAAAAAAAAAABQYDBAcCAAH/xAAyEAACAQMCAwYFBAIDAAAAAAABAgMABBEFIRIxUQYiMkFhgQcTFHGRI6Gx0RUmQsHx/8QAGAEAAwEBAAAAAAAAAAAAAAAAAQIDBAD/xAAdEQADAQADAQEBAAAAAAAAAAAAAQIRAyExEjJB/9oADAMBAAIRAxEAPwBCJCrXUIA7xqItxN/OK6mmSGLi5+QFEYklcDGTgV9EkSoBxjiNDS88xLlwi+W1eMThclz77ZpHQykNRmMKMON+e9SLgyelLZ41wy8x51f07U8yLHcAb7cVMqA0GwQDtUyDIwahBGTjFTxnerIQBovD71bstLbUbqGEDxHJ6AVUJps7DhZLpgcZCc/es/I8krxraIbvss7pxQDuKcKoHMdaifsvPHErcPeI3JFanaWMJgXcAgYyakvbCOVV3wq1n7w05OmVxaCIQyzqCW5Ur67pX0lwTGO71FarrMSLMxHJRtSH2hYH9PO4GKaW9F5JWFHSXZ7bDnJU4z6UUj60K00FIQV5EmicTZ862x4Y36AwaauwQxe3MpHcSIZ3wBv50rqBT18OYEMF07qH+ZIEII2wAD/3UOT8luJbQz23aRPqDarFxDHiVgduuKn1PXDZ4iMRaRhkID5VNcwRxd5VQPjGQBn0oFdy/wCwY2OABvUDWk8K1/fC4DKygTjxJxgsv3FIuvQyi4QjJLnhx61qd/Y20nFczxqZCePj4RxEjzzzpC1+Nbi9CpnPNSOuK5Yn0JSbXYJgga3VYm5j+6uR461ze5SfhPiCAe9cRNvvWyH0jHaSppAobCmfsLdvFe3ECt40DKpO2R/7Svnyqzp929jdx3MXiQ8uo8xU6WrBor5rTTUvSky209wVvGX5xyh8Pp6A7UM1BpFvZJprqEqzBiF25Uasp11C3tr61Zsgd1kOGGee/wDNRaxPd3YKO8xBBBDEb555wB1NQ/ht1vsrf5B77T5JY5VaJduIfg0n3srw3BkADFOv3pkurlYLNbdQMDvcIG23IUvvA88yoFLmR98dPM10rWTugW0zSs0jnLMc15T615oWhlaKQYKn814KOVa/DG+weBRHR9Iu9ZuvkWabDeSRvCg6n+qGjnWzdltJXS9HggCj5pHHMernn+OXtQlaBsp2Gjt2e0xjbzNNwd6RXGA3XHSqV9q0sowkRViMEk0X7W63b6HpZaaH6ia4zFDbg44yeeccgP6qLRtFjvrGG9mmMkcoyigFduWDnfmDQvj19FI5fmcbFeK2nu5eGNS7nmen36UwWOlLaxY2MjDvNj9vtR1LOG3XhjVVXyAGKmituNgeHnyqkcSnslfI66EvUezr3lu7xriYeD19KSJFkikaORSjqcEHyNbsbRHj4SMdCKUu1nZqK/H1IPybhCBIwGc9DjzB/Y/ejS3wCZmmh2bahq9nbIPHKCx6KNyfwDW4wMGQnkM1mXw5s/1bi/Zd1/Rj+53Y/jA960KGQQq8krcMSKWY9AOdCFiOr0z/AOIk0qa9bTvs0cQaFWPgHEefqd/bFNPw8v7q+0BlnjIEcpMbZ5q2+PY/yKQNWvD2i1NnmKwNJK2fmHARB4Vz9h+TWs9kbeOx7PaekEYZfl8YGfFxHPP3G9cvdDXmBGK1/wCT79BUwGMnauuMvknZfSvmCdh50+iJHSjuio5lOQ67MNgceXSpgQK+HcUNCf/Z"/>
          <p:cNvSpPr>
            <a:spLocks noChangeAspect="1" noChangeArrowheads="1"/>
          </p:cNvSpPr>
          <p:nvPr/>
        </p:nvSpPr>
        <p:spPr bwMode="auto">
          <a:xfrm>
            <a:off x="155575" y="-433388"/>
            <a:ext cx="600075" cy="914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5" name="Picture 11"/>
          <p:cNvPicPr>
            <a:picLocks noChangeAspect="1" noChangeArrowheads="1"/>
          </p:cNvPicPr>
          <p:nvPr/>
        </p:nvPicPr>
        <p:blipFill>
          <a:blip r:embed="rId3" cstate="print"/>
          <a:srcRect/>
          <a:stretch>
            <a:fillRect/>
          </a:stretch>
        </p:blipFill>
        <p:spPr bwMode="auto">
          <a:xfrm>
            <a:off x="3048000" y="1447800"/>
            <a:ext cx="1956255" cy="1905000"/>
          </a:xfrm>
          <a:prstGeom prst="rect">
            <a:avLst/>
          </a:prstGeom>
          <a:noFill/>
          <a:ln w="9525">
            <a:noFill/>
            <a:miter lim="800000"/>
            <a:headEnd/>
            <a:tailEnd/>
          </a:ln>
        </p:spPr>
      </p:pic>
      <p:sp>
        <p:nvSpPr>
          <p:cNvPr id="16" name="TextBox 15"/>
          <p:cNvSpPr txBox="1"/>
          <p:nvPr/>
        </p:nvSpPr>
        <p:spPr>
          <a:xfrm>
            <a:off x="1524000" y="3429000"/>
            <a:ext cx="1676400" cy="2708434"/>
          </a:xfrm>
          <a:prstGeom prst="rect">
            <a:avLst/>
          </a:prstGeom>
          <a:noFill/>
        </p:spPr>
        <p:txBody>
          <a:bodyPr wrap="square" rtlCol="0">
            <a:spAutoFit/>
          </a:bodyPr>
          <a:lstStyle/>
          <a:p>
            <a:pPr algn="ctr"/>
            <a:r>
              <a:rPr lang="en-US" sz="2000" b="1" dirty="0" smtClean="0"/>
              <a:t>Doug Clark</a:t>
            </a:r>
          </a:p>
          <a:p>
            <a:pPr algn="ctr"/>
            <a:r>
              <a:rPr lang="en-US" sz="2000" b="1" dirty="0" smtClean="0"/>
              <a:t>Vanderbilt University</a:t>
            </a:r>
            <a:endParaRPr lang="en-US" sz="2000" dirty="0" smtClean="0"/>
          </a:p>
          <a:p>
            <a:pPr algn="ctr"/>
            <a:r>
              <a:rPr lang="en-US" b="1" i="1" dirty="0" smtClean="0"/>
              <a:t>Scaffolding Understanding by Redesigning Games for Education</a:t>
            </a:r>
          </a:p>
          <a:p>
            <a:pPr algn="ctr"/>
            <a:r>
              <a:rPr lang="en-US" b="1" i="1" dirty="0" smtClean="0"/>
              <a:t>(SURGE</a:t>
            </a:r>
            <a:r>
              <a:rPr lang="en-US" sz="2000" b="1" i="1" dirty="0" smtClean="0"/>
              <a:t>)</a:t>
            </a:r>
            <a:endParaRPr lang="en-US" sz="2000" b="1" i="1" dirty="0"/>
          </a:p>
        </p:txBody>
      </p:sp>
      <p:sp>
        <p:nvSpPr>
          <p:cNvPr id="17" name="TextBox 16"/>
          <p:cNvSpPr txBox="1"/>
          <p:nvPr/>
        </p:nvSpPr>
        <p:spPr>
          <a:xfrm>
            <a:off x="3048000" y="3429000"/>
            <a:ext cx="2057400" cy="2215991"/>
          </a:xfrm>
          <a:prstGeom prst="rect">
            <a:avLst/>
          </a:prstGeom>
          <a:noFill/>
        </p:spPr>
        <p:txBody>
          <a:bodyPr wrap="square" lIns="18288" rIns="18288" rtlCol="0">
            <a:spAutoFit/>
          </a:bodyPr>
          <a:lstStyle/>
          <a:p>
            <a:pPr algn="ctr"/>
            <a:r>
              <a:rPr lang="en-US" sz="2000" b="1" dirty="0" smtClean="0"/>
              <a:t>Barbara Chamberlain</a:t>
            </a:r>
          </a:p>
          <a:p>
            <a:pPr algn="ctr"/>
            <a:r>
              <a:rPr lang="en-US" sz="2000" b="1" dirty="0" smtClean="0"/>
              <a:t>New Mexico State University</a:t>
            </a:r>
          </a:p>
          <a:p>
            <a:pPr algn="ctr"/>
            <a:r>
              <a:rPr lang="en-US" sz="2000" b="1" i="1" dirty="0" smtClean="0"/>
              <a:t>Math Snacks;</a:t>
            </a:r>
          </a:p>
          <a:p>
            <a:pPr algn="ctr"/>
            <a:r>
              <a:rPr lang="en-US" sz="2000" b="1" i="1" dirty="0" smtClean="0"/>
              <a:t>Science Pirates</a:t>
            </a:r>
          </a:p>
          <a:p>
            <a:pPr algn="ctr"/>
            <a:endParaRPr lang="en-US" b="1" i="1" dirty="0"/>
          </a:p>
        </p:txBody>
      </p:sp>
      <p:sp>
        <p:nvSpPr>
          <p:cNvPr id="18" name="TextBox 17"/>
          <p:cNvSpPr txBox="1"/>
          <p:nvPr/>
        </p:nvSpPr>
        <p:spPr>
          <a:xfrm>
            <a:off x="5105400" y="3505200"/>
            <a:ext cx="2057400" cy="1323439"/>
          </a:xfrm>
          <a:prstGeom prst="rect">
            <a:avLst/>
          </a:prstGeom>
          <a:noFill/>
        </p:spPr>
        <p:txBody>
          <a:bodyPr wrap="square" rtlCol="0">
            <a:spAutoFit/>
          </a:bodyPr>
          <a:lstStyle/>
          <a:p>
            <a:pPr algn="ctr"/>
            <a:r>
              <a:rPr lang="en-US" sz="2000" b="1" dirty="0" smtClean="0"/>
              <a:t>Jim Kiggens</a:t>
            </a:r>
          </a:p>
          <a:p>
            <a:pPr algn="ctr"/>
            <a:r>
              <a:rPr lang="en-US" sz="2000" b="1" dirty="0" smtClean="0"/>
              <a:t>Hofstra University</a:t>
            </a:r>
          </a:p>
          <a:p>
            <a:pPr algn="ctr"/>
            <a:r>
              <a:rPr lang="en-US" sz="2000" b="1" i="1" dirty="0" smtClean="0"/>
              <a:t>Survival Master</a:t>
            </a:r>
            <a:endParaRPr lang="en-US" sz="2000" b="1" i="1" dirty="0"/>
          </a:p>
        </p:txBody>
      </p:sp>
      <p:sp>
        <p:nvSpPr>
          <p:cNvPr id="19" name="TextBox 18"/>
          <p:cNvSpPr txBox="1"/>
          <p:nvPr/>
        </p:nvSpPr>
        <p:spPr>
          <a:xfrm>
            <a:off x="7315200" y="3505200"/>
            <a:ext cx="1676400" cy="2246769"/>
          </a:xfrm>
          <a:prstGeom prst="rect">
            <a:avLst/>
          </a:prstGeom>
          <a:noFill/>
        </p:spPr>
        <p:txBody>
          <a:bodyPr wrap="square" rtlCol="0">
            <a:spAutoFit/>
          </a:bodyPr>
          <a:lstStyle/>
          <a:p>
            <a:pPr algn="ctr"/>
            <a:r>
              <a:rPr lang="en-US" sz="2000" b="1" dirty="0" smtClean="0"/>
              <a:t>Jodi Asbell-Clarke</a:t>
            </a:r>
          </a:p>
          <a:p>
            <a:pPr algn="ctr"/>
            <a:r>
              <a:rPr lang="en-US" sz="2000" b="1" dirty="0" smtClean="0"/>
              <a:t>TERC</a:t>
            </a:r>
          </a:p>
          <a:p>
            <a:pPr algn="ctr"/>
            <a:r>
              <a:rPr lang="en-US" sz="2000" b="1" dirty="0" smtClean="0"/>
              <a:t>Arcadia: </a:t>
            </a:r>
          </a:p>
          <a:p>
            <a:pPr algn="ctr"/>
            <a:r>
              <a:rPr lang="en-US" sz="2000" b="1" dirty="0" smtClean="0"/>
              <a:t>A Science Center on Blue Mars </a:t>
            </a:r>
            <a:endParaRPr lang="en-US" sz="2000" b="1" i="1" dirty="0" smtClean="0"/>
          </a:p>
        </p:txBody>
      </p:sp>
      <p:sp>
        <p:nvSpPr>
          <p:cNvPr id="21" name="TextBox 20"/>
          <p:cNvSpPr txBox="1"/>
          <p:nvPr/>
        </p:nvSpPr>
        <p:spPr>
          <a:xfrm>
            <a:off x="2895600" y="5410200"/>
            <a:ext cx="4495800" cy="954107"/>
          </a:xfrm>
          <a:prstGeom prst="rect">
            <a:avLst/>
          </a:prstGeom>
          <a:noFill/>
        </p:spPr>
        <p:txBody>
          <a:bodyPr wrap="square" rtlCol="0">
            <a:spAutoFit/>
          </a:bodyPr>
          <a:lstStyle/>
          <a:p>
            <a:pPr algn="ctr"/>
            <a:r>
              <a:rPr lang="en-US" sz="2800" b="1" dirty="0" smtClean="0">
                <a:solidFill>
                  <a:srgbClr val="C00000"/>
                </a:solidFill>
              </a:rPr>
              <a:t>Our Panelists’ Mission:</a:t>
            </a:r>
          </a:p>
          <a:p>
            <a:pPr algn="ctr"/>
            <a:r>
              <a:rPr lang="en-US" sz="2800" b="1" dirty="0" smtClean="0">
                <a:solidFill>
                  <a:srgbClr val="C00000"/>
                </a:solidFill>
              </a:rPr>
              <a:t>To Make Learning Ecstatic</a:t>
            </a:r>
            <a:endParaRPr lang="en-US" sz="2800" dirty="0">
              <a:solidFill>
                <a:srgbClr val="C00000"/>
              </a:solidFill>
            </a:endParaRPr>
          </a:p>
        </p:txBody>
      </p:sp>
      <p:pic>
        <p:nvPicPr>
          <p:cNvPr id="16401" name="Picture 17"/>
          <p:cNvPicPr>
            <a:picLocks noChangeAspect="1" noChangeArrowheads="1"/>
          </p:cNvPicPr>
          <p:nvPr/>
        </p:nvPicPr>
        <p:blipFill>
          <a:blip r:embed="rId4" cstate="print"/>
          <a:srcRect/>
          <a:stretch>
            <a:fillRect/>
          </a:stretch>
        </p:blipFill>
        <p:spPr bwMode="auto">
          <a:xfrm>
            <a:off x="5105400" y="1447800"/>
            <a:ext cx="2143179" cy="1903846"/>
          </a:xfrm>
          <a:prstGeom prst="rect">
            <a:avLst/>
          </a:prstGeom>
          <a:noFill/>
          <a:ln w="9525">
            <a:noFill/>
            <a:miter lim="800000"/>
            <a:headEnd/>
            <a:tailEnd/>
          </a:ln>
        </p:spPr>
      </p:pic>
      <p:pic>
        <p:nvPicPr>
          <p:cNvPr id="1026" name="96bdf556-289a-4d1e-becc-2c0f0ae1beb6" descr="35364910-619F-4C9C-8814-1695B9A54DE2@hsd1"/>
          <p:cNvPicPr>
            <a:picLocks noChangeAspect="1" noChangeArrowheads="1"/>
          </p:cNvPicPr>
          <p:nvPr/>
        </p:nvPicPr>
        <p:blipFill>
          <a:blip r:embed="rId5" cstate="print"/>
          <a:srcRect/>
          <a:stretch>
            <a:fillRect/>
          </a:stretch>
        </p:blipFill>
        <p:spPr bwMode="auto">
          <a:xfrm>
            <a:off x="1676400" y="1447800"/>
            <a:ext cx="1245042" cy="1883945"/>
          </a:xfrm>
          <a:prstGeom prst="rect">
            <a:avLst/>
          </a:prstGeom>
          <a:noFill/>
          <a:ln w="9525">
            <a:noFill/>
            <a:miter lim="800000"/>
            <a:headEnd/>
            <a:tailEnd/>
          </a:ln>
        </p:spPr>
      </p:pic>
      <p:pic>
        <p:nvPicPr>
          <p:cNvPr id="13" name="Picture 10"/>
          <p:cNvPicPr>
            <a:picLocks noChangeAspect="1" noChangeArrowheads="1"/>
          </p:cNvPicPr>
          <p:nvPr/>
        </p:nvPicPr>
        <p:blipFill>
          <a:blip r:embed="rId6" cstate="print"/>
          <a:srcRect/>
          <a:stretch>
            <a:fillRect/>
          </a:stretch>
        </p:blipFill>
        <p:spPr bwMode="auto">
          <a:xfrm>
            <a:off x="304800" y="1447800"/>
            <a:ext cx="1143000" cy="1885653"/>
          </a:xfrm>
          <a:prstGeom prst="rect">
            <a:avLst/>
          </a:prstGeom>
          <a:noFill/>
          <a:ln w="9525">
            <a:noFill/>
            <a:miter lim="800000"/>
            <a:headEnd/>
            <a:tailEnd/>
          </a:ln>
        </p:spPr>
      </p:pic>
      <p:sp>
        <p:nvSpPr>
          <p:cNvPr id="14" name="TextBox 13"/>
          <p:cNvSpPr txBox="1"/>
          <p:nvPr/>
        </p:nvSpPr>
        <p:spPr>
          <a:xfrm>
            <a:off x="152400" y="3505200"/>
            <a:ext cx="1371600" cy="1846659"/>
          </a:xfrm>
          <a:prstGeom prst="rect">
            <a:avLst/>
          </a:prstGeom>
          <a:noFill/>
        </p:spPr>
        <p:txBody>
          <a:bodyPr wrap="square" lIns="18288" rIns="18288" rtlCol="0">
            <a:spAutoFit/>
          </a:bodyPr>
          <a:lstStyle/>
          <a:p>
            <a:pPr algn="ctr"/>
            <a:r>
              <a:rPr lang="en-US" sz="2000" b="1" dirty="0" smtClean="0"/>
              <a:t>Mike Hacker</a:t>
            </a:r>
          </a:p>
          <a:p>
            <a:pPr algn="ctr"/>
            <a:r>
              <a:rPr lang="en-US" sz="2000" b="1" dirty="0" smtClean="0"/>
              <a:t>Hofstra University</a:t>
            </a:r>
          </a:p>
          <a:p>
            <a:pPr algn="ctr"/>
            <a:r>
              <a:rPr lang="en-US" b="1" dirty="0" smtClean="0"/>
              <a:t>Center for</a:t>
            </a:r>
          </a:p>
          <a:p>
            <a:pPr algn="ctr"/>
            <a:r>
              <a:rPr lang="en-US" b="1" dirty="0" smtClean="0"/>
              <a:t>Technological Literacy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ounded Rectangle 4"/>
          <p:cNvSpPr/>
          <p:nvPr/>
        </p:nvSpPr>
        <p:spPr>
          <a:xfrm>
            <a:off x="228600" y="609600"/>
            <a:ext cx="8763000" cy="1143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lumMod val="85000"/>
                  </a:schemeClr>
                </a:solidFill>
              </a:rPr>
              <a:t>Research on Human Learning Helps Explain Why Gaming is so Appealing</a:t>
            </a:r>
            <a:endParaRPr lang="en-US" sz="4000" dirty="0"/>
          </a:p>
        </p:txBody>
      </p:sp>
      <p:sp>
        <p:nvSpPr>
          <p:cNvPr id="6" name="Rounded Rectangle 5"/>
          <p:cNvSpPr/>
          <p:nvPr/>
        </p:nvSpPr>
        <p:spPr>
          <a:xfrm>
            <a:off x="228600" y="2743200"/>
            <a:ext cx="8686800" cy="3048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800" dirty="0" smtClean="0"/>
              <a:t>Gaming meets the conditions of </a:t>
            </a:r>
            <a:r>
              <a:rPr lang="en-US" sz="2800" b="1" dirty="0" smtClean="0">
                <a:solidFill>
                  <a:srgbClr val="FFC000"/>
                </a:solidFill>
              </a:rPr>
              <a:t>Flow Theory </a:t>
            </a:r>
            <a:r>
              <a:rPr lang="en-US" sz="2800" dirty="0" smtClean="0"/>
              <a:t>and </a:t>
            </a:r>
            <a:r>
              <a:rPr lang="en-US" sz="2800" b="1" dirty="0" smtClean="0">
                <a:solidFill>
                  <a:srgbClr val="FFC000"/>
                </a:solidFill>
              </a:rPr>
              <a:t>Perceptual control theory</a:t>
            </a:r>
            <a:r>
              <a:rPr lang="en-US" sz="2800" b="1" dirty="0" smtClean="0">
                <a:solidFill>
                  <a:schemeClr val="bg1"/>
                </a:solidFill>
              </a:rPr>
              <a:t>.</a:t>
            </a:r>
          </a:p>
          <a:p>
            <a:endParaRPr lang="en-US" sz="2800" b="1" dirty="0" smtClean="0"/>
          </a:p>
          <a:p>
            <a:pPr marL="685800" lvl="1" indent="-457200">
              <a:buFont typeface="Arial" pitchFamily="34" charset="0"/>
              <a:buChar char="•"/>
            </a:pPr>
            <a:r>
              <a:rPr lang="en-US" sz="2800" b="1" dirty="0" smtClean="0">
                <a:solidFill>
                  <a:srgbClr val="FFC000"/>
                </a:solidFill>
              </a:rPr>
              <a:t>Flow: </a:t>
            </a:r>
            <a:r>
              <a:rPr lang="en-US" sz="2800" dirty="0" smtClean="0"/>
              <a:t>Being completely involved in an activity for its own sake. </a:t>
            </a:r>
          </a:p>
          <a:p>
            <a:pPr marL="685800" lvl="1" indent="-457200"/>
            <a:endParaRPr lang="en-US" sz="2800" dirty="0" smtClean="0"/>
          </a:p>
          <a:p>
            <a:pPr marL="685800" lvl="1" indent="-457200">
              <a:buFont typeface="Arial" pitchFamily="34" charset="0"/>
              <a:buChar char="•"/>
            </a:pPr>
            <a:r>
              <a:rPr lang="en-US" sz="2800" dirty="0" smtClean="0"/>
              <a:t>Proposed by </a:t>
            </a:r>
            <a:r>
              <a:rPr lang="en-US" sz="2800" dirty="0" err="1" smtClean="0"/>
              <a:t>Mikaly</a:t>
            </a:r>
            <a:r>
              <a:rPr lang="en-US" sz="2800" dirty="0" smtClean="0"/>
              <a:t> </a:t>
            </a:r>
            <a:r>
              <a:rPr lang="en-US" sz="2800" dirty="0" err="1" smtClean="0"/>
              <a:t>Csíkszentmihályi</a:t>
            </a:r>
            <a:r>
              <a:rPr lang="en-US" sz="2800" dirty="0" smtClean="0"/>
              <a:t> in 1975</a:t>
            </a:r>
          </a:p>
        </p:txBody>
      </p:sp>
      <p:pic>
        <p:nvPicPr>
          <p:cNvPr id="1026" name="Picture 2"/>
          <p:cNvPicPr>
            <a:picLocks noChangeAspect="1" noChangeArrowheads="1"/>
          </p:cNvPicPr>
          <p:nvPr/>
        </p:nvPicPr>
        <p:blipFill>
          <a:blip r:embed="rId3" cstate="print"/>
          <a:srcRect/>
          <a:stretch>
            <a:fillRect/>
          </a:stretch>
        </p:blipFill>
        <p:spPr bwMode="auto">
          <a:xfrm>
            <a:off x="7620000" y="5029200"/>
            <a:ext cx="126682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ounded Rectangle 4"/>
          <p:cNvSpPr/>
          <p:nvPr/>
        </p:nvSpPr>
        <p:spPr>
          <a:xfrm>
            <a:off x="304800" y="457200"/>
            <a:ext cx="8610600" cy="1219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lumMod val="85000"/>
                  </a:schemeClr>
                </a:solidFill>
              </a:rPr>
              <a:t>Conditions to Achieve the Flow State</a:t>
            </a:r>
            <a:endParaRPr lang="en-US" sz="4000" dirty="0"/>
          </a:p>
        </p:txBody>
      </p:sp>
      <p:sp>
        <p:nvSpPr>
          <p:cNvPr id="6" name="Rounded Rectangle 5"/>
          <p:cNvSpPr/>
          <p:nvPr/>
        </p:nvSpPr>
        <p:spPr>
          <a:xfrm>
            <a:off x="304800" y="1905000"/>
            <a:ext cx="8534400" cy="3886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lgn="just">
              <a:buFont typeface="Arial" pitchFamily="34" charset="0"/>
              <a:buChar char="•"/>
            </a:pPr>
            <a:r>
              <a:rPr lang="en-US" sz="2800" dirty="0" smtClean="0"/>
              <a:t>Completely involved in what we are doing – focused, concentrated</a:t>
            </a:r>
            <a:r>
              <a:rPr lang="en-US" sz="2800" b="1" dirty="0" smtClean="0"/>
              <a:t>. </a:t>
            </a:r>
          </a:p>
          <a:p>
            <a:pPr marL="342900" lvl="1" indent="-342900" algn="just">
              <a:buFont typeface="Arial" pitchFamily="34" charset="0"/>
              <a:buChar char="•"/>
            </a:pPr>
            <a:r>
              <a:rPr lang="en-US" sz="2800" dirty="0" smtClean="0"/>
              <a:t>Knowing that the activity is doable – that skills are adequate to the task</a:t>
            </a:r>
            <a:r>
              <a:rPr lang="en-US" sz="2800" b="1" dirty="0" smtClean="0"/>
              <a:t>.</a:t>
            </a:r>
          </a:p>
          <a:p>
            <a:pPr marL="342900" lvl="1" indent="-342900" algn="just">
              <a:buFont typeface="Arial" pitchFamily="34" charset="0"/>
              <a:buChar char="•"/>
            </a:pPr>
            <a:r>
              <a:rPr lang="en-US" sz="2800" dirty="0" smtClean="0"/>
              <a:t>Intrinsic motivation – whatever produces flow becomes its own reward</a:t>
            </a:r>
            <a:r>
              <a:rPr lang="en-US" sz="2800" b="1" dirty="0" smtClean="0"/>
              <a:t>.</a:t>
            </a:r>
          </a:p>
          <a:p>
            <a:pPr marL="342900" lvl="1" indent="-342900" algn="just">
              <a:buFont typeface="Arial" pitchFamily="34" charset="0"/>
              <a:buChar char="•"/>
            </a:pPr>
            <a:r>
              <a:rPr lang="en-US" sz="2800" dirty="0" smtClean="0"/>
              <a:t>A sense of ecstasy – of being outside everyday reality. EKSTASIS (Greek): standing outside oneself.</a:t>
            </a:r>
            <a:endParaRPr lang="en-US" sz="2800" dirty="0"/>
          </a:p>
        </p:txBody>
      </p:sp>
      <p:sp>
        <p:nvSpPr>
          <p:cNvPr id="4" name="TextBox 3"/>
          <p:cNvSpPr txBox="1"/>
          <p:nvPr/>
        </p:nvSpPr>
        <p:spPr>
          <a:xfrm>
            <a:off x="533400" y="6248400"/>
            <a:ext cx="8077200" cy="369332"/>
          </a:xfrm>
          <a:prstGeom prst="rect">
            <a:avLst/>
          </a:prstGeom>
          <a:noFill/>
        </p:spPr>
        <p:txBody>
          <a:bodyPr wrap="square" rtlCol="0">
            <a:spAutoFit/>
          </a:bodyPr>
          <a:lstStyle/>
          <a:p>
            <a:r>
              <a:rPr lang="en-US" dirty="0" smtClean="0"/>
              <a:t>From </a:t>
            </a:r>
            <a:r>
              <a:rPr lang="en-US" dirty="0" err="1" smtClean="0"/>
              <a:t>Csikszentmihalyi</a:t>
            </a:r>
            <a:r>
              <a:rPr lang="en-US" dirty="0" smtClean="0"/>
              <a:t>, M. Creativity, Fulfillment, and Flow. TED Talks. February, 2004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2" name="Picture 4" descr="http://hamgallery.com/qsl/country/USA/New_York/k2us.jpg"/>
          <p:cNvPicPr>
            <a:picLocks noChangeAspect="1" noChangeArrowheads="1"/>
          </p:cNvPicPr>
          <p:nvPr/>
        </p:nvPicPr>
        <p:blipFill>
          <a:blip r:embed="rId3" cstate="print"/>
          <a:srcRect/>
          <a:stretch>
            <a:fillRect/>
          </a:stretch>
        </p:blipFill>
        <p:spPr bwMode="auto">
          <a:xfrm>
            <a:off x="152400" y="3124200"/>
            <a:ext cx="4350651" cy="2819400"/>
          </a:xfrm>
          <a:prstGeom prst="rect">
            <a:avLst/>
          </a:prstGeom>
          <a:noFill/>
        </p:spPr>
      </p:pic>
      <p:pic>
        <p:nvPicPr>
          <p:cNvPr id="2053" name="Picture 5"/>
          <p:cNvPicPr>
            <a:picLocks noChangeAspect="1" noChangeArrowheads="1"/>
          </p:cNvPicPr>
          <p:nvPr/>
        </p:nvPicPr>
        <p:blipFill>
          <a:blip r:embed="rId4" cstate="print"/>
          <a:srcRect/>
          <a:stretch>
            <a:fillRect/>
          </a:stretch>
        </p:blipFill>
        <p:spPr bwMode="auto">
          <a:xfrm>
            <a:off x="4648200" y="3124200"/>
            <a:ext cx="4293870" cy="2819400"/>
          </a:xfrm>
          <a:prstGeom prst="rect">
            <a:avLst/>
          </a:prstGeom>
          <a:noFill/>
          <a:ln w="9525">
            <a:noFill/>
            <a:miter lim="800000"/>
            <a:headEnd/>
            <a:tailEnd/>
          </a:ln>
        </p:spPr>
      </p:pic>
      <p:pic>
        <p:nvPicPr>
          <p:cNvPr id="2055" name="Picture 7" descr="http://t2.gstatic.com/images?q=tbn:ANd9GcTZKb0V_Qu5G1Pcq-rQPGe-XjiryUL5YcZiGzd8uTuBG_5UQXgzkQ"/>
          <p:cNvPicPr>
            <a:picLocks noChangeAspect="1" noChangeArrowheads="1"/>
          </p:cNvPicPr>
          <p:nvPr/>
        </p:nvPicPr>
        <p:blipFill>
          <a:blip r:embed="rId5" cstate="print"/>
          <a:srcRect/>
          <a:stretch>
            <a:fillRect/>
          </a:stretch>
        </p:blipFill>
        <p:spPr bwMode="auto">
          <a:xfrm>
            <a:off x="3124200" y="304800"/>
            <a:ext cx="3394252" cy="21621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Rounded Rectangle 5"/>
          <p:cNvSpPr/>
          <p:nvPr/>
        </p:nvSpPr>
        <p:spPr>
          <a:xfrm>
            <a:off x="304800" y="838200"/>
            <a:ext cx="8534400" cy="4876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“If a man is called to be a street sweeper, he should sweep streets even as Michelangelo painted, or Beethoven composed music, or Shakespeare wrote poetry. He should sweep streets so well that all the hosts of heaven and earth will pause to say, here lived a great street sweeper who did his job well.”</a:t>
            </a:r>
          </a:p>
          <a:p>
            <a:endParaRPr lang="en-US" b="1" dirty="0" smtClean="0"/>
          </a:p>
          <a:p>
            <a:r>
              <a:rPr lang="en-US" b="1" dirty="0" smtClean="0"/>
              <a:t>Martin Luther King</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0" y="5943600"/>
            <a:ext cx="9144000" cy="369332"/>
          </a:xfrm>
          <a:prstGeom prst="rect">
            <a:avLst/>
          </a:prstGeom>
        </p:spPr>
        <p:txBody>
          <a:bodyPr wrap="square">
            <a:spAutoFit/>
          </a:bodyPr>
          <a:lstStyle/>
          <a:p>
            <a:pPr algn="ctr"/>
            <a:r>
              <a:rPr lang="en-US" b="1" dirty="0" smtClean="0"/>
              <a:t>From: Powers, William T. (1973). </a:t>
            </a:r>
            <a:r>
              <a:rPr lang="en-US" b="1" i="1" dirty="0" smtClean="0"/>
              <a:t>Behavior: The Control of Perception.</a:t>
            </a:r>
            <a:r>
              <a:rPr lang="en-US" b="1" dirty="0" smtClean="0"/>
              <a:t> Hawthorne, NY: Aldine.</a:t>
            </a:r>
            <a:endParaRPr lang="en-US" b="1" dirty="0"/>
          </a:p>
        </p:txBody>
      </p:sp>
      <p:sp>
        <p:nvSpPr>
          <p:cNvPr id="5" name="Rounded Rectangle 4"/>
          <p:cNvSpPr/>
          <p:nvPr/>
        </p:nvSpPr>
        <p:spPr>
          <a:xfrm>
            <a:off x="609600" y="609600"/>
            <a:ext cx="5715000" cy="1066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lumMod val="85000"/>
                  </a:schemeClr>
                </a:solidFill>
              </a:rPr>
              <a:t>Perceptual Control Theory</a:t>
            </a:r>
            <a:endParaRPr lang="en-US" sz="4000" dirty="0"/>
          </a:p>
        </p:txBody>
      </p:sp>
      <p:sp>
        <p:nvSpPr>
          <p:cNvPr id="6" name="Rounded Rectangle 5"/>
          <p:cNvSpPr/>
          <p:nvPr/>
        </p:nvSpPr>
        <p:spPr>
          <a:xfrm>
            <a:off x="228600" y="2514600"/>
            <a:ext cx="8610600" cy="3200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lgn="just">
              <a:buFont typeface="Arial" pitchFamily="34" charset="0"/>
              <a:buChar char="•"/>
            </a:pPr>
            <a:r>
              <a:rPr lang="en-US" sz="2600" dirty="0" smtClean="0"/>
              <a:t>Presumes that humans are essentially intricate feedback control systems and are goal driven.</a:t>
            </a:r>
            <a:r>
              <a:rPr lang="en-US" sz="2800" dirty="0" smtClean="0"/>
              <a:t> </a:t>
            </a:r>
          </a:p>
          <a:p>
            <a:pPr marL="342900" lvl="1" indent="-342900" algn="just">
              <a:buFont typeface="Arial" pitchFamily="34" charset="0"/>
              <a:buChar char="•"/>
            </a:pPr>
            <a:r>
              <a:rPr lang="en-US" sz="2600" dirty="0" smtClean="0"/>
              <a:t>Comes from engineering - control systems theory.</a:t>
            </a:r>
          </a:p>
          <a:p>
            <a:pPr marL="342900" lvl="1" indent="-342900" algn="just">
              <a:buFont typeface="Arial" pitchFamily="34" charset="0"/>
              <a:buChar char="•"/>
            </a:pPr>
            <a:r>
              <a:rPr lang="en-US" sz="2600" dirty="0" smtClean="0"/>
              <a:t>Provides a framework that explains why people are riveted by games: Clear goals, they recognize that intervention is possible, and where their actions provide immediate and understandable feedback. </a:t>
            </a:r>
          </a:p>
        </p:txBody>
      </p:sp>
      <p:pic>
        <p:nvPicPr>
          <p:cNvPr id="7" name="Picture 2"/>
          <p:cNvPicPr>
            <a:picLocks noChangeAspect="1" noChangeArrowheads="1"/>
          </p:cNvPicPr>
          <p:nvPr/>
        </p:nvPicPr>
        <p:blipFill>
          <a:blip r:embed="rId3" cstate="print"/>
          <a:srcRect/>
          <a:stretch>
            <a:fillRect/>
          </a:stretch>
        </p:blipFill>
        <p:spPr bwMode="auto">
          <a:xfrm>
            <a:off x="6705600" y="381000"/>
            <a:ext cx="1980917" cy="158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191000"/>
            <a:ext cx="8763000" cy="2308324"/>
          </a:xfrm>
          <a:prstGeom prst="rect">
            <a:avLst/>
          </a:prstGeom>
          <a:noFill/>
        </p:spPr>
        <p:txBody>
          <a:bodyPr wrap="square" rtlCol="0">
            <a:spAutoFit/>
          </a:bodyPr>
          <a:lstStyle/>
          <a:p>
            <a:r>
              <a:rPr lang="en-US" b="1" dirty="0" smtClean="0"/>
              <a:t>Goal: </a:t>
            </a:r>
            <a:r>
              <a:rPr lang="en-US" dirty="0" smtClean="0"/>
              <a:t>To develop a civilization from its humble beginnings to the glory years of a vast, world dominating empire.</a:t>
            </a:r>
          </a:p>
          <a:p>
            <a:r>
              <a:rPr lang="en-US" b="1" dirty="0" smtClean="0"/>
              <a:t>Processes: </a:t>
            </a:r>
            <a:r>
              <a:rPr lang="en-US" dirty="0" smtClean="0"/>
              <a:t>military might, economic superiority, technology advances, diplomacy and trade. </a:t>
            </a:r>
          </a:p>
          <a:p>
            <a:r>
              <a:rPr lang="en-US" b="1" dirty="0" smtClean="0"/>
              <a:t>Monitor: </a:t>
            </a:r>
            <a:r>
              <a:rPr lang="en-US" dirty="0" smtClean="0"/>
              <a:t>The Player</a:t>
            </a:r>
          </a:p>
          <a:p>
            <a:r>
              <a:rPr lang="en-US" b="1" dirty="0" smtClean="0"/>
              <a:t>Feedback</a:t>
            </a:r>
            <a:r>
              <a:rPr lang="en-US" dirty="0" smtClean="0"/>
              <a:t> is immediate and understandable: If your civilization degrades you adjust the process. If you lose resources (coins, food, wood) you use that feed back you get your villagers to obtain them; If you’re getting attacked, you train more villagers to defend the civilization.</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6400800" y="228600"/>
            <a:ext cx="2466975" cy="184785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6324600" y="2362200"/>
            <a:ext cx="2681287" cy="1836023"/>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228600" y="152400"/>
            <a:ext cx="6096000" cy="38938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5E1840D30214BB0E278088DD3F8A3" ma:contentTypeVersion="1" ma:contentTypeDescription="Create a new document." ma:contentTypeScope="" ma:versionID="c63e12be6e239949f424810fe3ad7bcf">
  <xsd:schema xmlns:xsd="http://www.w3.org/2001/XMLSchema" xmlns:p="http://schemas.microsoft.com/office/2006/metadata/properties" xmlns:ns2="6bc510d7-855d-4442-9456-1ebf1183d01a" targetNamespace="http://schemas.microsoft.com/office/2006/metadata/properties" ma:root="true" ma:fieldsID="22167df2f7af04f28acb8acc1a6e9027" ns2:_="">
    <xsd:import namespace="6bc510d7-855d-4442-9456-1ebf1183d01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6bc510d7-855d-4442-9456-1ebf1183d01a"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6bc510d7-855d-4442-9456-1ebf1183d01a" xsi:nil="true"/>
  </documentManagement>
</p:properties>
</file>

<file path=customXml/itemProps1.xml><?xml version="1.0" encoding="utf-8"?>
<ds:datastoreItem xmlns:ds="http://schemas.openxmlformats.org/officeDocument/2006/customXml" ds:itemID="{E1202A30-F611-4087-9F06-0878F043CB71}"/>
</file>

<file path=customXml/itemProps2.xml><?xml version="1.0" encoding="utf-8"?>
<ds:datastoreItem xmlns:ds="http://schemas.openxmlformats.org/officeDocument/2006/customXml" ds:itemID="{119D16A0-5DF8-4AF8-98F4-34E0DBF22BCC}"/>
</file>

<file path=customXml/itemProps3.xml><?xml version="1.0" encoding="utf-8"?>
<ds:datastoreItem xmlns:ds="http://schemas.openxmlformats.org/officeDocument/2006/customXml" ds:itemID="{B04687F9-86BA-4151-B33F-9E50615C0932}"/>
</file>

<file path=docProps/app.xml><?xml version="1.0" encoding="utf-8"?>
<Properties xmlns="http://schemas.openxmlformats.org/officeDocument/2006/extended-properties" xmlns:vt="http://schemas.openxmlformats.org/officeDocument/2006/docPropsVTypes">
  <TotalTime>4072</TotalTime>
  <Words>556</Words>
  <Application>Microsoft Office PowerPoint</Application>
  <PresentationFormat>On-screen Show (4:3)</PresentationFormat>
  <Paragraphs>78</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Education and Ecstasy - 1968</vt:lpstr>
      <vt:lpstr>Gaming to Learn Panel  </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Michael's</dc:creator>
  <cp:lastModifiedBy>lmarco</cp:lastModifiedBy>
  <cp:revision>108</cp:revision>
  <dcterms:created xsi:type="dcterms:W3CDTF">2010-11-15T20:05:30Z</dcterms:created>
  <dcterms:modified xsi:type="dcterms:W3CDTF">2010-12-07T23:18:12Z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0x010100E175E1840D30214BB0E278088DD3F8A3</vt:lpwstr>
  </property>
</Properties>
</file>