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Default Extension="emf" ContentType="image/x-emf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3.xml" ContentType="application/vnd.openxmlformats-officedocument.presentationml.notes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9.xml" ContentType="application/vnd.openxmlformats-officedocument.presentationml.slide+xml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firstSlideNum="2" showSpecialPlsOnTitleSld="0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476" r:id="rId2"/>
    <p:sldId id="477" r:id="rId3"/>
    <p:sldId id="360" r:id="rId4"/>
    <p:sldId id="454" r:id="rId5"/>
    <p:sldId id="470" r:id="rId6"/>
    <p:sldId id="479" r:id="rId7"/>
    <p:sldId id="471" r:id="rId8"/>
    <p:sldId id="472" r:id="rId9"/>
    <p:sldId id="473" r:id="rId10"/>
    <p:sldId id="474" r:id="rId11"/>
    <p:sldId id="481" r:id="rId12"/>
    <p:sldId id="478" r:id="rId1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9E131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960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50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19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EF5D4-7B49-0847-92B3-BF2B786071C4}" type="datetimeFigureOut">
              <a:rPr lang="en-US" smtClean="0"/>
              <a:pPr/>
              <a:t>11/30/10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716A8-3D89-064C-AFAB-6DC7A38D41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4603F-DF96-4202-A38E-92538A80899D}" type="datetimeFigureOut">
              <a:rPr lang="en-US" smtClean="0"/>
              <a:pPr/>
              <a:t>11/30/10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A10A9-7C46-4147-9B53-2B0E29365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499EDC0-898E-664F-87F5-F0DC63A5E0C1}" type="slidenum">
              <a:rPr lang="en-US">
                <a:latin typeface="Arial" pitchFamily="30" charset="0"/>
                <a:ea typeface="ＭＳ Ｐゴシック" pitchFamily="30" charset="-128"/>
                <a:cs typeface="ＭＳ Ｐゴシック" pitchFamily="30" charset="-128"/>
              </a:rPr>
              <a:pPr/>
              <a:t>2</a:t>
            </a:fld>
            <a:endParaRPr lang="en-US">
              <a:latin typeface="Arial" pitchFamily="30" charset="0"/>
              <a:ea typeface="ＭＳ Ｐゴシック" pitchFamily="30" charset="-128"/>
              <a:cs typeface="ＭＳ Ｐゴシック" pitchFamily="30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4202" tIns="47101" rIns="94202" bIns="4710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2400" smtClean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See A here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607FAE-F1DB-D943-95F4-A9FCC4BAF3AF}" type="slidenum">
              <a:rPr lang="en-US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pPr/>
              <a:t>3</a:t>
            </a:fld>
            <a:endParaRPr lang="en-US"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945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4202" tIns="47101" rIns="94202" bIns="47101"/>
          <a:lstStyle/>
          <a:p>
            <a:pPr eaLnBrk="1" hangingPunct="1"/>
            <a:endParaRPr lang="en-US">
              <a:latin typeface="Times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8F87E6-A49F-0C44-8CB5-9142578FD725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5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Times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D5C521-D6AB-9B4B-A3B3-214ECD03DE35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67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Pr>
        <a:solidFill>
          <a:srgbClr val="FFF9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-4763"/>
            <a:ext cx="9155113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0" y="5562600"/>
            <a:ext cx="914400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64770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endParaRPr lang="en-US" sz="1400">
              <a:latin typeface="Trebuchet MS" pitchFamily="-112" charset="0"/>
            </a:endParaRPr>
          </a:p>
        </p:txBody>
      </p:sp>
      <p:sp>
        <p:nvSpPr>
          <p:cNvPr id="42087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5775325"/>
            <a:ext cx="4953000" cy="1025525"/>
          </a:xfrm>
        </p:spPr>
        <p:txBody>
          <a:bodyPr/>
          <a:lstStyle>
            <a:lvl1pPr marL="0" indent="0" algn="r">
              <a:buFont typeface="Wingdings" pitchFamily="-112" charset="2"/>
              <a:buNone/>
              <a:defRPr sz="2000" b="0">
                <a:latin typeface="Times New Roman" pitchFamily="-112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20873" name="Rectangle 9"/>
          <p:cNvSpPr>
            <a:spLocks noGrp="1" noChangeArrowheads="1"/>
          </p:cNvSpPr>
          <p:nvPr>
            <p:ph type="ctrTitle"/>
          </p:nvPr>
        </p:nvSpPr>
        <p:spPr bwMode="auto">
          <a:xfrm>
            <a:off x="609600" y="1265238"/>
            <a:ext cx="8001000" cy="866775"/>
          </a:xfrm>
          <a:effectLst/>
        </p:spPr>
        <p:txBody>
          <a:bodyPr/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www.scienceassistments.org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A61ECE-9F95-4E01-BD87-9D555D4F4A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0"/>
            <a:ext cx="21336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2484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www.scienceassistments.org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A61ECE-9F95-4E01-BD87-9D555D4F4A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www.scienceassistments.org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A61ECE-9F95-4E01-BD87-9D555D4F4A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www.scienceassistments.org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A61ECE-9F95-4E01-BD87-9D555D4F4A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www.scienceassistments.org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A61ECE-9F95-4E01-BD87-9D555D4F4A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www.scienceassistments.org 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A61ECE-9F95-4E01-BD87-9D555D4F4A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www.scienceassistments.org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A61ECE-9F95-4E01-BD87-9D555D4F4A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www.scienceassistments.org 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A61ECE-9F95-4E01-BD87-9D555D4F4A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www.scienceassistments.org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A61ECE-9F95-4E01-BD87-9D555D4F4A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www.scienceassistments.org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A61ECE-9F95-4E01-BD87-9D555D4F4A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 bwMode="blackWhite">
      <p:bgPr>
        <a:solidFill>
          <a:srgbClr val="FFF9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rgbClr val="CCCC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27" name="Picture 36" descr="Picture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4763" y="0"/>
            <a:ext cx="9155113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467475"/>
            <a:ext cx="510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latin typeface="Times New Roman" pitchFamily="-112" charset="0"/>
              </a:defRPr>
            </a:lvl1pPr>
          </a:lstStyle>
          <a:p>
            <a:r>
              <a:rPr lang="en-US" b="1" smtClean="0"/>
              <a:t>www.scienceassistments.org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0198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12" charset="0"/>
              </a:defRPr>
            </a:lvl1pPr>
          </a:lstStyle>
          <a:p>
            <a:fld id="{96A61ECE-9F95-4E01-BD87-9D555D4F4A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1524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053" name="Line 29"/>
          <p:cNvSpPr>
            <a:spLocks noChangeShapeType="1"/>
          </p:cNvSpPr>
          <p:nvPr/>
        </p:nvSpPr>
        <p:spPr bwMode="auto">
          <a:xfrm>
            <a:off x="0" y="6324600"/>
            <a:ext cx="914400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-112" charset="0"/>
          <a:ea typeface="ＭＳ Ｐゴシック" pitchFamily="-112" charset="-128"/>
          <a:cs typeface="ＭＳ Ｐゴシック" pitchFamily="-112" charset="-128"/>
        </a:defRPr>
      </a:lvl2pPr>
      <a:lvl3pPr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-112" charset="0"/>
          <a:ea typeface="ＭＳ Ｐゴシック" pitchFamily="-112" charset="-128"/>
          <a:cs typeface="ＭＳ Ｐゴシック" pitchFamily="-112" charset="-128"/>
        </a:defRPr>
      </a:lvl3pPr>
      <a:lvl4pPr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-112" charset="0"/>
          <a:ea typeface="ＭＳ Ｐゴシック" pitchFamily="-112" charset="-128"/>
          <a:cs typeface="ＭＳ Ｐゴシック" pitchFamily="-112" charset="-128"/>
        </a:defRPr>
      </a:lvl4pPr>
      <a:lvl5pPr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-112" charset="0"/>
        </a:defRPr>
      </a:lvl6pPr>
      <a:lvl7pPr marL="9144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-112" charset="0"/>
        </a:defRPr>
      </a:lvl7pPr>
      <a:lvl8pPr marL="13716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-112" charset="0"/>
        </a:defRPr>
      </a:lvl8pPr>
      <a:lvl9pPr marL="18288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-112" charset="0"/>
        </a:defRPr>
      </a:lvl9pPr>
    </p:titleStyle>
    <p:bodyStyle>
      <a:lvl1pPr marL="225425" indent="-2254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-112" charset="2"/>
        <a:buChar char="§"/>
        <a:defRPr sz="3200" b="1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 b="1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b="1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 b="1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 b="1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b="1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b="1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b="1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b="1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enceassistments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72200" y="1295400"/>
            <a:ext cx="2971800" cy="4876800"/>
          </a:xfrm>
        </p:spPr>
        <p:txBody>
          <a:bodyPr/>
          <a:lstStyle/>
          <a:p>
            <a:pPr algn="ctr" eaLnBrk="1" hangingPunct="1"/>
            <a:r>
              <a:rPr lang="en-US" sz="1800" b="0" dirty="0">
                <a:solidFill>
                  <a:srgbClr val="FFFFFF"/>
                </a:solidFill>
                <a:ea typeface="ＭＳ Ｐゴシック" pitchFamily="30" charset="-128"/>
                <a:cs typeface="ＭＳ Ｐゴシック" pitchFamily="30" charset="-128"/>
              </a:rPr>
              <a:t/>
            </a:r>
            <a:br>
              <a:rPr lang="en-US" sz="1800" b="0" dirty="0">
                <a:solidFill>
                  <a:srgbClr val="FFFFFF"/>
                </a:solidFill>
                <a:ea typeface="ＭＳ Ｐゴシック" pitchFamily="30" charset="-128"/>
                <a:cs typeface="ＭＳ Ｐゴシック" pitchFamily="30" charset="-128"/>
              </a:rPr>
            </a:br>
            <a:r>
              <a:rPr lang="en-US" sz="1600" b="0" dirty="0">
                <a:solidFill>
                  <a:srgbClr val="FFFFFF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  <a:t/>
            </a:r>
            <a:br>
              <a:rPr lang="en-US" sz="1600" b="0" dirty="0">
                <a:solidFill>
                  <a:srgbClr val="FFFFFF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</a:br>
            <a:r>
              <a:rPr lang="en-US" sz="1600" b="0" dirty="0">
                <a:solidFill>
                  <a:schemeClr val="tx1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  <a:t/>
            </a:r>
            <a:br>
              <a:rPr lang="en-US" sz="1600" b="0" dirty="0">
                <a:solidFill>
                  <a:schemeClr val="tx1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</a:br>
            <a:r>
              <a:rPr lang="en-US" sz="2000" b="0" dirty="0">
                <a:solidFill>
                  <a:schemeClr val="tx1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  <a:t>Dr. Janice Gobert</a:t>
            </a:r>
            <a:r>
              <a:rPr lang="en-US" sz="1800" b="0" dirty="0">
                <a:solidFill>
                  <a:schemeClr val="tx1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  <a:t/>
            </a:r>
            <a:br>
              <a:rPr lang="en-US" sz="1800" b="0" dirty="0">
                <a:solidFill>
                  <a:schemeClr val="tx1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</a:br>
            <a:r>
              <a:rPr lang="en-US" sz="1800" b="0" dirty="0">
                <a:solidFill>
                  <a:schemeClr val="tx1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  <a:t>Principal Investigator</a:t>
            </a:r>
            <a:br>
              <a:rPr lang="en-US" sz="1800" b="0" dirty="0">
                <a:solidFill>
                  <a:schemeClr val="tx1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</a:br>
            <a:r>
              <a:rPr lang="en-US" sz="1800" b="0" dirty="0" err="1">
                <a:solidFill>
                  <a:schemeClr val="tx1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  <a:t>jgobert@wpi.edu</a:t>
            </a:r>
            <a:r>
              <a:rPr lang="en-US" sz="1800" b="0" dirty="0">
                <a:solidFill>
                  <a:schemeClr val="tx1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  <a:t/>
            </a:r>
            <a:br>
              <a:rPr lang="en-US" sz="1800" b="0" dirty="0">
                <a:solidFill>
                  <a:schemeClr val="tx1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</a:br>
            <a:r>
              <a:rPr lang="en-US" sz="1800" b="0" dirty="0">
                <a:solidFill>
                  <a:schemeClr val="tx1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  <a:t/>
            </a:r>
            <a:br>
              <a:rPr lang="en-US" sz="1800" b="0" dirty="0">
                <a:solidFill>
                  <a:schemeClr val="tx1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</a:br>
            <a:r>
              <a:rPr lang="en-US" sz="1800" b="0" dirty="0">
                <a:solidFill>
                  <a:schemeClr val="tx1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  <a:t>Associate Professor,</a:t>
            </a:r>
            <a:br>
              <a:rPr lang="en-US" sz="1800" b="0" dirty="0">
                <a:solidFill>
                  <a:schemeClr val="tx1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</a:br>
            <a:r>
              <a:rPr lang="en-US" sz="1800" b="0" dirty="0">
                <a:solidFill>
                  <a:schemeClr val="tx1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  <a:t>Social Sciences Dept. &amp; Computer Science Dept.</a:t>
            </a:r>
            <a:br>
              <a:rPr lang="en-US" sz="1800" b="0" dirty="0">
                <a:solidFill>
                  <a:schemeClr val="tx1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</a:br>
            <a:r>
              <a:rPr lang="en-US" sz="1800" b="0" dirty="0">
                <a:solidFill>
                  <a:schemeClr val="tx1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  <a:t/>
            </a:r>
            <a:br>
              <a:rPr lang="en-US" sz="1800" b="0" dirty="0">
                <a:solidFill>
                  <a:schemeClr val="tx1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</a:br>
            <a:r>
              <a:rPr lang="en-US" sz="1800" b="0" dirty="0">
                <a:solidFill>
                  <a:schemeClr val="tx1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  <a:t>Co-Director, </a:t>
            </a:r>
            <a:br>
              <a:rPr lang="en-US" sz="1800" b="0" dirty="0">
                <a:solidFill>
                  <a:schemeClr val="tx1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</a:br>
            <a:r>
              <a:rPr lang="en-US" sz="1800" b="0" dirty="0">
                <a:solidFill>
                  <a:schemeClr val="tx1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  <a:t>Learning Sciences &amp; Technology </a:t>
            </a:r>
            <a:r>
              <a:rPr lang="en-US" sz="1800" b="0" dirty="0" smtClean="0">
                <a:solidFill>
                  <a:schemeClr val="tx1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  <a:t>Program</a:t>
            </a:r>
            <a:br>
              <a:rPr lang="en-US" sz="1800" b="0" dirty="0" smtClean="0">
                <a:solidFill>
                  <a:schemeClr val="tx1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</a:br>
            <a:r>
              <a:rPr lang="en-US" sz="1800" b="0" dirty="0" smtClean="0">
                <a:solidFill>
                  <a:schemeClr val="tx1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  <a:t/>
            </a:r>
            <a:br>
              <a:rPr lang="en-US" sz="1800" b="0" dirty="0" smtClean="0">
                <a:solidFill>
                  <a:schemeClr val="tx1"/>
                </a:solidFill>
                <a:latin typeface="Arial Black" pitchFamily="30" charset="0"/>
                <a:ea typeface="ＭＳ Ｐゴシック" pitchFamily="30" charset="-128"/>
                <a:cs typeface="ＭＳ Ｐゴシック" pitchFamily="30" charset="-128"/>
              </a:rPr>
            </a:br>
            <a:r>
              <a:rPr lang="en-US" sz="3600" b="0" dirty="0" smtClean="0">
                <a:ea typeface="ＭＳ Ｐゴシック" pitchFamily="30" charset="-128"/>
                <a:cs typeface="ＭＳ Ｐゴシック" pitchFamily="30" charset="-128"/>
              </a:rPr>
              <a:t/>
            </a:r>
            <a:br>
              <a:rPr lang="en-US" sz="3600" b="0" dirty="0" smtClean="0">
                <a:ea typeface="ＭＳ Ｐゴシック" pitchFamily="30" charset="-128"/>
                <a:cs typeface="ＭＳ Ｐゴシック" pitchFamily="30" charset="-128"/>
              </a:rPr>
            </a:br>
            <a:r>
              <a:rPr lang="en-US" sz="3600" b="0" dirty="0">
                <a:solidFill>
                  <a:srgbClr val="AE0008"/>
                </a:solidFill>
                <a:ea typeface="ＭＳ Ｐゴシック" pitchFamily="30" charset="-128"/>
                <a:cs typeface="ＭＳ Ｐゴシック" pitchFamily="30" charset="-128"/>
              </a:rPr>
              <a:t/>
            </a:r>
            <a:br>
              <a:rPr lang="en-US" sz="3600" b="0" dirty="0">
                <a:solidFill>
                  <a:srgbClr val="AE0008"/>
                </a:solidFill>
                <a:ea typeface="ＭＳ Ｐゴシック" pitchFamily="30" charset="-128"/>
                <a:cs typeface="ＭＳ Ｐゴシック" pitchFamily="30" charset="-128"/>
              </a:rPr>
            </a:br>
            <a:endParaRPr lang="en-US" sz="3600" b="0" dirty="0">
              <a:ea typeface="ＭＳ Ｐゴシック" pitchFamily="30" charset="-128"/>
              <a:cs typeface="ＭＳ Ｐゴシック" pitchFamily="30" charset="-12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white">
          <a:xfrm>
            <a:off x="685800" y="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10000"/>
              </a:lnSpc>
              <a:defRPr/>
            </a:pPr>
            <a:r>
              <a:rPr lang="en-US" sz="4400" b="1">
                <a:solidFill>
                  <a:schemeClr val="bg1"/>
                </a:solidFill>
                <a:latin typeface="Times New Roman" pitchFamily="35" charset="0"/>
                <a:ea typeface="ＭＳ Ｐゴシック" pitchFamily="35" charset="-128"/>
                <a:cs typeface="ＭＳ Ｐゴシック" pitchFamily="35" charset="-128"/>
              </a:rPr>
              <a:t>Science Assistments</a:t>
            </a:r>
          </a:p>
        </p:txBody>
      </p:sp>
      <p:pic>
        <p:nvPicPr>
          <p:cNvPr id="16388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143000"/>
            <a:ext cx="5919788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743200" y="6324600"/>
            <a:ext cx="64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F</a:t>
            </a:r>
            <a:r>
              <a:rPr lang="en-US" sz="1400" b="1" dirty="0" smtClean="0"/>
              <a:t>unded </a:t>
            </a:r>
            <a:r>
              <a:rPr lang="en-US" sz="1400" b="1" dirty="0" smtClean="0"/>
              <a:t>by</a:t>
            </a:r>
            <a:r>
              <a:rPr lang="en-US" sz="1400" b="1" dirty="0" smtClean="0"/>
              <a:t> NSF</a:t>
            </a:r>
            <a:r>
              <a:rPr lang="en-US" sz="1400" b="1" dirty="0" smtClean="0"/>
              <a:t>-DRL# </a:t>
            </a:r>
            <a:r>
              <a:rPr lang="en-US" sz="1400" b="1" dirty="0" smtClean="0"/>
              <a:t>0733286, NSF</a:t>
            </a:r>
            <a:r>
              <a:rPr lang="en-US" sz="1400" b="1" dirty="0" smtClean="0"/>
              <a:t>-DGE #0742503,</a:t>
            </a:r>
            <a:r>
              <a:rPr lang="en-US" sz="1400" b="1" dirty="0" smtClean="0"/>
              <a:t> NSF</a:t>
            </a:r>
            <a:r>
              <a:rPr lang="en-US" sz="1400" b="1" dirty="0" smtClean="0"/>
              <a:t>-DRL #1008649) and by the U.S. Dept. of Education</a:t>
            </a:r>
            <a:r>
              <a:rPr lang="en-US" sz="1400" b="1" dirty="0" smtClean="0"/>
              <a:t> (</a:t>
            </a:r>
            <a:r>
              <a:rPr lang="en-US" sz="1400" b="1" dirty="0" smtClean="0"/>
              <a:t>R305A090170).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12825"/>
          </a:xfrm>
        </p:spPr>
        <p:txBody>
          <a:bodyPr/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763000" cy="4800600"/>
          </a:xfrm>
        </p:spPr>
        <p:txBody>
          <a:bodyPr/>
          <a:lstStyle/>
          <a:p>
            <a:r>
              <a:rPr lang="en-US" sz="2400" dirty="0" smtClean="0"/>
              <a:t>Models accurately predict next attempt on </a:t>
            </a:r>
            <a:r>
              <a:rPr lang="en-US" sz="2400" dirty="0" err="1" smtClean="0"/>
              <a:t>microworld</a:t>
            </a:r>
            <a:r>
              <a:rPr lang="en-US" sz="2400" dirty="0" smtClean="0"/>
              <a:t> for each inquiry skill</a:t>
            </a:r>
          </a:p>
          <a:p>
            <a:pPr lvl="1"/>
            <a:r>
              <a:rPr lang="en-US" sz="2000" dirty="0" smtClean="0"/>
              <a:t>Testing hypotheses (A’ = .79)</a:t>
            </a:r>
          </a:p>
          <a:p>
            <a:pPr lvl="1"/>
            <a:r>
              <a:rPr lang="en-US" sz="2000" dirty="0" smtClean="0"/>
              <a:t>Designing controlled </a:t>
            </a:r>
            <a:r>
              <a:rPr lang="en-US" sz="2000" dirty="0" smtClean="0"/>
              <a:t>experiments (</a:t>
            </a:r>
            <a:r>
              <a:rPr lang="en-US" sz="2000" dirty="0" err="1" smtClean="0"/>
              <a:t>cvs</a:t>
            </a:r>
            <a:r>
              <a:rPr lang="en-US" sz="2000" dirty="0" smtClean="0"/>
              <a:t>) </a:t>
            </a:r>
            <a:r>
              <a:rPr lang="en-US" sz="2000" dirty="0" smtClean="0"/>
              <a:t>(A’ = .74)</a:t>
            </a:r>
          </a:p>
          <a:p>
            <a:pPr lvl="1"/>
            <a:r>
              <a:rPr lang="en-US" sz="2000" dirty="0" smtClean="0"/>
              <a:t>Planning using the table tool (A’ = .71)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/>
              <a:t>Authentic skill significantly correlates with performance on transfer measures of inquiry</a:t>
            </a:r>
          </a:p>
          <a:p>
            <a:pPr lvl="1"/>
            <a:r>
              <a:rPr lang="en-US" sz="2000" dirty="0" smtClean="0"/>
              <a:t>Multiple-choice “testing hypotheses” assessment (</a:t>
            </a:r>
            <a:r>
              <a:rPr lang="en-US" sz="2000" i="1" dirty="0" smtClean="0"/>
              <a:t>r</a:t>
            </a:r>
            <a:r>
              <a:rPr lang="en-US" sz="2000" dirty="0" smtClean="0"/>
              <a:t> = .41)</a:t>
            </a:r>
          </a:p>
          <a:p>
            <a:pPr lvl="1"/>
            <a:r>
              <a:rPr lang="en-US" sz="2000" dirty="0" smtClean="0"/>
              <a:t>Multiple-choice “controlled experiments” assessment (</a:t>
            </a:r>
            <a:r>
              <a:rPr lang="en-US" sz="2000" i="1" dirty="0" smtClean="0"/>
              <a:t>r</a:t>
            </a:r>
            <a:r>
              <a:rPr lang="en-US" sz="2000" dirty="0" smtClean="0"/>
              <a:t> = .26)</a:t>
            </a:r>
          </a:p>
          <a:p>
            <a:pPr lvl="1"/>
            <a:r>
              <a:rPr lang="en-US" sz="2000" dirty="0" smtClean="0"/>
              <a:t>Authentic “controlled experiments” assessment (</a:t>
            </a:r>
            <a:r>
              <a:rPr lang="en-US" sz="2000" i="1" dirty="0" smtClean="0"/>
              <a:t>r</a:t>
            </a:r>
            <a:r>
              <a:rPr lang="en-US" sz="2000" dirty="0" smtClean="0"/>
              <a:t> = .38)</a:t>
            </a:r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990600"/>
          </a:xfrm>
        </p:spPr>
        <p:txBody>
          <a:bodyPr/>
          <a:lstStyle/>
          <a:p>
            <a:pPr algn="ctr"/>
            <a:r>
              <a:rPr lang="en-US" dirty="0" smtClean="0"/>
              <a:t>Papers/results cited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sz="1600" dirty="0" smtClean="0"/>
              <a:t>Baker, </a:t>
            </a:r>
            <a:r>
              <a:rPr lang="en-US" sz="1600" dirty="0" err="1" smtClean="0"/>
              <a:t>R.S.J.d</a:t>
            </a:r>
            <a:r>
              <a:rPr lang="en-US" sz="1600" dirty="0" smtClean="0"/>
              <a:t>., de </a:t>
            </a:r>
            <a:r>
              <a:rPr lang="en-US" sz="1600" dirty="0" err="1" smtClean="0"/>
              <a:t>Carvalho</a:t>
            </a:r>
            <a:r>
              <a:rPr lang="en-US" sz="1600" dirty="0" smtClean="0"/>
              <a:t>, A. M. J. A. (2008) Labeling Student Behavior Faster and More Precisely with Text Replays. </a:t>
            </a:r>
            <a:r>
              <a:rPr lang="en-US" sz="1600" i="1" dirty="0" smtClean="0"/>
              <a:t>Proceedings of the 1st International Conference on Educational Data Mining</a:t>
            </a:r>
            <a:r>
              <a:rPr lang="en-US" sz="1600" dirty="0" smtClean="0"/>
              <a:t>, pp. 38-47</a:t>
            </a:r>
            <a:r>
              <a:rPr lang="en-US" sz="1600" dirty="0" smtClean="0"/>
              <a:t>.</a:t>
            </a:r>
          </a:p>
          <a:p>
            <a:endParaRPr lang="en-US" sz="1050" dirty="0" smtClean="0"/>
          </a:p>
          <a:p>
            <a:r>
              <a:rPr lang="en-US" sz="1600" dirty="0" smtClean="0"/>
              <a:t>Buckley, B. C., Gobert, J., </a:t>
            </a:r>
            <a:r>
              <a:rPr lang="en-US" sz="1600" dirty="0" err="1" smtClean="0"/>
              <a:t>Horwitz</a:t>
            </a:r>
            <a:r>
              <a:rPr lang="en-US" sz="1600" dirty="0" smtClean="0"/>
              <a:t>, P., &amp; </a:t>
            </a:r>
            <a:r>
              <a:rPr lang="en-US" sz="1600" dirty="0" err="1" smtClean="0"/>
              <a:t>O’Dwyer</a:t>
            </a:r>
            <a:r>
              <a:rPr lang="en-US" sz="1600" dirty="0" smtClean="0"/>
              <a:t>, L. (2010). Looking inside the black box:  Assessing model-based learning and inquiry in </a:t>
            </a:r>
            <a:r>
              <a:rPr lang="en-US" sz="1600" dirty="0" err="1" smtClean="0"/>
              <a:t>BioLogica</a:t>
            </a:r>
            <a:r>
              <a:rPr lang="en-US" sz="1600" dirty="0" smtClean="0"/>
              <a:t>.</a:t>
            </a:r>
            <a:r>
              <a:rPr lang="en-US" sz="1600" dirty="0" smtClean="0"/>
              <a:t> </a:t>
            </a:r>
            <a:r>
              <a:rPr lang="en-US" sz="1600" i="1" dirty="0" smtClean="0"/>
              <a:t>Int. Journal </a:t>
            </a:r>
            <a:r>
              <a:rPr lang="en-US" sz="1600" i="1" dirty="0" smtClean="0"/>
              <a:t>of Learning Technologies, 5(2)</a:t>
            </a:r>
            <a:r>
              <a:rPr lang="en-US" sz="1600" dirty="0" smtClean="0"/>
              <a:t>, 166 - 190.</a:t>
            </a:r>
            <a:r>
              <a:rPr lang="en-US" sz="1600" dirty="0" smtClean="0"/>
              <a:t> </a:t>
            </a:r>
          </a:p>
          <a:p>
            <a:endParaRPr lang="en-US" sz="1100" dirty="0" smtClean="0"/>
          </a:p>
          <a:p>
            <a:r>
              <a:rPr lang="en-US" sz="1600" dirty="0" err="1" smtClean="0"/>
              <a:t>Montalvo</a:t>
            </a:r>
            <a:r>
              <a:rPr lang="en-US" sz="1600" dirty="0" smtClean="0"/>
              <a:t>, O., Baker, </a:t>
            </a:r>
            <a:r>
              <a:rPr lang="en-US" sz="1600" dirty="0" err="1" smtClean="0"/>
              <a:t>R.S.J.d</a:t>
            </a:r>
            <a:r>
              <a:rPr lang="en-US" sz="1600" dirty="0" smtClean="0"/>
              <a:t>., Sao Pedro, M.A., </a:t>
            </a:r>
            <a:r>
              <a:rPr lang="en-US" sz="1600" dirty="0" err="1" smtClean="0"/>
              <a:t>Nakama</a:t>
            </a:r>
            <a:r>
              <a:rPr lang="en-US" sz="1600" dirty="0" smtClean="0"/>
              <a:t>, A. &amp; Gobert, J.D. (2010). Identifying Students’ Inquiry Planning Using Machine Learning. </a:t>
            </a:r>
            <a:r>
              <a:rPr lang="en-US" sz="1600" i="1" dirty="0" smtClean="0"/>
              <a:t>Proceedings of the 3rd International Conference on Educational Data Mining </a:t>
            </a:r>
            <a:r>
              <a:rPr lang="en-US" sz="1600" dirty="0" smtClean="0"/>
              <a:t>(pp. 141-150)</a:t>
            </a:r>
            <a:r>
              <a:rPr lang="en-US" sz="1600" dirty="0" smtClean="0"/>
              <a:t>.</a:t>
            </a:r>
          </a:p>
          <a:p>
            <a:endParaRPr lang="en-US" sz="1400" dirty="0" smtClean="0"/>
          </a:p>
          <a:p>
            <a:r>
              <a:rPr lang="en-US" sz="1600" dirty="0" smtClean="0"/>
              <a:t>Sao Pedro, M.A., Baker, </a:t>
            </a:r>
            <a:r>
              <a:rPr lang="en-US" sz="1600" dirty="0" err="1" smtClean="0"/>
              <a:t>R.S.J.d</a:t>
            </a:r>
            <a:r>
              <a:rPr lang="en-US" sz="1600" dirty="0" smtClean="0"/>
              <a:t>, </a:t>
            </a:r>
            <a:r>
              <a:rPr lang="en-US" sz="1600" dirty="0" err="1" smtClean="0"/>
              <a:t>Montalvo</a:t>
            </a:r>
            <a:r>
              <a:rPr lang="en-US" sz="1600" dirty="0" smtClean="0"/>
              <a:t>, O., </a:t>
            </a:r>
            <a:r>
              <a:rPr lang="en-US" sz="1600" dirty="0" err="1" smtClean="0"/>
              <a:t>Nakama</a:t>
            </a:r>
            <a:r>
              <a:rPr lang="en-US" sz="1600" dirty="0" smtClean="0"/>
              <a:t>, A. &amp; Gobert, J.D. (2010). Using Text Replay Tagging to Produce Detectors of Systematic Experimentation Behavior </a:t>
            </a:r>
            <a:r>
              <a:rPr lang="en-US" sz="1600" dirty="0" smtClean="0"/>
              <a:t>Pattern. </a:t>
            </a:r>
            <a:r>
              <a:rPr lang="en-US" sz="1600" i="1" dirty="0" smtClean="0"/>
              <a:t>Proceedings </a:t>
            </a:r>
            <a:r>
              <a:rPr lang="en-US" sz="1600" i="1" dirty="0" smtClean="0"/>
              <a:t>of the 3rd International Conference on Educational Data Mining </a:t>
            </a:r>
            <a:r>
              <a:rPr lang="en-US" sz="1600" dirty="0" smtClean="0"/>
              <a:t>(pp. 181-190)</a:t>
            </a:r>
            <a:r>
              <a:rPr lang="en-US" sz="1600" dirty="0" smtClean="0"/>
              <a:t>.</a:t>
            </a:r>
          </a:p>
          <a:p>
            <a:endParaRPr lang="en-US" sz="1000" dirty="0" smtClean="0"/>
          </a:p>
          <a:p>
            <a:r>
              <a:rPr lang="en-US" sz="1600" dirty="0" smtClean="0"/>
              <a:t>Sao Pedro, M., Baker, </a:t>
            </a:r>
            <a:r>
              <a:rPr lang="en-US" sz="1600" dirty="0" err="1" smtClean="0"/>
              <a:t>R.S.J.d</a:t>
            </a:r>
            <a:r>
              <a:rPr lang="en-US" sz="1600" dirty="0" smtClean="0"/>
              <a:t>, Gobert, J., </a:t>
            </a:r>
            <a:r>
              <a:rPr lang="en-US" sz="1600" dirty="0" err="1" smtClean="0"/>
              <a:t>Montalvo</a:t>
            </a:r>
            <a:r>
              <a:rPr lang="en-US" sz="1600" dirty="0" smtClean="0"/>
              <a:t>, O., &amp; </a:t>
            </a:r>
            <a:r>
              <a:rPr lang="en-US" sz="1600" dirty="0" err="1" smtClean="0"/>
              <a:t>Nakama</a:t>
            </a:r>
            <a:r>
              <a:rPr lang="en-US" sz="1600" dirty="0" smtClean="0"/>
              <a:t>, A. (in prep). </a:t>
            </a:r>
            <a:r>
              <a:rPr lang="en-US" sz="1600" i="1" dirty="0" smtClean="0"/>
              <a:t>Using Machine-Learned Detectors of Systematic Inquiry Behavior to Predict Gains in Inquiry Skills</a:t>
            </a:r>
            <a:r>
              <a:rPr lang="en-US" sz="16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990600"/>
          </a:xfrm>
        </p:spPr>
        <p:txBody>
          <a:bodyPr/>
          <a:lstStyle/>
          <a:p>
            <a:pPr algn="ctr"/>
            <a:r>
              <a:rPr lang="en-US" dirty="0" smtClean="0"/>
              <a:t>For more information &amp; papers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our website, </a:t>
            </a:r>
            <a:r>
              <a:rPr lang="en-US" dirty="0" smtClean="0">
                <a:hlinkClick r:id="rId2"/>
              </a:rPr>
              <a:t>www.scienceassistments.org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Or contact Janice Gobert: </a:t>
            </a:r>
            <a:r>
              <a:rPr lang="en-US" dirty="0" err="1" smtClean="0"/>
              <a:t>jgobert@wpi.edu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pPr algn="ctr"/>
            <a:r>
              <a:rPr lang="en-US" sz="1800" dirty="0" smtClean="0">
                <a:solidFill>
                  <a:srgbClr val="FFFFFF"/>
                </a:solidFill>
              </a:rPr>
              <a:t/>
            </a:r>
            <a:br>
              <a:rPr lang="en-US" sz="1800" dirty="0" smtClean="0">
                <a:solidFill>
                  <a:srgbClr val="FFFFFF"/>
                </a:solidFill>
              </a:rPr>
            </a:br>
            <a:r>
              <a:rPr lang="en-US" sz="1800" dirty="0" smtClean="0">
                <a:solidFill>
                  <a:srgbClr val="FFFFFF"/>
                </a:solidFill>
              </a:rPr>
              <a:t/>
            </a:r>
            <a:br>
              <a:rPr lang="en-US" sz="1800" dirty="0" smtClean="0">
                <a:solidFill>
                  <a:srgbClr val="FFFFFF"/>
                </a:solidFill>
              </a:rPr>
            </a:br>
            <a:r>
              <a:rPr lang="en-US" sz="1800" dirty="0" smtClean="0">
                <a:solidFill>
                  <a:srgbClr val="FFFFFF"/>
                </a:solidFill>
              </a:rPr>
              <a:t/>
            </a:r>
            <a:br>
              <a:rPr lang="en-US" sz="1800" dirty="0" smtClean="0">
                <a:solidFill>
                  <a:srgbClr val="FFFFFF"/>
                </a:solidFill>
              </a:rPr>
            </a:br>
            <a:r>
              <a:rPr lang="en-US" sz="1800" dirty="0" smtClean="0">
                <a:solidFill>
                  <a:srgbClr val="FFFFFF"/>
                </a:solidFill>
              </a:rPr>
              <a:t/>
            </a:r>
            <a:br>
              <a:rPr lang="en-US" sz="1800" dirty="0" smtClean="0">
                <a:solidFill>
                  <a:srgbClr val="FFFFFF"/>
                </a:solidFill>
              </a:rPr>
            </a:br>
            <a:r>
              <a:rPr lang="en-US" sz="1800" dirty="0" smtClean="0">
                <a:solidFill>
                  <a:srgbClr val="FFFFFF"/>
                </a:solidFill>
              </a:rPr>
              <a:t/>
            </a:r>
            <a:br>
              <a:rPr lang="en-US" sz="1800" dirty="0" smtClean="0">
                <a:solidFill>
                  <a:srgbClr val="FFFFFF"/>
                </a:solidFill>
              </a:rPr>
            </a:br>
            <a:r>
              <a:rPr lang="en-US" sz="1800" dirty="0" smtClean="0">
                <a:solidFill>
                  <a:srgbClr val="FFFFFF"/>
                </a:solidFill>
              </a:rPr>
              <a:t/>
            </a:r>
            <a:br>
              <a:rPr lang="en-US" sz="1800" dirty="0" smtClean="0">
                <a:solidFill>
                  <a:srgbClr val="FFFFFF"/>
                </a:solidFill>
              </a:rPr>
            </a:br>
            <a:r>
              <a:rPr lang="en-US" sz="1800" dirty="0" smtClean="0">
                <a:solidFill>
                  <a:srgbClr val="FFFFFF"/>
                </a:solidFill>
              </a:rPr>
              <a:t/>
            </a:r>
            <a:br>
              <a:rPr lang="en-US" sz="1800" dirty="0" smtClean="0">
                <a:solidFill>
                  <a:srgbClr val="FFFFFF"/>
                </a:solidFill>
              </a:rPr>
            </a:br>
            <a:r>
              <a:rPr lang="en-US" sz="1800" dirty="0" smtClean="0">
                <a:solidFill>
                  <a:srgbClr val="FFFFFF"/>
                </a:solidFill>
              </a:rPr>
              <a:t/>
            </a:r>
            <a:br>
              <a:rPr lang="en-US" sz="1800" dirty="0" smtClean="0">
                <a:solidFill>
                  <a:srgbClr val="FFFFFF"/>
                </a:solidFill>
              </a:rPr>
            </a:br>
            <a:r>
              <a:rPr lang="en-US" sz="2800" dirty="0" smtClean="0">
                <a:solidFill>
                  <a:srgbClr val="FFFFFF"/>
                </a:solidFill>
              </a:rPr>
              <a:t>Science </a:t>
            </a:r>
            <a:r>
              <a:rPr lang="en-US" sz="2800" dirty="0" err="1" smtClean="0">
                <a:solidFill>
                  <a:srgbClr val="FFFFFF"/>
                </a:solidFill>
              </a:rPr>
              <a:t>Assistments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smtClean="0">
                <a:solidFill>
                  <a:srgbClr val="FFFFFF"/>
                </a:solidFill>
              </a:rPr>
              <a:t>Team</a:t>
            </a:r>
            <a:br>
              <a:rPr lang="en-US" sz="2800" dirty="0" smtClean="0">
                <a:solidFill>
                  <a:srgbClr val="FFFFFF"/>
                </a:solidFill>
              </a:rPr>
            </a:br>
            <a:r>
              <a:rPr lang="en-US" sz="2400" dirty="0" smtClean="0">
                <a:solidFill>
                  <a:srgbClr val="FFFFFF"/>
                </a:solidFill>
              </a:rPr>
              <a:t/>
            </a:r>
            <a:br>
              <a:rPr lang="en-US" sz="2400" dirty="0" smtClean="0">
                <a:solidFill>
                  <a:srgbClr val="FFFFFF"/>
                </a:solidFill>
              </a:rPr>
            </a:br>
            <a:r>
              <a:rPr lang="en-US" sz="1800" dirty="0" smtClean="0">
                <a:solidFill>
                  <a:srgbClr val="FFFFFF"/>
                </a:solidFill>
              </a:rPr>
              <a:t/>
            </a:r>
            <a:br>
              <a:rPr lang="en-US" sz="1800" dirty="0" smtClean="0">
                <a:solidFill>
                  <a:srgbClr val="FFFFFF"/>
                </a:solidFill>
              </a:rPr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>
                <a:solidFill>
                  <a:srgbClr val="AE0008"/>
                </a:solidFill>
              </a:rPr>
              <a:t/>
            </a:r>
            <a:br>
              <a:rPr lang="en-US" sz="3600" dirty="0" smtClean="0">
                <a:solidFill>
                  <a:srgbClr val="AE0008"/>
                </a:solidFill>
              </a:rPr>
            </a:br>
            <a:endParaRPr lang="en-US" sz="3600" dirty="0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74750"/>
            <a:ext cx="8229600" cy="507365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800000"/>
              </a:buClr>
              <a:buFont typeface="Wingdings" pitchFamily="-109" charset="2"/>
              <a:buNone/>
            </a:pPr>
            <a:r>
              <a:rPr lang="en-US" sz="1800" dirty="0" smtClean="0">
                <a:solidFill>
                  <a:srgbClr val="AE0008"/>
                </a:solidFill>
              </a:rPr>
              <a:t>Investigators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rgbClr val="800000"/>
              </a:buClr>
              <a:buFont typeface="Wingdings" pitchFamily="-109" charset="2"/>
              <a:buNone/>
            </a:pPr>
            <a:r>
              <a:rPr lang="en-US" sz="1800" dirty="0" smtClean="0">
                <a:solidFill>
                  <a:srgbClr val="AE0008"/>
                </a:solidFill>
              </a:rPr>
              <a:t>	</a:t>
            </a:r>
            <a:r>
              <a:rPr lang="en-US" sz="1400" dirty="0" smtClean="0"/>
              <a:t>Dr. Janice Gobert (PI), Social Sciences &amp; Policy Studies, WPI</a:t>
            </a:r>
            <a:endParaRPr lang="en-US" sz="1600" dirty="0" smtClean="0"/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Font typeface="Wingdings" pitchFamily="-109" charset="2"/>
              <a:buNone/>
            </a:pPr>
            <a:r>
              <a:rPr lang="en-US" sz="1000" dirty="0" smtClean="0"/>
              <a:t>	</a:t>
            </a:r>
            <a:r>
              <a:rPr lang="en-US" sz="1400" dirty="0" smtClean="0"/>
              <a:t>Dr. Neil </a:t>
            </a:r>
            <a:r>
              <a:rPr lang="en-US" sz="1400" dirty="0" smtClean="0"/>
              <a:t>Heffernan, Computer Science, WPI</a:t>
            </a:r>
            <a:endParaRPr lang="en-US" sz="900" dirty="0" smtClean="0"/>
          </a:p>
          <a:p>
            <a:pPr>
              <a:spcBef>
                <a:spcPts val="200"/>
              </a:spcBef>
              <a:spcAft>
                <a:spcPts val="200"/>
              </a:spcAft>
              <a:buFont typeface="Wingdings" pitchFamily="-109" charset="2"/>
              <a:buNone/>
            </a:pPr>
            <a:r>
              <a:rPr lang="en-US" sz="1400" dirty="0" smtClean="0"/>
              <a:t>	Dr. Ryan Baker, Social </a:t>
            </a:r>
            <a:r>
              <a:rPr lang="en-US" sz="1400" dirty="0" smtClean="0"/>
              <a:t>Sciences </a:t>
            </a:r>
            <a:r>
              <a:rPr lang="en-US" sz="1400" dirty="0" smtClean="0"/>
              <a:t>&amp; Policy </a:t>
            </a:r>
            <a:r>
              <a:rPr lang="en-US" sz="1400" dirty="0" smtClean="0"/>
              <a:t>Studies, WPI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Wingdings" pitchFamily="-109" charset="2"/>
              <a:buNone/>
            </a:pPr>
            <a:r>
              <a:rPr lang="en-US" sz="1400" dirty="0" smtClean="0"/>
              <a:t>	Dr. Joe Beck, </a:t>
            </a:r>
            <a:r>
              <a:rPr lang="en-US" sz="1400" dirty="0" smtClean="0"/>
              <a:t>Computer </a:t>
            </a:r>
            <a:r>
              <a:rPr lang="en-US" sz="1400" dirty="0" smtClean="0"/>
              <a:t>Science, WPI</a:t>
            </a:r>
            <a:endParaRPr lang="en-US" sz="2400" dirty="0" smtClean="0"/>
          </a:p>
          <a:p>
            <a:pPr>
              <a:spcBef>
                <a:spcPts val="200"/>
              </a:spcBef>
              <a:spcAft>
                <a:spcPts val="200"/>
              </a:spcAft>
              <a:buFont typeface="Wingdings" pitchFamily="-109" charset="2"/>
              <a:buNone/>
            </a:pPr>
            <a:r>
              <a:rPr lang="en-US" sz="1400" dirty="0" smtClean="0"/>
              <a:t>	Dr. Carolina Ruiz, Computer </a:t>
            </a:r>
            <a:r>
              <a:rPr lang="en-US" sz="1400" dirty="0" smtClean="0"/>
              <a:t>Science, WPI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Wingdings" pitchFamily="-109" charset="2"/>
              <a:buNone/>
            </a:pPr>
            <a:r>
              <a:rPr lang="en-US" sz="1400" dirty="0" smtClean="0"/>
              <a:t>	Dr. Ken </a:t>
            </a:r>
            <a:r>
              <a:rPr lang="en-US" sz="1400" dirty="0" err="1" smtClean="0"/>
              <a:t>Koedinger</a:t>
            </a:r>
            <a:r>
              <a:rPr lang="en-US" sz="1400" dirty="0" smtClean="0"/>
              <a:t>, HCII, Carnegie-Mellon University</a:t>
            </a:r>
            <a:endParaRPr lang="en-US" sz="1400" dirty="0" smtClean="0"/>
          </a:p>
          <a:p>
            <a:pPr>
              <a:buFont typeface="Wingdings" pitchFamily="-109" charset="2"/>
              <a:buNone/>
            </a:pPr>
            <a:endParaRPr lang="en-US" sz="1400" dirty="0" smtClean="0"/>
          </a:p>
          <a:p>
            <a:pPr>
              <a:buFont typeface="Wingdings" pitchFamily="-109" charset="2"/>
              <a:buNone/>
            </a:pPr>
            <a:r>
              <a:rPr lang="en-US" sz="1600" dirty="0" smtClean="0">
                <a:solidFill>
                  <a:srgbClr val="AE0008"/>
                </a:solidFill>
              </a:rPr>
              <a:t> </a:t>
            </a:r>
            <a:r>
              <a:rPr lang="en-US" sz="1800" dirty="0" smtClean="0">
                <a:solidFill>
                  <a:srgbClr val="AE0008"/>
                </a:solidFill>
              </a:rPr>
              <a:t>Graduate Students &amp; </a:t>
            </a:r>
            <a:r>
              <a:rPr lang="en-US" sz="1800" dirty="0" smtClean="0">
                <a:solidFill>
                  <a:srgbClr val="AE0008"/>
                </a:solidFill>
              </a:rPr>
              <a:t>Staff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Wingdings" pitchFamily="-109" charset="2"/>
              <a:buNone/>
            </a:pPr>
            <a:r>
              <a:rPr lang="en-US" sz="1400" dirty="0" smtClean="0">
                <a:solidFill>
                  <a:srgbClr val="AE0008"/>
                </a:solidFill>
              </a:rPr>
              <a:t>	</a:t>
            </a:r>
            <a:r>
              <a:rPr lang="en-US" sz="1400" dirty="0" err="1" smtClean="0"/>
              <a:t>Arnon</a:t>
            </a:r>
            <a:r>
              <a:rPr lang="en-US" sz="1400" dirty="0" smtClean="0"/>
              <a:t> </a:t>
            </a:r>
            <a:r>
              <a:rPr lang="en-US" sz="1400" dirty="0" err="1" smtClean="0"/>
              <a:t>Hershkovitz</a:t>
            </a:r>
            <a:r>
              <a:rPr lang="en-US" sz="1400" dirty="0" smtClean="0"/>
              <a:t>, </a:t>
            </a:r>
            <a:r>
              <a:rPr lang="en-US" sz="1400" dirty="0" err="1" smtClean="0"/>
              <a:t>Ph.D</a:t>
            </a:r>
            <a:r>
              <a:rPr lang="en-US" sz="1400" dirty="0" smtClean="0"/>
              <a:t>, Post-Doctoral </a:t>
            </a:r>
            <a:r>
              <a:rPr lang="en-US" sz="1400" dirty="0" smtClean="0"/>
              <a:t>Researcher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Wingdings" pitchFamily="-109" charset="2"/>
              <a:buNone/>
            </a:pPr>
            <a:r>
              <a:rPr lang="en-US" sz="1400" dirty="0" smtClean="0"/>
              <a:t>	</a:t>
            </a:r>
            <a:r>
              <a:rPr lang="en-US" sz="1400" dirty="0" err="1" smtClean="0"/>
              <a:t>Ermal</a:t>
            </a:r>
            <a:r>
              <a:rPr lang="en-US" sz="1400" dirty="0" smtClean="0"/>
              <a:t> Toto, Ph.D. Student, LS&amp;T/Software Engineer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Wingdings" pitchFamily="-109" charset="2"/>
              <a:buNone/>
            </a:pPr>
            <a:r>
              <a:rPr lang="en-US" sz="1400" dirty="0" smtClean="0"/>
              <a:t>	Orlando </a:t>
            </a:r>
            <a:r>
              <a:rPr lang="en-US" sz="1400" dirty="0" err="1" smtClean="0"/>
              <a:t>Montalvo</a:t>
            </a:r>
            <a:r>
              <a:rPr lang="en-US" sz="1400" dirty="0" smtClean="0"/>
              <a:t>, Ph.D. Student, LS&amp;T/Software </a:t>
            </a:r>
            <a:r>
              <a:rPr lang="en-US" sz="1400" dirty="0" smtClean="0"/>
              <a:t>Engineer</a:t>
            </a:r>
            <a:endParaRPr lang="en-US" sz="1400" dirty="0" smtClean="0"/>
          </a:p>
          <a:p>
            <a:pPr>
              <a:spcBef>
                <a:spcPts val="200"/>
              </a:spcBef>
              <a:spcAft>
                <a:spcPts val="200"/>
              </a:spcAft>
              <a:buFont typeface="Wingdings" pitchFamily="-109" charset="2"/>
              <a:buNone/>
            </a:pPr>
            <a:r>
              <a:rPr lang="en-US" sz="1400" dirty="0" smtClean="0"/>
              <a:t>	Michael Sao Pedro, Ph.D. Student, Computer Science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Wingdings" pitchFamily="-109" charset="2"/>
              <a:buNone/>
            </a:pPr>
            <a:r>
              <a:rPr lang="en-US" sz="1400" dirty="0" smtClean="0"/>
              <a:t>	</a:t>
            </a:r>
            <a:r>
              <a:rPr lang="en-US" sz="1400" dirty="0" err="1" smtClean="0"/>
              <a:t>Juelaila</a:t>
            </a:r>
            <a:r>
              <a:rPr lang="en-US" sz="1400" dirty="0" smtClean="0"/>
              <a:t> </a:t>
            </a:r>
            <a:r>
              <a:rPr lang="en-US" sz="1400" dirty="0" err="1" smtClean="0"/>
              <a:t>Raziuddin</a:t>
            </a:r>
            <a:r>
              <a:rPr lang="en-US" sz="1400" dirty="0" smtClean="0"/>
              <a:t>, Ph.D. Student, LS&amp;T</a:t>
            </a:r>
            <a:endParaRPr lang="en-US" sz="1400" dirty="0" smtClean="0"/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Font typeface="Wingdings" pitchFamily="-109" charset="2"/>
              <a:buNone/>
            </a:pPr>
            <a:r>
              <a:rPr lang="en-US" sz="1400" dirty="0" smtClean="0">
                <a:solidFill>
                  <a:srgbClr val="AE0008"/>
                </a:solidFill>
              </a:rPr>
              <a:t>	</a:t>
            </a:r>
            <a:r>
              <a:rPr lang="en-US" sz="1400" dirty="0" smtClean="0"/>
              <a:t>Adam </a:t>
            </a:r>
            <a:r>
              <a:rPr lang="en-US" sz="1400" dirty="0" err="1" smtClean="0"/>
              <a:t>Nakama</a:t>
            </a:r>
            <a:r>
              <a:rPr lang="en-US" sz="1400" dirty="0" smtClean="0"/>
              <a:t>, M.Sc. Student, LS&amp;T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Font typeface="Wingdings" pitchFamily="-109" charset="2"/>
              <a:buNone/>
            </a:pPr>
            <a:r>
              <a:rPr lang="en-US" sz="1400" dirty="0" smtClean="0">
                <a:solidFill>
                  <a:srgbClr val="AE0008"/>
                </a:solidFill>
              </a:rPr>
              <a:t>	</a:t>
            </a:r>
            <a:r>
              <a:rPr lang="en-US" sz="1400" dirty="0" smtClean="0"/>
              <a:t>Matt Bachmann, M.Sc. Student, Computer Science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Font typeface="Wingdings" pitchFamily="-109" charset="2"/>
              <a:buNone/>
            </a:pPr>
            <a:r>
              <a:rPr lang="en-US" sz="1400" dirty="0" smtClean="0"/>
              <a:t>	Mike </a:t>
            </a:r>
            <a:r>
              <a:rPr lang="en-US" sz="1400" dirty="0" err="1" smtClean="0"/>
              <a:t>Wixon</a:t>
            </a:r>
            <a:r>
              <a:rPr lang="en-US" sz="1400" dirty="0" smtClean="0"/>
              <a:t>, M.Sc. Student, LS&amp;T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Font typeface="Wingdings" pitchFamily="-109" charset="2"/>
              <a:buNone/>
            </a:pPr>
            <a:r>
              <a:rPr lang="en-US" sz="1400" dirty="0" smtClean="0"/>
              <a:t>	Cameron Betts, M.Sc. Student, LS&amp;T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Font typeface="Wingdings" pitchFamily="-109" charset="2"/>
              <a:buNone/>
            </a:pPr>
            <a:r>
              <a:rPr lang="en-US" sz="1400" dirty="0" smtClean="0"/>
              <a:t>	</a:t>
            </a:r>
          </a:p>
          <a:p>
            <a:pPr>
              <a:lnSpc>
                <a:spcPct val="90000"/>
              </a:lnSpc>
              <a:buFont typeface="Wingdings" pitchFamily="-109" charset="2"/>
              <a:buNone/>
            </a:pPr>
            <a:endParaRPr lang="en-US" sz="1600" dirty="0" smtClean="0">
              <a:solidFill>
                <a:srgbClr val="AE0008"/>
              </a:solidFill>
            </a:endParaRPr>
          </a:p>
          <a:p>
            <a:pPr>
              <a:lnSpc>
                <a:spcPct val="90000"/>
              </a:lnSpc>
              <a:buFont typeface="Wingdings" pitchFamily="-109" charset="2"/>
              <a:buNone/>
            </a:pPr>
            <a:endParaRPr lang="en-US" sz="1600" dirty="0" smtClean="0"/>
          </a:p>
          <a:p>
            <a:pPr>
              <a:lnSpc>
                <a:spcPct val="90000"/>
              </a:lnSpc>
              <a:buFont typeface="Wingdings" pitchFamily="-109" charset="2"/>
              <a:buNone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762000"/>
          </a:xfrm>
        </p:spPr>
        <p:txBody>
          <a:bodyPr/>
          <a:lstStyle/>
          <a:p>
            <a:pPr algn="ctr"/>
            <a:r>
              <a:rPr lang="en-US" sz="4000" dirty="0" smtClean="0"/>
              <a:t>Project Overview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3733800" cy="50292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400" dirty="0" smtClean="0"/>
              <a:t>• </a:t>
            </a:r>
            <a:r>
              <a:rPr lang="en-US" sz="2000" dirty="0" smtClean="0"/>
              <a:t>Science </a:t>
            </a:r>
            <a:r>
              <a:rPr lang="en-US" sz="2000" dirty="0" err="1" smtClean="0"/>
              <a:t>Assistments</a:t>
            </a:r>
            <a:r>
              <a:rPr lang="en-US" sz="2000" dirty="0" smtClean="0"/>
              <a:t> is </a:t>
            </a:r>
            <a:r>
              <a:rPr lang="en-US" sz="2000" dirty="0" smtClean="0"/>
              <a:t>a</a:t>
            </a:r>
            <a:r>
              <a:rPr lang="en-US" sz="2000" dirty="0" smtClean="0"/>
              <a:t>n </a:t>
            </a:r>
            <a:r>
              <a:rPr lang="en-US" sz="2000" dirty="0" smtClean="0"/>
              <a:t>environment </a:t>
            </a:r>
            <a:r>
              <a:rPr lang="en-US" sz="2000" dirty="0" smtClean="0"/>
              <a:t>for </a:t>
            </a:r>
            <a:r>
              <a:rPr lang="en-US" sz="2000" dirty="0" smtClean="0"/>
              <a:t>conducting performance </a:t>
            </a:r>
            <a:r>
              <a:rPr lang="en-US" sz="2000" dirty="0" smtClean="0"/>
              <a:t>assessment of middle school students’ </a:t>
            </a:r>
            <a:r>
              <a:rPr lang="en-US" sz="2000" dirty="0" smtClean="0"/>
              <a:t>inquiry in Physical, Life, &amp; Earth Science.</a:t>
            </a:r>
            <a:endParaRPr lang="en-US" sz="2000" dirty="0" smtClean="0"/>
          </a:p>
          <a:p>
            <a:pPr>
              <a:lnSpc>
                <a:spcPct val="90000"/>
              </a:lnSpc>
              <a:buNone/>
            </a:pPr>
            <a:endParaRPr lang="en-US" sz="1050" dirty="0" smtClean="0"/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•	Our activities are based on </a:t>
            </a:r>
            <a:r>
              <a:rPr lang="en-US" sz="2000" i="1" dirty="0" smtClean="0"/>
              <a:t>guided inquiry</a:t>
            </a:r>
            <a:r>
              <a:rPr lang="en-US" sz="2000" dirty="0" smtClean="0"/>
              <a:t> &amp; </a:t>
            </a:r>
            <a:r>
              <a:rPr lang="en-US" sz="2000" i="1" dirty="0" smtClean="0"/>
              <a:t>experimentation </a:t>
            </a:r>
            <a:r>
              <a:rPr lang="en-US" sz="2000" dirty="0" smtClean="0"/>
              <a:t>with </a:t>
            </a:r>
            <a:r>
              <a:rPr lang="en-US" sz="2000" dirty="0" err="1" smtClean="0"/>
              <a:t>microworlds</a:t>
            </a:r>
            <a:r>
              <a:rPr lang="en-US" sz="2000" dirty="0" smtClean="0"/>
              <a:t>. </a:t>
            </a:r>
          </a:p>
          <a:p>
            <a:pPr>
              <a:lnSpc>
                <a:spcPct val="90000"/>
              </a:lnSpc>
              <a:buNone/>
            </a:pPr>
            <a:endParaRPr lang="en-US" sz="1100" dirty="0" smtClean="0"/>
          </a:p>
          <a:p>
            <a:pPr>
              <a:lnSpc>
                <a:spcPct val="90000"/>
              </a:lnSpc>
              <a:buFont typeface="Wingdings" pitchFamily="-109" charset="2"/>
              <a:buNone/>
            </a:pPr>
            <a:r>
              <a:rPr lang="en-US" sz="2000" dirty="0" smtClean="0"/>
              <a:t>• We are</a:t>
            </a:r>
            <a:r>
              <a:rPr lang="en-US" sz="2000" dirty="0" smtClean="0"/>
              <a:t> auto</a:t>
            </a:r>
            <a:r>
              <a:rPr lang="en-US" sz="2000" dirty="0" smtClean="0"/>
              <a:t>-tutoring of students’ </a:t>
            </a:r>
            <a:r>
              <a:rPr lang="en-US" sz="2000" dirty="0" smtClean="0"/>
              <a:t>inquiry based on data mining and knowledge engineering.</a:t>
            </a:r>
            <a:endParaRPr lang="en-US" sz="2000" dirty="0" smtClean="0"/>
          </a:p>
          <a:p>
            <a:pPr>
              <a:lnSpc>
                <a:spcPct val="90000"/>
              </a:lnSpc>
              <a:buFont typeface="Wingdings" pitchFamily="-109" charset="2"/>
              <a:buNone/>
            </a:pPr>
            <a:endParaRPr lang="en-US" sz="2400" dirty="0" smtClean="0"/>
          </a:p>
          <a:p>
            <a:pPr>
              <a:lnSpc>
                <a:spcPct val="90000"/>
              </a:lnSpc>
              <a:buFont typeface="Wingdings" pitchFamily="-109" charset="2"/>
              <a:buNone/>
            </a:pPr>
            <a:endParaRPr lang="en-US" sz="2400" dirty="0" smtClean="0"/>
          </a:p>
        </p:txBody>
      </p:sp>
      <p:pic>
        <p:nvPicPr>
          <p:cNvPr id="22534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219200"/>
            <a:ext cx="4076700" cy="31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Rectangle 6"/>
          <p:cNvSpPr>
            <a:spLocks noChangeArrowheads="1"/>
          </p:cNvSpPr>
          <p:nvPr/>
        </p:nvSpPr>
        <p:spPr bwMode="auto">
          <a:xfrm>
            <a:off x="4648199" y="4419600"/>
            <a:ext cx="403860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b="1" i="1" dirty="0">
                <a:solidFill>
                  <a:srgbClr val="AE0008"/>
                </a:solidFill>
              </a:rPr>
              <a:t>Hello! You are going to be a scientist today and conduct experiments in a virtual laboratory!</a:t>
            </a:r>
            <a:endParaRPr lang="en-US" i="1" dirty="0">
              <a:solidFill>
                <a:srgbClr val="AE000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>
                <a:solidFill>
                  <a:srgbClr val="AE0008"/>
                </a:solidFill>
                <a:ea typeface="ＭＳ Ｐゴシック" pitchFamily="35" charset="-128"/>
                <a:cs typeface="ＭＳ Ｐゴシック" pitchFamily="35" charset="-128"/>
              </a:rPr>
              <a:t/>
            </a:r>
            <a:br>
              <a:rPr lang="en-US">
                <a:solidFill>
                  <a:srgbClr val="AE0008"/>
                </a:solidFill>
                <a:ea typeface="ＭＳ Ｐゴシック" pitchFamily="35" charset="-128"/>
                <a:cs typeface="ＭＳ Ｐゴシック" pitchFamily="35" charset="-128"/>
              </a:rPr>
            </a:br>
            <a:r>
              <a:rPr lang="en-US">
                <a:solidFill>
                  <a:srgbClr val="AE0008"/>
                </a:solidFill>
                <a:ea typeface="ＭＳ Ｐゴシック" pitchFamily="35" charset="-128"/>
                <a:cs typeface="ＭＳ Ｐゴシック" pitchFamily="35" charset="-128"/>
              </a:rPr>
              <a:t/>
            </a:r>
            <a:br>
              <a:rPr lang="en-US">
                <a:solidFill>
                  <a:srgbClr val="AE0008"/>
                </a:solidFill>
                <a:ea typeface="ＭＳ Ｐゴシック" pitchFamily="35" charset="-128"/>
                <a:cs typeface="ＭＳ Ｐゴシック" pitchFamily="35" charset="-128"/>
              </a:rPr>
            </a:br>
            <a:r>
              <a:rPr lang="en-US" sz="3200">
                <a:solidFill>
                  <a:srgbClr val="FFFFFF"/>
                </a:solidFill>
                <a:ea typeface="ＭＳ Ｐゴシック" pitchFamily="35" charset="-128"/>
                <a:cs typeface="ＭＳ Ｐゴシック" pitchFamily="35" charset="-128"/>
              </a:rPr>
              <a:t>Students </a:t>
            </a:r>
            <a:r>
              <a:rPr lang="en-US" sz="3200" i="1">
                <a:solidFill>
                  <a:srgbClr val="FFFFFF"/>
                </a:solidFill>
                <a:ea typeface="ＭＳ Ｐゴシック" pitchFamily="35" charset="-128"/>
                <a:cs typeface="ＭＳ Ｐゴシック" pitchFamily="35" charset="-128"/>
              </a:rPr>
              <a:t>learn </a:t>
            </a:r>
            <a:r>
              <a:rPr lang="en-US" sz="3200">
                <a:solidFill>
                  <a:srgbClr val="FFFFFF"/>
                </a:solidFill>
                <a:ea typeface="ＭＳ Ｐゴシック" pitchFamily="35" charset="-128"/>
                <a:cs typeface="ＭＳ Ｐゴシック" pitchFamily="35" charset="-128"/>
              </a:rPr>
              <a:t>and are </a:t>
            </a:r>
            <a:r>
              <a:rPr lang="en-US" sz="3200" i="1">
                <a:solidFill>
                  <a:srgbClr val="FFFFFF"/>
                </a:solidFill>
                <a:ea typeface="ＭＳ Ｐゴシック" pitchFamily="35" charset="-128"/>
                <a:cs typeface="ＭＳ Ｐゴシック" pitchFamily="35" charset="-128"/>
              </a:rPr>
              <a:t>assessed </a:t>
            </a:r>
            <a:r>
              <a:rPr lang="en-US" sz="3200">
                <a:solidFill>
                  <a:srgbClr val="FFFFFF"/>
                </a:solidFill>
                <a:ea typeface="ＭＳ Ｐゴシック" pitchFamily="35" charset="-128"/>
                <a:cs typeface="ＭＳ Ｐゴシック" pitchFamily="35" charset="-128"/>
              </a:rPr>
              <a:t>while they do inquiry with microworlds </a:t>
            </a:r>
            <a:r>
              <a:rPr lang="en-US">
                <a:solidFill>
                  <a:srgbClr val="AE0008"/>
                </a:solidFill>
                <a:ea typeface="ＭＳ Ｐゴシック" pitchFamily="35" charset="-128"/>
                <a:cs typeface="ＭＳ Ｐゴシック" pitchFamily="35" charset="-128"/>
              </a:rPr>
              <a:t/>
            </a:r>
            <a:br>
              <a:rPr lang="en-US">
                <a:solidFill>
                  <a:srgbClr val="AE0008"/>
                </a:solidFill>
                <a:ea typeface="ＭＳ Ｐゴシック" pitchFamily="35" charset="-128"/>
                <a:cs typeface="ＭＳ Ｐゴシック" pitchFamily="35" charset="-128"/>
              </a:rPr>
            </a:br>
            <a:r>
              <a:rPr lang="en-US">
                <a:solidFill>
                  <a:srgbClr val="DC542A"/>
                </a:solidFill>
                <a:ea typeface="ＭＳ Ｐゴシック" pitchFamily="35" charset="-128"/>
                <a:cs typeface="ＭＳ Ｐゴシック" pitchFamily="35" charset="-128"/>
              </a:rPr>
              <a:t/>
            </a:r>
            <a:br>
              <a:rPr lang="en-US">
                <a:solidFill>
                  <a:srgbClr val="DC542A"/>
                </a:solidFill>
                <a:ea typeface="ＭＳ Ｐゴシック" pitchFamily="35" charset="-128"/>
                <a:cs typeface="ＭＳ Ｐゴシック" pitchFamily="35" charset="-128"/>
              </a:rPr>
            </a:br>
            <a:endParaRPr lang="en-US">
              <a:ea typeface="ＭＳ Ｐゴシック" pitchFamily="35" charset="-128"/>
              <a:cs typeface="ＭＳ Ｐゴシック" pitchFamily="35" charset="-128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23622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sz="2400" dirty="0" smtClean="0">
              <a:ea typeface="ＭＳ Ｐゴシック" pitchFamily="35" charset="-128"/>
              <a:cs typeface="ＭＳ Ｐゴシック" pitchFamily="35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000" dirty="0" smtClean="0">
                <a:ea typeface="ＭＳ Ｐゴシック" pitchFamily="35" charset="-128"/>
                <a:cs typeface="ＭＳ Ｐゴシック" pitchFamily="35" charset="-128"/>
              </a:rPr>
              <a:t>• </a:t>
            </a:r>
            <a:r>
              <a:rPr lang="en-US" sz="1800" dirty="0" smtClean="0">
                <a:ea typeface="ＭＳ Ｐゴシック" pitchFamily="35" charset="-128"/>
                <a:cs typeface="ＭＳ Ｐゴシック" pitchFamily="35" charset="-128"/>
              </a:rPr>
              <a:t>With </a:t>
            </a:r>
            <a:r>
              <a:rPr lang="en-US" sz="1800" dirty="0" err="1" smtClean="0">
                <a:ea typeface="ＭＳ Ｐゴシック" pitchFamily="35" charset="-128"/>
                <a:cs typeface="ＭＳ Ｐゴシック" pitchFamily="35" charset="-128"/>
              </a:rPr>
              <a:t>microworlds</a:t>
            </a:r>
            <a:r>
              <a:rPr lang="en-US" sz="1800" dirty="0" smtClean="0">
                <a:ea typeface="ＭＳ Ｐゴシック" pitchFamily="35" charset="-128"/>
                <a:cs typeface="ＭＳ Ｐゴシック" pitchFamily="35" charset="-128"/>
              </a:rPr>
              <a:t>, students:</a:t>
            </a:r>
            <a:endParaRPr lang="en-US" sz="2000" dirty="0" smtClean="0">
              <a:ea typeface="ＭＳ Ｐゴシック" pitchFamily="35" charset="-128"/>
              <a:cs typeface="ＭＳ Ｐゴシック" pitchFamily="35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sz="2000" dirty="0">
              <a:ea typeface="ＭＳ Ｐゴシック" pitchFamily="35" charset="-128"/>
              <a:cs typeface="ＭＳ Ｐゴシック" pitchFamily="35" charset="-128"/>
            </a:endParaRPr>
          </a:p>
          <a:p>
            <a:pPr lvl="1" eaLnBrk="1" hangingPunct="1">
              <a:spcBef>
                <a:spcPct val="0"/>
              </a:spcBef>
              <a:buFontTx/>
              <a:buChar char="-"/>
              <a:defRPr/>
            </a:pPr>
            <a:r>
              <a:rPr lang="en-US" sz="1800" i="1" dirty="0">
                <a:ea typeface="ＭＳ Ｐゴシック" pitchFamily="35" charset="-128"/>
                <a:cs typeface="ＭＳ Ｐゴシック" pitchFamily="35" charset="-128"/>
              </a:rPr>
              <a:t>develop a hypothesis,</a:t>
            </a:r>
          </a:p>
          <a:p>
            <a:pPr lvl="1" eaLnBrk="1" hangingPunct="1">
              <a:spcBef>
                <a:spcPct val="0"/>
              </a:spcBef>
              <a:buFontTx/>
              <a:buChar char="-"/>
              <a:defRPr/>
            </a:pPr>
            <a:endParaRPr lang="en-US" sz="1800" i="1" dirty="0">
              <a:ea typeface="ＭＳ Ｐゴシック" pitchFamily="35" charset="-128"/>
              <a:cs typeface="ＭＳ Ｐゴシック" pitchFamily="35" charset="-128"/>
            </a:endParaRPr>
          </a:p>
          <a:p>
            <a:pPr lvl="1" eaLnBrk="1" hangingPunct="1">
              <a:spcBef>
                <a:spcPct val="0"/>
              </a:spcBef>
              <a:buFontTx/>
              <a:buChar char="-"/>
              <a:defRPr/>
            </a:pPr>
            <a:r>
              <a:rPr lang="en-US" sz="1800" i="1" dirty="0">
                <a:ea typeface="ＭＳ Ｐゴシック" pitchFamily="35" charset="-128"/>
                <a:cs typeface="ＭＳ Ｐゴシック" pitchFamily="35" charset="-128"/>
              </a:rPr>
              <a:t>design &amp; conduct an experiment</a:t>
            </a:r>
          </a:p>
          <a:p>
            <a:pPr lvl="1" eaLnBrk="1" hangingPunct="1">
              <a:spcBef>
                <a:spcPct val="0"/>
              </a:spcBef>
              <a:buFontTx/>
              <a:buChar char="-"/>
              <a:defRPr/>
            </a:pPr>
            <a:endParaRPr lang="en-US" sz="1800" i="1" dirty="0">
              <a:ea typeface="ＭＳ Ｐゴシック" pitchFamily="35" charset="-128"/>
              <a:cs typeface="ＭＳ Ｐゴシック" pitchFamily="35" charset="-128"/>
            </a:endParaRPr>
          </a:p>
          <a:p>
            <a:pPr lvl="1" eaLnBrk="1" hangingPunct="1">
              <a:spcBef>
                <a:spcPct val="0"/>
              </a:spcBef>
              <a:buFontTx/>
              <a:buChar char="-"/>
              <a:defRPr/>
            </a:pPr>
            <a:r>
              <a:rPr lang="en-US" sz="1800" i="1" dirty="0">
                <a:ea typeface="ＭＳ Ｐゴシック" pitchFamily="35" charset="-128"/>
                <a:cs typeface="ＭＳ Ｐゴシック" pitchFamily="35" charset="-128"/>
              </a:rPr>
              <a:t>analyze </a:t>
            </a:r>
            <a:r>
              <a:rPr lang="en-US" sz="1800" i="1" dirty="0" smtClean="0">
                <a:ea typeface="ＭＳ Ｐゴシック" pitchFamily="35" charset="-128"/>
                <a:cs typeface="ＭＳ Ｐゴシック" pitchFamily="35" charset="-128"/>
              </a:rPr>
              <a:t>data &amp; warrant </a:t>
            </a:r>
            <a:r>
              <a:rPr lang="en-US" sz="1800" i="1" dirty="0">
                <a:ea typeface="ＭＳ Ｐゴシック" pitchFamily="35" charset="-128"/>
                <a:cs typeface="ＭＳ Ｐゴシック" pitchFamily="35" charset="-128"/>
              </a:rPr>
              <a:t>their claims, and </a:t>
            </a:r>
          </a:p>
          <a:p>
            <a:pPr lvl="1" eaLnBrk="1" hangingPunct="1">
              <a:spcBef>
                <a:spcPct val="0"/>
              </a:spcBef>
              <a:buFontTx/>
              <a:buChar char="-"/>
              <a:defRPr/>
            </a:pPr>
            <a:endParaRPr lang="en-US" sz="1800" i="1" dirty="0">
              <a:ea typeface="ＭＳ Ｐゴシック" pitchFamily="35" charset="-128"/>
              <a:cs typeface="ＭＳ Ｐゴシック" pitchFamily="35" charset="-128"/>
            </a:endParaRPr>
          </a:p>
          <a:p>
            <a:pPr lvl="1" eaLnBrk="1" hangingPunct="1">
              <a:spcBef>
                <a:spcPct val="0"/>
              </a:spcBef>
              <a:buFontTx/>
              <a:buChar char="-"/>
              <a:defRPr/>
            </a:pPr>
            <a:r>
              <a:rPr lang="en-US" sz="1800" i="1" dirty="0">
                <a:ea typeface="ＭＳ Ｐゴシック" pitchFamily="35" charset="-128"/>
                <a:cs typeface="ＭＳ Ｐゴシック" pitchFamily="35" charset="-128"/>
              </a:rPr>
              <a:t>communicate </a:t>
            </a:r>
            <a:r>
              <a:rPr lang="en-US" sz="1800" i="1" dirty="0" smtClean="0">
                <a:ea typeface="ＭＳ Ｐゴシック" pitchFamily="35" charset="-128"/>
                <a:cs typeface="ＭＳ Ｐゴシック" pitchFamily="35" charset="-128"/>
              </a:rPr>
              <a:t>findings (NSES, 1996).</a:t>
            </a:r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endParaRPr lang="en-US" sz="1800" dirty="0" smtClean="0">
              <a:ea typeface="ＭＳ Ｐゴシック" pitchFamily="35" charset="-128"/>
              <a:cs typeface="ＭＳ Ｐゴシック" pitchFamily="35" charset="-128"/>
            </a:endParaRPr>
          </a:p>
          <a:p>
            <a:pPr marL="0" lvl="1" eaLnBrk="1" hangingPunct="1">
              <a:spcBef>
                <a:spcPct val="0"/>
              </a:spcBef>
              <a:buFontTx/>
              <a:buNone/>
              <a:defRPr/>
            </a:pPr>
            <a:r>
              <a:rPr lang="en-US" sz="1800" dirty="0" smtClean="0">
                <a:ea typeface="ＭＳ Ｐゴシック" pitchFamily="35" charset="-128"/>
                <a:cs typeface="ＭＳ Ｐゴシック" pitchFamily="35" charset="-128"/>
              </a:rPr>
              <a:t>• And because we log all students’ actions, we can respond in real </a:t>
            </a:r>
            <a:r>
              <a:rPr lang="en-US" sz="1800" dirty="0" smtClean="0">
                <a:ea typeface="ＭＳ Ｐゴシック" pitchFamily="35" charset="-128"/>
                <a:cs typeface="ＭＳ Ｐゴシック" pitchFamily="35" charset="-128"/>
              </a:rPr>
              <a:t>time using our pedagogical agent, Rex</a:t>
            </a:r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endParaRPr lang="en-US" sz="2000" dirty="0" smtClean="0">
              <a:ea typeface="ＭＳ Ｐゴシック" pitchFamily="35" charset="-128"/>
              <a:cs typeface="ＭＳ Ｐゴシック" pitchFamily="35" charset="-12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4876800"/>
            <a:ext cx="12446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56902" cy="993846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Educational Data Mining to auto-analyze log files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027" i="1" dirty="0" smtClean="0"/>
              <a:t>• </a:t>
            </a:r>
            <a:r>
              <a:rPr lang="en-US" sz="2595" dirty="0" smtClean="0"/>
              <a:t>Extending prior work on using logs to </a:t>
            </a:r>
            <a:r>
              <a:rPr lang="en-US" sz="2595" i="1" dirty="0" smtClean="0"/>
              <a:t>characterize inquiry moves in </a:t>
            </a:r>
            <a:r>
              <a:rPr lang="en-US" sz="2595" i="1" dirty="0" err="1" smtClean="0"/>
              <a:t>microworlds</a:t>
            </a:r>
            <a:r>
              <a:rPr lang="en-US" sz="2595" i="1" dirty="0" smtClean="0"/>
              <a:t> </a:t>
            </a:r>
            <a:r>
              <a:rPr lang="en-US" sz="2595" dirty="0" smtClean="0"/>
              <a:t>(Buckley,</a:t>
            </a:r>
            <a:r>
              <a:rPr lang="en-US" sz="2595" dirty="0" smtClean="0"/>
              <a:t> </a:t>
            </a:r>
            <a:r>
              <a:rPr lang="en-US" sz="2595" dirty="0" smtClean="0"/>
              <a:t>Gobert </a:t>
            </a:r>
            <a:r>
              <a:rPr lang="en-US" sz="2595" dirty="0" smtClean="0"/>
              <a:t>et al, 2010)</a:t>
            </a:r>
            <a:r>
              <a:rPr lang="en-US" sz="2595" i="1" dirty="0" smtClean="0"/>
              <a:t>.</a:t>
            </a:r>
            <a:endParaRPr lang="en-US" sz="2800" i="1" dirty="0" smtClean="0"/>
          </a:p>
          <a:p>
            <a:pPr>
              <a:buNone/>
            </a:pPr>
            <a:endParaRPr lang="en-US" sz="4324" dirty="0" smtClean="0"/>
          </a:p>
          <a:p>
            <a:pPr>
              <a:buNone/>
            </a:pPr>
            <a:r>
              <a:rPr lang="en-US" sz="3027" dirty="0" smtClean="0"/>
              <a:t>•</a:t>
            </a:r>
            <a:r>
              <a:rPr lang="en-US" sz="4400" dirty="0" smtClean="0"/>
              <a:t> </a:t>
            </a:r>
            <a:r>
              <a:rPr lang="en-US" sz="2595" dirty="0" smtClean="0"/>
              <a:t>Extending work of Baker et al </a:t>
            </a:r>
            <a:r>
              <a:rPr lang="en-US" sz="2595" dirty="0" smtClean="0"/>
              <a:t>(2008</a:t>
            </a:r>
            <a:r>
              <a:rPr lang="en-US" sz="2595" dirty="0" smtClean="0"/>
              <a:t>) by applying text replays to label students’ inquiry moves.</a:t>
            </a:r>
            <a:endParaRPr lang="en-US" sz="4400" i="1" dirty="0" smtClean="0"/>
          </a:p>
          <a:p>
            <a:pPr>
              <a:buNone/>
            </a:pPr>
            <a:endParaRPr lang="en-US" sz="4324" dirty="0" smtClean="0"/>
          </a:p>
          <a:p>
            <a:pPr>
              <a:buNone/>
            </a:pPr>
            <a:endParaRPr lang="en-US" sz="2162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3027" dirty="0" smtClean="0"/>
          </a:p>
          <a:p>
            <a:pPr>
              <a:buNone/>
            </a:pPr>
            <a:endParaRPr lang="en-US" sz="3027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877" y="0"/>
            <a:ext cx="8682513" cy="1143000"/>
          </a:xfrm>
        </p:spPr>
        <p:txBody>
          <a:bodyPr/>
          <a:lstStyle/>
          <a:p>
            <a:pPr algn="ctr">
              <a:defRPr/>
            </a:pPr>
            <a:r>
              <a:rPr lang="en-US" dirty="0" smtClean="0">
                <a:cs typeface="MS PGothic" pitchFamily="34" charset="-128"/>
              </a:rPr>
              <a:t>Text Replay Tagging Software</a:t>
            </a:r>
            <a:endParaRPr lang="en-US" dirty="0">
              <a:cs typeface="MS PGothic" pitchFamily="34" charset="-128"/>
            </a:endParaRPr>
          </a:p>
        </p:txBody>
      </p:sp>
      <p:pic>
        <p:nvPicPr>
          <p:cNvPr id="409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615" y="1524477"/>
            <a:ext cx="8642509" cy="427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eft Brace 8"/>
          <p:cNvSpPr/>
          <p:nvPr/>
        </p:nvSpPr>
        <p:spPr>
          <a:xfrm rot="16200000">
            <a:off x="4071223" y="4212670"/>
            <a:ext cx="751523" cy="3450431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9" tIns="45719" rIns="91439" bIns="45719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01" name="TextBox 9"/>
          <p:cNvSpPr txBox="1">
            <a:spLocks noChangeArrowheads="1"/>
          </p:cNvSpPr>
          <p:nvPr/>
        </p:nvSpPr>
        <p:spPr bwMode="auto">
          <a:xfrm>
            <a:off x="3733324" y="6247924"/>
            <a:ext cx="1981676" cy="524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9" tIns="45719" rIns="91439" bIns="45719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Clip Tags</a:t>
            </a:r>
          </a:p>
        </p:txBody>
      </p:sp>
      <p:sp>
        <p:nvSpPr>
          <p:cNvPr id="11" name="Right Brace 10"/>
          <p:cNvSpPr/>
          <p:nvPr/>
        </p:nvSpPr>
        <p:spPr>
          <a:xfrm>
            <a:off x="6705124" y="2361724"/>
            <a:ext cx="610076" cy="1753076"/>
          </a:xfrm>
          <a:prstGeom prst="righ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9" tIns="45719" rIns="91439" bIns="45719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03" name="TextBox 11"/>
          <p:cNvSpPr txBox="1">
            <a:spLocks noChangeArrowheads="1"/>
          </p:cNvSpPr>
          <p:nvPr/>
        </p:nvSpPr>
        <p:spPr bwMode="auto">
          <a:xfrm>
            <a:off x="7239477" y="2590324"/>
            <a:ext cx="1447323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9" tIns="45719" rIns="91439" bIns="45719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/>
              <a:t>Student Clip Replay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56902" cy="99384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EDM,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pPr marL="514350" indent="-514350">
              <a:buFont typeface="Arial"/>
              <a:buChar char="•"/>
            </a:pPr>
            <a:r>
              <a:rPr lang="en-US" sz="2800" dirty="0" smtClean="0"/>
              <a:t>Once logs are labeled, use EDM to determine what fine-grained logged features correspond to specific inquiry </a:t>
            </a:r>
            <a:r>
              <a:rPr lang="en-US" sz="2800" dirty="0" smtClean="0"/>
              <a:t>skills.</a:t>
            </a:r>
          </a:p>
          <a:p>
            <a:pPr marL="514350" indent="-514350">
              <a:buFont typeface="Arial"/>
              <a:buChar char="•"/>
            </a:pPr>
            <a:endParaRPr lang="en-US" sz="1600" dirty="0" smtClean="0"/>
          </a:p>
          <a:p>
            <a:pPr marL="514350" indent="-514350">
              <a:buFont typeface="Arial"/>
              <a:buChar char="•"/>
            </a:pPr>
            <a:r>
              <a:rPr lang="en-US" sz="2800" dirty="0" smtClean="0"/>
              <a:t>Build detectors over feature sets, i.e., aggregates of logged </a:t>
            </a:r>
            <a:r>
              <a:rPr lang="en-US" sz="2800" dirty="0" smtClean="0"/>
              <a:t>actions.</a:t>
            </a:r>
          </a:p>
          <a:p>
            <a:pPr marL="514350" indent="-514350">
              <a:buFont typeface="Arial"/>
              <a:buChar char="•"/>
            </a:pPr>
            <a:endParaRPr lang="en-US" sz="1100" dirty="0" smtClean="0"/>
          </a:p>
          <a:p>
            <a:pPr marL="514350" indent="-514350">
              <a:buFont typeface="Arial"/>
              <a:buChar char="•"/>
            </a:pPr>
            <a:endParaRPr lang="en-US" sz="400" dirty="0" smtClean="0">
              <a:solidFill>
                <a:srgbClr val="FF0000"/>
              </a:solidFill>
            </a:endParaRPr>
          </a:p>
          <a:p>
            <a:pPr marL="514350" indent="-514350">
              <a:buFont typeface="Arial"/>
              <a:buChar char="•"/>
            </a:pPr>
            <a:r>
              <a:rPr lang="en-US" sz="2800" dirty="0" smtClean="0"/>
              <a:t>Validate detectors </a:t>
            </a:r>
            <a:r>
              <a:rPr lang="en-US" sz="2800" dirty="0" smtClean="0"/>
              <a:t>(Sao </a:t>
            </a:r>
            <a:r>
              <a:rPr lang="en-US" sz="2800" dirty="0" smtClean="0"/>
              <a:t>Pedro et al, </a:t>
            </a:r>
            <a:r>
              <a:rPr lang="en-US" sz="2800" dirty="0" err="1" smtClean="0"/>
              <a:t>Montalvo</a:t>
            </a:r>
            <a:r>
              <a:rPr lang="en-US" sz="2800" dirty="0" smtClean="0"/>
              <a:t> et al, </a:t>
            </a:r>
            <a:r>
              <a:rPr lang="en-US" sz="2800" dirty="0" smtClean="0"/>
              <a:t>2010).</a:t>
            </a:r>
          </a:p>
          <a:p>
            <a:pPr marL="514350" indent="-514350">
              <a:buFont typeface="Arial"/>
              <a:buChar char="•"/>
            </a:pPr>
            <a:endParaRPr lang="en-US" sz="1297" dirty="0" smtClean="0"/>
          </a:p>
          <a:p>
            <a:pPr marL="514350" indent="-514350">
              <a:buFont typeface="Arial"/>
              <a:buChar char="•"/>
            </a:pPr>
            <a:endParaRPr lang="en-US" sz="1297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pPr algn="ctr"/>
            <a:r>
              <a:rPr lang="en-US" sz="2400" dirty="0" smtClean="0"/>
              <a:t>“Goodness” of our detectors for coding students’ inquiry processes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0" y="5410200"/>
            <a:ext cx="701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• A’ = probability of correct labeling given 2 examples (+ and – examples)</a:t>
            </a:r>
          </a:p>
          <a:p>
            <a:r>
              <a:rPr lang="en-US" sz="1600" dirty="0" smtClean="0"/>
              <a:t>• Kappa = does the predictor do better than chance (chance level = 0; 1= perfect) 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4724400" y="6400800"/>
            <a:ext cx="441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Sao Pedro et al., 2010; </a:t>
            </a:r>
            <a:r>
              <a:rPr lang="en-US" sz="1600" dirty="0" err="1" smtClean="0"/>
              <a:t>Montalvo</a:t>
            </a:r>
            <a:r>
              <a:rPr lang="en-US" sz="1600" dirty="0" smtClean="0"/>
              <a:t> et al., 2010</a:t>
            </a:r>
            <a:endParaRPr lang="en-US" sz="16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143000" y="1905000"/>
          <a:ext cx="7239000" cy="289560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413000"/>
                <a:gridCol w="2413000"/>
                <a:gridCol w="2413000"/>
              </a:tblGrid>
              <a:tr h="9652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Testing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Stated Hypothesis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A’ = 0.86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Kappa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= 0.46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652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Using CVS during experimenting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A’ = 0.85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Kappa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= 0.47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652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Data Table Use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A’ = 0.94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Kappa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= 0.46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pPr algn="ctr"/>
            <a:r>
              <a:rPr lang="en-US" sz="4000" dirty="0" smtClean="0"/>
              <a:t>Using Detectors to Predict </a:t>
            </a:r>
            <a:r>
              <a:rPr lang="en-US" sz="4000" dirty="0" smtClean="0"/>
              <a:t>Performance</a:t>
            </a:r>
            <a:endParaRPr lang="en-US" sz="4000" dirty="0"/>
          </a:p>
        </p:txBody>
      </p:sp>
      <p:sp>
        <p:nvSpPr>
          <p:cNvPr id="27" name="TextBox 26"/>
          <p:cNvSpPr txBox="1"/>
          <p:nvPr/>
        </p:nvSpPr>
        <p:spPr>
          <a:xfrm>
            <a:off x="457200" y="1447800"/>
            <a:ext cx="8229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Using our detectors as a basis for assessing authentic skill, we can generate models that let us: </a:t>
            </a:r>
          </a:p>
          <a:p>
            <a:endParaRPr lang="en-US" sz="2000" dirty="0" smtClean="0"/>
          </a:p>
          <a:p>
            <a:pPr marL="342900" indent="-342900">
              <a:buAutoNum type="arabicParenBoth"/>
            </a:pPr>
            <a:r>
              <a:rPr lang="en-US" sz="2000" dirty="0" smtClean="0"/>
              <a:t>Predict skill proficiency before a student starts a new activity</a:t>
            </a:r>
          </a:p>
          <a:p>
            <a:pPr marL="342900" indent="-342900">
              <a:buAutoNum type="arabicParenBoth"/>
            </a:pPr>
            <a:endParaRPr lang="en-US" sz="2000" dirty="0" smtClean="0"/>
          </a:p>
          <a:p>
            <a:pPr marL="342900" indent="-342900">
              <a:buAutoNum type="arabicParenBoth"/>
            </a:pPr>
            <a:r>
              <a:rPr lang="en-US" sz="2000" dirty="0" smtClean="0"/>
              <a:t>Research the relationship between authentic skill honed in our learning environment and other transfer measures of inquiry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657600" y="6400800"/>
            <a:ext cx="548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Sao Pedro, Baker,</a:t>
            </a:r>
            <a:r>
              <a:rPr lang="en-US" sz="1600" dirty="0" smtClean="0"/>
              <a:t> Gobert, </a:t>
            </a:r>
            <a:r>
              <a:rPr lang="en-US" sz="1600" dirty="0" err="1" smtClean="0"/>
              <a:t>Montalvo</a:t>
            </a:r>
            <a:r>
              <a:rPr lang="en-US" sz="1600" dirty="0" smtClean="0"/>
              <a:t>,</a:t>
            </a:r>
            <a:r>
              <a:rPr lang="en-US" sz="1600" dirty="0" smtClean="0"/>
              <a:t> &amp; </a:t>
            </a:r>
            <a:r>
              <a:rPr lang="en-US" sz="1600" dirty="0" err="1" smtClean="0"/>
              <a:t>Nakama</a:t>
            </a:r>
            <a:r>
              <a:rPr lang="en-US" sz="1600" dirty="0" smtClean="0"/>
              <a:t> (</a:t>
            </a:r>
            <a:r>
              <a:rPr lang="en-US" sz="1600" dirty="0" smtClean="0"/>
              <a:t>in prep.)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Revised_Master 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6600"/>
      </a:accent1>
      <a:accent2>
        <a:srgbClr val="993300"/>
      </a:accent2>
      <a:accent3>
        <a:srgbClr val="FFFFFF"/>
      </a:accent3>
      <a:accent4>
        <a:srgbClr val="000000"/>
      </a:accent4>
      <a:accent5>
        <a:srgbClr val="AAB8AA"/>
      </a:accent5>
      <a:accent6>
        <a:srgbClr val="8A2D00"/>
      </a:accent6>
      <a:hlink>
        <a:srgbClr val="006699"/>
      </a:hlink>
      <a:folHlink>
        <a:srgbClr val="B2B2B2"/>
      </a:folHlink>
    </a:clrScheme>
    <a:fontScheme name="Revised_Master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2" charset="0"/>
          </a:defRPr>
        </a:defPPr>
      </a:lstStyle>
    </a:lnDef>
  </a:objectDefaults>
  <a:extraClrSchemeLst>
    <a:extraClrScheme>
      <a:clrScheme name="Revised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vised_Mas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6600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AB8AA"/>
        </a:accent5>
        <a:accent6>
          <a:srgbClr val="008A00"/>
        </a:accent6>
        <a:hlink>
          <a:srgbClr val="66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66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AAB8AA"/>
        </a:accent5>
        <a:accent6>
          <a:srgbClr val="8A2D00"/>
        </a:accent6>
        <a:hlink>
          <a:srgbClr val="00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3000</TotalTime>
  <Words>1163</Words>
  <Application>Microsoft Macintosh PowerPoint</Application>
  <PresentationFormat>On-screen Show (4:3)</PresentationFormat>
  <Paragraphs>114</Paragraphs>
  <Slides>12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Theme1</vt:lpstr>
      <vt:lpstr>   Dr. Janice Gobert Principal Investigator jgobert@wpi.edu  Associate Professor, Social Sciences Dept. &amp; Computer Science Dept.  Co-Director,  Learning Sciences &amp; Technology Program    </vt:lpstr>
      <vt:lpstr>        Science Assistments Team     </vt:lpstr>
      <vt:lpstr>Project Overview</vt:lpstr>
      <vt:lpstr>  Students learn and are assessed while they do inquiry with microworlds   </vt:lpstr>
      <vt:lpstr>Educational Data Mining to auto-analyze log files </vt:lpstr>
      <vt:lpstr>Text Replay Tagging Software</vt:lpstr>
      <vt:lpstr>EDM, cont’d</vt:lpstr>
      <vt:lpstr>“Goodness” of our detectors for coding students’ inquiry processes</vt:lpstr>
      <vt:lpstr>Using Detectors to Predict Performance</vt:lpstr>
      <vt:lpstr>Results</vt:lpstr>
      <vt:lpstr>Papers/results cited here</vt:lpstr>
      <vt:lpstr>For more information &amp; papers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Characterizing Students’ Inquiry Skills in the Context of Microworld</dc:title>
  <dc:creator>Juel</dc:creator>
  <cp:lastModifiedBy>Janice Gobert</cp:lastModifiedBy>
  <cp:revision>259</cp:revision>
  <cp:lastPrinted>2010-11-30T18:26:42Z</cp:lastPrinted>
  <dcterms:created xsi:type="dcterms:W3CDTF">2010-11-30T17:39:55Z</dcterms:created>
  <dcterms:modified xsi:type="dcterms:W3CDTF">2010-11-30T19:17:24Z</dcterms:modified>
</cp:coreProperties>
</file>