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4660"/>
  </p:normalViewPr>
  <p:slideViewPr>
    <p:cSldViewPr snapToGrid="0">
      <p:cViewPr>
        <p:scale>
          <a:sx n="75" d="100"/>
          <a:sy n="75" d="100"/>
        </p:scale>
        <p:origin x="2694" y="9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6530A0-C6DB-4B30-A1D5-91636834F628}" type="doc">
      <dgm:prSet loTypeId="urn:microsoft.com/office/officeart/2005/8/layout/lProcess3" loCatId="process" qsTypeId="urn:microsoft.com/office/officeart/2005/8/quickstyle/simple1" qsCatId="simple" csTypeId="urn:microsoft.com/office/officeart/2005/8/colors/colorful1" csCatId="colorful" phldr="1"/>
      <dgm:spPr/>
      <dgm:t>
        <a:bodyPr/>
        <a:lstStyle/>
        <a:p>
          <a:endParaRPr lang="en-US"/>
        </a:p>
      </dgm:t>
    </dgm:pt>
    <dgm:pt modelId="{B77B0517-5FA8-40F6-B999-B97AC7E0C5E8}">
      <dgm:prSet phldrT="[Text]"/>
      <dgm:spPr/>
      <dgm:t>
        <a:bodyPr/>
        <a:lstStyle/>
        <a:p>
          <a:r>
            <a:rPr lang="en-US" dirty="0"/>
            <a:t>Deficit Approach</a:t>
          </a:r>
        </a:p>
      </dgm:t>
    </dgm:pt>
    <dgm:pt modelId="{B323DC42-D419-4E08-9192-3420C9E5AED5}" type="parTrans" cxnId="{C68CCBDB-3D48-43FC-AF70-94FDEAABB477}">
      <dgm:prSet/>
      <dgm:spPr/>
      <dgm:t>
        <a:bodyPr/>
        <a:lstStyle/>
        <a:p>
          <a:endParaRPr lang="en-US"/>
        </a:p>
      </dgm:t>
    </dgm:pt>
    <dgm:pt modelId="{6BA2D6CF-B068-4C59-AA30-DA0D54103B9C}" type="sibTrans" cxnId="{C68CCBDB-3D48-43FC-AF70-94FDEAABB477}">
      <dgm:prSet/>
      <dgm:spPr/>
      <dgm:t>
        <a:bodyPr/>
        <a:lstStyle/>
        <a:p>
          <a:endParaRPr lang="en-US"/>
        </a:p>
      </dgm:t>
    </dgm:pt>
    <dgm:pt modelId="{AEF9B19C-ED02-4668-BE78-1C97C5FE50A9}">
      <dgm:prSet phldrT="[Text]"/>
      <dgm:spPr/>
      <dgm:t>
        <a:bodyPr/>
        <a:lstStyle/>
        <a:p>
          <a:r>
            <a:rPr lang="en-US" dirty="0"/>
            <a:t>Goal: replace community practices with other “superior” ones</a:t>
          </a:r>
        </a:p>
      </dgm:t>
    </dgm:pt>
    <dgm:pt modelId="{C887126B-409B-4141-BB04-84E902A284CF}" type="parTrans" cxnId="{9A6DB02B-0D27-4D6C-8CCE-9473A67E135D}">
      <dgm:prSet/>
      <dgm:spPr/>
      <dgm:t>
        <a:bodyPr/>
        <a:lstStyle/>
        <a:p>
          <a:endParaRPr lang="en-US"/>
        </a:p>
      </dgm:t>
    </dgm:pt>
    <dgm:pt modelId="{B8A31217-ECAE-4B36-B123-920A90717855}" type="sibTrans" cxnId="{9A6DB02B-0D27-4D6C-8CCE-9473A67E135D}">
      <dgm:prSet/>
      <dgm:spPr/>
      <dgm:t>
        <a:bodyPr/>
        <a:lstStyle/>
        <a:p>
          <a:endParaRPr lang="en-US"/>
        </a:p>
      </dgm:t>
    </dgm:pt>
    <dgm:pt modelId="{BA1F9D72-EECB-4366-86A5-2A2360469BC7}">
      <dgm:prSet phldrT="[Text]"/>
      <dgm:spPr/>
      <dgm:t>
        <a:bodyPr/>
        <a:lstStyle/>
        <a:p>
          <a:r>
            <a:rPr lang="en-US" dirty="0"/>
            <a:t>View of home and community culture bankrupt of value</a:t>
          </a:r>
        </a:p>
      </dgm:t>
    </dgm:pt>
    <dgm:pt modelId="{6B843ABD-328A-4FD6-A59F-8B312AA90B79}" type="parTrans" cxnId="{6783AEC3-6FE9-425D-97DF-EF1F84DE81FD}">
      <dgm:prSet/>
      <dgm:spPr/>
      <dgm:t>
        <a:bodyPr/>
        <a:lstStyle/>
        <a:p>
          <a:endParaRPr lang="en-US"/>
        </a:p>
      </dgm:t>
    </dgm:pt>
    <dgm:pt modelId="{41BB254D-716C-4CC4-97C9-5C98DC98B98E}" type="sibTrans" cxnId="{6783AEC3-6FE9-425D-97DF-EF1F84DE81FD}">
      <dgm:prSet/>
      <dgm:spPr/>
      <dgm:t>
        <a:bodyPr/>
        <a:lstStyle/>
        <a:p>
          <a:endParaRPr lang="en-US"/>
        </a:p>
      </dgm:t>
    </dgm:pt>
    <dgm:pt modelId="{87997F50-EA5A-4728-B339-03899B00C6B1}">
      <dgm:prSet phldrT="[Text]"/>
      <dgm:spPr/>
      <dgm:t>
        <a:bodyPr/>
        <a:lstStyle/>
        <a:p>
          <a:r>
            <a:rPr lang="en-US" dirty="0"/>
            <a:t>Difference Approach</a:t>
          </a:r>
        </a:p>
      </dgm:t>
    </dgm:pt>
    <dgm:pt modelId="{0DB9B554-7A1E-4577-BFEC-308ACF93ED2D}" type="parTrans" cxnId="{C3129155-FE81-49A8-B670-1772D92F0EFA}">
      <dgm:prSet/>
      <dgm:spPr/>
      <dgm:t>
        <a:bodyPr/>
        <a:lstStyle/>
        <a:p>
          <a:endParaRPr lang="en-US"/>
        </a:p>
      </dgm:t>
    </dgm:pt>
    <dgm:pt modelId="{7DE94C73-F662-40FA-8EAF-AE525C4AC8F4}" type="sibTrans" cxnId="{C3129155-FE81-49A8-B670-1772D92F0EFA}">
      <dgm:prSet/>
      <dgm:spPr/>
      <dgm:t>
        <a:bodyPr/>
        <a:lstStyle/>
        <a:p>
          <a:endParaRPr lang="en-US"/>
        </a:p>
      </dgm:t>
    </dgm:pt>
    <dgm:pt modelId="{DC68936D-EFF8-4DFF-B98F-1ADF2DAA2484}">
      <dgm:prSet phldrT="[Text]"/>
      <dgm:spPr/>
      <dgm:t>
        <a:bodyPr/>
        <a:lstStyle/>
        <a:p>
          <a:r>
            <a:rPr lang="en-US" dirty="0"/>
            <a:t>Goal: bridge toward dominant practices without maintaining community practices</a:t>
          </a:r>
        </a:p>
      </dgm:t>
    </dgm:pt>
    <dgm:pt modelId="{AA2DEF91-7774-4045-BE4E-B6B62C278E51}" type="parTrans" cxnId="{D02E75C3-9198-43FC-9776-F0961105980C}">
      <dgm:prSet/>
      <dgm:spPr/>
      <dgm:t>
        <a:bodyPr/>
        <a:lstStyle/>
        <a:p>
          <a:endParaRPr lang="en-US"/>
        </a:p>
      </dgm:t>
    </dgm:pt>
    <dgm:pt modelId="{7471723D-1CB9-4EC0-B41B-0B2721135EC3}" type="sibTrans" cxnId="{D02E75C3-9198-43FC-9776-F0961105980C}">
      <dgm:prSet/>
      <dgm:spPr/>
      <dgm:t>
        <a:bodyPr/>
        <a:lstStyle/>
        <a:p>
          <a:endParaRPr lang="en-US"/>
        </a:p>
      </dgm:t>
    </dgm:pt>
    <dgm:pt modelId="{D62049C8-44AA-4F9F-BE83-FC252BEA8041}">
      <dgm:prSet phldrT="[Text]"/>
      <dgm:spPr/>
      <dgm:t>
        <a:bodyPr/>
        <a:lstStyle/>
        <a:p>
          <a:r>
            <a:rPr lang="en-US" dirty="0"/>
            <a:t>View of home and community culture as equal but different</a:t>
          </a:r>
        </a:p>
      </dgm:t>
    </dgm:pt>
    <dgm:pt modelId="{B80D12EE-12F3-4D8A-AB9A-3B3A12D6554D}" type="parTrans" cxnId="{C1E78AFD-5983-4634-8F92-ED8BEAAD0781}">
      <dgm:prSet/>
      <dgm:spPr/>
      <dgm:t>
        <a:bodyPr/>
        <a:lstStyle/>
        <a:p>
          <a:endParaRPr lang="en-US"/>
        </a:p>
      </dgm:t>
    </dgm:pt>
    <dgm:pt modelId="{6A39E177-9970-479C-9836-C89C8AA19297}" type="sibTrans" cxnId="{C1E78AFD-5983-4634-8F92-ED8BEAAD0781}">
      <dgm:prSet/>
      <dgm:spPr/>
      <dgm:t>
        <a:bodyPr/>
        <a:lstStyle/>
        <a:p>
          <a:endParaRPr lang="en-US"/>
        </a:p>
      </dgm:t>
    </dgm:pt>
    <dgm:pt modelId="{1D9211A2-85D8-46C5-92AA-3D2C362685C8}">
      <dgm:prSet phldrT="[Text]"/>
      <dgm:spPr/>
      <dgm:t>
        <a:bodyPr/>
        <a:lstStyle/>
        <a:p>
          <a:r>
            <a:rPr lang="en-US" dirty="0"/>
            <a:t>Resource (Asset-based) Approaches</a:t>
          </a:r>
        </a:p>
      </dgm:t>
    </dgm:pt>
    <dgm:pt modelId="{062D33E2-AC57-4C7E-84FA-B960981F18D7}" type="parTrans" cxnId="{5D74018C-979C-4452-B703-68EB116BDD41}">
      <dgm:prSet/>
      <dgm:spPr/>
      <dgm:t>
        <a:bodyPr/>
        <a:lstStyle/>
        <a:p>
          <a:endParaRPr lang="en-US"/>
        </a:p>
      </dgm:t>
    </dgm:pt>
    <dgm:pt modelId="{2602E4E3-F9DD-4816-A42A-3CF2FAB1219A}" type="sibTrans" cxnId="{5D74018C-979C-4452-B703-68EB116BDD41}">
      <dgm:prSet/>
      <dgm:spPr/>
      <dgm:t>
        <a:bodyPr/>
        <a:lstStyle/>
        <a:p>
          <a:endParaRPr lang="en-US"/>
        </a:p>
      </dgm:t>
    </dgm:pt>
    <dgm:pt modelId="{18B8B2EF-C918-42EC-A091-CA0E9FEF2A5D}">
      <dgm:prSet phldrT="[Text]"/>
      <dgm:spPr/>
      <dgm:t>
        <a:bodyPr/>
        <a:lstStyle/>
        <a:p>
          <a:r>
            <a:rPr lang="en-US" dirty="0"/>
            <a:t>Goal: provide access to dominant practices while sustaining community practices</a:t>
          </a:r>
        </a:p>
      </dgm:t>
    </dgm:pt>
    <dgm:pt modelId="{E419044D-11C0-45A2-8FFF-00A7BDC8C7F1}" type="parTrans" cxnId="{0C0A700F-B7C3-4D55-88DF-87E4B0919ED1}">
      <dgm:prSet/>
      <dgm:spPr/>
      <dgm:t>
        <a:bodyPr/>
        <a:lstStyle/>
        <a:p>
          <a:endParaRPr lang="en-US"/>
        </a:p>
      </dgm:t>
    </dgm:pt>
    <dgm:pt modelId="{42244E51-D893-4475-A887-AE0B4A49344D}" type="sibTrans" cxnId="{0C0A700F-B7C3-4D55-88DF-87E4B0919ED1}">
      <dgm:prSet/>
      <dgm:spPr/>
      <dgm:t>
        <a:bodyPr/>
        <a:lstStyle/>
        <a:p>
          <a:endParaRPr lang="en-US"/>
        </a:p>
      </dgm:t>
    </dgm:pt>
    <dgm:pt modelId="{BDE698F1-52E7-4D3E-B048-54DF5C0EBADE}">
      <dgm:prSet phldrT="[Text]"/>
      <dgm:spPr/>
      <dgm:t>
        <a:bodyPr/>
        <a:lstStyle/>
        <a:p>
          <a:r>
            <a:rPr lang="en-US" dirty="0"/>
            <a:t>View of home and community practices as a resource</a:t>
          </a:r>
        </a:p>
      </dgm:t>
    </dgm:pt>
    <dgm:pt modelId="{689CEBBE-0BC4-4082-B0C5-32ABB944E338}" type="parTrans" cxnId="{C1E6B1D0-4A5E-4079-AB7C-C21B7922CC86}">
      <dgm:prSet/>
      <dgm:spPr/>
      <dgm:t>
        <a:bodyPr/>
        <a:lstStyle/>
        <a:p>
          <a:endParaRPr lang="en-US"/>
        </a:p>
      </dgm:t>
    </dgm:pt>
    <dgm:pt modelId="{ECC7206D-208F-476C-92BE-492A518ACBEA}" type="sibTrans" cxnId="{C1E6B1D0-4A5E-4079-AB7C-C21B7922CC86}">
      <dgm:prSet/>
      <dgm:spPr/>
      <dgm:t>
        <a:bodyPr/>
        <a:lstStyle/>
        <a:p>
          <a:endParaRPr lang="en-US"/>
        </a:p>
      </dgm:t>
    </dgm:pt>
    <dgm:pt modelId="{D2F24BCE-3776-4083-9AC2-5B954A1873C2}" type="pres">
      <dgm:prSet presAssocID="{536530A0-C6DB-4B30-A1D5-91636834F628}" presName="Name0" presStyleCnt="0">
        <dgm:presLayoutVars>
          <dgm:chPref val="3"/>
          <dgm:dir/>
          <dgm:animLvl val="lvl"/>
          <dgm:resizeHandles/>
        </dgm:presLayoutVars>
      </dgm:prSet>
      <dgm:spPr/>
    </dgm:pt>
    <dgm:pt modelId="{4CB38170-C3A6-4F4F-9ABD-6410047A79A7}" type="pres">
      <dgm:prSet presAssocID="{B77B0517-5FA8-40F6-B999-B97AC7E0C5E8}" presName="horFlow" presStyleCnt="0"/>
      <dgm:spPr/>
    </dgm:pt>
    <dgm:pt modelId="{766F371A-53D1-4813-9A40-F86878CD829E}" type="pres">
      <dgm:prSet presAssocID="{B77B0517-5FA8-40F6-B999-B97AC7E0C5E8}" presName="bigChev" presStyleLbl="node1" presStyleIdx="0" presStyleCnt="3"/>
      <dgm:spPr/>
    </dgm:pt>
    <dgm:pt modelId="{A0793362-C239-48FC-9E3F-A8E7CFD3B51D}" type="pres">
      <dgm:prSet presAssocID="{C887126B-409B-4141-BB04-84E902A284CF}" presName="parTrans" presStyleCnt="0"/>
      <dgm:spPr/>
    </dgm:pt>
    <dgm:pt modelId="{9930B8AB-C431-4B94-A81A-DB2A79629441}" type="pres">
      <dgm:prSet presAssocID="{AEF9B19C-ED02-4668-BE78-1C97C5FE50A9}" presName="node" presStyleLbl="alignAccFollowNode1" presStyleIdx="0" presStyleCnt="6">
        <dgm:presLayoutVars>
          <dgm:bulletEnabled val="1"/>
        </dgm:presLayoutVars>
      </dgm:prSet>
      <dgm:spPr/>
    </dgm:pt>
    <dgm:pt modelId="{2D9BE4DF-7C74-4872-A225-E70EEDF02D01}" type="pres">
      <dgm:prSet presAssocID="{B8A31217-ECAE-4B36-B123-920A90717855}" presName="sibTrans" presStyleCnt="0"/>
      <dgm:spPr/>
    </dgm:pt>
    <dgm:pt modelId="{24DEA1EC-633A-4CA0-A90C-B6BDCC22714E}" type="pres">
      <dgm:prSet presAssocID="{BA1F9D72-EECB-4366-86A5-2A2360469BC7}" presName="node" presStyleLbl="alignAccFollowNode1" presStyleIdx="1" presStyleCnt="6">
        <dgm:presLayoutVars>
          <dgm:bulletEnabled val="1"/>
        </dgm:presLayoutVars>
      </dgm:prSet>
      <dgm:spPr/>
    </dgm:pt>
    <dgm:pt modelId="{EB86D932-A276-48BE-AE4B-91EA7FF59055}" type="pres">
      <dgm:prSet presAssocID="{B77B0517-5FA8-40F6-B999-B97AC7E0C5E8}" presName="vSp" presStyleCnt="0"/>
      <dgm:spPr/>
    </dgm:pt>
    <dgm:pt modelId="{8C73623E-991F-4AF0-AF24-CA94AEE83447}" type="pres">
      <dgm:prSet presAssocID="{87997F50-EA5A-4728-B339-03899B00C6B1}" presName="horFlow" presStyleCnt="0"/>
      <dgm:spPr/>
    </dgm:pt>
    <dgm:pt modelId="{431CF2CE-48CA-4BFE-BBE0-5E9264F9CECC}" type="pres">
      <dgm:prSet presAssocID="{87997F50-EA5A-4728-B339-03899B00C6B1}" presName="bigChev" presStyleLbl="node1" presStyleIdx="1" presStyleCnt="3"/>
      <dgm:spPr/>
    </dgm:pt>
    <dgm:pt modelId="{C18543F6-7B2F-40C9-BC32-003DE88DFD3A}" type="pres">
      <dgm:prSet presAssocID="{AA2DEF91-7774-4045-BE4E-B6B62C278E51}" presName="parTrans" presStyleCnt="0"/>
      <dgm:spPr/>
    </dgm:pt>
    <dgm:pt modelId="{4231D433-AE6D-48A7-9CBC-E00AA5F4FF19}" type="pres">
      <dgm:prSet presAssocID="{DC68936D-EFF8-4DFF-B98F-1ADF2DAA2484}" presName="node" presStyleLbl="alignAccFollowNode1" presStyleIdx="2" presStyleCnt="6">
        <dgm:presLayoutVars>
          <dgm:bulletEnabled val="1"/>
        </dgm:presLayoutVars>
      </dgm:prSet>
      <dgm:spPr/>
    </dgm:pt>
    <dgm:pt modelId="{795DB7D0-3B73-4621-8CE5-749D9E8817E0}" type="pres">
      <dgm:prSet presAssocID="{7471723D-1CB9-4EC0-B41B-0B2721135EC3}" presName="sibTrans" presStyleCnt="0"/>
      <dgm:spPr/>
    </dgm:pt>
    <dgm:pt modelId="{BAC33AEB-73CC-42D1-8585-3015D4AA390C}" type="pres">
      <dgm:prSet presAssocID="{D62049C8-44AA-4F9F-BE83-FC252BEA8041}" presName="node" presStyleLbl="alignAccFollowNode1" presStyleIdx="3" presStyleCnt="6">
        <dgm:presLayoutVars>
          <dgm:bulletEnabled val="1"/>
        </dgm:presLayoutVars>
      </dgm:prSet>
      <dgm:spPr/>
    </dgm:pt>
    <dgm:pt modelId="{89400D7C-01B7-448B-890B-8FC7774EBFC1}" type="pres">
      <dgm:prSet presAssocID="{87997F50-EA5A-4728-B339-03899B00C6B1}" presName="vSp" presStyleCnt="0"/>
      <dgm:spPr/>
    </dgm:pt>
    <dgm:pt modelId="{F5871F4E-C389-4F8F-BF3F-8236496387E7}" type="pres">
      <dgm:prSet presAssocID="{1D9211A2-85D8-46C5-92AA-3D2C362685C8}" presName="horFlow" presStyleCnt="0"/>
      <dgm:spPr/>
    </dgm:pt>
    <dgm:pt modelId="{1E18703B-BBE4-4D23-B9EE-1BB352DFEF8D}" type="pres">
      <dgm:prSet presAssocID="{1D9211A2-85D8-46C5-92AA-3D2C362685C8}" presName="bigChev" presStyleLbl="node1" presStyleIdx="2" presStyleCnt="3"/>
      <dgm:spPr/>
    </dgm:pt>
    <dgm:pt modelId="{F0E4FA0C-2D12-4885-AF95-887FDA5C828D}" type="pres">
      <dgm:prSet presAssocID="{E419044D-11C0-45A2-8FFF-00A7BDC8C7F1}" presName="parTrans" presStyleCnt="0"/>
      <dgm:spPr/>
    </dgm:pt>
    <dgm:pt modelId="{1EF0C3D3-931D-4522-B721-DD6ECB85E52B}" type="pres">
      <dgm:prSet presAssocID="{18B8B2EF-C918-42EC-A091-CA0E9FEF2A5D}" presName="node" presStyleLbl="alignAccFollowNode1" presStyleIdx="4" presStyleCnt="6">
        <dgm:presLayoutVars>
          <dgm:bulletEnabled val="1"/>
        </dgm:presLayoutVars>
      </dgm:prSet>
      <dgm:spPr/>
    </dgm:pt>
    <dgm:pt modelId="{8239AB6B-A1FC-47CC-B678-3F1E54D79146}" type="pres">
      <dgm:prSet presAssocID="{42244E51-D893-4475-A887-AE0B4A49344D}" presName="sibTrans" presStyleCnt="0"/>
      <dgm:spPr/>
    </dgm:pt>
    <dgm:pt modelId="{76805FF3-4264-467F-B96B-0293863C04BC}" type="pres">
      <dgm:prSet presAssocID="{BDE698F1-52E7-4D3E-B048-54DF5C0EBADE}" presName="node" presStyleLbl="alignAccFollowNode1" presStyleIdx="5" presStyleCnt="6">
        <dgm:presLayoutVars>
          <dgm:bulletEnabled val="1"/>
        </dgm:presLayoutVars>
      </dgm:prSet>
      <dgm:spPr/>
    </dgm:pt>
  </dgm:ptLst>
  <dgm:cxnLst>
    <dgm:cxn modelId="{0C0A700F-B7C3-4D55-88DF-87E4B0919ED1}" srcId="{1D9211A2-85D8-46C5-92AA-3D2C362685C8}" destId="{18B8B2EF-C918-42EC-A091-CA0E9FEF2A5D}" srcOrd="0" destOrd="0" parTransId="{E419044D-11C0-45A2-8FFF-00A7BDC8C7F1}" sibTransId="{42244E51-D893-4475-A887-AE0B4A49344D}"/>
    <dgm:cxn modelId="{C2B5E615-9712-4AAB-98DC-D64EEF1584AD}" type="presOf" srcId="{18B8B2EF-C918-42EC-A091-CA0E9FEF2A5D}" destId="{1EF0C3D3-931D-4522-B721-DD6ECB85E52B}" srcOrd="0" destOrd="0" presId="urn:microsoft.com/office/officeart/2005/8/layout/lProcess3"/>
    <dgm:cxn modelId="{0A0E971D-62D9-43F1-BBDC-EBF06D5EBD46}" type="presOf" srcId="{BDE698F1-52E7-4D3E-B048-54DF5C0EBADE}" destId="{76805FF3-4264-467F-B96B-0293863C04BC}" srcOrd="0" destOrd="0" presId="urn:microsoft.com/office/officeart/2005/8/layout/lProcess3"/>
    <dgm:cxn modelId="{63FF4125-C733-4C7A-9996-3A2865A4743B}" type="presOf" srcId="{B77B0517-5FA8-40F6-B999-B97AC7E0C5E8}" destId="{766F371A-53D1-4813-9A40-F86878CD829E}" srcOrd="0" destOrd="0" presId="urn:microsoft.com/office/officeart/2005/8/layout/lProcess3"/>
    <dgm:cxn modelId="{9A6DB02B-0D27-4D6C-8CCE-9473A67E135D}" srcId="{B77B0517-5FA8-40F6-B999-B97AC7E0C5E8}" destId="{AEF9B19C-ED02-4668-BE78-1C97C5FE50A9}" srcOrd="0" destOrd="0" parTransId="{C887126B-409B-4141-BB04-84E902A284CF}" sibTransId="{B8A31217-ECAE-4B36-B123-920A90717855}"/>
    <dgm:cxn modelId="{F9B3BD4B-DBB2-4781-A10D-C0A296C04524}" type="presOf" srcId="{87997F50-EA5A-4728-B339-03899B00C6B1}" destId="{431CF2CE-48CA-4BFE-BBE0-5E9264F9CECC}" srcOrd="0" destOrd="0" presId="urn:microsoft.com/office/officeart/2005/8/layout/lProcess3"/>
    <dgm:cxn modelId="{C3129155-FE81-49A8-B670-1772D92F0EFA}" srcId="{536530A0-C6DB-4B30-A1D5-91636834F628}" destId="{87997F50-EA5A-4728-B339-03899B00C6B1}" srcOrd="1" destOrd="0" parTransId="{0DB9B554-7A1E-4577-BFEC-308ACF93ED2D}" sibTransId="{7DE94C73-F662-40FA-8EAF-AE525C4AC8F4}"/>
    <dgm:cxn modelId="{3D3A8F79-FAB1-46D6-BD15-892D9A29AB82}" type="presOf" srcId="{DC68936D-EFF8-4DFF-B98F-1ADF2DAA2484}" destId="{4231D433-AE6D-48A7-9CBC-E00AA5F4FF19}" srcOrd="0" destOrd="0" presId="urn:microsoft.com/office/officeart/2005/8/layout/lProcess3"/>
    <dgm:cxn modelId="{5D74018C-979C-4452-B703-68EB116BDD41}" srcId="{536530A0-C6DB-4B30-A1D5-91636834F628}" destId="{1D9211A2-85D8-46C5-92AA-3D2C362685C8}" srcOrd="2" destOrd="0" parTransId="{062D33E2-AC57-4C7E-84FA-B960981F18D7}" sibTransId="{2602E4E3-F9DD-4816-A42A-3CF2FAB1219A}"/>
    <dgm:cxn modelId="{D3FF9990-1526-4DD2-88AF-37BDA1B44ED6}" type="presOf" srcId="{D62049C8-44AA-4F9F-BE83-FC252BEA8041}" destId="{BAC33AEB-73CC-42D1-8585-3015D4AA390C}" srcOrd="0" destOrd="0" presId="urn:microsoft.com/office/officeart/2005/8/layout/lProcess3"/>
    <dgm:cxn modelId="{250827A2-90E7-4A95-8ECC-51097D456213}" type="presOf" srcId="{BA1F9D72-EECB-4366-86A5-2A2360469BC7}" destId="{24DEA1EC-633A-4CA0-A90C-B6BDCC22714E}" srcOrd="0" destOrd="0" presId="urn:microsoft.com/office/officeart/2005/8/layout/lProcess3"/>
    <dgm:cxn modelId="{5F1DE2A2-6CEC-4790-83F6-562188749032}" type="presOf" srcId="{AEF9B19C-ED02-4668-BE78-1C97C5FE50A9}" destId="{9930B8AB-C431-4B94-A81A-DB2A79629441}" srcOrd="0" destOrd="0" presId="urn:microsoft.com/office/officeart/2005/8/layout/lProcess3"/>
    <dgm:cxn modelId="{D02E75C3-9198-43FC-9776-F0961105980C}" srcId="{87997F50-EA5A-4728-B339-03899B00C6B1}" destId="{DC68936D-EFF8-4DFF-B98F-1ADF2DAA2484}" srcOrd="0" destOrd="0" parTransId="{AA2DEF91-7774-4045-BE4E-B6B62C278E51}" sibTransId="{7471723D-1CB9-4EC0-B41B-0B2721135EC3}"/>
    <dgm:cxn modelId="{6783AEC3-6FE9-425D-97DF-EF1F84DE81FD}" srcId="{B77B0517-5FA8-40F6-B999-B97AC7E0C5E8}" destId="{BA1F9D72-EECB-4366-86A5-2A2360469BC7}" srcOrd="1" destOrd="0" parTransId="{6B843ABD-328A-4FD6-A59F-8B312AA90B79}" sibTransId="{41BB254D-716C-4CC4-97C9-5C98DC98B98E}"/>
    <dgm:cxn modelId="{E6DBBCC3-400F-40D6-B1EC-BDB792F2BE94}" type="presOf" srcId="{536530A0-C6DB-4B30-A1D5-91636834F628}" destId="{D2F24BCE-3776-4083-9AC2-5B954A1873C2}" srcOrd="0" destOrd="0" presId="urn:microsoft.com/office/officeart/2005/8/layout/lProcess3"/>
    <dgm:cxn modelId="{C1E6B1D0-4A5E-4079-AB7C-C21B7922CC86}" srcId="{1D9211A2-85D8-46C5-92AA-3D2C362685C8}" destId="{BDE698F1-52E7-4D3E-B048-54DF5C0EBADE}" srcOrd="1" destOrd="0" parTransId="{689CEBBE-0BC4-4082-B0C5-32ABB944E338}" sibTransId="{ECC7206D-208F-476C-92BE-492A518ACBEA}"/>
    <dgm:cxn modelId="{1C8EEAD9-C3CC-4D4B-B226-868F9DEF07AD}" type="presOf" srcId="{1D9211A2-85D8-46C5-92AA-3D2C362685C8}" destId="{1E18703B-BBE4-4D23-B9EE-1BB352DFEF8D}" srcOrd="0" destOrd="0" presId="urn:microsoft.com/office/officeart/2005/8/layout/lProcess3"/>
    <dgm:cxn modelId="{C68CCBDB-3D48-43FC-AF70-94FDEAABB477}" srcId="{536530A0-C6DB-4B30-A1D5-91636834F628}" destId="{B77B0517-5FA8-40F6-B999-B97AC7E0C5E8}" srcOrd="0" destOrd="0" parTransId="{B323DC42-D419-4E08-9192-3420C9E5AED5}" sibTransId="{6BA2D6CF-B068-4C59-AA30-DA0D54103B9C}"/>
    <dgm:cxn modelId="{C1E78AFD-5983-4634-8F92-ED8BEAAD0781}" srcId="{87997F50-EA5A-4728-B339-03899B00C6B1}" destId="{D62049C8-44AA-4F9F-BE83-FC252BEA8041}" srcOrd="1" destOrd="0" parTransId="{B80D12EE-12F3-4D8A-AB9A-3B3A12D6554D}" sibTransId="{6A39E177-9970-479C-9836-C89C8AA19297}"/>
    <dgm:cxn modelId="{4D6EC6F7-8728-4447-B909-00DC184B611D}" type="presParOf" srcId="{D2F24BCE-3776-4083-9AC2-5B954A1873C2}" destId="{4CB38170-C3A6-4F4F-9ABD-6410047A79A7}" srcOrd="0" destOrd="0" presId="urn:microsoft.com/office/officeart/2005/8/layout/lProcess3"/>
    <dgm:cxn modelId="{CD0C113D-4134-4A53-A26D-BC2FE6741631}" type="presParOf" srcId="{4CB38170-C3A6-4F4F-9ABD-6410047A79A7}" destId="{766F371A-53D1-4813-9A40-F86878CD829E}" srcOrd="0" destOrd="0" presId="urn:microsoft.com/office/officeart/2005/8/layout/lProcess3"/>
    <dgm:cxn modelId="{79976412-A0ED-41F8-A700-F69113E7E949}" type="presParOf" srcId="{4CB38170-C3A6-4F4F-9ABD-6410047A79A7}" destId="{A0793362-C239-48FC-9E3F-A8E7CFD3B51D}" srcOrd="1" destOrd="0" presId="urn:microsoft.com/office/officeart/2005/8/layout/lProcess3"/>
    <dgm:cxn modelId="{0CE160CA-7214-439C-88AB-5F54F5B2221F}" type="presParOf" srcId="{4CB38170-C3A6-4F4F-9ABD-6410047A79A7}" destId="{9930B8AB-C431-4B94-A81A-DB2A79629441}" srcOrd="2" destOrd="0" presId="urn:microsoft.com/office/officeart/2005/8/layout/lProcess3"/>
    <dgm:cxn modelId="{B2086F34-D6AF-48E9-9496-BA2F6A5688ED}" type="presParOf" srcId="{4CB38170-C3A6-4F4F-9ABD-6410047A79A7}" destId="{2D9BE4DF-7C74-4872-A225-E70EEDF02D01}" srcOrd="3" destOrd="0" presId="urn:microsoft.com/office/officeart/2005/8/layout/lProcess3"/>
    <dgm:cxn modelId="{294494CD-4D37-43BB-94D6-FFA6CB05B86D}" type="presParOf" srcId="{4CB38170-C3A6-4F4F-9ABD-6410047A79A7}" destId="{24DEA1EC-633A-4CA0-A90C-B6BDCC22714E}" srcOrd="4" destOrd="0" presId="urn:microsoft.com/office/officeart/2005/8/layout/lProcess3"/>
    <dgm:cxn modelId="{ECBD2E7C-CAB8-4C9D-899B-23466D6AB4A6}" type="presParOf" srcId="{D2F24BCE-3776-4083-9AC2-5B954A1873C2}" destId="{EB86D932-A276-48BE-AE4B-91EA7FF59055}" srcOrd="1" destOrd="0" presId="urn:microsoft.com/office/officeart/2005/8/layout/lProcess3"/>
    <dgm:cxn modelId="{404A2768-7790-44D9-8B62-608850CC35D1}" type="presParOf" srcId="{D2F24BCE-3776-4083-9AC2-5B954A1873C2}" destId="{8C73623E-991F-4AF0-AF24-CA94AEE83447}" srcOrd="2" destOrd="0" presId="urn:microsoft.com/office/officeart/2005/8/layout/lProcess3"/>
    <dgm:cxn modelId="{4F27908F-B45D-4960-AF31-CE03165FF9F8}" type="presParOf" srcId="{8C73623E-991F-4AF0-AF24-CA94AEE83447}" destId="{431CF2CE-48CA-4BFE-BBE0-5E9264F9CECC}" srcOrd="0" destOrd="0" presId="urn:microsoft.com/office/officeart/2005/8/layout/lProcess3"/>
    <dgm:cxn modelId="{6BD5E17A-5DA4-41CD-9A98-6BCFE7BB8298}" type="presParOf" srcId="{8C73623E-991F-4AF0-AF24-CA94AEE83447}" destId="{C18543F6-7B2F-40C9-BC32-003DE88DFD3A}" srcOrd="1" destOrd="0" presId="urn:microsoft.com/office/officeart/2005/8/layout/lProcess3"/>
    <dgm:cxn modelId="{9A53A01C-5086-4557-B483-89F61F233066}" type="presParOf" srcId="{8C73623E-991F-4AF0-AF24-CA94AEE83447}" destId="{4231D433-AE6D-48A7-9CBC-E00AA5F4FF19}" srcOrd="2" destOrd="0" presId="urn:microsoft.com/office/officeart/2005/8/layout/lProcess3"/>
    <dgm:cxn modelId="{DAE5FAA1-55F7-4CEA-AD2C-F663317C8BD7}" type="presParOf" srcId="{8C73623E-991F-4AF0-AF24-CA94AEE83447}" destId="{795DB7D0-3B73-4621-8CE5-749D9E8817E0}" srcOrd="3" destOrd="0" presId="urn:microsoft.com/office/officeart/2005/8/layout/lProcess3"/>
    <dgm:cxn modelId="{436AD09C-58D0-446E-8577-A27528600969}" type="presParOf" srcId="{8C73623E-991F-4AF0-AF24-CA94AEE83447}" destId="{BAC33AEB-73CC-42D1-8585-3015D4AA390C}" srcOrd="4" destOrd="0" presId="urn:microsoft.com/office/officeart/2005/8/layout/lProcess3"/>
    <dgm:cxn modelId="{C39E1B10-F40C-433F-AD0D-B61BC1DBB021}" type="presParOf" srcId="{D2F24BCE-3776-4083-9AC2-5B954A1873C2}" destId="{89400D7C-01B7-448B-890B-8FC7774EBFC1}" srcOrd="3" destOrd="0" presId="urn:microsoft.com/office/officeart/2005/8/layout/lProcess3"/>
    <dgm:cxn modelId="{B8EB3ADB-FADC-4067-A8BF-18C33139E7B2}" type="presParOf" srcId="{D2F24BCE-3776-4083-9AC2-5B954A1873C2}" destId="{F5871F4E-C389-4F8F-BF3F-8236496387E7}" srcOrd="4" destOrd="0" presId="urn:microsoft.com/office/officeart/2005/8/layout/lProcess3"/>
    <dgm:cxn modelId="{B1F82E02-A752-4A0F-9366-E18B5F387374}" type="presParOf" srcId="{F5871F4E-C389-4F8F-BF3F-8236496387E7}" destId="{1E18703B-BBE4-4D23-B9EE-1BB352DFEF8D}" srcOrd="0" destOrd="0" presId="urn:microsoft.com/office/officeart/2005/8/layout/lProcess3"/>
    <dgm:cxn modelId="{D9B4E23C-8F15-49B3-88FB-E7AC63D4BB1C}" type="presParOf" srcId="{F5871F4E-C389-4F8F-BF3F-8236496387E7}" destId="{F0E4FA0C-2D12-4885-AF95-887FDA5C828D}" srcOrd="1" destOrd="0" presId="urn:microsoft.com/office/officeart/2005/8/layout/lProcess3"/>
    <dgm:cxn modelId="{EE5D3E43-280E-4CC7-AB2D-1FE3BC555123}" type="presParOf" srcId="{F5871F4E-C389-4F8F-BF3F-8236496387E7}" destId="{1EF0C3D3-931D-4522-B721-DD6ECB85E52B}" srcOrd="2" destOrd="0" presId="urn:microsoft.com/office/officeart/2005/8/layout/lProcess3"/>
    <dgm:cxn modelId="{E2A55858-97E2-4864-AC9B-A0EA75E7D4D8}" type="presParOf" srcId="{F5871F4E-C389-4F8F-BF3F-8236496387E7}" destId="{8239AB6B-A1FC-47CC-B678-3F1E54D79146}" srcOrd="3" destOrd="0" presId="urn:microsoft.com/office/officeart/2005/8/layout/lProcess3"/>
    <dgm:cxn modelId="{77DC8D7D-0007-45E1-AA57-F2AF895E16A4}" type="presParOf" srcId="{F5871F4E-C389-4F8F-BF3F-8236496387E7}" destId="{76805FF3-4264-467F-B96B-0293863C04BC}" srcOrd="4"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F371A-53D1-4813-9A40-F86878CD829E}">
      <dsp:nvSpPr>
        <dsp:cNvPr id="0" name=""/>
        <dsp:cNvSpPr/>
      </dsp:nvSpPr>
      <dsp:spPr>
        <a:xfrm>
          <a:off x="730" y="90985"/>
          <a:ext cx="1128776" cy="451510"/>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Deficit Approach</a:t>
          </a:r>
        </a:p>
      </dsp:txBody>
      <dsp:txXfrm>
        <a:off x="226485" y="90985"/>
        <a:ext cx="677266" cy="451510"/>
      </dsp:txXfrm>
    </dsp:sp>
    <dsp:sp modelId="{9930B8AB-C431-4B94-A81A-DB2A79629441}">
      <dsp:nvSpPr>
        <dsp:cNvPr id="0" name=""/>
        <dsp:cNvSpPr/>
      </dsp:nvSpPr>
      <dsp:spPr>
        <a:xfrm>
          <a:off x="982765" y="129364"/>
          <a:ext cx="936884" cy="374753"/>
        </a:xfrm>
        <a:prstGeom prst="chevron">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Goal: replace community practices with other “superior” ones</a:t>
          </a:r>
        </a:p>
      </dsp:txBody>
      <dsp:txXfrm>
        <a:off x="1170142" y="129364"/>
        <a:ext cx="562131" cy="374753"/>
      </dsp:txXfrm>
    </dsp:sp>
    <dsp:sp modelId="{24DEA1EC-633A-4CA0-A90C-B6BDCC22714E}">
      <dsp:nvSpPr>
        <dsp:cNvPr id="0" name=""/>
        <dsp:cNvSpPr/>
      </dsp:nvSpPr>
      <dsp:spPr>
        <a:xfrm>
          <a:off x="1788486" y="129364"/>
          <a:ext cx="936884" cy="374753"/>
        </a:xfrm>
        <a:prstGeom prst="chevron">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View of home and community culture bankrupt of value</a:t>
          </a:r>
        </a:p>
      </dsp:txBody>
      <dsp:txXfrm>
        <a:off x="1975863" y="129364"/>
        <a:ext cx="562131" cy="374753"/>
      </dsp:txXfrm>
    </dsp:sp>
    <dsp:sp modelId="{431CF2CE-48CA-4BFE-BBE0-5E9264F9CECC}">
      <dsp:nvSpPr>
        <dsp:cNvPr id="0" name=""/>
        <dsp:cNvSpPr/>
      </dsp:nvSpPr>
      <dsp:spPr>
        <a:xfrm>
          <a:off x="730" y="605707"/>
          <a:ext cx="1128776" cy="451510"/>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en-US" sz="900" kern="1200" dirty="0"/>
            <a:t>Difference Approach</a:t>
          </a:r>
        </a:p>
      </dsp:txBody>
      <dsp:txXfrm>
        <a:off x="226485" y="605707"/>
        <a:ext cx="677266" cy="451510"/>
      </dsp:txXfrm>
    </dsp:sp>
    <dsp:sp modelId="{4231D433-AE6D-48A7-9CBC-E00AA5F4FF19}">
      <dsp:nvSpPr>
        <dsp:cNvPr id="0" name=""/>
        <dsp:cNvSpPr/>
      </dsp:nvSpPr>
      <dsp:spPr>
        <a:xfrm>
          <a:off x="982765" y="644086"/>
          <a:ext cx="936884" cy="374753"/>
        </a:xfrm>
        <a:prstGeom prst="chevron">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Goal: bridge toward dominant practices without maintaining community practices</a:t>
          </a:r>
        </a:p>
      </dsp:txBody>
      <dsp:txXfrm>
        <a:off x="1170142" y="644086"/>
        <a:ext cx="562131" cy="374753"/>
      </dsp:txXfrm>
    </dsp:sp>
    <dsp:sp modelId="{BAC33AEB-73CC-42D1-8585-3015D4AA390C}">
      <dsp:nvSpPr>
        <dsp:cNvPr id="0" name=""/>
        <dsp:cNvSpPr/>
      </dsp:nvSpPr>
      <dsp:spPr>
        <a:xfrm>
          <a:off x="1788486" y="644086"/>
          <a:ext cx="936884" cy="374753"/>
        </a:xfrm>
        <a:prstGeom prst="chevron">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View of home and community culture as equal but different</a:t>
          </a:r>
        </a:p>
      </dsp:txBody>
      <dsp:txXfrm>
        <a:off x="1975863" y="644086"/>
        <a:ext cx="562131" cy="374753"/>
      </dsp:txXfrm>
    </dsp:sp>
    <dsp:sp modelId="{1E18703B-BBE4-4D23-B9EE-1BB352DFEF8D}">
      <dsp:nvSpPr>
        <dsp:cNvPr id="0" name=""/>
        <dsp:cNvSpPr/>
      </dsp:nvSpPr>
      <dsp:spPr>
        <a:xfrm>
          <a:off x="730" y="1120429"/>
          <a:ext cx="1128776" cy="451510"/>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en-US" sz="900" kern="1200" dirty="0"/>
            <a:t>Resource (Asset-based) Approaches</a:t>
          </a:r>
        </a:p>
      </dsp:txBody>
      <dsp:txXfrm>
        <a:off x="226485" y="1120429"/>
        <a:ext cx="677266" cy="451510"/>
      </dsp:txXfrm>
    </dsp:sp>
    <dsp:sp modelId="{1EF0C3D3-931D-4522-B721-DD6ECB85E52B}">
      <dsp:nvSpPr>
        <dsp:cNvPr id="0" name=""/>
        <dsp:cNvSpPr/>
      </dsp:nvSpPr>
      <dsp:spPr>
        <a:xfrm>
          <a:off x="982765" y="1158808"/>
          <a:ext cx="936884" cy="374753"/>
        </a:xfrm>
        <a:prstGeom prst="chevron">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Goal: provide access to dominant practices while sustaining community practices</a:t>
          </a:r>
        </a:p>
      </dsp:txBody>
      <dsp:txXfrm>
        <a:off x="1170142" y="1158808"/>
        <a:ext cx="562131" cy="374753"/>
      </dsp:txXfrm>
    </dsp:sp>
    <dsp:sp modelId="{76805FF3-4264-467F-B96B-0293863C04BC}">
      <dsp:nvSpPr>
        <dsp:cNvPr id="0" name=""/>
        <dsp:cNvSpPr/>
      </dsp:nvSpPr>
      <dsp:spPr>
        <a:xfrm>
          <a:off x="1788486" y="1158808"/>
          <a:ext cx="936884" cy="374753"/>
        </a:xfrm>
        <a:prstGeom prst="chevron">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50" tIns="3175" rIns="0" bIns="3175" numCol="1" spcCol="1270" anchor="ctr" anchorCtr="0">
          <a:noAutofit/>
        </a:bodyPr>
        <a:lstStyle/>
        <a:p>
          <a:pPr marL="0" lvl="0" indent="0" algn="ctr" defTabSz="222250">
            <a:lnSpc>
              <a:spcPct val="90000"/>
            </a:lnSpc>
            <a:spcBef>
              <a:spcPct val="0"/>
            </a:spcBef>
            <a:spcAft>
              <a:spcPct val="35000"/>
            </a:spcAft>
            <a:buNone/>
          </a:pPr>
          <a:r>
            <a:rPr lang="en-US" sz="500" kern="1200" dirty="0"/>
            <a:t>View of home and community practices as a resource</a:t>
          </a:r>
        </a:p>
      </dsp:txBody>
      <dsp:txXfrm>
        <a:off x="1975863" y="1158808"/>
        <a:ext cx="562131" cy="37475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8005D-574F-45E0-92A0-A27686263726}" type="datetimeFigureOut">
              <a:rPr lang="en-US" smtClean="0"/>
              <a:t>6/4/2021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D788DD-BDA9-49CF-9D34-451028692345}" type="slidenum">
              <a:rPr lang="en-US" smtClean="0"/>
              <a:t>‹#›</a:t>
            </a:fld>
            <a:endParaRPr lang="en-US"/>
          </a:p>
        </p:txBody>
      </p:sp>
    </p:spTree>
    <p:extLst>
      <p:ext uri="{BB962C8B-B14F-4D97-AF65-F5344CB8AC3E}">
        <p14:creationId xmlns:p14="http://schemas.microsoft.com/office/powerpoint/2010/main" val="2275884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FFA60-C865-4631-9BB1-EE32DDBFA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C2010D-02BA-4DFF-BE1D-42CBBA4144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D1DA05-921E-405C-9A12-DCE799B06C71}"/>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1B93CA5D-27CF-40DD-BFA9-9219ADB4BA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C702F-5B47-475D-A56D-6BE077EB1339}"/>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02492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B9D1-5F67-4E47-8A79-0B39E2E132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6A018-4E01-4216-97E6-6F358E8118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09F229-B828-4510-BAFE-0AB798F91110}"/>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020A3CA2-7832-4324-82EC-143D20C3D0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091167-9466-4024-9569-E8E308941725}"/>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2056247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A200FC-BE1C-4239-A769-22804DF211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38BB58-D01A-4133-AC34-2A81AE279D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2D616-1DB6-4296-A969-E1788CC74308}"/>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86C25BA4-90CE-4E1D-BE87-AFB66A6DFA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CD5BE-A4DE-49E2-AD7A-3E6D54191B87}"/>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2594839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212367" y="1322670"/>
            <a:ext cx="2529933" cy="1963456"/>
          </a:xfrm>
          <a:prstGeom prst="rect">
            <a:avLst/>
          </a:prstGeom>
          <a:solidFill>
            <a:schemeClr val="bg2"/>
          </a:solidFill>
        </p:spPr>
        <p:txBody>
          <a:bodyPr wrap="square" lIns="228589" tIns="228589" rIns="228589" bIns="228589">
            <a:noAutofit/>
          </a:bodyPr>
          <a:lstStyle>
            <a:lvl1pPr marL="0" marR="0" indent="0" algn="l" defTabSz="1950839" rtl="0" eaLnBrk="1" fontAlgn="auto" latinLnBrk="0" hangingPunct="1">
              <a:lnSpc>
                <a:spcPct val="100000"/>
              </a:lnSpc>
              <a:spcBef>
                <a:spcPct val="20000"/>
              </a:spcBef>
              <a:spcAft>
                <a:spcPts val="0"/>
              </a:spcAft>
              <a:buClrTx/>
              <a:buSzTx/>
              <a:buFont typeface="Arial" pitchFamily="34" charset="0"/>
              <a:buNone/>
              <a:tabLst/>
              <a:defRPr sz="889">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marL="0" marR="0" lvl="0" indent="0" algn="l" defTabSz="1950839"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228501"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220434"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212368" y="912509"/>
            <a:ext cx="11756765" cy="272915"/>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212367" y="693820"/>
            <a:ext cx="11756767" cy="196086"/>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212368" y="242754"/>
            <a:ext cx="11756768" cy="428464"/>
          </a:xfrm>
          <a:prstGeom prst="rect">
            <a:avLst/>
          </a:prstGeom>
        </p:spPr>
        <p:txBody>
          <a:bodyPr anchor="t" anchorCtr="0">
            <a:normAutofit/>
          </a:bodyPr>
          <a:lstStyle>
            <a:lvl1pPr marL="0" indent="0" algn="l">
              <a:buFontTx/>
              <a:buNone/>
              <a:defRPr sz="2667" b="1"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3286607"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3278540"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6399662"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6391595"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9465834"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9457767"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9465834"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9457767"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88987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208B8-DF90-4730-B5B1-2E41ABCDC5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460FD-ECFD-46CB-8C27-09FC704E809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64C3C-31A8-4C4E-ABCD-E346AB0E9D3A}"/>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0C08AACF-EFF6-4775-8164-DD73FD77B0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24886-541E-46FB-B60B-2F076B2C7B41}"/>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12638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6EB0C-05FA-40DC-A65D-33647D6C8A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43F76F-5B79-4626-AB72-FA2646DBB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2AA6E2-F041-4D1B-8843-5995CFD62FA7}"/>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18395B59-B10C-4984-AC6D-BBA5E67BC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15AD00-4E1A-49F6-A87F-FFCE6CFCD8F5}"/>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06500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673-B9DC-4D32-BD04-815A41472F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4817A6-CB91-404A-A89E-B3A84C16B7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4890DB-B588-47FD-8E4E-75DC06DEFEB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EF68A7-D803-4030-80D0-D046D99415D9}"/>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6" name="Footer Placeholder 5">
            <a:extLst>
              <a:ext uri="{FF2B5EF4-FFF2-40B4-BE49-F238E27FC236}">
                <a16:creationId xmlns:a16="http://schemas.microsoft.com/office/drawing/2014/main" id="{0682932B-6D37-4DA5-AA55-D0DE70B60E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05FCF5-8969-4BDF-85DE-DC514363A066}"/>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758990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DF56D-71E5-41C4-BC48-7BD234DB40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59C0D2-B02D-4863-94CF-51C604AA7A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23DB34-5BEA-40BB-9844-BEDE57451F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747391-A4DD-4D4E-A169-ABE0E9E69A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F53C1A-A475-4C57-819B-25D886D5E2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ABF79D-A36D-4AB3-B60B-BF8D564C261F}"/>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8" name="Footer Placeholder 7">
            <a:extLst>
              <a:ext uri="{FF2B5EF4-FFF2-40B4-BE49-F238E27FC236}">
                <a16:creationId xmlns:a16="http://schemas.microsoft.com/office/drawing/2014/main" id="{75D43162-2B4A-4F13-A44E-F63A6BE13B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FC27F3-5707-4B8D-B6FE-6DE700D67F43}"/>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93186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11366-75CB-4566-BAB3-C0ED0FA90D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5336E9-B9A3-4D0E-97A7-52DAF9444247}"/>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4" name="Footer Placeholder 3">
            <a:extLst>
              <a:ext uri="{FF2B5EF4-FFF2-40B4-BE49-F238E27FC236}">
                <a16:creationId xmlns:a16="http://schemas.microsoft.com/office/drawing/2014/main" id="{2E6F268E-CF58-490D-9E62-8FE106020C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B399E5-FE62-465B-9A04-20EA59E8564A}"/>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261591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32B1E-44C9-41D9-8BF7-5D5824E40767}"/>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3" name="Footer Placeholder 2">
            <a:extLst>
              <a:ext uri="{FF2B5EF4-FFF2-40B4-BE49-F238E27FC236}">
                <a16:creationId xmlns:a16="http://schemas.microsoft.com/office/drawing/2014/main" id="{A75D0313-0520-4305-85C9-DD3087789B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781AD4-1D86-40B4-B51C-265F11A9B451}"/>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110050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350DB-FCEA-4002-9307-68B651778F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F97862-1478-42AE-A16E-F7B49DC637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B842D-A9F7-4EEB-9664-2161FC141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6697E6-B0AF-4D3D-8414-0BD3621D37F4}"/>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6" name="Footer Placeholder 5">
            <a:extLst>
              <a:ext uri="{FF2B5EF4-FFF2-40B4-BE49-F238E27FC236}">
                <a16:creationId xmlns:a16="http://schemas.microsoft.com/office/drawing/2014/main" id="{C65513B0-C8C4-40E5-86CC-63B9E9E21B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9CA781-7256-46ED-9DDB-AD98CCB8198B}"/>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84614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C1F8-3382-4CAF-900A-51145A9F1F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EDD959-6409-4D68-B42E-1D219AB95D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92711B-0903-436C-A8F1-CB2721EDB9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8D9639-C55B-4961-8FF1-C6D746C16452}"/>
              </a:ext>
            </a:extLst>
          </p:cNvPr>
          <p:cNvSpPr>
            <a:spLocks noGrp="1"/>
          </p:cNvSpPr>
          <p:nvPr>
            <p:ph type="dt" sz="half" idx="10"/>
          </p:nvPr>
        </p:nvSpPr>
        <p:spPr/>
        <p:txBody>
          <a:bodyPr/>
          <a:lstStyle/>
          <a:p>
            <a:fld id="{5CF7F9F9-23FA-4AFA-A944-96CBFF354F4D}" type="datetimeFigureOut">
              <a:rPr lang="en-US" smtClean="0"/>
              <a:t>6/4/2021</a:t>
            </a:fld>
            <a:endParaRPr lang="en-US"/>
          </a:p>
        </p:txBody>
      </p:sp>
      <p:sp>
        <p:nvSpPr>
          <p:cNvPr id="6" name="Footer Placeholder 5">
            <a:extLst>
              <a:ext uri="{FF2B5EF4-FFF2-40B4-BE49-F238E27FC236}">
                <a16:creationId xmlns:a16="http://schemas.microsoft.com/office/drawing/2014/main" id="{9B39EC2B-1596-4E3B-A0E3-7C80381B5E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D14123-A4EB-432A-8F82-163B046AEA9E}"/>
              </a:ext>
            </a:extLst>
          </p:cNvPr>
          <p:cNvSpPr>
            <a:spLocks noGrp="1"/>
          </p:cNvSpPr>
          <p:nvPr>
            <p:ph type="sldNum" sz="quarter" idx="12"/>
          </p:nvPr>
        </p:nvSpPr>
        <p:spPr/>
        <p:txBody>
          <a:bodyPr/>
          <a:lstStyle/>
          <a:p>
            <a:fld id="{E2A24CA5-F56C-4DBF-AA38-4398CC4F14BB}" type="slidenum">
              <a:rPr lang="en-US" smtClean="0"/>
              <a:t>‹#›</a:t>
            </a:fld>
            <a:endParaRPr lang="en-US"/>
          </a:p>
        </p:txBody>
      </p:sp>
    </p:spTree>
    <p:extLst>
      <p:ext uri="{BB962C8B-B14F-4D97-AF65-F5344CB8AC3E}">
        <p14:creationId xmlns:p14="http://schemas.microsoft.com/office/powerpoint/2010/main" val="304146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660238-BCA3-4B7F-859B-D64ADA866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A77C50-76DA-41C6-902D-8CF5C875C8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2B74C1-755C-494E-A88F-7B9ECBE75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7F9F9-23FA-4AFA-A944-96CBFF354F4D}" type="datetimeFigureOut">
              <a:rPr lang="en-US" smtClean="0"/>
              <a:t>6/4/2021</a:t>
            </a:fld>
            <a:endParaRPr lang="en-US"/>
          </a:p>
        </p:txBody>
      </p:sp>
      <p:sp>
        <p:nvSpPr>
          <p:cNvPr id="5" name="Footer Placeholder 4">
            <a:extLst>
              <a:ext uri="{FF2B5EF4-FFF2-40B4-BE49-F238E27FC236}">
                <a16:creationId xmlns:a16="http://schemas.microsoft.com/office/drawing/2014/main" id="{50439B63-FEE8-4B4B-8C08-449CEC5921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D36C6A-F318-47D4-8C72-272E9DC6A6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A24CA5-F56C-4DBF-AA38-4398CC4F14BB}" type="slidenum">
              <a:rPr lang="en-US" smtClean="0"/>
              <a:t>‹#›</a:t>
            </a:fld>
            <a:endParaRPr lang="en-US"/>
          </a:p>
        </p:txBody>
      </p:sp>
    </p:spTree>
    <p:extLst>
      <p:ext uri="{BB962C8B-B14F-4D97-AF65-F5344CB8AC3E}">
        <p14:creationId xmlns:p14="http://schemas.microsoft.com/office/powerpoint/2010/main" val="713823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C338CB00-AE4E-4344-9689-D0BFA4272C86}"/>
              </a:ext>
            </a:extLst>
          </p:cNvPr>
          <p:cNvCxnSpPr/>
          <p:nvPr/>
        </p:nvCxnSpPr>
        <p:spPr>
          <a:xfrm>
            <a:off x="6096000" y="1049619"/>
            <a:ext cx="0" cy="5147049"/>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Rectangle 7">
            <a:extLst>
              <a:ext uri="{FF2B5EF4-FFF2-40B4-BE49-F238E27FC236}">
                <a16:creationId xmlns:a16="http://schemas.microsoft.com/office/drawing/2014/main" id="{0AC00E71-54E8-4478-A905-181E92168508}"/>
              </a:ext>
            </a:extLst>
          </p:cNvPr>
          <p:cNvSpPr/>
          <p:nvPr/>
        </p:nvSpPr>
        <p:spPr>
          <a:xfrm>
            <a:off x="3286607" y="5716238"/>
            <a:ext cx="5795412" cy="1059145"/>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Placeholder 85">
            <a:extLst>
              <a:ext uri="{FF2B5EF4-FFF2-40B4-BE49-F238E27FC236}">
                <a16:creationId xmlns:a16="http://schemas.microsoft.com/office/drawing/2014/main" id="{54E940FA-0A67-6044-9B90-08A8B41B2058}"/>
              </a:ext>
            </a:extLst>
          </p:cNvPr>
          <p:cNvSpPr>
            <a:spLocks noGrp="1"/>
          </p:cNvSpPr>
          <p:nvPr>
            <p:ph type="body" sz="quarter" idx="10"/>
          </p:nvPr>
        </p:nvSpPr>
        <p:spPr>
          <a:xfrm>
            <a:off x="212367" y="1017870"/>
            <a:ext cx="2803883" cy="1963456"/>
          </a:xfrm>
        </p:spPr>
        <p:txBody>
          <a:bodyPr/>
          <a:lstStyle/>
          <a:p>
            <a:r>
              <a:rPr lang="en-US" dirty="0"/>
              <a:t>This study explored Bilingual and Dual Language (BDL) program models in Massachusetts and Puerto Rico. We developed and validated a survey in Spanish and English (n=105) with three constructs: (a) recommended BLD practices; (b) personal qualities for S&amp;E teaching; and (c) recommended S&amp;E pedagogical practices. We found that BDL teachers were confident in their ability to facilitate their students’ biliteracy development but not related to S&amp;E literacy in Spanish-speaking countries. </a:t>
            </a:r>
          </a:p>
        </p:txBody>
      </p:sp>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334335" y="3137920"/>
            <a:ext cx="2521866" cy="129540"/>
          </a:xfrm>
        </p:spPr>
        <p:txBody>
          <a:bodyPr/>
          <a:lstStyle/>
          <a:p>
            <a:r>
              <a:rPr lang="en-US" dirty="0"/>
              <a:t>MOTIVATION AND OBJECTIVES </a:t>
            </a:r>
          </a:p>
        </p:txBody>
      </p:sp>
      <p:sp>
        <p:nvSpPr>
          <p:cNvPr id="88" name="Text Placeholder 87">
            <a:extLst>
              <a:ext uri="{FF2B5EF4-FFF2-40B4-BE49-F238E27FC236}">
                <a16:creationId xmlns:a16="http://schemas.microsoft.com/office/drawing/2014/main" id="{6C15B2DA-8B2C-594B-B2B6-6318B6A2B19A}"/>
              </a:ext>
            </a:extLst>
          </p:cNvPr>
          <p:cNvSpPr>
            <a:spLocks noGrp="1"/>
          </p:cNvSpPr>
          <p:nvPr>
            <p:ph type="body" sz="quarter" idx="96"/>
          </p:nvPr>
        </p:nvSpPr>
        <p:spPr>
          <a:xfrm>
            <a:off x="20312" y="3242142"/>
            <a:ext cx="3073483" cy="2530474"/>
          </a:xfrm>
        </p:spPr>
        <p:txBody>
          <a:bodyPr/>
          <a:lstStyle/>
          <a:p>
            <a:r>
              <a:rPr lang="en-US" b="1" dirty="0"/>
              <a:t>Professional development</a:t>
            </a:r>
            <a:r>
              <a:rPr lang="en-US" dirty="0"/>
              <a:t> of Bilingual and Dual Language (BDL) educators are considered a key elements for the success of a BDL education program. </a:t>
            </a:r>
            <a:br>
              <a:rPr lang="en-US" dirty="0"/>
            </a:br>
            <a:r>
              <a:rPr lang="en-US" dirty="0"/>
              <a:t>There are limited studies exploring how to incorporate disciplinary content (i.e., science and engineering) with the three pillars of BDL education (bilingualism/biliteracy development; grade-level academic achievement; cross-cultural competence and critical consciousness). </a:t>
            </a:r>
            <a:br>
              <a:rPr lang="en-US" dirty="0"/>
            </a:br>
            <a:r>
              <a:rPr lang="en-US" dirty="0"/>
              <a:t>Not enough is known about BDL teachers’ perspectives about their experiences, needs, and what qualities support (or preclude) their S&amp;E development.</a:t>
            </a:r>
          </a:p>
          <a:p>
            <a:r>
              <a:rPr lang="en-US" b="1" dirty="0"/>
              <a:t>Research questions: </a:t>
            </a:r>
            <a:br>
              <a:rPr lang="en-US" b="1" dirty="0"/>
            </a:br>
            <a:r>
              <a:rPr lang="en-US" dirty="0"/>
              <a:t>Across differing BDL program models, how are the qualities of elementary BDL teachers influencing their BDL teaching practices? </a:t>
            </a:r>
            <a:br>
              <a:rPr lang="en-US" dirty="0"/>
            </a:br>
            <a:r>
              <a:rPr lang="en-US" dirty="0"/>
              <a:t>        </a:t>
            </a:r>
            <a:r>
              <a:rPr lang="en-US" dirty="0">
                <a:sym typeface="Wingdings" panose="05000000000000000000" pitchFamily="2" charset="2"/>
              </a:rPr>
              <a:t> </a:t>
            </a:r>
            <a:r>
              <a:rPr lang="en-US" dirty="0"/>
              <a:t>What areas of science and engineering (S&amp;E) teaching practices do BDL teachers recognize a larger need to acquire in terms of resources (e.g., materials, skills, knowledge, literature, etc.) and professional development opportunities?</a:t>
            </a:r>
            <a:br>
              <a:rPr lang="en-US" dirty="0"/>
            </a:br>
            <a:r>
              <a:rPr lang="en-US" dirty="0"/>
              <a:t>       </a:t>
            </a:r>
            <a:r>
              <a:rPr lang="en-US" dirty="0">
                <a:sym typeface="Wingdings" panose="05000000000000000000" pitchFamily="2" charset="2"/>
              </a:rPr>
              <a:t></a:t>
            </a:r>
            <a:r>
              <a:rPr lang="en-US" dirty="0"/>
              <a:t>What areas of science and engineering (S&amp;E) teaching practices do BDL teachers self-identify as being experienced in? Is there evidence that these S&amp;E practices preclude BDL teaching practices? </a:t>
            </a:r>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p:txBody>
          <a:bodyPr>
            <a:noAutofit/>
          </a:bodyPr>
          <a:lstStyle/>
          <a:p>
            <a:r>
              <a:rPr lang="en-US" sz="1000" dirty="0" err="1"/>
              <a:t>Idalis</a:t>
            </a:r>
            <a:r>
              <a:rPr lang="en-US" sz="1000" dirty="0"/>
              <a:t> Villanueva Alarcon, Ph.D. (University of Florida) and Marialuisa Di Stefano, Ph.D. (University of Massachusetts – Amherst)</a:t>
            </a:r>
          </a:p>
          <a:p>
            <a:endParaRPr lang="en-US" sz="1000" dirty="0"/>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p:txBody>
          <a:bodyPr>
            <a:normAutofit fontScale="85000" lnSpcReduction="10000"/>
          </a:bodyPr>
          <a:lstStyle/>
          <a:p>
            <a:r>
              <a:rPr lang="en-US" dirty="0"/>
              <a:t>Enhancing Teacher and Student Understanding of Engineering in K-5 Bilingual Programs</a:t>
            </a:r>
          </a:p>
        </p:txBody>
      </p:sp>
      <p:sp>
        <p:nvSpPr>
          <p:cNvPr id="92" name="Text Placeholder 91">
            <a:extLst>
              <a:ext uri="{FF2B5EF4-FFF2-40B4-BE49-F238E27FC236}">
                <a16:creationId xmlns:a16="http://schemas.microsoft.com/office/drawing/2014/main" id="{DCCCC67C-A4E2-BB41-ADB1-C91B00FFCFF1}"/>
              </a:ext>
            </a:extLst>
          </p:cNvPr>
          <p:cNvSpPr>
            <a:spLocks noGrp="1"/>
          </p:cNvSpPr>
          <p:nvPr>
            <p:ph type="body" sz="quarter" idx="154"/>
          </p:nvPr>
        </p:nvSpPr>
        <p:spPr>
          <a:xfrm>
            <a:off x="3286607" y="1049619"/>
            <a:ext cx="2521866" cy="129540"/>
          </a:xfrm>
        </p:spPr>
        <p:txBody>
          <a:bodyPr/>
          <a:lstStyle/>
          <a:p>
            <a:r>
              <a:rPr lang="en-US" dirty="0"/>
              <a:t>FRAMEWORK AND RESEARCH DESIGN</a:t>
            </a:r>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3046477" y="1131156"/>
            <a:ext cx="3055605" cy="894853"/>
          </a:xfrm>
        </p:spPr>
        <p:txBody>
          <a:bodyPr/>
          <a:lstStyle/>
          <a:p>
            <a:r>
              <a:rPr lang="en-US" b="1" dirty="0"/>
              <a:t>Theoretical Framework: </a:t>
            </a:r>
            <a:r>
              <a:rPr lang="en-US" dirty="0"/>
              <a:t>We built upon Paris and Alim (2017) and used a </a:t>
            </a:r>
            <a:r>
              <a:rPr lang="en-US" b="1" dirty="0"/>
              <a:t>Linguistically and Culturally Sustaining Pedagogy</a:t>
            </a:r>
            <a:r>
              <a:rPr lang="en-US" dirty="0"/>
              <a:t> framework: Educators not only engage students in practices that are relevant for their linguistic and cultural background, rather they actively foster and sustain them as part of pluralistic school and society. Integration with the NGSS core ideas, practices, and crosscutting concepts. </a:t>
            </a:r>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a:xfrm>
            <a:off x="6331082" y="1049619"/>
            <a:ext cx="2521866" cy="129540"/>
          </a:xfrm>
        </p:spPr>
        <p:txBody>
          <a:bodyPr/>
          <a:lstStyle/>
          <a:p>
            <a:r>
              <a:rPr lang="en-US" dirty="0"/>
              <a:t>QUANTITATIVE RESULTS</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6007261" y="1103631"/>
            <a:ext cx="3273893" cy="762000"/>
          </a:xfrm>
        </p:spPr>
        <p:txBody>
          <a:bodyPr/>
          <a:lstStyle/>
          <a:p>
            <a:r>
              <a:rPr lang="en-US" dirty="0"/>
              <a:t>For the most part, all items loaded on all three factors as expected, with the strongest factor assessing the implementation of recommended practices in bilingual and dual language education. For this factor, all expected items loaded positively and strongly (loading over |0.40|) </a:t>
            </a:r>
          </a:p>
        </p:txBody>
      </p:sp>
      <p:sp>
        <p:nvSpPr>
          <p:cNvPr id="96" name="Text Placeholder 95">
            <a:extLst>
              <a:ext uri="{FF2B5EF4-FFF2-40B4-BE49-F238E27FC236}">
                <a16:creationId xmlns:a16="http://schemas.microsoft.com/office/drawing/2014/main" id="{E3AEC771-49CF-224F-B6DE-438C45C76327}"/>
              </a:ext>
            </a:extLst>
          </p:cNvPr>
          <p:cNvSpPr>
            <a:spLocks noGrp="1"/>
          </p:cNvSpPr>
          <p:nvPr>
            <p:ph type="body" sz="quarter" idx="158"/>
          </p:nvPr>
        </p:nvSpPr>
        <p:spPr>
          <a:xfrm>
            <a:off x="9335800" y="1049619"/>
            <a:ext cx="2521866" cy="129540"/>
          </a:xfrm>
        </p:spPr>
        <p:txBody>
          <a:bodyPr/>
          <a:lstStyle/>
          <a:p>
            <a:r>
              <a:rPr lang="en-US" dirty="0"/>
              <a:t>QUALITATIVE RESULTS </a:t>
            </a:r>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9056631" y="1154904"/>
            <a:ext cx="3147901" cy="3503581"/>
          </a:xfrm>
        </p:spPr>
        <p:txBody>
          <a:bodyPr/>
          <a:lstStyle/>
          <a:p>
            <a:r>
              <a:rPr lang="en-US" b="1" dirty="0"/>
              <a:t>Across locations</a:t>
            </a:r>
            <a:r>
              <a:rPr lang="en-US" dirty="0"/>
              <a:t>, BDL teachers voiced the </a:t>
            </a:r>
            <a:r>
              <a:rPr lang="en-US" b="1" dirty="0"/>
              <a:t>lack of instructional materials</a:t>
            </a:r>
            <a:r>
              <a:rPr lang="en-US" dirty="0"/>
              <a:t> (e.g., worksheets, books, kits, etc.) in partner languages that align with the local - the state and the territory - curriculum frameworks. Both sites suggested the </a:t>
            </a:r>
            <a:r>
              <a:rPr lang="en-US" b="1" dirty="0"/>
              <a:t>formation of communities of practices</a:t>
            </a:r>
            <a:r>
              <a:rPr lang="en-US" dirty="0"/>
              <a:t> to help them get up to speed in science and engineering practices with a BDL lens. </a:t>
            </a:r>
          </a:p>
          <a:p>
            <a:r>
              <a:rPr lang="en-US" dirty="0"/>
              <a:t>There are contextual needs for each program model: </a:t>
            </a:r>
            <a:br>
              <a:rPr lang="en-US" dirty="0"/>
            </a:br>
            <a:r>
              <a:rPr lang="en-US" dirty="0">
                <a:sym typeface="Wingdings" panose="05000000000000000000" pitchFamily="2" charset="2"/>
              </a:rPr>
              <a:t> </a:t>
            </a:r>
            <a:r>
              <a:rPr lang="en-US" b="1" dirty="0"/>
              <a:t>Massachusetts</a:t>
            </a:r>
            <a:r>
              <a:rPr lang="en-US" dirty="0"/>
              <a:t> BDL teachers indicated a need for </a:t>
            </a:r>
            <a:r>
              <a:rPr lang="en-US" b="1" dirty="0"/>
              <a:t>linguistically-relevant content in Spanish</a:t>
            </a:r>
            <a:br>
              <a:rPr lang="en-US" b="1" dirty="0"/>
            </a:br>
            <a:r>
              <a:rPr lang="en-US" dirty="0">
                <a:sym typeface="Wingdings" panose="05000000000000000000" pitchFamily="2" charset="2"/>
              </a:rPr>
              <a:t> </a:t>
            </a:r>
            <a:r>
              <a:rPr lang="en-US" b="1" dirty="0"/>
              <a:t>Puerto Rico </a:t>
            </a:r>
            <a:r>
              <a:rPr lang="en-US" dirty="0"/>
              <a:t>BDL teachers indicated a need for </a:t>
            </a:r>
            <a:r>
              <a:rPr lang="en-US" b="1" dirty="0"/>
              <a:t>basic classroom supplies </a:t>
            </a:r>
            <a:r>
              <a:rPr lang="en-US" dirty="0"/>
              <a:t>(e.g., textbooks, materials) suggesting disparate socioeconomic realities.</a:t>
            </a:r>
          </a:p>
          <a:p>
            <a:r>
              <a:rPr lang="en-US" b="1" dirty="0"/>
              <a:t>Factor 1: </a:t>
            </a:r>
            <a:r>
              <a:rPr lang="en-US" dirty="0"/>
              <a:t>BDL teachers indicated that implementing recommended practices in BDL education was taxing on their teaching times because many materials are not translated to Spanish or by grade-level.</a:t>
            </a:r>
            <a:r>
              <a:rPr lang="en-US" b="1" dirty="0"/>
              <a:t> BDL teachers rarely incorporated contextual views of science and engineering topics that reflect the working realities of these professions in Spanish speaking countries</a:t>
            </a:r>
          </a:p>
          <a:p>
            <a:r>
              <a:rPr lang="en-US" b="1" dirty="0"/>
              <a:t>Factor 2: </a:t>
            </a:r>
            <a:r>
              <a:rPr lang="en-US" dirty="0"/>
              <a:t>While BDL teachers across locations overwhelmingly self-identified as problem-solvers (55% responded always and 44% often) and collaborators (64% responded always and 36% often), many also acknowledged being unprepared to teach science and engineering at their grade levels.</a:t>
            </a:r>
            <a:endParaRPr lang="en-US" b="1" dirty="0"/>
          </a:p>
          <a:p>
            <a:r>
              <a:rPr lang="en-US" b="1" dirty="0"/>
              <a:t>Factor 3: </a:t>
            </a:r>
            <a:r>
              <a:rPr lang="en-US" dirty="0"/>
              <a:t>BDL teachers indicated they teach “vocabulary and language to support students learning in the classroom” suggesting that in many cases the teaching of S and E in the partner language is seen to support the acquisition of content knowledge in English. </a:t>
            </a:r>
          </a:p>
        </p:txBody>
      </p:sp>
      <p:sp>
        <p:nvSpPr>
          <p:cNvPr id="98" name="Text Placeholder 97">
            <a:extLst>
              <a:ext uri="{FF2B5EF4-FFF2-40B4-BE49-F238E27FC236}">
                <a16:creationId xmlns:a16="http://schemas.microsoft.com/office/drawing/2014/main" id="{AA197EA5-3D4F-1F40-8DF6-105099D1076F}"/>
              </a:ext>
            </a:extLst>
          </p:cNvPr>
          <p:cNvSpPr>
            <a:spLocks noGrp="1"/>
          </p:cNvSpPr>
          <p:nvPr>
            <p:ph type="body" sz="quarter" idx="160"/>
          </p:nvPr>
        </p:nvSpPr>
        <p:spPr>
          <a:xfrm>
            <a:off x="9335800" y="4658485"/>
            <a:ext cx="2521866" cy="129540"/>
          </a:xfrm>
        </p:spPr>
        <p:txBody>
          <a:bodyPr/>
          <a:lstStyle/>
          <a:p>
            <a:r>
              <a:rPr lang="en-US" dirty="0"/>
              <a:t>CONCLUSIONS AND NEXT STEPS</a:t>
            </a:r>
          </a:p>
        </p:txBody>
      </p:sp>
      <p:sp>
        <p:nvSpPr>
          <p:cNvPr id="99" name="Text Placeholder 98">
            <a:extLst>
              <a:ext uri="{FF2B5EF4-FFF2-40B4-BE49-F238E27FC236}">
                <a16:creationId xmlns:a16="http://schemas.microsoft.com/office/drawing/2014/main" id="{9695E6E0-07FE-C942-AC81-6CCD4083F2AD}"/>
              </a:ext>
            </a:extLst>
          </p:cNvPr>
          <p:cNvSpPr>
            <a:spLocks noGrp="1"/>
          </p:cNvSpPr>
          <p:nvPr>
            <p:ph type="body" sz="quarter" idx="161"/>
          </p:nvPr>
        </p:nvSpPr>
        <p:spPr>
          <a:xfrm>
            <a:off x="9005165" y="4934906"/>
            <a:ext cx="3199362" cy="1142817"/>
          </a:xfrm>
        </p:spPr>
        <p:txBody>
          <a:bodyPr/>
          <a:lstStyle/>
          <a:p>
            <a:pPr>
              <a:lnSpc>
                <a:spcPct val="100000"/>
              </a:lnSpc>
            </a:pPr>
            <a:r>
              <a:rPr lang="en-US" dirty="0"/>
              <a:t>Teachers who have a strong orientation to BDL practices are not precluded from having personal qualities that support S&amp;E teaching, nor are they less likely to incorporate recommended S&amp;E practices in their teaching. In both locations Massachusetts and Puerto Rico teachers need more resources in Spanish and proper training in linguistically or culturally relevant materials and sustaining practices.</a:t>
            </a:r>
          </a:p>
          <a:p>
            <a:pPr>
              <a:lnSpc>
                <a:spcPct val="100000"/>
              </a:lnSpc>
            </a:pPr>
            <a:r>
              <a:rPr lang="en-US" b="1" dirty="0"/>
              <a:t>Next steps:</a:t>
            </a:r>
            <a:r>
              <a:rPr lang="en-US" dirty="0"/>
              <a:t> Over the spring 2021 semester, we started virtual communities of practice for these BDL teachers and will continue until fall 2021. Data will be collected from this experience and shared at a later time!</a:t>
            </a:r>
          </a:p>
        </p:txBody>
      </p:sp>
      <p:cxnSp>
        <p:nvCxnSpPr>
          <p:cNvPr id="3" name="Straight Connector 2">
            <a:extLst>
              <a:ext uri="{FF2B5EF4-FFF2-40B4-BE49-F238E27FC236}">
                <a16:creationId xmlns:a16="http://schemas.microsoft.com/office/drawing/2014/main" id="{91F6DD10-3928-46DF-87C2-6850BEEA83CC}"/>
              </a:ext>
            </a:extLst>
          </p:cNvPr>
          <p:cNvCxnSpPr/>
          <p:nvPr/>
        </p:nvCxnSpPr>
        <p:spPr>
          <a:xfrm>
            <a:off x="3145872" y="1049619"/>
            <a:ext cx="0" cy="5147049"/>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Straight Connector 18">
            <a:extLst>
              <a:ext uri="{FF2B5EF4-FFF2-40B4-BE49-F238E27FC236}">
                <a16:creationId xmlns:a16="http://schemas.microsoft.com/office/drawing/2014/main" id="{84382262-DEF6-4D12-8200-010C18EA6D65}"/>
              </a:ext>
            </a:extLst>
          </p:cNvPr>
          <p:cNvCxnSpPr/>
          <p:nvPr/>
        </p:nvCxnSpPr>
        <p:spPr>
          <a:xfrm>
            <a:off x="9137010" y="1049619"/>
            <a:ext cx="0" cy="5147049"/>
          </a:xfrm>
          <a:prstGeom prst="line">
            <a:avLst/>
          </a:prstGeom>
          <a:ln w="9525"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Rectangle 3">
            <a:extLst>
              <a:ext uri="{FF2B5EF4-FFF2-40B4-BE49-F238E27FC236}">
                <a16:creationId xmlns:a16="http://schemas.microsoft.com/office/drawing/2014/main" id="{6A22C3EB-FA11-4CED-8110-C855ED0C609F}"/>
              </a:ext>
            </a:extLst>
          </p:cNvPr>
          <p:cNvSpPr/>
          <p:nvPr/>
        </p:nvSpPr>
        <p:spPr>
          <a:xfrm>
            <a:off x="223810" y="5781170"/>
            <a:ext cx="2840598" cy="584775"/>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en-US" sz="800" dirty="0">
                <a:solidFill>
                  <a:schemeClr val="accent6">
                    <a:lumMod val="50000"/>
                  </a:schemeClr>
                </a:solidFill>
              </a:rPr>
              <a:t>We argue that we need to prepare BDL teachers to be language, </a:t>
            </a:r>
            <a:br>
              <a:rPr lang="en-US" sz="800" dirty="0">
                <a:solidFill>
                  <a:schemeClr val="accent6">
                    <a:lumMod val="50000"/>
                  </a:schemeClr>
                </a:solidFill>
              </a:rPr>
            </a:br>
            <a:r>
              <a:rPr lang="en-US" sz="800" dirty="0">
                <a:solidFill>
                  <a:schemeClr val="accent6">
                    <a:lumMod val="50000"/>
                  </a:schemeClr>
                </a:solidFill>
              </a:rPr>
              <a:t>literacy, and content educators through situating teaching practices to the linguistically and culturally relevant realities of students communities</a:t>
            </a:r>
          </a:p>
        </p:txBody>
      </p:sp>
      <p:graphicFrame>
        <p:nvGraphicFramePr>
          <p:cNvPr id="21" name="Diagram 20">
            <a:extLst>
              <a:ext uri="{FF2B5EF4-FFF2-40B4-BE49-F238E27FC236}">
                <a16:creationId xmlns:a16="http://schemas.microsoft.com/office/drawing/2014/main" id="{00CEB109-6C3D-4832-9F58-C26B605E0369}"/>
              </a:ext>
            </a:extLst>
          </p:cNvPr>
          <p:cNvGraphicFramePr/>
          <p:nvPr>
            <p:extLst>
              <p:ext uri="{D42A27DB-BD31-4B8C-83A1-F6EECF244321}">
                <p14:modId xmlns:p14="http://schemas.microsoft.com/office/powerpoint/2010/main" val="4074851137"/>
              </p:ext>
            </p:extLst>
          </p:nvPr>
        </p:nvGraphicFramePr>
        <p:xfrm>
          <a:off x="3206971" y="1875294"/>
          <a:ext cx="2726101" cy="16629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 name="Text Placeholder 92">
            <a:extLst>
              <a:ext uri="{FF2B5EF4-FFF2-40B4-BE49-F238E27FC236}">
                <a16:creationId xmlns:a16="http://schemas.microsoft.com/office/drawing/2014/main" id="{5BF0790C-8473-4405-A7A2-5BD91455EB59}"/>
              </a:ext>
            </a:extLst>
          </p:cNvPr>
          <p:cNvSpPr txBox="1">
            <a:spLocks/>
          </p:cNvSpPr>
          <p:nvPr/>
        </p:nvSpPr>
        <p:spPr>
          <a:xfrm>
            <a:off x="3077558" y="3242142"/>
            <a:ext cx="2977480" cy="2687303"/>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Survey development and validation: Science and Engineering Teaching in Bilingual, Dual Language programs (SET-BDL). </a:t>
            </a:r>
          </a:p>
          <a:p>
            <a:r>
              <a:rPr lang="en-US" b="1" dirty="0"/>
              <a:t>Three main factors: </a:t>
            </a:r>
            <a:r>
              <a:rPr lang="en-US" dirty="0"/>
              <a:t>(a) Implementing Recommended Practices in BDL Education- 7 items; (b) Personal Qualities for Science and Engineering S&amp;E Teaching- 11 items; (c) Implementing S&amp;E Practices in BDL teaching - 10 items. </a:t>
            </a:r>
          </a:p>
          <a:p>
            <a:r>
              <a:rPr lang="en-US" dirty="0"/>
              <a:t>The SET-BDL instrument was developed in English and Spanish simultaneously by our </a:t>
            </a:r>
            <a:r>
              <a:rPr lang="en-US" b="1" dirty="0"/>
              <a:t>multilingual and multicultural research team, </a:t>
            </a:r>
            <a:r>
              <a:rPr lang="en-US" dirty="0"/>
              <a:t>to adopt a more unitary and ecological view of validity. It also included: Demographic items asked about teaching experiences, partner languages, primary cultures, etc. - 11 items; and One qualitative question asking about existing (or lack of) resources to teach disciplinary S&amp;E content in a BDL classroom. </a:t>
            </a:r>
          </a:p>
          <a:p>
            <a:r>
              <a:rPr lang="en-US" b="1" dirty="0"/>
              <a:t>Participants (n=105) and Setting: </a:t>
            </a:r>
            <a:r>
              <a:rPr lang="en-US" dirty="0"/>
              <a:t>K-5 teachers in BDL program models in Massachusetts (Two-way dual language) and Puerto Rico (Bilingual Initiative).</a:t>
            </a:r>
          </a:p>
        </p:txBody>
      </p:sp>
      <p:graphicFrame>
        <p:nvGraphicFramePr>
          <p:cNvPr id="23" name="Google Shape;134;p20">
            <a:extLst>
              <a:ext uri="{FF2B5EF4-FFF2-40B4-BE49-F238E27FC236}">
                <a16:creationId xmlns:a16="http://schemas.microsoft.com/office/drawing/2014/main" id="{2C70C169-CAAE-4D79-9420-D979E8478E34}"/>
              </a:ext>
            </a:extLst>
          </p:cNvPr>
          <p:cNvGraphicFramePr/>
          <p:nvPr>
            <p:extLst>
              <p:ext uri="{D42A27DB-BD31-4B8C-83A1-F6EECF244321}">
                <p14:modId xmlns:p14="http://schemas.microsoft.com/office/powerpoint/2010/main" val="1615890278"/>
              </p:ext>
            </p:extLst>
          </p:nvPr>
        </p:nvGraphicFramePr>
        <p:xfrm>
          <a:off x="6201477" y="1774652"/>
          <a:ext cx="2842621" cy="1798200"/>
        </p:xfrm>
        <a:graphic>
          <a:graphicData uri="http://schemas.openxmlformats.org/drawingml/2006/table">
            <a:tbl>
              <a:tblPr>
                <a:noFill/>
              </a:tblPr>
              <a:tblGrid>
                <a:gridCol w="721774">
                  <a:extLst>
                    <a:ext uri="{9D8B030D-6E8A-4147-A177-3AD203B41FA5}">
                      <a16:colId xmlns:a16="http://schemas.microsoft.com/office/drawing/2014/main" val="20000"/>
                    </a:ext>
                  </a:extLst>
                </a:gridCol>
                <a:gridCol w="690292">
                  <a:extLst>
                    <a:ext uri="{9D8B030D-6E8A-4147-A177-3AD203B41FA5}">
                      <a16:colId xmlns:a16="http://schemas.microsoft.com/office/drawing/2014/main" val="20001"/>
                    </a:ext>
                  </a:extLst>
                </a:gridCol>
                <a:gridCol w="730116">
                  <a:extLst>
                    <a:ext uri="{9D8B030D-6E8A-4147-A177-3AD203B41FA5}">
                      <a16:colId xmlns:a16="http://schemas.microsoft.com/office/drawing/2014/main" val="20002"/>
                    </a:ext>
                  </a:extLst>
                </a:gridCol>
                <a:gridCol w="700439">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endParaRPr sz="700" dirty="0"/>
                    </a:p>
                  </a:txBody>
                  <a:tcPr marL="91425" marR="91425" marT="91425" marB="91425"/>
                </a:tc>
                <a:tc>
                  <a:txBody>
                    <a:bodyPr/>
                    <a:lstStyle/>
                    <a:p>
                      <a:pPr marL="0" lvl="0" indent="0" algn="l" rtl="0">
                        <a:spcBef>
                          <a:spcPts val="0"/>
                        </a:spcBef>
                        <a:spcAft>
                          <a:spcPts val="0"/>
                        </a:spcAft>
                        <a:buNone/>
                      </a:pPr>
                      <a:r>
                        <a:rPr lang="en" sz="700" dirty="0"/>
                        <a:t>FACTOR 1: </a:t>
                      </a:r>
                      <a:endParaRPr sz="700" dirty="0"/>
                    </a:p>
                    <a:p>
                      <a:pPr marL="0" lvl="0" indent="0" algn="l" rtl="0">
                        <a:spcBef>
                          <a:spcPts val="0"/>
                        </a:spcBef>
                        <a:spcAft>
                          <a:spcPts val="0"/>
                        </a:spcAft>
                        <a:buNone/>
                      </a:pPr>
                      <a:r>
                        <a:rPr lang="en" sz="700" dirty="0"/>
                        <a:t>Recommended practices in BDL</a:t>
                      </a:r>
                      <a:endParaRPr sz="700" dirty="0"/>
                    </a:p>
                  </a:txBody>
                  <a:tcPr marL="91425" marR="91425" marT="91425" marB="91425"/>
                </a:tc>
                <a:tc>
                  <a:txBody>
                    <a:bodyPr/>
                    <a:lstStyle/>
                    <a:p>
                      <a:pPr marL="0" lvl="0" indent="0" algn="l" rtl="0">
                        <a:spcBef>
                          <a:spcPts val="0"/>
                        </a:spcBef>
                        <a:spcAft>
                          <a:spcPts val="0"/>
                        </a:spcAft>
                        <a:buNone/>
                      </a:pPr>
                      <a:r>
                        <a:rPr lang="en" sz="700" dirty="0"/>
                        <a:t>FACTOR 2:</a:t>
                      </a:r>
                      <a:endParaRPr sz="700" dirty="0"/>
                    </a:p>
                    <a:p>
                      <a:pPr marL="0" lvl="0" indent="0" algn="l" rtl="0">
                        <a:spcBef>
                          <a:spcPts val="0"/>
                        </a:spcBef>
                        <a:spcAft>
                          <a:spcPts val="0"/>
                        </a:spcAft>
                        <a:buNone/>
                      </a:pPr>
                      <a:r>
                        <a:rPr lang="en" sz="700" dirty="0"/>
                        <a:t>Personal Qualities for S&amp;E Teaching</a:t>
                      </a:r>
                      <a:endParaRPr sz="700" dirty="0"/>
                    </a:p>
                  </a:txBody>
                  <a:tcPr marL="91425" marR="91425" marT="91425" marB="91425"/>
                </a:tc>
                <a:tc>
                  <a:txBody>
                    <a:bodyPr/>
                    <a:lstStyle/>
                    <a:p>
                      <a:pPr marL="0" lvl="0" indent="0" algn="l" rtl="0">
                        <a:spcBef>
                          <a:spcPts val="0"/>
                        </a:spcBef>
                        <a:spcAft>
                          <a:spcPts val="0"/>
                        </a:spcAft>
                        <a:buNone/>
                      </a:pPr>
                      <a:r>
                        <a:rPr lang="en" sz="700" dirty="0"/>
                        <a:t>FACTOR 3:</a:t>
                      </a:r>
                      <a:endParaRPr sz="700" dirty="0"/>
                    </a:p>
                    <a:p>
                      <a:pPr marL="0" lvl="0" indent="0" algn="l" rtl="0">
                        <a:spcBef>
                          <a:spcPts val="0"/>
                        </a:spcBef>
                        <a:spcAft>
                          <a:spcPts val="0"/>
                        </a:spcAft>
                        <a:buNone/>
                      </a:pPr>
                      <a:r>
                        <a:rPr lang="en" sz="700" dirty="0"/>
                        <a:t>Implementing S&amp;E Practices in </a:t>
                      </a:r>
                      <a:r>
                        <a:rPr lang="en-US" sz="700" dirty="0"/>
                        <a:t>BDL </a:t>
                      </a:r>
                      <a:r>
                        <a:rPr lang="en" sz="700" dirty="0"/>
                        <a:t>Teaching</a:t>
                      </a:r>
                      <a:endParaRPr sz="700" dirty="0"/>
                    </a:p>
                  </a:txBody>
                  <a:tcPr marL="91425" marR="91425" marT="91425" marB="91425"/>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700" dirty="0"/>
                        <a:t>Eigenvalue</a:t>
                      </a:r>
                      <a:endParaRPr sz="700" dirty="0"/>
                    </a:p>
                  </a:txBody>
                  <a:tcPr marL="91425" marR="91425" marT="91425" marB="91425"/>
                </a:tc>
                <a:tc>
                  <a:txBody>
                    <a:bodyPr/>
                    <a:lstStyle/>
                    <a:p>
                      <a:pPr marL="0" lvl="0" indent="0" algn="l" rtl="0">
                        <a:spcBef>
                          <a:spcPts val="0"/>
                        </a:spcBef>
                        <a:spcAft>
                          <a:spcPts val="0"/>
                        </a:spcAft>
                        <a:buNone/>
                      </a:pPr>
                      <a:r>
                        <a:rPr lang="en" sz="700" dirty="0"/>
                        <a:t>8.89</a:t>
                      </a:r>
                      <a:endParaRPr sz="700" dirty="0"/>
                    </a:p>
                  </a:txBody>
                  <a:tcPr marL="91425" marR="91425" marT="91425" marB="91425"/>
                </a:tc>
                <a:tc>
                  <a:txBody>
                    <a:bodyPr/>
                    <a:lstStyle/>
                    <a:p>
                      <a:pPr marL="0" lvl="0" indent="0" algn="l" rtl="0">
                        <a:spcBef>
                          <a:spcPts val="0"/>
                        </a:spcBef>
                        <a:spcAft>
                          <a:spcPts val="0"/>
                        </a:spcAft>
                        <a:buNone/>
                      </a:pPr>
                      <a:r>
                        <a:rPr lang="en" sz="700" dirty="0"/>
                        <a:t>2.52</a:t>
                      </a:r>
                      <a:endParaRPr sz="700" dirty="0"/>
                    </a:p>
                  </a:txBody>
                  <a:tcPr marL="91425" marR="91425" marT="91425" marB="91425"/>
                </a:tc>
                <a:tc>
                  <a:txBody>
                    <a:bodyPr/>
                    <a:lstStyle/>
                    <a:p>
                      <a:pPr marL="0" lvl="0" indent="0" algn="l" rtl="0">
                        <a:spcBef>
                          <a:spcPts val="0"/>
                        </a:spcBef>
                        <a:spcAft>
                          <a:spcPts val="0"/>
                        </a:spcAft>
                        <a:buNone/>
                      </a:pPr>
                      <a:r>
                        <a:rPr lang="en" sz="700" dirty="0"/>
                        <a:t>1.58</a:t>
                      </a:r>
                      <a:endParaRPr sz="700" dirty="0"/>
                    </a:p>
                  </a:txBody>
                  <a:tcPr marL="91425" marR="91425" marT="91425" marB="91425"/>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700"/>
                        <a:t>% Explained Variance</a:t>
                      </a:r>
                      <a:endParaRPr sz="700"/>
                    </a:p>
                  </a:txBody>
                  <a:tcPr marL="91425" marR="91425" marT="91425" marB="91425"/>
                </a:tc>
                <a:tc>
                  <a:txBody>
                    <a:bodyPr/>
                    <a:lstStyle/>
                    <a:p>
                      <a:pPr marL="0" lvl="0" indent="0" algn="l" rtl="0">
                        <a:spcBef>
                          <a:spcPts val="0"/>
                        </a:spcBef>
                        <a:spcAft>
                          <a:spcPts val="0"/>
                        </a:spcAft>
                        <a:buNone/>
                      </a:pPr>
                      <a:r>
                        <a:rPr lang="en" sz="700" dirty="0"/>
                        <a:t>31.8%</a:t>
                      </a:r>
                      <a:endParaRPr sz="700" dirty="0"/>
                    </a:p>
                  </a:txBody>
                  <a:tcPr marL="91425" marR="91425" marT="91425" marB="91425"/>
                </a:tc>
                <a:tc>
                  <a:txBody>
                    <a:bodyPr/>
                    <a:lstStyle/>
                    <a:p>
                      <a:pPr marL="0" lvl="0" indent="0" algn="l" rtl="0">
                        <a:spcBef>
                          <a:spcPts val="0"/>
                        </a:spcBef>
                        <a:spcAft>
                          <a:spcPts val="0"/>
                        </a:spcAft>
                        <a:buNone/>
                      </a:pPr>
                      <a:r>
                        <a:rPr lang="en" sz="700" dirty="0"/>
                        <a:t>9.0%</a:t>
                      </a:r>
                      <a:endParaRPr sz="700" dirty="0"/>
                    </a:p>
                  </a:txBody>
                  <a:tcPr marL="91425" marR="91425" marT="91425" marB="91425"/>
                </a:tc>
                <a:tc>
                  <a:txBody>
                    <a:bodyPr/>
                    <a:lstStyle/>
                    <a:p>
                      <a:pPr marL="0" lvl="0" indent="0" algn="l" rtl="0">
                        <a:spcBef>
                          <a:spcPts val="0"/>
                        </a:spcBef>
                        <a:spcAft>
                          <a:spcPts val="0"/>
                        </a:spcAft>
                        <a:buNone/>
                      </a:pPr>
                      <a:r>
                        <a:rPr lang="en" sz="700" dirty="0"/>
                        <a:t>5.7%</a:t>
                      </a:r>
                      <a:endParaRPr sz="700" dirty="0"/>
                    </a:p>
                  </a:txBody>
                  <a:tcPr marL="91425" marR="91425" marT="91425" marB="91425"/>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700" dirty="0">
                          <a:solidFill>
                            <a:schemeClr val="tx1"/>
                          </a:solidFill>
                        </a:rPr>
                        <a:t>Cronbach Alpha</a:t>
                      </a:r>
                      <a:endParaRPr sz="700" dirty="0">
                        <a:solidFill>
                          <a:schemeClr val="tx1"/>
                        </a:solidFill>
                      </a:endParaRPr>
                    </a:p>
                  </a:txBody>
                  <a:tcPr marL="91425" marR="91425" marT="91425" marB="91425"/>
                </a:tc>
                <a:tc>
                  <a:txBody>
                    <a:bodyPr/>
                    <a:lstStyle/>
                    <a:p>
                      <a:pPr marL="0" lvl="0" indent="0" algn="l" rtl="0">
                        <a:spcBef>
                          <a:spcPts val="0"/>
                        </a:spcBef>
                        <a:spcAft>
                          <a:spcPts val="0"/>
                        </a:spcAft>
                        <a:buNone/>
                      </a:pPr>
                      <a:r>
                        <a:rPr lang="en" sz="700" dirty="0">
                          <a:solidFill>
                            <a:schemeClr val="accent2">
                              <a:lumMod val="75000"/>
                            </a:schemeClr>
                          </a:solidFill>
                        </a:rPr>
                        <a:t>0.85</a:t>
                      </a:r>
                      <a:endParaRPr sz="700" dirty="0">
                        <a:solidFill>
                          <a:schemeClr val="accent2">
                            <a:lumMod val="75000"/>
                          </a:schemeClr>
                        </a:solidFill>
                      </a:endParaRPr>
                    </a:p>
                  </a:txBody>
                  <a:tcPr marL="91425" marR="91425" marT="91425" marB="91425"/>
                </a:tc>
                <a:tc>
                  <a:txBody>
                    <a:bodyPr/>
                    <a:lstStyle/>
                    <a:p>
                      <a:pPr marL="0" lvl="0" indent="0" algn="l" rtl="0">
                        <a:spcBef>
                          <a:spcPts val="0"/>
                        </a:spcBef>
                        <a:spcAft>
                          <a:spcPts val="0"/>
                        </a:spcAft>
                        <a:buNone/>
                      </a:pPr>
                      <a:r>
                        <a:rPr lang="en" sz="700">
                          <a:solidFill>
                            <a:schemeClr val="accent2">
                              <a:lumMod val="75000"/>
                            </a:schemeClr>
                          </a:solidFill>
                        </a:rPr>
                        <a:t>0.86</a:t>
                      </a:r>
                      <a:endParaRPr sz="700">
                        <a:solidFill>
                          <a:schemeClr val="accent2">
                            <a:lumMod val="75000"/>
                          </a:schemeClr>
                        </a:solidFill>
                      </a:endParaRPr>
                    </a:p>
                  </a:txBody>
                  <a:tcPr marL="91425" marR="91425" marT="91425" marB="91425"/>
                </a:tc>
                <a:tc>
                  <a:txBody>
                    <a:bodyPr/>
                    <a:lstStyle/>
                    <a:p>
                      <a:pPr marL="0" lvl="0" indent="0" algn="l" rtl="0">
                        <a:spcBef>
                          <a:spcPts val="0"/>
                        </a:spcBef>
                        <a:spcAft>
                          <a:spcPts val="0"/>
                        </a:spcAft>
                        <a:buNone/>
                      </a:pPr>
                      <a:r>
                        <a:rPr lang="en" sz="700" dirty="0">
                          <a:solidFill>
                            <a:schemeClr val="accent2">
                              <a:lumMod val="75000"/>
                            </a:schemeClr>
                          </a:solidFill>
                        </a:rPr>
                        <a:t>0.85</a:t>
                      </a:r>
                      <a:endParaRPr sz="700" dirty="0">
                        <a:solidFill>
                          <a:schemeClr val="accent2">
                            <a:lumMod val="75000"/>
                          </a:schemeClr>
                        </a:solidFill>
                      </a:endParaRPr>
                    </a:p>
                  </a:txBody>
                  <a:tcPr marL="91425" marR="91425" marT="91425" marB="91425"/>
                </a:tc>
                <a:extLst>
                  <a:ext uri="{0D108BD9-81ED-4DB2-BD59-A6C34878D82A}">
                    <a16:rowId xmlns:a16="http://schemas.microsoft.com/office/drawing/2014/main" val="10003"/>
                  </a:ext>
                </a:extLst>
              </a:tr>
            </a:tbl>
          </a:graphicData>
        </a:graphic>
      </p:graphicFrame>
      <p:sp>
        <p:nvSpPr>
          <p:cNvPr id="27" name="Text Placeholder 94">
            <a:extLst>
              <a:ext uri="{FF2B5EF4-FFF2-40B4-BE49-F238E27FC236}">
                <a16:creationId xmlns:a16="http://schemas.microsoft.com/office/drawing/2014/main" id="{65C7A278-F7FA-4E76-9845-CF2BCB876F5C}"/>
              </a:ext>
            </a:extLst>
          </p:cNvPr>
          <p:cNvSpPr txBox="1">
            <a:spLocks/>
          </p:cNvSpPr>
          <p:nvPr/>
        </p:nvSpPr>
        <p:spPr>
          <a:xfrm>
            <a:off x="5980516" y="3243455"/>
            <a:ext cx="3273889" cy="2639646"/>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Factor 1. Implementing Recommended Practices in BDL Education</a:t>
            </a:r>
            <a:r>
              <a:rPr lang="en-US" dirty="0"/>
              <a:t> (7 items): For BDL teaching practices, there was a statistically significant variation within these school role-location subgroups, F (3,59) =3.38, p=0.024, with the main effect of school role and the interaction between school role and location approaching significance at p=0.062 and p=0.056 respectively).</a:t>
            </a:r>
          </a:p>
          <a:p>
            <a:r>
              <a:rPr lang="en-US" b="1" dirty="0"/>
              <a:t>Factor 2. Personal Qualities for Science and Engineering S&amp;E Teaching </a:t>
            </a:r>
            <a:r>
              <a:rPr lang="en-US" dirty="0"/>
              <a:t>(11 items): No statistical significance in factor scores across grade level or location regarding teachers’ personal qualities for teaching science and engineering topics</a:t>
            </a:r>
          </a:p>
          <a:p>
            <a:r>
              <a:rPr lang="en-US" b="1" dirty="0"/>
              <a:t>Factor 3. Implementing S&amp;E Practices in BDL teaching (10 items).</a:t>
            </a:r>
            <a:r>
              <a:rPr lang="en-US" dirty="0"/>
              <a:t> In the lower grades, Massachusetts teachers addressed more science and engineering topics compared to Puerto Rico, (F (2,73) =2.91, p=0.061) with the main effect of location significant at p=0.033. There was no significant effect of grade level or the interaction between location and grade level. </a:t>
            </a:r>
          </a:p>
        </p:txBody>
      </p:sp>
      <p:grpSp>
        <p:nvGrpSpPr>
          <p:cNvPr id="6" name="Group 5">
            <a:extLst>
              <a:ext uri="{FF2B5EF4-FFF2-40B4-BE49-F238E27FC236}">
                <a16:creationId xmlns:a16="http://schemas.microsoft.com/office/drawing/2014/main" id="{EC3A5BB7-3D8A-4637-B486-D94169BF8108}"/>
              </a:ext>
            </a:extLst>
          </p:cNvPr>
          <p:cNvGrpSpPr/>
          <p:nvPr/>
        </p:nvGrpSpPr>
        <p:grpSpPr>
          <a:xfrm>
            <a:off x="9173462" y="6245810"/>
            <a:ext cx="2914238" cy="497733"/>
            <a:chOff x="195745" y="6262919"/>
            <a:chExt cx="2914238" cy="497733"/>
          </a:xfrm>
        </p:grpSpPr>
        <p:sp>
          <p:nvSpPr>
            <p:cNvPr id="5" name="Rectangle 4">
              <a:extLst>
                <a:ext uri="{FF2B5EF4-FFF2-40B4-BE49-F238E27FC236}">
                  <a16:creationId xmlns:a16="http://schemas.microsoft.com/office/drawing/2014/main" id="{321BC48A-1700-4965-B5F0-0F7AEBB71182}"/>
                </a:ext>
              </a:extLst>
            </p:cNvPr>
            <p:cNvSpPr/>
            <p:nvPr/>
          </p:nvSpPr>
          <p:spPr>
            <a:xfrm>
              <a:off x="195745" y="6262919"/>
              <a:ext cx="2914238" cy="497733"/>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en-US"/>
            </a:p>
          </p:txBody>
        </p:sp>
        <p:pic>
          <p:nvPicPr>
            <p:cNvPr id="28" name="Google Shape;191;p28" descr="NSF 4-Color Bitmap Logo">
              <a:extLst>
                <a:ext uri="{FF2B5EF4-FFF2-40B4-BE49-F238E27FC236}">
                  <a16:creationId xmlns:a16="http://schemas.microsoft.com/office/drawing/2014/main" id="{C893A3AC-079C-4E66-A104-8AD42C39ACF6}"/>
                </a:ext>
              </a:extLst>
            </p:cNvPr>
            <p:cNvPicPr preferRelativeResize="0">
              <a:picLocks noChangeAspect="1"/>
            </p:cNvPicPr>
            <p:nvPr/>
          </p:nvPicPr>
          <p:blipFill rotWithShape="1">
            <a:blip r:embed="rId8">
              <a:alphaModFix/>
            </a:blip>
            <a:srcRect/>
            <a:stretch/>
          </p:blipFill>
          <p:spPr>
            <a:xfrm>
              <a:off x="2608523" y="6303452"/>
              <a:ext cx="457200" cy="457200"/>
            </a:xfrm>
            <a:prstGeom prst="rect">
              <a:avLst/>
            </a:prstGeom>
            <a:noFill/>
            <a:ln>
              <a:noFill/>
            </a:ln>
          </p:spPr>
        </p:pic>
        <p:sp>
          <p:nvSpPr>
            <p:cNvPr id="2" name="TextBox 1">
              <a:extLst>
                <a:ext uri="{FF2B5EF4-FFF2-40B4-BE49-F238E27FC236}">
                  <a16:creationId xmlns:a16="http://schemas.microsoft.com/office/drawing/2014/main" id="{70D9CE0B-0BA3-4201-A3E3-F7AE1C5F3C69}"/>
                </a:ext>
              </a:extLst>
            </p:cNvPr>
            <p:cNvSpPr txBox="1"/>
            <p:nvPr/>
          </p:nvSpPr>
          <p:spPr>
            <a:xfrm>
              <a:off x="237531" y="6343973"/>
              <a:ext cx="2476576" cy="400110"/>
            </a:xfrm>
            <a:prstGeom prst="rect">
              <a:avLst/>
            </a:prstGeom>
            <a:noFill/>
          </p:spPr>
          <p:txBody>
            <a:bodyPr wrap="square" rtlCol="0">
              <a:spAutoFit/>
            </a:bodyPr>
            <a:lstStyle/>
            <a:p>
              <a:r>
                <a:rPr lang="en-US" sz="500" dirty="0">
                  <a:solidFill>
                    <a:srgbClr val="201F1E"/>
                  </a:solidFill>
                  <a:effectLst/>
                  <a:latin typeface="Arial" panose="020B0604020202020204" pitchFamily="34" charset="0"/>
                  <a:ea typeface="Calibri" panose="020F0502020204030204" pitchFamily="34" charset="0"/>
                </a:rPr>
                <a:t>This material is based upon work supported by National Science Foundation (NSF) Nos. EEC-18154258 and EEC-2128479. Any opinions, findings and conclusions or recommendations expressed in this material do not necessarily reflect those of NSF.</a:t>
              </a:r>
              <a:endParaRPr lang="en-US" dirty="0"/>
            </a:p>
          </p:txBody>
        </p:sp>
      </p:grpSp>
      <p:sp>
        <p:nvSpPr>
          <p:cNvPr id="7" name="TextBox 6">
            <a:extLst>
              <a:ext uri="{FF2B5EF4-FFF2-40B4-BE49-F238E27FC236}">
                <a16:creationId xmlns:a16="http://schemas.microsoft.com/office/drawing/2014/main" id="{C3DF0924-6349-479D-880C-823F72C18F8B}"/>
              </a:ext>
            </a:extLst>
          </p:cNvPr>
          <p:cNvSpPr txBox="1"/>
          <p:nvPr/>
        </p:nvSpPr>
        <p:spPr>
          <a:xfrm>
            <a:off x="3283688" y="5716238"/>
            <a:ext cx="5842583" cy="205902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numCol="2" rtlCol="0">
            <a:spAutoFit/>
          </a:bodyPr>
          <a:lstStyle/>
          <a:p>
            <a:r>
              <a:rPr lang="en-US" sz="710" b="1" dirty="0">
                <a:solidFill>
                  <a:schemeClr val="accent6">
                    <a:lumMod val="50000"/>
                  </a:schemeClr>
                </a:solidFill>
              </a:rPr>
              <a:t>Selected references: </a:t>
            </a:r>
            <a:br>
              <a:rPr lang="en-US" sz="710" b="1" dirty="0">
                <a:solidFill>
                  <a:schemeClr val="accent6">
                    <a:lumMod val="50000"/>
                  </a:schemeClr>
                </a:solidFill>
              </a:rPr>
            </a:br>
            <a:r>
              <a:rPr lang="en-US" sz="710" dirty="0">
                <a:solidFill>
                  <a:schemeClr val="accent1">
                    <a:lumMod val="50000"/>
                  </a:schemeClr>
                </a:solidFill>
              </a:rPr>
              <a:t>Aquino-Sterling, C. R. (2016). Responding to the call: Developing and assessing pedagogical Spanish competencies in bilingual teacher education. </a:t>
            </a:r>
            <a:r>
              <a:rPr lang="en-US" sz="710" i="1" dirty="0">
                <a:solidFill>
                  <a:schemeClr val="accent1">
                    <a:lumMod val="50000"/>
                  </a:schemeClr>
                </a:solidFill>
              </a:rPr>
              <a:t>Bilingual Research Journal, 39</a:t>
            </a:r>
            <a:r>
              <a:rPr lang="en-US" sz="710" dirty="0">
                <a:solidFill>
                  <a:schemeClr val="accent1">
                    <a:lumMod val="50000"/>
                  </a:schemeClr>
                </a:solidFill>
              </a:rPr>
              <a:t>(1), 50-68.</a:t>
            </a:r>
          </a:p>
          <a:p>
            <a:r>
              <a:rPr lang="en-US" sz="710" dirty="0">
                <a:solidFill>
                  <a:schemeClr val="accent1">
                    <a:lumMod val="50000"/>
                  </a:schemeClr>
                </a:solidFill>
                <a:highlight>
                  <a:srgbClr val="FFFFFF"/>
                </a:highlight>
              </a:rPr>
              <a:t>Creswell, J. W., &amp; Plano, C. V. L. (2018). </a:t>
            </a:r>
            <a:r>
              <a:rPr lang="en-US" sz="710" i="1" dirty="0">
                <a:solidFill>
                  <a:schemeClr val="accent1">
                    <a:lumMod val="50000"/>
                  </a:schemeClr>
                </a:solidFill>
                <a:highlight>
                  <a:srgbClr val="FFFFFF"/>
                </a:highlight>
              </a:rPr>
              <a:t>Designing and conducting mixed methods research (3rd ed.)</a:t>
            </a:r>
            <a:r>
              <a:rPr lang="en-US" sz="710" dirty="0">
                <a:solidFill>
                  <a:schemeClr val="accent1">
                    <a:lumMod val="50000"/>
                  </a:schemeClr>
                </a:solidFill>
                <a:highlight>
                  <a:srgbClr val="FFFFFF"/>
                </a:highlight>
              </a:rPr>
              <a:t>. Thousand Oaks, CA: Sage </a:t>
            </a:r>
          </a:p>
          <a:p>
            <a:r>
              <a:rPr lang="en-US" sz="710" dirty="0">
                <a:solidFill>
                  <a:schemeClr val="accent1">
                    <a:lumMod val="50000"/>
                  </a:schemeClr>
                </a:solidFill>
              </a:rPr>
              <a:t>Cronbach, L. J. (1951). Coefficient alpha and the internal structure of tests, </a:t>
            </a:r>
            <a:r>
              <a:rPr lang="en-US" sz="710" i="1" dirty="0" err="1">
                <a:solidFill>
                  <a:schemeClr val="accent1">
                    <a:lumMod val="50000"/>
                  </a:schemeClr>
                </a:solidFill>
              </a:rPr>
              <a:t>Psychometrika</a:t>
            </a:r>
            <a:r>
              <a:rPr lang="en-US" sz="710" i="1" dirty="0">
                <a:solidFill>
                  <a:schemeClr val="accent1">
                    <a:lumMod val="50000"/>
                  </a:schemeClr>
                </a:solidFill>
              </a:rPr>
              <a:t>, 16</a:t>
            </a:r>
            <a:r>
              <a:rPr lang="en-US" sz="710" dirty="0">
                <a:solidFill>
                  <a:schemeClr val="accent1">
                    <a:lumMod val="50000"/>
                  </a:schemeClr>
                </a:solidFill>
              </a:rPr>
              <a:t>(3), pp. 297–334, 1951.</a:t>
            </a: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endParaRPr lang="en-US" sz="710" dirty="0">
              <a:solidFill>
                <a:schemeClr val="accent1">
                  <a:lumMod val="50000"/>
                </a:schemeClr>
              </a:solidFill>
            </a:endParaRPr>
          </a:p>
          <a:p>
            <a:r>
              <a:rPr lang="en-US" sz="710" dirty="0">
                <a:solidFill>
                  <a:schemeClr val="accent1">
                    <a:lumMod val="50000"/>
                  </a:schemeClr>
                </a:solidFill>
              </a:rPr>
              <a:t>Guerrero, M., &amp; Lachance, J. (2018). </a:t>
            </a:r>
            <a:r>
              <a:rPr lang="en-US" sz="710" i="1" dirty="0">
                <a:solidFill>
                  <a:schemeClr val="accent1">
                    <a:lumMod val="50000"/>
                  </a:schemeClr>
                </a:solidFill>
              </a:rPr>
              <a:t>The National Dual Language Education Teacher Preparation Standards. </a:t>
            </a:r>
            <a:r>
              <a:rPr lang="en-US" sz="710" dirty="0">
                <a:solidFill>
                  <a:schemeClr val="accent1">
                    <a:lumMod val="50000"/>
                  </a:schemeClr>
                </a:solidFill>
              </a:rPr>
              <a:t>Albuquerque, NM: Dual Language Education of New Mexico.  </a:t>
            </a:r>
          </a:p>
          <a:p>
            <a:r>
              <a:rPr lang="en-US" sz="710" dirty="0">
                <a:solidFill>
                  <a:schemeClr val="accent1">
                    <a:lumMod val="50000"/>
                  </a:schemeClr>
                </a:solidFill>
                <a:highlight>
                  <a:srgbClr val="FFFFFF"/>
                </a:highlight>
              </a:rPr>
              <a:t>Howard, E.R., Lindholm-Leary, K.J., Rogers, D., </a:t>
            </a:r>
            <a:r>
              <a:rPr lang="en-US" sz="710" dirty="0" err="1">
                <a:solidFill>
                  <a:schemeClr val="accent1">
                    <a:lumMod val="50000"/>
                  </a:schemeClr>
                </a:solidFill>
                <a:highlight>
                  <a:srgbClr val="FFFFFF"/>
                </a:highlight>
              </a:rPr>
              <a:t>Olague</a:t>
            </a:r>
            <a:r>
              <a:rPr lang="en-US" sz="710" dirty="0">
                <a:solidFill>
                  <a:schemeClr val="accent1">
                    <a:lumMod val="50000"/>
                  </a:schemeClr>
                </a:solidFill>
                <a:highlight>
                  <a:srgbClr val="FFFFFF"/>
                </a:highlight>
              </a:rPr>
              <a:t>, N., Medina, J., Kennedy, D., Sugarman, J., Christian, D. (2018). </a:t>
            </a:r>
            <a:r>
              <a:rPr lang="en-US" sz="710" i="1" dirty="0">
                <a:solidFill>
                  <a:schemeClr val="accent1">
                    <a:lumMod val="50000"/>
                  </a:schemeClr>
                </a:solidFill>
                <a:highlight>
                  <a:srgbClr val="FFFFFF"/>
                </a:highlight>
              </a:rPr>
              <a:t>Guiding Principles for Dual Language Education (3</a:t>
            </a:r>
            <a:r>
              <a:rPr lang="en-US" sz="710" i="1" baseline="30000" dirty="0">
                <a:solidFill>
                  <a:schemeClr val="accent1">
                    <a:lumMod val="50000"/>
                  </a:schemeClr>
                </a:solidFill>
                <a:highlight>
                  <a:srgbClr val="FFFFFF"/>
                </a:highlight>
              </a:rPr>
              <a:t>rd</a:t>
            </a:r>
            <a:r>
              <a:rPr lang="en-US" sz="710" i="1" dirty="0">
                <a:solidFill>
                  <a:schemeClr val="accent1">
                    <a:lumMod val="50000"/>
                  </a:schemeClr>
                </a:solidFill>
                <a:highlight>
                  <a:srgbClr val="FFFFFF"/>
                </a:highlight>
              </a:rPr>
              <a:t> ed.)</a:t>
            </a:r>
            <a:r>
              <a:rPr lang="en-US" sz="710" dirty="0">
                <a:solidFill>
                  <a:schemeClr val="accent1">
                    <a:lumMod val="50000"/>
                  </a:schemeClr>
                </a:solidFill>
                <a:highlight>
                  <a:srgbClr val="FFFFFF"/>
                </a:highlight>
              </a:rPr>
              <a:t>; Washington, DC: Center for Applied Linguistics.</a:t>
            </a:r>
          </a:p>
          <a:p>
            <a:r>
              <a:rPr lang="en-US" sz="710" dirty="0">
                <a:solidFill>
                  <a:schemeClr val="accent1">
                    <a:lumMod val="50000"/>
                  </a:schemeClr>
                </a:solidFill>
              </a:rPr>
              <a:t>Paris, D., &amp; </a:t>
            </a:r>
            <a:r>
              <a:rPr lang="en-US" sz="710" dirty="0" err="1">
                <a:solidFill>
                  <a:schemeClr val="accent1">
                    <a:lumMod val="50000"/>
                  </a:schemeClr>
                </a:solidFill>
              </a:rPr>
              <a:t>Alim</a:t>
            </a:r>
            <a:r>
              <a:rPr lang="en-US" sz="710" dirty="0">
                <a:solidFill>
                  <a:schemeClr val="accent1">
                    <a:lumMod val="50000"/>
                  </a:schemeClr>
                </a:solidFill>
              </a:rPr>
              <a:t>, H. S. (2014). What are we seeking to sustain through culturally sustaining pedagogy? A loving critique forward. </a:t>
            </a:r>
            <a:r>
              <a:rPr lang="en-US" sz="710" i="1" dirty="0">
                <a:solidFill>
                  <a:schemeClr val="accent1">
                    <a:lumMod val="50000"/>
                  </a:schemeClr>
                </a:solidFill>
              </a:rPr>
              <a:t>Harvard Educational Review, 84</a:t>
            </a:r>
            <a:r>
              <a:rPr lang="en-US" sz="710" dirty="0">
                <a:solidFill>
                  <a:schemeClr val="accent1">
                    <a:lumMod val="50000"/>
                  </a:schemeClr>
                </a:solidFill>
              </a:rPr>
              <a:t>(1), 85-100.</a:t>
            </a:r>
          </a:p>
          <a:p>
            <a:endParaRPr lang="en-US" sz="710" dirty="0"/>
          </a:p>
        </p:txBody>
      </p:sp>
    </p:spTree>
    <p:extLst>
      <p:ext uri="{BB962C8B-B14F-4D97-AF65-F5344CB8AC3E}">
        <p14:creationId xmlns:p14="http://schemas.microsoft.com/office/powerpoint/2010/main" val="821452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1619</Words>
  <Application>Microsoft Office PowerPoint</Application>
  <PresentationFormat>Widescreen</PresentationFormat>
  <Paragraphs>72</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Helvetica</vt:lpstr>
      <vt:lpstr>Helvetica Light</vt:lpstr>
      <vt:lpstr>Times New Roman</vt:lpstr>
      <vt:lpstr>Trebuchet MS</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Marialuisa Di Stefano</dc:creator>
  <cp:lastModifiedBy>Marialuisa Di Stefano</cp:lastModifiedBy>
  <cp:revision>11</cp:revision>
  <dcterms:created xsi:type="dcterms:W3CDTF">2021-06-03T17:43:26Z</dcterms:created>
  <dcterms:modified xsi:type="dcterms:W3CDTF">2021-06-04T16:40:55Z</dcterms:modified>
</cp:coreProperties>
</file>