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4167" r:id="rId1"/>
  </p:sldMasterIdLst>
  <p:notesMasterIdLst>
    <p:notesMasterId r:id="rId3"/>
  </p:notesMasterIdLst>
  <p:sldIdLst>
    <p:sldId id="256" r:id="rId2"/>
  </p:sldIdLst>
  <p:sldSz cx="43891200" cy="32918400"/>
  <p:notesSz cx="9144000" cy="6858000"/>
  <p:defaultTextStyle>
    <a:defPPr>
      <a:defRPr lang="en-US"/>
    </a:defPPr>
    <a:lvl1pPr marL="0" algn="l" defTabSz="2192635" rtl="0" eaLnBrk="1" latinLnBrk="0" hangingPunct="1">
      <a:defRPr sz="8600" kern="1200">
        <a:solidFill>
          <a:schemeClr val="tx1"/>
        </a:solidFill>
        <a:latin typeface="+mn-lt"/>
        <a:ea typeface="+mn-ea"/>
        <a:cs typeface="+mn-cs"/>
      </a:defRPr>
    </a:lvl1pPr>
    <a:lvl2pPr marL="2192635" algn="l" defTabSz="2192635" rtl="0" eaLnBrk="1" latinLnBrk="0" hangingPunct="1">
      <a:defRPr sz="8600" kern="1200">
        <a:solidFill>
          <a:schemeClr val="tx1"/>
        </a:solidFill>
        <a:latin typeface="+mn-lt"/>
        <a:ea typeface="+mn-ea"/>
        <a:cs typeface="+mn-cs"/>
      </a:defRPr>
    </a:lvl2pPr>
    <a:lvl3pPr marL="4385270" algn="l" defTabSz="2192635" rtl="0" eaLnBrk="1" latinLnBrk="0" hangingPunct="1">
      <a:defRPr sz="8600" kern="1200">
        <a:solidFill>
          <a:schemeClr val="tx1"/>
        </a:solidFill>
        <a:latin typeface="+mn-lt"/>
        <a:ea typeface="+mn-ea"/>
        <a:cs typeface="+mn-cs"/>
      </a:defRPr>
    </a:lvl3pPr>
    <a:lvl4pPr marL="6577910" algn="l" defTabSz="2192635" rtl="0" eaLnBrk="1" latinLnBrk="0" hangingPunct="1">
      <a:defRPr sz="8600" kern="1200">
        <a:solidFill>
          <a:schemeClr val="tx1"/>
        </a:solidFill>
        <a:latin typeface="+mn-lt"/>
        <a:ea typeface="+mn-ea"/>
        <a:cs typeface="+mn-cs"/>
      </a:defRPr>
    </a:lvl4pPr>
    <a:lvl5pPr marL="8770541" algn="l" defTabSz="2192635" rtl="0" eaLnBrk="1" latinLnBrk="0" hangingPunct="1">
      <a:defRPr sz="8600" kern="1200">
        <a:solidFill>
          <a:schemeClr val="tx1"/>
        </a:solidFill>
        <a:latin typeface="+mn-lt"/>
        <a:ea typeface="+mn-ea"/>
        <a:cs typeface="+mn-cs"/>
      </a:defRPr>
    </a:lvl5pPr>
    <a:lvl6pPr marL="10963162" algn="l" defTabSz="2192635" rtl="0" eaLnBrk="1" latinLnBrk="0" hangingPunct="1">
      <a:defRPr sz="8600" kern="1200">
        <a:solidFill>
          <a:schemeClr val="tx1"/>
        </a:solidFill>
        <a:latin typeface="+mn-lt"/>
        <a:ea typeface="+mn-ea"/>
        <a:cs typeface="+mn-cs"/>
      </a:defRPr>
    </a:lvl6pPr>
    <a:lvl7pPr marL="13155797" algn="l" defTabSz="2192635" rtl="0" eaLnBrk="1" latinLnBrk="0" hangingPunct="1">
      <a:defRPr sz="8600" kern="1200">
        <a:solidFill>
          <a:schemeClr val="tx1"/>
        </a:solidFill>
        <a:latin typeface="+mn-lt"/>
        <a:ea typeface="+mn-ea"/>
        <a:cs typeface="+mn-cs"/>
      </a:defRPr>
    </a:lvl7pPr>
    <a:lvl8pPr marL="15348437" algn="l" defTabSz="2192635" rtl="0" eaLnBrk="1" latinLnBrk="0" hangingPunct="1">
      <a:defRPr sz="8600" kern="1200">
        <a:solidFill>
          <a:schemeClr val="tx1"/>
        </a:solidFill>
        <a:latin typeface="+mn-lt"/>
        <a:ea typeface="+mn-ea"/>
        <a:cs typeface="+mn-cs"/>
      </a:defRPr>
    </a:lvl8pPr>
    <a:lvl9pPr marL="17541072" algn="l" defTabSz="2192635"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2B6C562-E0E4-3E40-A034-9CFAA1AF2174}">
          <p14:sldIdLst>
            <p14:sldId id="256"/>
          </p14:sldIdLst>
        </p14:section>
      </p14:sectionLst>
    </p:ex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118"/>
  </p:normalViewPr>
  <p:slideViewPr>
    <p:cSldViewPr snapToGrid="0" snapToObjects="1">
      <p:cViewPr varScale="1">
        <p:scale>
          <a:sx n="22" d="100"/>
          <a:sy n="22" d="100"/>
        </p:scale>
        <p:origin x="1440" y="336"/>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100" d="100"/>
          <a:sy n="100" d="100"/>
        </p:scale>
        <p:origin x="2240" y="168"/>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8D9B765C-3754-3E4C-B5A7-6817D5D92E95}" type="datetimeFigureOut">
              <a:rPr lang="en-US" smtClean="0"/>
              <a:t>6/17/21</a:t>
            </a:fld>
            <a:endParaRPr lang="en-US" dirty="0"/>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FDE7DA3-1A5C-9D41-9D27-01FC08541B79}" type="slidenum">
              <a:rPr lang="en-US" smtClean="0"/>
              <a:t>‹#›</a:t>
            </a:fld>
            <a:endParaRPr lang="en-US" dirty="0"/>
          </a:p>
        </p:txBody>
      </p:sp>
    </p:spTree>
    <p:extLst>
      <p:ext uri="{BB962C8B-B14F-4D97-AF65-F5344CB8AC3E}">
        <p14:creationId xmlns:p14="http://schemas.microsoft.com/office/powerpoint/2010/main" val="228655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DE7DA3-1A5C-9D41-9D27-01FC08541B79}" type="slidenum">
              <a:rPr lang="en-US" smtClean="0"/>
              <a:t>1</a:t>
            </a:fld>
            <a:endParaRPr lang="en-US" dirty="0"/>
          </a:p>
        </p:txBody>
      </p:sp>
    </p:spTree>
    <p:extLst>
      <p:ext uri="{BB962C8B-B14F-4D97-AF65-F5344CB8AC3E}">
        <p14:creationId xmlns:p14="http://schemas.microsoft.com/office/powerpoint/2010/main" val="1170895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3859" indent="0" algn="ctr">
              <a:buNone/>
              <a:defRPr>
                <a:solidFill>
                  <a:schemeClr val="tx1">
                    <a:tint val="75000"/>
                  </a:schemeClr>
                </a:solidFill>
              </a:defRPr>
            </a:lvl2pPr>
            <a:lvl3pPr marL="4387718" indent="0" algn="ctr">
              <a:buNone/>
              <a:defRPr>
                <a:solidFill>
                  <a:schemeClr val="tx1">
                    <a:tint val="75000"/>
                  </a:schemeClr>
                </a:solidFill>
              </a:defRPr>
            </a:lvl3pPr>
            <a:lvl4pPr marL="6581578" indent="0" algn="ctr">
              <a:buNone/>
              <a:defRPr>
                <a:solidFill>
                  <a:schemeClr val="tx1">
                    <a:tint val="75000"/>
                  </a:schemeClr>
                </a:solidFill>
              </a:defRPr>
            </a:lvl4pPr>
            <a:lvl5pPr marL="8775432" indent="0" algn="ctr">
              <a:buNone/>
              <a:defRPr>
                <a:solidFill>
                  <a:schemeClr val="tx1">
                    <a:tint val="75000"/>
                  </a:schemeClr>
                </a:solidFill>
              </a:defRPr>
            </a:lvl5pPr>
            <a:lvl6pPr marL="10969286" indent="0" algn="ctr">
              <a:buNone/>
              <a:defRPr>
                <a:solidFill>
                  <a:schemeClr val="tx1">
                    <a:tint val="75000"/>
                  </a:schemeClr>
                </a:solidFill>
              </a:defRPr>
            </a:lvl6pPr>
            <a:lvl7pPr marL="13163146" indent="0" algn="ctr">
              <a:buNone/>
              <a:defRPr>
                <a:solidFill>
                  <a:schemeClr val="tx1">
                    <a:tint val="75000"/>
                  </a:schemeClr>
                </a:solidFill>
              </a:defRPr>
            </a:lvl7pPr>
            <a:lvl8pPr marL="15357005" indent="0" algn="ctr">
              <a:buNone/>
              <a:defRPr>
                <a:solidFill>
                  <a:schemeClr val="tx1">
                    <a:tint val="75000"/>
                  </a:schemeClr>
                </a:solidFill>
              </a:defRPr>
            </a:lvl8pPr>
            <a:lvl9pPr marL="1755086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1451584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206193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4"/>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4"/>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1241619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3918832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9"/>
            <a:ext cx="37307520" cy="7200898"/>
          </a:xfrm>
        </p:spPr>
        <p:txBody>
          <a:bodyPr anchor="b"/>
          <a:lstStyle>
            <a:lvl1pPr marL="0" indent="0">
              <a:buNone/>
              <a:defRPr sz="9600">
                <a:solidFill>
                  <a:schemeClr val="tx1">
                    <a:tint val="75000"/>
                  </a:schemeClr>
                </a:solidFill>
              </a:defRPr>
            </a:lvl1pPr>
            <a:lvl2pPr marL="2193859" indent="0">
              <a:buNone/>
              <a:defRPr sz="8600">
                <a:solidFill>
                  <a:schemeClr val="tx1">
                    <a:tint val="75000"/>
                  </a:schemeClr>
                </a:solidFill>
              </a:defRPr>
            </a:lvl2pPr>
            <a:lvl3pPr marL="4387718" indent="0">
              <a:buNone/>
              <a:defRPr sz="7700">
                <a:solidFill>
                  <a:schemeClr val="tx1">
                    <a:tint val="75000"/>
                  </a:schemeClr>
                </a:solidFill>
              </a:defRPr>
            </a:lvl3pPr>
            <a:lvl4pPr marL="6581578" indent="0">
              <a:buNone/>
              <a:defRPr sz="6700">
                <a:solidFill>
                  <a:schemeClr val="tx1">
                    <a:tint val="75000"/>
                  </a:schemeClr>
                </a:solidFill>
              </a:defRPr>
            </a:lvl4pPr>
            <a:lvl5pPr marL="8775432" indent="0">
              <a:buNone/>
              <a:defRPr sz="6700">
                <a:solidFill>
                  <a:schemeClr val="tx1">
                    <a:tint val="75000"/>
                  </a:schemeClr>
                </a:solidFill>
              </a:defRPr>
            </a:lvl5pPr>
            <a:lvl6pPr marL="10969286" indent="0">
              <a:buNone/>
              <a:defRPr sz="6700">
                <a:solidFill>
                  <a:schemeClr val="tx1">
                    <a:tint val="75000"/>
                  </a:schemeClr>
                </a:solidFill>
              </a:defRPr>
            </a:lvl6pPr>
            <a:lvl7pPr marL="13163146" indent="0">
              <a:buNone/>
              <a:defRPr sz="6700">
                <a:solidFill>
                  <a:schemeClr val="tx1">
                    <a:tint val="75000"/>
                  </a:schemeClr>
                </a:solidFill>
              </a:defRPr>
            </a:lvl7pPr>
            <a:lvl8pPr marL="15357005" indent="0">
              <a:buNone/>
              <a:defRPr sz="6700">
                <a:solidFill>
                  <a:schemeClr val="tx1">
                    <a:tint val="75000"/>
                  </a:schemeClr>
                </a:solidFill>
              </a:defRPr>
            </a:lvl8pPr>
            <a:lvl9pPr marL="17550864"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2991903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7"/>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7"/>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3269401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3859" indent="0">
              <a:buNone/>
              <a:defRPr sz="9600" b="1"/>
            </a:lvl2pPr>
            <a:lvl3pPr marL="4387718" indent="0">
              <a:buNone/>
              <a:defRPr sz="8600" b="1"/>
            </a:lvl3pPr>
            <a:lvl4pPr marL="6581578" indent="0">
              <a:buNone/>
              <a:defRPr sz="7700" b="1"/>
            </a:lvl4pPr>
            <a:lvl5pPr marL="8775432" indent="0">
              <a:buNone/>
              <a:defRPr sz="7700" b="1"/>
            </a:lvl5pPr>
            <a:lvl6pPr marL="10969286" indent="0">
              <a:buNone/>
              <a:defRPr sz="7700" b="1"/>
            </a:lvl6pPr>
            <a:lvl7pPr marL="13163146" indent="0">
              <a:buNone/>
              <a:defRPr sz="7700" b="1"/>
            </a:lvl7pPr>
            <a:lvl8pPr marL="15357005" indent="0">
              <a:buNone/>
              <a:defRPr sz="7700" b="1"/>
            </a:lvl8pPr>
            <a:lvl9pPr marL="17550864"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3859" indent="0">
              <a:buNone/>
              <a:defRPr sz="9600" b="1"/>
            </a:lvl2pPr>
            <a:lvl3pPr marL="4387718" indent="0">
              <a:buNone/>
              <a:defRPr sz="8600" b="1"/>
            </a:lvl3pPr>
            <a:lvl4pPr marL="6581578" indent="0">
              <a:buNone/>
              <a:defRPr sz="7700" b="1"/>
            </a:lvl4pPr>
            <a:lvl5pPr marL="8775432" indent="0">
              <a:buNone/>
              <a:defRPr sz="7700" b="1"/>
            </a:lvl5pPr>
            <a:lvl6pPr marL="10969286" indent="0">
              <a:buNone/>
              <a:defRPr sz="7700" b="1"/>
            </a:lvl6pPr>
            <a:lvl7pPr marL="13163146" indent="0">
              <a:buNone/>
              <a:defRPr sz="7700" b="1"/>
            </a:lvl7pPr>
            <a:lvl8pPr marL="15357005" indent="0">
              <a:buNone/>
              <a:defRPr sz="7700" b="1"/>
            </a:lvl8pPr>
            <a:lvl9pPr marL="17550864"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522765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299449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119326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7"/>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7" y="6888487"/>
            <a:ext cx="14439902" cy="22517102"/>
          </a:xfrm>
        </p:spPr>
        <p:txBody>
          <a:bodyPr/>
          <a:lstStyle>
            <a:lvl1pPr marL="0" indent="0">
              <a:buNone/>
              <a:defRPr sz="6700"/>
            </a:lvl1pPr>
            <a:lvl2pPr marL="2193859" indent="0">
              <a:buNone/>
              <a:defRPr sz="5800"/>
            </a:lvl2pPr>
            <a:lvl3pPr marL="4387718" indent="0">
              <a:buNone/>
              <a:defRPr sz="4800"/>
            </a:lvl3pPr>
            <a:lvl4pPr marL="6581578" indent="0">
              <a:buNone/>
              <a:defRPr sz="4300"/>
            </a:lvl4pPr>
            <a:lvl5pPr marL="8775432" indent="0">
              <a:buNone/>
              <a:defRPr sz="4300"/>
            </a:lvl5pPr>
            <a:lvl6pPr marL="10969286" indent="0">
              <a:buNone/>
              <a:defRPr sz="4300"/>
            </a:lvl6pPr>
            <a:lvl7pPr marL="13163146" indent="0">
              <a:buNone/>
              <a:defRPr sz="4300"/>
            </a:lvl7pPr>
            <a:lvl8pPr marL="15357005" indent="0">
              <a:buNone/>
              <a:defRPr sz="4300"/>
            </a:lvl8pPr>
            <a:lvl9pPr marL="17550864"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Tree>
    <p:extLst>
      <p:ext uri="{BB962C8B-B14F-4D97-AF65-F5344CB8AC3E}">
        <p14:creationId xmlns:p14="http://schemas.microsoft.com/office/powerpoint/2010/main" val="569245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3859" indent="0">
              <a:buNone/>
              <a:defRPr sz="13400"/>
            </a:lvl2pPr>
            <a:lvl3pPr marL="4387718" indent="0">
              <a:buNone/>
              <a:defRPr sz="11500"/>
            </a:lvl3pPr>
            <a:lvl4pPr marL="6581578" indent="0">
              <a:buNone/>
              <a:defRPr sz="9600"/>
            </a:lvl4pPr>
            <a:lvl5pPr marL="8775432" indent="0">
              <a:buNone/>
              <a:defRPr sz="9600"/>
            </a:lvl5pPr>
            <a:lvl6pPr marL="10969286" indent="0">
              <a:buNone/>
              <a:defRPr sz="9600"/>
            </a:lvl6pPr>
            <a:lvl7pPr marL="13163146" indent="0">
              <a:buNone/>
              <a:defRPr sz="9600"/>
            </a:lvl7pPr>
            <a:lvl8pPr marL="15357005" indent="0">
              <a:buNone/>
              <a:defRPr sz="9600"/>
            </a:lvl8pPr>
            <a:lvl9pPr marL="17550864" indent="0">
              <a:buNone/>
              <a:defRPr sz="9600"/>
            </a:lvl9pPr>
          </a:lstStyle>
          <a:p>
            <a:endParaRPr lang="en-US" dirty="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3859" indent="0">
              <a:buNone/>
              <a:defRPr sz="5800"/>
            </a:lvl2pPr>
            <a:lvl3pPr marL="4387718" indent="0">
              <a:buNone/>
              <a:defRPr sz="4800"/>
            </a:lvl3pPr>
            <a:lvl4pPr marL="6581578" indent="0">
              <a:buNone/>
              <a:defRPr sz="4300"/>
            </a:lvl4pPr>
            <a:lvl5pPr marL="8775432" indent="0">
              <a:buNone/>
              <a:defRPr sz="4300"/>
            </a:lvl5pPr>
            <a:lvl6pPr marL="10969286" indent="0">
              <a:buNone/>
              <a:defRPr sz="4300"/>
            </a:lvl6pPr>
            <a:lvl7pPr marL="13163146" indent="0">
              <a:buNone/>
              <a:defRPr sz="4300"/>
            </a:lvl7pPr>
            <a:lvl8pPr marL="15357005" indent="0">
              <a:buNone/>
              <a:defRPr sz="4300"/>
            </a:lvl8pPr>
            <a:lvl9pPr marL="17550864"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2CA54125-DFDC-C949-8960-4DC34F2284AC}" type="datetimeFigureOut">
              <a:rPr lang="en-US" smtClean="0"/>
              <a:pPr/>
              <a:t>6/17/21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3372114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768" tIns="219389" rIns="438768" bIns="219389" rtlCol="0" anchor="ctr">
            <a:normAutofit/>
          </a:bodyPr>
          <a:lstStyle/>
          <a:p>
            <a:r>
              <a:rPr lang="en-US"/>
              <a:t>Click to edit Master title style</a:t>
            </a:r>
          </a:p>
        </p:txBody>
      </p:sp>
      <p:sp>
        <p:nvSpPr>
          <p:cNvPr id="3" name="Text Placeholder 2"/>
          <p:cNvSpPr>
            <a:spLocks noGrp="1"/>
          </p:cNvSpPr>
          <p:nvPr>
            <p:ph type="body" idx="1"/>
          </p:nvPr>
        </p:nvSpPr>
        <p:spPr>
          <a:xfrm>
            <a:off x="2194560" y="7680967"/>
            <a:ext cx="39502080" cy="21724622"/>
          </a:xfrm>
          <a:prstGeom prst="rect">
            <a:avLst/>
          </a:prstGeom>
        </p:spPr>
        <p:txBody>
          <a:bodyPr vert="horz" lIns="438768" tIns="219389" rIns="438768" bIns="2193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768" tIns="219389" rIns="438768" bIns="219389" rtlCol="0" anchor="ctr"/>
          <a:lstStyle>
            <a:lvl1pPr algn="l">
              <a:defRPr sz="5800">
                <a:solidFill>
                  <a:schemeClr val="tx1">
                    <a:tint val="75000"/>
                  </a:schemeClr>
                </a:solidFill>
              </a:defRPr>
            </a:lvl1pPr>
          </a:lstStyle>
          <a:p>
            <a:fld id="{2CA54125-DFDC-C949-8960-4DC34F2284AC}" type="datetimeFigureOut">
              <a:rPr lang="en-US" smtClean="0"/>
              <a:pPr/>
              <a:t>6/17/21</a:t>
            </a:fld>
            <a:endParaRPr lang="en-US" dirty="0"/>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768" tIns="219389" rIns="438768" bIns="219389"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768" tIns="219389" rIns="438768" bIns="219389" rtlCol="0" anchor="ctr"/>
          <a:lstStyle>
            <a:lvl1pPr algn="r">
              <a:defRPr sz="5800">
                <a:solidFill>
                  <a:schemeClr val="tx1">
                    <a:tint val="75000"/>
                  </a:schemeClr>
                </a:solidFill>
              </a:defRPr>
            </a:lvl1pPr>
          </a:lstStyle>
          <a:p>
            <a:fld id="{DB604D37-56BF-FB45-9A38-4DF98696020D}" type="slidenum">
              <a:rPr lang="en-US" smtClean="0"/>
              <a:pPr/>
              <a:t>‹#›</a:t>
            </a:fld>
            <a:endParaRPr lang="en-US" dirty="0"/>
          </a:p>
        </p:txBody>
      </p:sp>
    </p:spTree>
    <p:extLst>
      <p:ext uri="{BB962C8B-B14F-4D97-AF65-F5344CB8AC3E}">
        <p14:creationId xmlns:p14="http://schemas.microsoft.com/office/powerpoint/2010/main" val="4101069152"/>
      </p:ext>
    </p:extLst>
  </p:cSld>
  <p:clrMap bg1="lt1" tx1="dk1" bg2="lt2" tx2="dk2" accent1="accent1" accent2="accent2" accent3="accent3" accent4="accent4" accent5="accent5" accent6="accent6" hlink="hlink" folHlink="folHlink"/>
  <p:sldLayoutIdLst>
    <p:sldLayoutId id="2147484168" r:id="rId1"/>
    <p:sldLayoutId id="2147484169" r:id="rId2"/>
    <p:sldLayoutId id="2147484170" r:id="rId3"/>
    <p:sldLayoutId id="2147484171" r:id="rId4"/>
    <p:sldLayoutId id="2147484172" r:id="rId5"/>
    <p:sldLayoutId id="2147484173" r:id="rId6"/>
    <p:sldLayoutId id="2147484174" r:id="rId7"/>
    <p:sldLayoutId id="2147484175" r:id="rId8"/>
    <p:sldLayoutId id="2147484176" r:id="rId9"/>
    <p:sldLayoutId id="2147484177" r:id="rId10"/>
    <p:sldLayoutId id="2147484178" r:id="rId11"/>
  </p:sldLayoutIdLst>
  <p:txStyles>
    <p:titleStyle>
      <a:lvl1pPr algn="ctr" defTabSz="2193859" rtl="0" eaLnBrk="1" latinLnBrk="0" hangingPunct="1">
        <a:spcBef>
          <a:spcPct val="0"/>
        </a:spcBef>
        <a:buNone/>
        <a:defRPr sz="21100" kern="1200">
          <a:solidFill>
            <a:schemeClr val="tx1"/>
          </a:solidFill>
          <a:latin typeface="+mj-lt"/>
          <a:ea typeface="+mj-ea"/>
          <a:cs typeface="+mj-cs"/>
        </a:defRPr>
      </a:lvl1pPr>
    </p:titleStyle>
    <p:bodyStyle>
      <a:lvl1pPr marL="1645392" indent="-1645392" algn="l" defTabSz="2193859" rtl="0" eaLnBrk="1" latinLnBrk="0" hangingPunct="1">
        <a:spcBef>
          <a:spcPct val="20000"/>
        </a:spcBef>
        <a:buFont typeface="Arial"/>
        <a:buChar char="•"/>
        <a:defRPr sz="15400" kern="1200">
          <a:solidFill>
            <a:schemeClr val="tx1"/>
          </a:solidFill>
          <a:latin typeface="+mn-lt"/>
          <a:ea typeface="+mn-ea"/>
          <a:cs typeface="+mn-cs"/>
        </a:defRPr>
      </a:lvl1pPr>
      <a:lvl2pPr marL="3565018" indent="-1371158" algn="l" defTabSz="2193859" rtl="0" eaLnBrk="1" latinLnBrk="0" hangingPunct="1">
        <a:spcBef>
          <a:spcPct val="20000"/>
        </a:spcBef>
        <a:buFont typeface="Arial"/>
        <a:buChar char="–"/>
        <a:defRPr sz="13400" kern="1200">
          <a:solidFill>
            <a:schemeClr val="tx1"/>
          </a:solidFill>
          <a:latin typeface="+mn-lt"/>
          <a:ea typeface="+mn-ea"/>
          <a:cs typeface="+mn-cs"/>
        </a:defRPr>
      </a:lvl2pPr>
      <a:lvl3pPr marL="5484643" indent="-1096925" algn="l" defTabSz="2193859" rtl="0" eaLnBrk="1" latinLnBrk="0" hangingPunct="1">
        <a:spcBef>
          <a:spcPct val="20000"/>
        </a:spcBef>
        <a:buFont typeface="Arial"/>
        <a:buChar char="•"/>
        <a:defRPr sz="11500" kern="1200">
          <a:solidFill>
            <a:schemeClr val="tx1"/>
          </a:solidFill>
          <a:latin typeface="+mn-lt"/>
          <a:ea typeface="+mn-ea"/>
          <a:cs typeface="+mn-cs"/>
        </a:defRPr>
      </a:lvl3pPr>
      <a:lvl4pPr marL="7678502" indent="-1096925" algn="l" defTabSz="2193859" rtl="0" eaLnBrk="1" latinLnBrk="0" hangingPunct="1">
        <a:spcBef>
          <a:spcPct val="20000"/>
        </a:spcBef>
        <a:buFont typeface="Arial"/>
        <a:buChar char="–"/>
        <a:defRPr sz="9600" kern="1200">
          <a:solidFill>
            <a:schemeClr val="tx1"/>
          </a:solidFill>
          <a:latin typeface="+mn-lt"/>
          <a:ea typeface="+mn-ea"/>
          <a:cs typeface="+mn-cs"/>
        </a:defRPr>
      </a:lvl4pPr>
      <a:lvl5pPr marL="9872362" indent="-1096925" algn="l" defTabSz="2193859" rtl="0" eaLnBrk="1" latinLnBrk="0" hangingPunct="1">
        <a:spcBef>
          <a:spcPct val="20000"/>
        </a:spcBef>
        <a:buFont typeface="Arial"/>
        <a:buChar char="»"/>
        <a:defRPr sz="9600" kern="1200">
          <a:solidFill>
            <a:schemeClr val="tx1"/>
          </a:solidFill>
          <a:latin typeface="+mn-lt"/>
          <a:ea typeface="+mn-ea"/>
          <a:cs typeface="+mn-cs"/>
        </a:defRPr>
      </a:lvl5pPr>
      <a:lvl6pPr marL="12066221" indent="-1096925" algn="l" defTabSz="2193859" rtl="0" eaLnBrk="1" latinLnBrk="0" hangingPunct="1">
        <a:spcBef>
          <a:spcPct val="20000"/>
        </a:spcBef>
        <a:buFont typeface="Arial"/>
        <a:buChar char="•"/>
        <a:defRPr sz="9600" kern="1200">
          <a:solidFill>
            <a:schemeClr val="tx1"/>
          </a:solidFill>
          <a:latin typeface="+mn-lt"/>
          <a:ea typeface="+mn-ea"/>
          <a:cs typeface="+mn-cs"/>
        </a:defRPr>
      </a:lvl6pPr>
      <a:lvl7pPr marL="14260080" indent="-1096925" algn="l" defTabSz="2193859" rtl="0" eaLnBrk="1" latinLnBrk="0" hangingPunct="1">
        <a:spcBef>
          <a:spcPct val="20000"/>
        </a:spcBef>
        <a:buFont typeface="Arial"/>
        <a:buChar char="•"/>
        <a:defRPr sz="9600" kern="1200">
          <a:solidFill>
            <a:schemeClr val="tx1"/>
          </a:solidFill>
          <a:latin typeface="+mn-lt"/>
          <a:ea typeface="+mn-ea"/>
          <a:cs typeface="+mn-cs"/>
        </a:defRPr>
      </a:lvl7pPr>
      <a:lvl8pPr marL="16453930" indent="-1096925" algn="l" defTabSz="2193859" rtl="0" eaLnBrk="1" latinLnBrk="0" hangingPunct="1">
        <a:spcBef>
          <a:spcPct val="20000"/>
        </a:spcBef>
        <a:buFont typeface="Arial"/>
        <a:buChar char="•"/>
        <a:defRPr sz="9600" kern="1200">
          <a:solidFill>
            <a:schemeClr val="tx1"/>
          </a:solidFill>
          <a:latin typeface="+mn-lt"/>
          <a:ea typeface="+mn-ea"/>
          <a:cs typeface="+mn-cs"/>
        </a:defRPr>
      </a:lvl8pPr>
      <a:lvl9pPr marL="18647789" indent="-1096925" algn="l" defTabSz="2193859"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3859" rtl="0" eaLnBrk="1" latinLnBrk="0" hangingPunct="1">
        <a:defRPr sz="8600" kern="1200">
          <a:solidFill>
            <a:schemeClr val="tx1"/>
          </a:solidFill>
          <a:latin typeface="+mn-lt"/>
          <a:ea typeface="+mn-ea"/>
          <a:cs typeface="+mn-cs"/>
        </a:defRPr>
      </a:lvl1pPr>
      <a:lvl2pPr marL="2193859" algn="l" defTabSz="2193859" rtl="0" eaLnBrk="1" latinLnBrk="0" hangingPunct="1">
        <a:defRPr sz="8600" kern="1200">
          <a:solidFill>
            <a:schemeClr val="tx1"/>
          </a:solidFill>
          <a:latin typeface="+mn-lt"/>
          <a:ea typeface="+mn-ea"/>
          <a:cs typeface="+mn-cs"/>
        </a:defRPr>
      </a:lvl2pPr>
      <a:lvl3pPr marL="4387718" algn="l" defTabSz="2193859" rtl="0" eaLnBrk="1" latinLnBrk="0" hangingPunct="1">
        <a:defRPr sz="8600" kern="1200">
          <a:solidFill>
            <a:schemeClr val="tx1"/>
          </a:solidFill>
          <a:latin typeface="+mn-lt"/>
          <a:ea typeface="+mn-ea"/>
          <a:cs typeface="+mn-cs"/>
        </a:defRPr>
      </a:lvl3pPr>
      <a:lvl4pPr marL="6581578" algn="l" defTabSz="2193859" rtl="0" eaLnBrk="1" latinLnBrk="0" hangingPunct="1">
        <a:defRPr sz="8600" kern="1200">
          <a:solidFill>
            <a:schemeClr val="tx1"/>
          </a:solidFill>
          <a:latin typeface="+mn-lt"/>
          <a:ea typeface="+mn-ea"/>
          <a:cs typeface="+mn-cs"/>
        </a:defRPr>
      </a:lvl4pPr>
      <a:lvl5pPr marL="8775432" algn="l" defTabSz="2193859" rtl="0" eaLnBrk="1" latinLnBrk="0" hangingPunct="1">
        <a:defRPr sz="8600" kern="1200">
          <a:solidFill>
            <a:schemeClr val="tx1"/>
          </a:solidFill>
          <a:latin typeface="+mn-lt"/>
          <a:ea typeface="+mn-ea"/>
          <a:cs typeface="+mn-cs"/>
        </a:defRPr>
      </a:lvl5pPr>
      <a:lvl6pPr marL="10969286" algn="l" defTabSz="2193859" rtl="0" eaLnBrk="1" latinLnBrk="0" hangingPunct="1">
        <a:defRPr sz="8600" kern="1200">
          <a:solidFill>
            <a:schemeClr val="tx1"/>
          </a:solidFill>
          <a:latin typeface="+mn-lt"/>
          <a:ea typeface="+mn-ea"/>
          <a:cs typeface="+mn-cs"/>
        </a:defRPr>
      </a:lvl6pPr>
      <a:lvl7pPr marL="13163146" algn="l" defTabSz="2193859" rtl="0" eaLnBrk="1" latinLnBrk="0" hangingPunct="1">
        <a:defRPr sz="8600" kern="1200">
          <a:solidFill>
            <a:schemeClr val="tx1"/>
          </a:solidFill>
          <a:latin typeface="+mn-lt"/>
          <a:ea typeface="+mn-ea"/>
          <a:cs typeface="+mn-cs"/>
        </a:defRPr>
      </a:lvl7pPr>
      <a:lvl8pPr marL="15357005" algn="l" defTabSz="2193859" rtl="0" eaLnBrk="1" latinLnBrk="0" hangingPunct="1">
        <a:defRPr sz="8600" kern="1200">
          <a:solidFill>
            <a:schemeClr val="tx1"/>
          </a:solidFill>
          <a:latin typeface="+mn-lt"/>
          <a:ea typeface="+mn-ea"/>
          <a:cs typeface="+mn-cs"/>
        </a:defRPr>
      </a:lvl8pPr>
      <a:lvl9pPr marL="17550864" algn="l" defTabSz="2193859"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 Box 482"/>
          <p:cNvSpPr txBox="1">
            <a:spLocks noChangeArrowheads="1"/>
          </p:cNvSpPr>
          <p:nvPr/>
        </p:nvSpPr>
        <p:spPr bwMode="auto">
          <a:xfrm>
            <a:off x="25951513" y="23459303"/>
            <a:ext cx="17245899" cy="5847028"/>
          </a:xfrm>
          <a:prstGeom prst="rect">
            <a:avLst/>
          </a:prstGeom>
          <a:solidFill>
            <a:schemeClr val="bg1"/>
          </a:solidFill>
          <a:ln w="9525">
            <a:solidFill>
              <a:schemeClr val="tx2"/>
            </a:solidFill>
            <a:miter lim="800000"/>
            <a:headEnd/>
            <a:tailEnd/>
          </a:ln>
        </p:spPr>
        <p:txBody>
          <a:bodyPr wrap="square" lIns="456840" tIns="456840" rIns="456840" bIns="456840">
            <a:prstTxWarp prst="textNoShape">
              <a:avLst/>
            </a:prstTxWarp>
            <a:spAutoFit/>
          </a:bodyPr>
          <a:lstStyle/>
          <a:p>
            <a:r>
              <a:rPr lang="en-US" sz="3200" dirty="0"/>
              <a:t>The attention required to developing both internal and external infrastructures highlights a fundamental challenge of using robust social science research for school improvement purposes:</a:t>
            </a:r>
          </a:p>
          <a:p>
            <a:pPr marL="457200" indent="-457200">
              <a:buFont typeface="Arial" panose="020B0604020202020204" pitchFamily="34" charset="0"/>
              <a:buChar char="•"/>
            </a:pPr>
            <a:r>
              <a:rPr lang="en-US" sz="3200" dirty="0"/>
              <a:t>Their effective application to new contexts necessarily involves some degree of adaptation. </a:t>
            </a:r>
          </a:p>
          <a:p>
            <a:pPr marL="457200" indent="-457200">
              <a:buFont typeface="Arial" panose="020B0604020202020204" pitchFamily="34" charset="0"/>
              <a:buChar char="•"/>
            </a:pPr>
            <a:r>
              <a:rPr lang="en-US" sz="3200" dirty="0"/>
              <a:t>Yet such adaptation can result in “lethal mutations” that compromise the principles upon which interventions are built</a:t>
            </a:r>
          </a:p>
          <a:p>
            <a:pPr marL="457200" indent="-457200">
              <a:buFont typeface="Arial" panose="020B0604020202020204" pitchFamily="34" charset="0"/>
              <a:buChar char="•"/>
            </a:pPr>
            <a:r>
              <a:rPr lang="en-US" sz="3200" dirty="0"/>
              <a:t>Thus, productive adaptation is far from assured, and it requires the development of infrastructure to manage tensions </a:t>
            </a:r>
          </a:p>
          <a:p>
            <a:pPr marL="457200" lvl="1" indent="-457200" defTabSz="913680">
              <a:buFont typeface="Arial" charset="0"/>
              <a:buChar char="•"/>
              <a:defRPr/>
            </a:pPr>
            <a:endParaRPr lang="en-US" sz="3200" dirty="0"/>
          </a:p>
        </p:txBody>
      </p:sp>
      <p:sp>
        <p:nvSpPr>
          <p:cNvPr id="7" name="Text Placeholder 6"/>
          <p:cNvSpPr>
            <a:spLocks noGrp="1"/>
          </p:cNvSpPr>
          <p:nvPr>
            <p:ph type="body" idx="1"/>
          </p:nvPr>
        </p:nvSpPr>
        <p:spPr>
          <a:xfrm>
            <a:off x="0" y="0"/>
            <a:ext cx="43929684" cy="5049067"/>
          </a:xfrm>
          <a:solidFill>
            <a:schemeClr val="accent1">
              <a:lumMod val="50000"/>
            </a:schemeClr>
          </a:solidFill>
          <a:ln>
            <a:solidFill>
              <a:schemeClr val="bg1"/>
            </a:solidFill>
          </a:ln>
        </p:spPr>
        <p:txBody>
          <a:bodyPr>
            <a:normAutofit/>
          </a:bodyPr>
          <a:lstStyle/>
          <a:p>
            <a:pPr algn="ctr" defTabSz="2192635">
              <a:spcBef>
                <a:spcPts val="1500"/>
              </a:spcBef>
            </a:pPr>
            <a:r>
              <a:rPr lang="en-US" sz="5400" dirty="0">
                <a:solidFill>
                  <a:schemeClr val="bg1"/>
                </a:solidFill>
                <a:cs typeface="Arial"/>
              </a:rPr>
              <a:t>Managing tensions between research fidelity and math improvement at scale:</a:t>
            </a:r>
          </a:p>
          <a:p>
            <a:pPr algn="ctr" defTabSz="2192635">
              <a:spcBef>
                <a:spcPts val="1500"/>
              </a:spcBef>
            </a:pPr>
            <a:r>
              <a:rPr lang="en-US" sz="5400" dirty="0">
                <a:solidFill>
                  <a:schemeClr val="bg1"/>
                </a:solidFill>
                <a:latin typeface="Arial"/>
                <a:cs typeface="Arial"/>
              </a:rPr>
              <a:t>Findings from Collaborating around Sustainability of Processes and Instructional Routines (CASPIR Math)</a:t>
            </a:r>
          </a:p>
          <a:p>
            <a:pPr algn="ctr" defTabSz="2192635">
              <a:lnSpc>
                <a:spcPct val="80000"/>
              </a:lnSpc>
              <a:spcBef>
                <a:spcPct val="50000"/>
              </a:spcBef>
            </a:pPr>
            <a:r>
              <a:rPr lang="en-US" sz="3600" dirty="0">
                <a:solidFill>
                  <a:schemeClr val="bg1"/>
                </a:solidFill>
                <a:latin typeface="Arial" pitchFamily="-110" charset="0"/>
              </a:rPr>
              <a:t>Alison Castro Superfine, Benjamin M. Superfine &amp;  Craig De Voto</a:t>
            </a:r>
          </a:p>
          <a:p>
            <a:pPr algn="ctr" defTabSz="2192635">
              <a:lnSpc>
                <a:spcPct val="80000"/>
              </a:lnSpc>
              <a:spcBef>
                <a:spcPct val="50000"/>
              </a:spcBef>
            </a:pPr>
            <a:r>
              <a:rPr lang="en-US" sz="3600" dirty="0">
                <a:solidFill>
                  <a:schemeClr val="bg1"/>
                </a:solidFill>
                <a:latin typeface="Arial" pitchFamily="-110" charset="0"/>
              </a:rPr>
              <a:t>Learning Sciences Research Institute; Department of Mathematics, Statistics, &amp; Computer Science; Department of Educational Policy Studies</a:t>
            </a:r>
          </a:p>
          <a:p>
            <a:pPr algn="ctr" defTabSz="2192635">
              <a:lnSpc>
                <a:spcPct val="80000"/>
              </a:lnSpc>
              <a:spcBef>
                <a:spcPct val="50000"/>
              </a:spcBef>
            </a:pPr>
            <a:r>
              <a:rPr lang="en-US" sz="3600" dirty="0">
                <a:solidFill>
                  <a:schemeClr val="bg1"/>
                </a:solidFill>
                <a:latin typeface="Arial" pitchFamily="-110" charset="0"/>
              </a:rPr>
              <a:t>University of Illinois at Chicago </a:t>
            </a:r>
          </a:p>
          <a:p>
            <a:pPr algn="ctr"/>
            <a:endParaRPr lang="en-US" sz="2400" dirty="0">
              <a:latin typeface="Arial"/>
              <a:cs typeface="Arial"/>
            </a:endParaRPr>
          </a:p>
        </p:txBody>
      </p:sp>
      <p:sp>
        <p:nvSpPr>
          <p:cNvPr id="86" name="Text Box 7"/>
          <p:cNvSpPr txBox="1">
            <a:spLocks noChangeArrowheads="1"/>
          </p:cNvSpPr>
          <p:nvPr/>
        </p:nvSpPr>
        <p:spPr bwMode="auto">
          <a:xfrm>
            <a:off x="685802" y="5638800"/>
            <a:ext cx="8813798" cy="646050"/>
          </a:xfrm>
          <a:prstGeom prst="rect">
            <a:avLst/>
          </a:prstGeom>
          <a:solidFill>
            <a:srgbClr val="003466"/>
          </a:solidFill>
          <a:ln w="9525">
            <a:noFill/>
            <a:miter lim="800000"/>
            <a:headEnd/>
            <a:tailEnd/>
          </a:ln>
        </p:spPr>
        <p:txBody>
          <a:bodyPr wrap="square" lIns="91195" tIns="45581" rIns="91195" bIns="45581">
            <a:prstTxWarp prst="textNoShape">
              <a:avLst/>
            </a:prstTxWarp>
            <a:spAutoFit/>
          </a:bodyPr>
          <a:lstStyle/>
          <a:p>
            <a:pPr algn="ctr" defTabSz="913680" eaLnBrk="0" hangingPunct="0">
              <a:spcBef>
                <a:spcPct val="50000"/>
              </a:spcBef>
              <a:defRPr/>
            </a:pPr>
            <a:r>
              <a:rPr lang="en-US" sz="3600" b="1" kern="0" dirty="0">
                <a:solidFill>
                  <a:srgbClr val="F8F8F8"/>
                </a:solidFill>
                <a:latin typeface="Arial"/>
                <a:cs typeface="Arial"/>
              </a:rPr>
              <a:t>Introduction</a:t>
            </a:r>
          </a:p>
        </p:txBody>
      </p:sp>
      <p:sp>
        <p:nvSpPr>
          <p:cNvPr id="87" name="Text Box 14"/>
          <p:cNvSpPr txBox="1">
            <a:spLocks noChangeArrowheads="1"/>
          </p:cNvSpPr>
          <p:nvPr/>
        </p:nvSpPr>
        <p:spPr bwMode="auto">
          <a:xfrm>
            <a:off x="693746" y="6320441"/>
            <a:ext cx="8805854" cy="9294125"/>
          </a:xfrm>
          <a:prstGeom prst="rect">
            <a:avLst/>
          </a:prstGeom>
          <a:solidFill>
            <a:schemeClr val="bg1"/>
          </a:solidFill>
          <a:ln w="9525">
            <a:solidFill>
              <a:schemeClr val="tx2"/>
            </a:solidFill>
            <a:miter lim="800000"/>
            <a:headEnd/>
            <a:tailEnd/>
          </a:ln>
        </p:spPr>
        <p:txBody>
          <a:bodyPr wrap="square" lIns="456840" tIns="456840" rIns="456840" bIns="456840">
            <a:prstTxWarp prst="textNoShape">
              <a:avLst/>
            </a:prstTxWarp>
            <a:spAutoFit/>
          </a:bodyPr>
          <a:lstStyle/>
          <a:p>
            <a:pPr defTabSz="4385933"/>
            <a:r>
              <a:rPr lang="en-US" sz="3200" dirty="0"/>
              <a:t>Recently, researchers have begun to explore how educational interventions can be adapted to local “problems of practice” that can vary across school and district contexts (Bryk et al., 2011). Some researchers suggest Design-based Implementation Research (DBIR) as a useful process for the adaptive integration of interventions as they go to scale (Penuel et al., 2011). </a:t>
            </a:r>
          </a:p>
          <a:p>
            <a:pPr defTabSz="4385933"/>
            <a:endParaRPr lang="en-US" sz="3200" dirty="0"/>
          </a:p>
          <a:p>
            <a:pPr defTabSz="4385933"/>
            <a:r>
              <a:rPr lang="en-US" sz="3200" dirty="0"/>
              <a:t>However, a DBIR process can involve tensions between (a) the goals of providing coherent organizational and instructional improvement in ways grounded in research and (b) adapting to changing contexts and conditions.</a:t>
            </a:r>
          </a:p>
        </p:txBody>
      </p:sp>
      <p:sp>
        <p:nvSpPr>
          <p:cNvPr id="105" name="Text Box 406"/>
          <p:cNvSpPr txBox="1">
            <a:spLocks noChangeArrowheads="1"/>
          </p:cNvSpPr>
          <p:nvPr/>
        </p:nvSpPr>
        <p:spPr bwMode="auto">
          <a:xfrm>
            <a:off x="9833037" y="6320441"/>
            <a:ext cx="15773400" cy="11756338"/>
          </a:xfrm>
          <a:prstGeom prst="rect">
            <a:avLst/>
          </a:prstGeom>
          <a:solidFill>
            <a:schemeClr val="bg1"/>
          </a:solidFill>
          <a:ln w="9525">
            <a:solidFill>
              <a:schemeClr val="tx2"/>
            </a:solidFill>
            <a:miter lim="800000"/>
            <a:headEnd/>
            <a:tailEnd/>
          </a:ln>
        </p:spPr>
        <p:txBody>
          <a:bodyPr wrap="square" lIns="456840" tIns="456840" rIns="456840" bIns="456840">
            <a:prstTxWarp prst="textNoShape">
              <a:avLst/>
            </a:prstTxWarp>
            <a:spAutoFit/>
          </a:bodyPr>
          <a:lstStyle/>
          <a:p>
            <a:pPr marL="0" lvl="1" defTabSz="913680">
              <a:defRPr/>
            </a:pPr>
            <a:r>
              <a:rPr lang="en-US" sz="3200" dirty="0"/>
              <a:t>CASPIR draws on a wide range of data sources across four case districts (D01, D02, D03, and D04). To capture student-level outcomes, we are collecting student achievement data from NAEP, MAP, and state assessments. To capture teacher-level outcomes, we are employing the Learning Mathematics for Teaching assessment (LMT), the Instructional Quality Assessment observational tool (IQA), and the Math Teacher Self-efficacy Survey (MTSES). To capture school-level outcomes, we are using two surveys-- the Comprehensive Assessment of Leadership for Learning (CALL) and Visions of High-quality Math Instruction (VHQMI). We are also interviewing school administrators and other support staff. To capture district-level outcomes, we are conducting district leader interviews and gathering other documentary data. </a:t>
            </a:r>
          </a:p>
          <a:p>
            <a:pPr marL="0" lvl="1" defTabSz="913680">
              <a:defRPr/>
            </a:pPr>
            <a:endParaRPr lang="en-US" sz="3200" kern="0" dirty="0">
              <a:solidFill>
                <a:sysClr val="windowText" lastClr="000000"/>
              </a:solidFill>
            </a:endParaRPr>
          </a:p>
          <a:p>
            <a:pPr marL="0" lvl="1" defTabSz="913680">
              <a:defRPr/>
            </a:pPr>
            <a:r>
              <a:rPr lang="en-US" sz="3200" dirty="0"/>
              <a:t>While we are not yet implementing the EML model we will further observe all PD sessions in Year-2. To capture evidence about our DBIR process, we are also recording meetings with school and district personnel and taking notes of internal CASPIR team meetings. This paper analyzes all baseline data collected thus far to understand the tension between staying grounded in research on organizational and instructional improvement and adapting the EML model to local contexts. It also illustrates how the CASPIR team has built an internal and external infrastructure to manage this tension across cases and employs a case study design (Miles &amp; Huberman, 1994).</a:t>
            </a:r>
          </a:p>
          <a:p>
            <a:pPr marL="0" lvl="1" defTabSz="913680">
              <a:defRPr/>
            </a:pPr>
            <a:endParaRPr lang="en-US" sz="3200" kern="0" dirty="0">
              <a:solidFill>
                <a:sysClr val="windowText" lastClr="000000"/>
              </a:solidFill>
            </a:endParaRPr>
          </a:p>
        </p:txBody>
      </p:sp>
      <p:sp>
        <p:nvSpPr>
          <p:cNvPr id="149" name="Text Box 389"/>
          <p:cNvSpPr txBox="1">
            <a:spLocks noChangeArrowheads="1"/>
          </p:cNvSpPr>
          <p:nvPr/>
        </p:nvSpPr>
        <p:spPr bwMode="auto">
          <a:xfrm>
            <a:off x="682087" y="16459200"/>
            <a:ext cx="8805854" cy="3384815"/>
          </a:xfrm>
          <a:prstGeom prst="rect">
            <a:avLst/>
          </a:prstGeom>
          <a:solidFill>
            <a:schemeClr val="bg1"/>
          </a:solidFill>
          <a:ln w="9525">
            <a:solidFill>
              <a:schemeClr val="tx2"/>
            </a:solidFill>
            <a:miter lim="800000"/>
            <a:headEnd/>
            <a:tailEnd/>
          </a:ln>
        </p:spPr>
        <p:txBody>
          <a:bodyPr wrap="square" lIns="456840" tIns="456840" rIns="456840" bIns="456840">
            <a:prstTxWarp prst="textNoShape">
              <a:avLst/>
            </a:prstTxWarp>
            <a:spAutoFit/>
          </a:bodyPr>
          <a:lstStyle/>
          <a:p>
            <a:pPr defTabSz="4385933">
              <a:defRPr/>
            </a:pPr>
            <a:r>
              <a:rPr lang="en-US" sz="3200" dirty="0"/>
              <a:t>What are the characteristics of the tensions between math improvement and local adaptability, what are the contributing factors and how has a DBIR approached sought to address them?</a:t>
            </a:r>
            <a:endParaRPr lang="en-US" sz="3200" dirty="0">
              <a:latin typeface="Arial"/>
              <a:cs typeface="Arial"/>
            </a:endParaRPr>
          </a:p>
        </p:txBody>
      </p:sp>
      <p:sp>
        <p:nvSpPr>
          <p:cNvPr id="147" name="Text Box 482"/>
          <p:cNvSpPr txBox="1">
            <a:spLocks noChangeArrowheads="1"/>
          </p:cNvSpPr>
          <p:nvPr/>
        </p:nvSpPr>
        <p:spPr bwMode="auto">
          <a:xfrm>
            <a:off x="25951552" y="6307620"/>
            <a:ext cx="17245901" cy="14710993"/>
          </a:xfrm>
          <a:prstGeom prst="rect">
            <a:avLst/>
          </a:prstGeom>
          <a:solidFill>
            <a:schemeClr val="bg1"/>
          </a:solidFill>
          <a:ln w="9525">
            <a:solidFill>
              <a:schemeClr val="tx2"/>
            </a:solidFill>
            <a:miter lim="800000"/>
            <a:headEnd/>
            <a:tailEnd/>
          </a:ln>
        </p:spPr>
        <p:txBody>
          <a:bodyPr wrap="square" lIns="456840" tIns="456840" rIns="456840" bIns="456840">
            <a:prstTxWarp prst="textNoShape">
              <a:avLst/>
            </a:prstTxWarp>
            <a:spAutoFit/>
          </a:bodyPr>
          <a:lstStyle/>
          <a:p>
            <a:endParaRPr lang="en-US" sz="3200" dirty="0">
              <a:latin typeface="Arial"/>
              <a:ea typeface="宋体"/>
              <a:cs typeface="Arial"/>
            </a:endParaRPr>
          </a:p>
          <a:p>
            <a:r>
              <a:rPr lang="en-US" sz="3200" dirty="0"/>
              <a:t>On one hand, such varying expertise has created some challenges. CASPIR team meetings have repeatedly focused on the extent to which data collection/intervention development should attend to known problems of practice across districts versus those highlighted by research. On the other, these meetings have provided an opportunity to “thread the needle” between issues highlighted by the research and identified local problems. We have found that effectively negotiating different types of expertise requires particular structures and tools, such as monthly conceptual meetings, quarterly memos of each case district, and end-of-year memos highlighting all data points together including what areas we must learn more about across districts. </a:t>
            </a:r>
          </a:p>
          <a:p>
            <a:endParaRPr lang="en-US" sz="3200" dirty="0">
              <a:latin typeface="Arial"/>
              <a:ea typeface="宋体"/>
              <a:cs typeface="Arial"/>
            </a:endParaRPr>
          </a:p>
          <a:p>
            <a:r>
              <a:rPr lang="en-US" sz="3200" b="1" dirty="0"/>
              <a:t>External infrastructure. </a:t>
            </a:r>
            <a:r>
              <a:rPr lang="en-US" sz="3200" dirty="0"/>
              <a:t>Because DBIR is primarily a collaborative venture with external partners, many of the encountered challenges exist at the crossroads between the CASPIR team and its case districts. Notably, a tension exists between the general research expertise/orientation of the CASPIR team and the districts’ specific problems of practice. To address this tension, the presence of a “boundary spanner” has proven crucial. As discussed above, one member of the CASPIR team had existing relationships with each district. These relationships helped to inform the development and initial application of the eight domains comprising the conceptual framework and ultimately provided initial guidance about the types of PD that will likely be needed. Moreover, this person provided a certain amount of trust and credibility on behalf of the CASPIR team. </a:t>
            </a:r>
          </a:p>
          <a:p>
            <a:endParaRPr lang="en-US" sz="3200" dirty="0">
              <a:latin typeface="Arial"/>
              <a:ea typeface="宋体"/>
              <a:cs typeface="Arial"/>
            </a:endParaRPr>
          </a:p>
          <a:p>
            <a:r>
              <a:rPr lang="en-US" sz="3200" dirty="0"/>
              <a:t>Mirroring elements of the internal infrastructure, we have employed routine meetings and specific tools to manage the tension. These meetings have: (a) provided an opportunity for both partners to ask questions about project goals; (b) built trust by continually informing districts of next steps, including data collection; and (c) provided both partners with opportunities to reflect on the data. Indeed, the quarterly memos to the districts have served as a basis for such conversations. </a:t>
            </a:r>
            <a:endParaRPr lang="en-US" sz="3200" dirty="0">
              <a:latin typeface="Arial"/>
              <a:ea typeface="宋体"/>
              <a:cs typeface="Arial"/>
            </a:endParaRPr>
          </a:p>
        </p:txBody>
      </p:sp>
      <p:sp>
        <p:nvSpPr>
          <p:cNvPr id="88" name="Text Box 388"/>
          <p:cNvSpPr txBox="1">
            <a:spLocks noChangeArrowheads="1"/>
          </p:cNvSpPr>
          <p:nvPr/>
        </p:nvSpPr>
        <p:spPr bwMode="auto">
          <a:xfrm>
            <a:off x="682087" y="15813150"/>
            <a:ext cx="8825458" cy="646050"/>
          </a:xfrm>
          <a:prstGeom prst="rect">
            <a:avLst/>
          </a:prstGeom>
          <a:solidFill>
            <a:srgbClr val="003466"/>
          </a:solidFill>
          <a:ln w="9525">
            <a:noFill/>
            <a:miter lim="800000"/>
            <a:headEnd/>
            <a:tailEnd/>
          </a:ln>
        </p:spPr>
        <p:txBody>
          <a:bodyPr wrap="square" lIns="91195" tIns="45581" rIns="91195" bIns="45581">
            <a:prstTxWarp prst="textNoShape">
              <a:avLst/>
            </a:prstTxWarp>
            <a:spAutoFit/>
          </a:bodyPr>
          <a:lstStyle/>
          <a:p>
            <a:pPr algn="ctr" defTabSz="913680" eaLnBrk="0" hangingPunct="0">
              <a:spcBef>
                <a:spcPct val="50000"/>
              </a:spcBef>
              <a:defRPr/>
            </a:pPr>
            <a:r>
              <a:rPr lang="en-US" sz="3600" b="1" kern="0" dirty="0">
                <a:solidFill>
                  <a:srgbClr val="F8F8F8"/>
                </a:solidFill>
                <a:latin typeface="Arial"/>
                <a:cs typeface="Arial"/>
              </a:rPr>
              <a:t>Research Question</a:t>
            </a:r>
          </a:p>
        </p:txBody>
      </p:sp>
      <p:sp>
        <p:nvSpPr>
          <p:cNvPr id="104" name="Text Box 405"/>
          <p:cNvSpPr txBox="1">
            <a:spLocks noChangeArrowheads="1"/>
          </p:cNvSpPr>
          <p:nvPr/>
        </p:nvSpPr>
        <p:spPr bwMode="auto">
          <a:xfrm>
            <a:off x="9833037" y="5663427"/>
            <a:ext cx="15773400" cy="657014"/>
          </a:xfrm>
          <a:prstGeom prst="rect">
            <a:avLst/>
          </a:prstGeom>
          <a:solidFill>
            <a:srgbClr val="003466"/>
          </a:solidFill>
          <a:ln w="9525">
            <a:noFill/>
            <a:miter lim="800000"/>
            <a:headEnd/>
            <a:tailEnd/>
          </a:ln>
        </p:spPr>
        <p:txBody>
          <a:bodyPr wrap="square" lIns="91195" tIns="45581" rIns="91195" bIns="45581">
            <a:prstTxWarp prst="textNoShape">
              <a:avLst/>
            </a:prstTxWarp>
            <a:spAutoFit/>
          </a:bodyPr>
          <a:lstStyle/>
          <a:p>
            <a:pPr algn="ctr" defTabSz="913680" eaLnBrk="0" hangingPunct="0">
              <a:spcBef>
                <a:spcPct val="50000"/>
              </a:spcBef>
              <a:defRPr/>
            </a:pPr>
            <a:r>
              <a:rPr lang="en-US" sz="3600" b="1" kern="0" dirty="0">
                <a:solidFill>
                  <a:srgbClr val="F8F8F8"/>
                </a:solidFill>
                <a:latin typeface="Arial"/>
                <a:cs typeface="Arial"/>
              </a:rPr>
              <a:t>Research Design</a:t>
            </a:r>
          </a:p>
        </p:txBody>
      </p:sp>
      <p:sp>
        <p:nvSpPr>
          <p:cNvPr id="136" name="Text Box 437"/>
          <p:cNvSpPr txBox="1">
            <a:spLocks noChangeArrowheads="1"/>
          </p:cNvSpPr>
          <p:nvPr/>
        </p:nvSpPr>
        <p:spPr bwMode="auto">
          <a:xfrm>
            <a:off x="25951533" y="5663427"/>
            <a:ext cx="17245900" cy="657014"/>
          </a:xfrm>
          <a:prstGeom prst="rect">
            <a:avLst/>
          </a:prstGeom>
          <a:solidFill>
            <a:srgbClr val="003466"/>
          </a:solidFill>
          <a:ln w="9525">
            <a:noFill/>
            <a:miter lim="800000"/>
            <a:headEnd/>
            <a:tailEnd/>
          </a:ln>
        </p:spPr>
        <p:txBody>
          <a:bodyPr wrap="square" lIns="91195" tIns="45581" rIns="91195" bIns="45581">
            <a:prstTxWarp prst="textNoShape">
              <a:avLst/>
            </a:prstTxWarp>
            <a:spAutoFit/>
          </a:bodyPr>
          <a:lstStyle/>
          <a:p>
            <a:pPr algn="ctr" defTabSz="913680" eaLnBrk="0" hangingPunct="0">
              <a:spcBef>
                <a:spcPct val="50000"/>
              </a:spcBef>
              <a:defRPr/>
            </a:pPr>
            <a:r>
              <a:rPr lang="en-US" sz="3600" b="1" kern="0" dirty="0">
                <a:solidFill>
                  <a:srgbClr val="F8F8F8"/>
                </a:solidFill>
                <a:latin typeface="Arial"/>
                <a:cs typeface="Arial"/>
              </a:rPr>
              <a:t>Results (continued)</a:t>
            </a:r>
          </a:p>
        </p:txBody>
      </p:sp>
      <p:sp>
        <p:nvSpPr>
          <p:cNvPr id="144" name="Text Box 479"/>
          <p:cNvSpPr txBox="1">
            <a:spLocks noChangeArrowheads="1"/>
          </p:cNvSpPr>
          <p:nvPr/>
        </p:nvSpPr>
        <p:spPr bwMode="auto">
          <a:xfrm>
            <a:off x="25988661" y="22630709"/>
            <a:ext cx="17245900" cy="646050"/>
          </a:xfrm>
          <a:prstGeom prst="rect">
            <a:avLst/>
          </a:prstGeom>
          <a:solidFill>
            <a:srgbClr val="003466"/>
          </a:solidFill>
          <a:ln w="9525">
            <a:noFill/>
            <a:miter lim="800000"/>
            <a:headEnd/>
            <a:tailEnd/>
          </a:ln>
        </p:spPr>
        <p:txBody>
          <a:bodyPr wrap="square" lIns="91195" tIns="45581" rIns="91195" bIns="45581">
            <a:prstTxWarp prst="textNoShape">
              <a:avLst/>
            </a:prstTxWarp>
            <a:spAutoFit/>
          </a:bodyPr>
          <a:lstStyle/>
          <a:p>
            <a:pPr algn="ctr" defTabSz="913680" eaLnBrk="0" hangingPunct="0">
              <a:spcBef>
                <a:spcPct val="50000"/>
              </a:spcBef>
              <a:defRPr/>
            </a:pPr>
            <a:r>
              <a:rPr lang="en-US" sz="3600" b="1" kern="0" dirty="0">
                <a:solidFill>
                  <a:srgbClr val="F8F8F8"/>
                </a:solidFill>
                <a:latin typeface="Arial"/>
                <a:cs typeface="Arial"/>
              </a:rPr>
              <a:t>Conclusion</a:t>
            </a:r>
          </a:p>
        </p:txBody>
      </p:sp>
      <p:sp>
        <p:nvSpPr>
          <p:cNvPr id="20" name="Text Box 389"/>
          <p:cNvSpPr txBox="1">
            <a:spLocks noChangeArrowheads="1"/>
          </p:cNvSpPr>
          <p:nvPr/>
        </p:nvSpPr>
        <p:spPr bwMode="auto">
          <a:xfrm>
            <a:off x="585202" y="21403607"/>
            <a:ext cx="8865611" cy="10279010"/>
          </a:xfrm>
          <a:prstGeom prst="rect">
            <a:avLst/>
          </a:prstGeom>
          <a:solidFill>
            <a:schemeClr val="bg1"/>
          </a:solidFill>
          <a:ln w="9525">
            <a:solidFill>
              <a:schemeClr val="tx2"/>
            </a:solidFill>
            <a:miter lim="800000"/>
            <a:headEnd/>
            <a:tailEnd/>
          </a:ln>
        </p:spPr>
        <p:txBody>
          <a:bodyPr wrap="square" lIns="456840" tIns="456840" rIns="456840" bIns="456840">
            <a:prstTxWarp prst="textNoShape">
              <a:avLst/>
            </a:prstTxWarp>
            <a:spAutoFit/>
          </a:bodyPr>
          <a:lstStyle/>
          <a:p>
            <a:r>
              <a:rPr lang="en-US" sz="3200" dirty="0"/>
              <a:t>CASPIR is a 4-year NSF-funded project aimed at co-developing and implementing the Elementary Math Leadership (EML) model in four K-8 school districts to improve K-8 math teaching and learning. </a:t>
            </a:r>
          </a:p>
          <a:p>
            <a:endParaRPr lang="en-US" sz="3200" dirty="0"/>
          </a:p>
          <a:p>
            <a:r>
              <a:rPr lang="en-US" sz="3200" dirty="0"/>
              <a:t>This is done by: (1) Gathering information about problems of practice collaboratively identified by districts/research team; (2) co-designing and co-implementing coherent PD; and (3) engaging in iterative cycles of co-development, implementation, and revision to productively adapt the PD model over a series of years.</a:t>
            </a:r>
          </a:p>
          <a:p>
            <a:endParaRPr lang="en-US" sz="3200" dirty="0"/>
          </a:p>
          <a:p>
            <a:r>
              <a:rPr lang="en-US" sz="3200" dirty="0"/>
              <a:t>CASPIR uses a DBIR approach that involves collaboration with each district over time.</a:t>
            </a:r>
          </a:p>
          <a:p>
            <a:pPr defTabSz="4385933">
              <a:defRPr/>
            </a:pPr>
            <a:r>
              <a:rPr lang="en-US" sz="3200" dirty="0"/>
              <a:t> </a:t>
            </a:r>
          </a:p>
        </p:txBody>
      </p:sp>
      <p:sp>
        <p:nvSpPr>
          <p:cNvPr id="21" name="Text Box 388"/>
          <p:cNvSpPr txBox="1">
            <a:spLocks noChangeArrowheads="1"/>
          </p:cNvSpPr>
          <p:nvPr/>
        </p:nvSpPr>
        <p:spPr bwMode="auto">
          <a:xfrm>
            <a:off x="585202" y="20757557"/>
            <a:ext cx="8902739" cy="646050"/>
          </a:xfrm>
          <a:prstGeom prst="rect">
            <a:avLst/>
          </a:prstGeom>
          <a:solidFill>
            <a:srgbClr val="003466"/>
          </a:solidFill>
          <a:ln w="9525">
            <a:noFill/>
            <a:miter lim="800000"/>
            <a:headEnd/>
            <a:tailEnd/>
          </a:ln>
        </p:spPr>
        <p:txBody>
          <a:bodyPr wrap="square" lIns="91195" tIns="45581" rIns="91195" bIns="45581">
            <a:prstTxWarp prst="textNoShape">
              <a:avLst/>
            </a:prstTxWarp>
            <a:spAutoFit/>
          </a:bodyPr>
          <a:lstStyle/>
          <a:p>
            <a:pPr algn="ctr" defTabSz="913680" eaLnBrk="0" hangingPunct="0">
              <a:spcBef>
                <a:spcPct val="50000"/>
              </a:spcBef>
              <a:defRPr/>
            </a:pPr>
            <a:r>
              <a:rPr lang="en-US" sz="3600" b="1" kern="0" dirty="0">
                <a:solidFill>
                  <a:srgbClr val="F8F8F8"/>
                </a:solidFill>
                <a:latin typeface="Arial"/>
                <a:cs typeface="Arial"/>
              </a:rPr>
              <a:t>The CASPIR Math Project</a:t>
            </a:r>
          </a:p>
        </p:txBody>
      </p:sp>
      <p:pic>
        <p:nvPicPr>
          <p:cNvPr id="6" name="Picture 5"/>
          <p:cNvPicPr>
            <a:picLocks noChangeAspect="1"/>
          </p:cNvPicPr>
          <p:nvPr/>
        </p:nvPicPr>
        <p:blipFill>
          <a:blip r:embed="rId3"/>
          <a:stretch>
            <a:fillRect/>
          </a:stretch>
        </p:blipFill>
        <p:spPr>
          <a:xfrm>
            <a:off x="36040975" y="-178587"/>
            <a:ext cx="7888709" cy="1890087"/>
          </a:xfrm>
          <a:prstGeom prst="rect">
            <a:avLst/>
          </a:prstGeom>
        </p:spPr>
      </p:pic>
      <p:pic>
        <p:nvPicPr>
          <p:cNvPr id="8" name="Picture 7"/>
          <p:cNvPicPr>
            <a:picLocks noChangeAspect="1"/>
          </p:cNvPicPr>
          <p:nvPr/>
        </p:nvPicPr>
        <p:blipFill>
          <a:blip r:embed="rId4"/>
          <a:stretch>
            <a:fillRect/>
          </a:stretch>
        </p:blipFill>
        <p:spPr>
          <a:xfrm>
            <a:off x="395044" y="226482"/>
            <a:ext cx="2032000" cy="2032000"/>
          </a:xfrm>
          <a:prstGeom prst="rect">
            <a:avLst/>
          </a:prstGeom>
        </p:spPr>
      </p:pic>
      <p:pic>
        <p:nvPicPr>
          <p:cNvPr id="11" name="Picture 10" descr="Table&#10;&#10;Description automatically generated">
            <a:extLst>
              <a:ext uri="{FF2B5EF4-FFF2-40B4-BE49-F238E27FC236}">
                <a16:creationId xmlns:a16="http://schemas.microsoft.com/office/drawing/2014/main" id="{23F134C3-7EF8-9843-9280-CE41B5CDDF81}"/>
              </a:ext>
            </a:extLst>
          </p:cNvPr>
          <p:cNvPicPr>
            <a:picLocks noChangeAspect="1"/>
          </p:cNvPicPr>
          <p:nvPr/>
        </p:nvPicPr>
        <p:blipFill>
          <a:blip r:embed="rId5"/>
          <a:stretch>
            <a:fillRect/>
          </a:stretch>
        </p:blipFill>
        <p:spPr>
          <a:xfrm>
            <a:off x="11084792" y="17427388"/>
            <a:ext cx="13269890" cy="5367575"/>
          </a:xfrm>
          <a:prstGeom prst="rect">
            <a:avLst/>
          </a:prstGeom>
        </p:spPr>
      </p:pic>
      <p:sp>
        <p:nvSpPr>
          <p:cNvPr id="29" name="Text Box 437">
            <a:extLst>
              <a:ext uri="{FF2B5EF4-FFF2-40B4-BE49-F238E27FC236}">
                <a16:creationId xmlns:a16="http://schemas.microsoft.com/office/drawing/2014/main" id="{880A383D-8F1D-F948-9CFD-07C0142B6A6E}"/>
              </a:ext>
            </a:extLst>
          </p:cNvPr>
          <p:cNvSpPr txBox="1">
            <a:spLocks noChangeArrowheads="1"/>
          </p:cNvSpPr>
          <p:nvPr/>
        </p:nvSpPr>
        <p:spPr bwMode="auto">
          <a:xfrm>
            <a:off x="9833038" y="22630709"/>
            <a:ext cx="15773400" cy="657014"/>
          </a:xfrm>
          <a:prstGeom prst="rect">
            <a:avLst/>
          </a:prstGeom>
          <a:solidFill>
            <a:srgbClr val="003466"/>
          </a:solidFill>
          <a:ln w="9525">
            <a:noFill/>
            <a:miter lim="800000"/>
            <a:headEnd/>
            <a:tailEnd/>
          </a:ln>
        </p:spPr>
        <p:txBody>
          <a:bodyPr wrap="square" lIns="91195" tIns="45581" rIns="91195" bIns="45581">
            <a:prstTxWarp prst="textNoShape">
              <a:avLst/>
            </a:prstTxWarp>
            <a:spAutoFit/>
          </a:bodyPr>
          <a:lstStyle/>
          <a:p>
            <a:pPr algn="ctr" defTabSz="913680" eaLnBrk="0" hangingPunct="0">
              <a:spcBef>
                <a:spcPct val="50000"/>
              </a:spcBef>
              <a:defRPr/>
            </a:pPr>
            <a:r>
              <a:rPr lang="en-US" sz="3600" b="1" kern="0" dirty="0">
                <a:solidFill>
                  <a:srgbClr val="F8F8F8"/>
                </a:solidFill>
                <a:latin typeface="Arial"/>
                <a:cs typeface="Arial"/>
              </a:rPr>
              <a:t>Results</a:t>
            </a:r>
          </a:p>
        </p:txBody>
      </p:sp>
      <p:sp>
        <p:nvSpPr>
          <p:cNvPr id="12" name="TextBox 11">
            <a:extLst>
              <a:ext uri="{FF2B5EF4-FFF2-40B4-BE49-F238E27FC236}">
                <a16:creationId xmlns:a16="http://schemas.microsoft.com/office/drawing/2014/main" id="{D58212B4-6A09-F146-BD57-D263AE22FF31}"/>
              </a:ext>
            </a:extLst>
          </p:cNvPr>
          <p:cNvSpPr txBox="1"/>
          <p:nvPr/>
        </p:nvSpPr>
        <p:spPr bwMode="auto">
          <a:xfrm>
            <a:off x="9833037" y="23287723"/>
            <a:ext cx="15773400" cy="9232570"/>
          </a:xfrm>
          <a:prstGeom prst="rect">
            <a:avLst/>
          </a:prstGeom>
          <a:solidFill>
            <a:schemeClr val="bg1"/>
          </a:solidFill>
          <a:ln w="9525">
            <a:solidFill>
              <a:srgbClr val="1F497D"/>
            </a:solidFill>
            <a:miter lim="800000"/>
            <a:headEnd/>
            <a:tailEnd/>
          </a:ln>
        </p:spPr>
        <p:txBody>
          <a:bodyPr wrap="square" lIns="456840" tIns="456840" rIns="456840" bIns="456840" rtlCol="0">
            <a:prstTxWarp prst="textNoShape">
              <a:avLst/>
            </a:prstTxWarp>
            <a:spAutoFit/>
          </a:bodyPr>
          <a:lstStyle/>
          <a:p>
            <a:r>
              <a:rPr lang="en-US" sz="3600" dirty="0"/>
              <a:t>Like other RPPs, we have encountered many challenges when scaling up the EML model across varying district contexts. In particular, we have witnessed a tension between fidelity to the general research base and adaptability of the model in practice. To address this tension, we have constructed and employed both internal and external infrastructures.</a:t>
            </a:r>
          </a:p>
          <a:p>
            <a:endParaRPr lang="en-US" sz="3600" dirty="0"/>
          </a:p>
          <a:p>
            <a:r>
              <a:rPr lang="en-US" sz="3600" b="1" dirty="0"/>
              <a:t>Internal Infrastructures. </a:t>
            </a:r>
            <a:r>
              <a:rPr lang="en-US" sz="3600" dirty="0"/>
              <a:t>As researchers, our role is to provide evidence-based interventions congruent to the four participating districts. However, because problems of practice are different and the EML model is aimed at various types of individuals and organizational levels, we recognized that we needed different kinds of research expertise within the CASPIR team itself. To this end, we brought on members who had expertise in math instruction, education leadership and organizations, quantitative analysis, and policy. In addition to personnel with research expertise, we included members with practice-based expertise and local district ties. </a:t>
            </a:r>
          </a:p>
        </p:txBody>
      </p:sp>
      <p:sp>
        <p:nvSpPr>
          <p:cNvPr id="2" name="TextBox 1">
            <a:extLst>
              <a:ext uri="{FF2B5EF4-FFF2-40B4-BE49-F238E27FC236}">
                <a16:creationId xmlns:a16="http://schemas.microsoft.com/office/drawing/2014/main" id="{2450F01B-FF10-194F-89B9-4B07FCE7D0E1}"/>
              </a:ext>
            </a:extLst>
          </p:cNvPr>
          <p:cNvSpPr txBox="1"/>
          <p:nvPr/>
        </p:nvSpPr>
        <p:spPr bwMode="auto">
          <a:xfrm>
            <a:off x="25951512" y="29610646"/>
            <a:ext cx="17245899" cy="3015483"/>
          </a:xfrm>
          <a:prstGeom prst="rect">
            <a:avLst/>
          </a:prstGeom>
          <a:solidFill>
            <a:schemeClr val="bg1"/>
          </a:solidFill>
          <a:ln w="9525">
            <a:solidFill>
              <a:srgbClr val="1F497D"/>
            </a:solidFill>
            <a:miter lim="800000"/>
            <a:headEnd/>
            <a:tailEnd/>
          </a:ln>
        </p:spPr>
        <p:txBody>
          <a:bodyPr wrap="square" lIns="456840" tIns="456840" rIns="456840" bIns="456840" rtlCol="0">
            <a:prstTxWarp prst="textNoShape">
              <a:avLst/>
            </a:prstTxWarp>
            <a:spAutoFit/>
          </a:bodyPr>
          <a:lstStyle/>
          <a:p>
            <a:r>
              <a:rPr lang="en-US" sz="3400" dirty="0">
                <a:ea typeface="宋体"/>
                <a:cs typeface="Times New Roman"/>
              </a:rPr>
              <a:t>This project is funded by the National Science Foundation, grant #1907681. Any opinions, findings, and conclusions or recommendations expressed in these materials are those of the author(s) and do not necessarily reflect the views of the National Science Foundation.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solidFill>
          <a:schemeClr val="bg1"/>
        </a:solidFill>
        <a:ln w="9525">
          <a:solidFill>
            <a:srgbClr val="1F497D"/>
          </a:solidFill>
          <a:miter lim="800000"/>
          <a:headEnd/>
          <a:tailEnd/>
        </a:ln>
      </a:spPr>
      <a:bodyPr wrap="square" lIns="456840" tIns="456840" rIns="456840" bIns="456840">
        <a:prstTxWarp prst="textNoShape">
          <a:avLst/>
        </a:prstTxWarp>
        <a:spAutoFit/>
      </a:bodyPr>
      <a:lstStyle>
        <a:defPPr>
          <a:defRPr sz="3400" dirty="0">
            <a:latin typeface="Times New Roman"/>
            <a:ea typeface="宋体"/>
            <a:cs typeface="Times New Roman"/>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1785</TotalTime>
  <Words>1201</Words>
  <Application>Microsoft Macintosh PowerPoint</Application>
  <PresentationFormat>Custom</PresentationFormat>
  <Paragraphs>40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University of Illinois at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Wenjuan  Li</dc:creator>
  <cp:keywords/>
  <cp:lastModifiedBy>Superfine, Alison May</cp:lastModifiedBy>
  <cp:revision>165</cp:revision>
  <dcterms:created xsi:type="dcterms:W3CDTF">2011-01-21T16:47:42Z</dcterms:created>
  <dcterms:modified xsi:type="dcterms:W3CDTF">2021-06-17T13:19:08Z</dcterms:modified>
</cp:coreProperties>
</file>