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7" r:id="rId1"/>
  </p:sldMasterIdLst>
  <p:sldIdLst>
    <p:sldId id="256" r:id="rId2"/>
  </p:sldIdLst>
  <p:sldSz cx="43891200" cy="329184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Whalen" initials="BW" lastIdx="7" clrIdx="0">
    <p:extLst>
      <p:ext uri="{19B8F6BF-5375-455C-9EA6-DF929625EA0E}">
        <p15:presenceInfo xmlns:p15="http://schemas.microsoft.com/office/powerpoint/2012/main" userId="Beth Whal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D8E0ED"/>
    <a:srgbClr val="2F5597"/>
    <a:srgbClr val="0000CC"/>
    <a:srgbClr val="FFEEBD"/>
    <a:srgbClr val="BD8F00"/>
    <a:srgbClr val="4CC38B"/>
    <a:srgbClr val="5A99D3"/>
    <a:srgbClr val="C35A1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55" autoAdjust="0"/>
    <p:restoredTop sz="96197" autoAdjust="0"/>
  </p:normalViewPr>
  <p:slideViewPr>
    <p:cSldViewPr>
      <p:cViewPr varScale="1">
        <p:scale>
          <a:sx n="23" d="100"/>
          <a:sy n="23" d="100"/>
        </p:scale>
        <p:origin x="1712" y="288"/>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799"/>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19"/>
            </a:lvl1pPr>
            <a:lvl2pPr marL="2194513" indent="0" algn="ctr">
              <a:buNone/>
              <a:defRPr sz="9600"/>
            </a:lvl2pPr>
            <a:lvl3pPr marL="4389026" indent="0" algn="ctr">
              <a:buNone/>
              <a:defRPr sz="8640"/>
            </a:lvl3pPr>
            <a:lvl4pPr marL="6583539" indent="0" algn="ctr">
              <a:buNone/>
              <a:defRPr sz="7680"/>
            </a:lvl4pPr>
            <a:lvl5pPr marL="8778052" indent="0" algn="ctr">
              <a:buNone/>
              <a:defRPr sz="7680"/>
            </a:lvl5pPr>
            <a:lvl6pPr marL="10972565" indent="0" algn="ctr">
              <a:buNone/>
              <a:defRPr sz="7680"/>
            </a:lvl6pPr>
            <a:lvl7pPr marL="13167078" indent="0" algn="ctr">
              <a:buNone/>
              <a:defRPr sz="7680"/>
            </a:lvl7pPr>
            <a:lvl8pPr marL="15361591" indent="0" algn="ctr">
              <a:buNone/>
              <a:defRPr sz="7680"/>
            </a:lvl8pPr>
            <a:lvl9pPr marL="17556104"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5D6BDF-9D0E-4E2B-85B8-D8F4790360C9}" type="datetimeFigureOut">
              <a:rPr lang="en-US" smtClean="0"/>
              <a:t>5/29/21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41674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5D6BDF-9D0E-4E2B-85B8-D8F4790360C9}" type="datetimeFigureOut">
              <a:rPr lang="en-US" smtClean="0"/>
              <a:t>5/29/21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1672228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5D6BDF-9D0E-4E2B-85B8-D8F4790360C9}" type="datetimeFigureOut">
              <a:rPr lang="en-US" smtClean="0"/>
              <a:t>5/29/21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312722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264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5D6BDF-9D0E-4E2B-85B8-D8F4790360C9}" type="datetimeFigureOut">
              <a:rPr lang="en-US" smtClean="0"/>
              <a:t>5/29/21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3023609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799"/>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19">
                <a:solidFill>
                  <a:schemeClr val="tx1"/>
                </a:solidFill>
              </a:defRPr>
            </a:lvl1pPr>
            <a:lvl2pPr marL="2194513" indent="0">
              <a:buNone/>
              <a:defRPr sz="9600">
                <a:solidFill>
                  <a:schemeClr val="tx1">
                    <a:tint val="75000"/>
                  </a:schemeClr>
                </a:solidFill>
              </a:defRPr>
            </a:lvl2pPr>
            <a:lvl3pPr marL="4389026" indent="0">
              <a:buNone/>
              <a:defRPr sz="8640">
                <a:solidFill>
                  <a:schemeClr val="tx1">
                    <a:tint val="75000"/>
                  </a:schemeClr>
                </a:solidFill>
              </a:defRPr>
            </a:lvl3pPr>
            <a:lvl4pPr marL="6583539" indent="0">
              <a:buNone/>
              <a:defRPr sz="7680">
                <a:solidFill>
                  <a:schemeClr val="tx1">
                    <a:tint val="75000"/>
                  </a:schemeClr>
                </a:solidFill>
              </a:defRPr>
            </a:lvl4pPr>
            <a:lvl5pPr marL="8778052" indent="0">
              <a:buNone/>
              <a:defRPr sz="7680">
                <a:solidFill>
                  <a:schemeClr val="tx1">
                    <a:tint val="75000"/>
                  </a:schemeClr>
                </a:solidFill>
              </a:defRPr>
            </a:lvl5pPr>
            <a:lvl6pPr marL="10972565" indent="0">
              <a:buNone/>
              <a:defRPr sz="7680">
                <a:solidFill>
                  <a:schemeClr val="tx1">
                    <a:tint val="75000"/>
                  </a:schemeClr>
                </a:solidFill>
              </a:defRPr>
            </a:lvl6pPr>
            <a:lvl7pPr marL="13167078" indent="0">
              <a:buNone/>
              <a:defRPr sz="7680">
                <a:solidFill>
                  <a:schemeClr val="tx1">
                    <a:tint val="75000"/>
                  </a:schemeClr>
                </a:solidFill>
              </a:defRPr>
            </a:lvl7pPr>
            <a:lvl8pPr marL="15361591" indent="0">
              <a:buNone/>
              <a:defRPr sz="7680">
                <a:solidFill>
                  <a:schemeClr val="tx1">
                    <a:tint val="75000"/>
                  </a:schemeClr>
                </a:solidFill>
              </a:defRPr>
            </a:lvl8pPr>
            <a:lvl9pPr marL="17556104"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5D6BDF-9D0E-4E2B-85B8-D8F4790360C9}" type="datetimeFigureOut">
              <a:rPr lang="en-US" smtClean="0"/>
              <a:t>5/29/21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3165376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5D6BDF-9D0E-4E2B-85B8-D8F4790360C9}" type="datetimeFigureOut">
              <a:rPr lang="en-US" smtClean="0"/>
              <a:t>5/29/21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347064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19" b="1"/>
            </a:lvl1pPr>
            <a:lvl2pPr marL="2194513" indent="0">
              <a:buNone/>
              <a:defRPr sz="9600" b="1"/>
            </a:lvl2pPr>
            <a:lvl3pPr marL="4389026" indent="0">
              <a:buNone/>
              <a:defRPr sz="8640" b="1"/>
            </a:lvl3pPr>
            <a:lvl4pPr marL="6583539" indent="0">
              <a:buNone/>
              <a:defRPr sz="7680" b="1"/>
            </a:lvl4pPr>
            <a:lvl5pPr marL="8778052" indent="0">
              <a:buNone/>
              <a:defRPr sz="7680" b="1"/>
            </a:lvl5pPr>
            <a:lvl6pPr marL="10972565" indent="0">
              <a:buNone/>
              <a:defRPr sz="7680" b="1"/>
            </a:lvl6pPr>
            <a:lvl7pPr marL="13167078" indent="0">
              <a:buNone/>
              <a:defRPr sz="7680" b="1"/>
            </a:lvl7pPr>
            <a:lvl8pPr marL="15361591" indent="0">
              <a:buNone/>
              <a:defRPr sz="7680" b="1"/>
            </a:lvl8pPr>
            <a:lvl9pPr marL="17556104"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3" y="8069582"/>
            <a:ext cx="18659477" cy="3954778"/>
          </a:xfrm>
        </p:spPr>
        <p:txBody>
          <a:bodyPr anchor="b"/>
          <a:lstStyle>
            <a:lvl1pPr marL="0" indent="0">
              <a:buNone/>
              <a:defRPr sz="11519" b="1"/>
            </a:lvl1pPr>
            <a:lvl2pPr marL="2194513" indent="0">
              <a:buNone/>
              <a:defRPr sz="9600" b="1"/>
            </a:lvl2pPr>
            <a:lvl3pPr marL="4389026" indent="0">
              <a:buNone/>
              <a:defRPr sz="8640" b="1"/>
            </a:lvl3pPr>
            <a:lvl4pPr marL="6583539" indent="0">
              <a:buNone/>
              <a:defRPr sz="7680" b="1"/>
            </a:lvl4pPr>
            <a:lvl5pPr marL="8778052" indent="0">
              <a:buNone/>
              <a:defRPr sz="7680" b="1"/>
            </a:lvl5pPr>
            <a:lvl6pPr marL="10972565" indent="0">
              <a:buNone/>
              <a:defRPr sz="7680" b="1"/>
            </a:lvl6pPr>
            <a:lvl7pPr marL="13167078" indent="0">
              <a:buNone/>
              <a:defRPr sz="7680" b="1"/>
            </a:lvl7pPr>
            <a:lvl8pPr marL="15361591" indent="0">
              <a:buNone/>
              <a:defRPr sz="7680" b="1"/>
            </a:lvl8pPr>
            <a:lvl9pPr marL="17556104"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3"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5D6BDF-9D0E-4E2B-85B8-D8F4790360C9}" type="datetimeFigureOut">
              <a:rPr lang="en-US" smtClean="0"/>
              <a:t>5/29/21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3314303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5D6BDF-9D0E-4E2B-85B8-D8F4790360C9}" type="datetimeFigureOut">
              <a:rPr lang="en-US" smtClean="0"/>
              <a:t>5/29/21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3068199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D6BDF-9D0E-4E2B-85B8-D8F4790360C9}" type="datetimeFigureOut">
              <a:rPr lang="en-US" smtClean="0"/>
              <a:t>5/29/21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1765808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39"/>
            </a:lvl2pPr>
            <a:lvl3pPr>
              <a:defRPr sz="11519"/>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13" indent="0">
              <a:buNone/>
              <a:defRPr sz="6720"/>
            </a:lvl2pPr>
            <a:lvl3pPr marL="4389026" indent="0">
              <a:buNone/>
              <a:defRPr sz="5760"/>
            </a:lvl3pPr>
            <a:lvl4pPr marL="6583539" indent="0">
              <a:buNone/>
              <a:defRPr sz="4800"/>
            </a:lvl4pPr>
            <a:lvl5pPr marL="8778052" indent="0">
              <a:buNone/>
              <a:defRPr sz="4800"/>
            </a:lvl5pPr>
            <a:lvl6pPr marL="10972565" indent="0">
              <a:buNone/>
              <a:defRPr sz="4800"/>
            </a:lvl6pPr>
            <a:lvl7pPr marL="13167078" indent="0">
              <a:buNone/>
              <a:defRPr sz="4800"/>
            </a:lvl7pPr>
            <a:lvl8pPr marL="15361591" indent="0">
              <a:buNone/>
              <a:defRPr sz="4800"/>
            </a:lvl8pPr>
            <a:lvl9pPr marL="17556104"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85D6BDF-9D0E-4E2B-85B8-D8F4790360C9}" type="datetimeFigureOut">
              <a:rPr lang="en-US" smtClean="0"/>
              <a:t>5/29/21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674598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13" indent="0">
              <a:buNone/>
              <a:defRPr sz="13439"/>
            </a:lvl2pPr>
            <a:lvl3pPr marL="4389026" indent="0">
              <a:buNone/>
              <a:defRPr sz="11519"/>
            </a:lvl3pPr>
            <a:lvl4pPr marL="6583539" indent="0">
              <a:buNone/>
              <a:defRPr sz="9600"/>
            </a:lvl4pPr>
            <a:lvl5pPr marL="8778052" indent="0">
              <a:buNone/>
              <a:defRPr sz="9600"/>
            </a:lvl5pPr>
            <a:lvl6pPr marL="10972565" indent="0">
              <a:buNone/>
              <a:defRPr sz="9600"/>
            </a:lvl6pPr>
            <a:lvl7pPr marL="13167078" indent="0">
              <a:buNone/>
              <a:defRPr sz="9600"/>
            </a:lvl7pPr>
            <a:lvl8pPr marL="15361591" indent="0">
              <a:buNone/>
              <a:defRPr sz="9600"/>
            </a:lvl8pPr>
            <a:lvl9pPr marL="17556104"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13" indent="0">
              <a:buNone/>
              <a:defRPr sz="6720"/>
            </a:lvl2pPr>
            <a:lvl3pPr marL="4389026" indent="0">
              <a:buNone/>
              <a:defRPr sz="5760"/>
            </a:lvl3pPr>
            <a:lvl4pPr marL="6583539" indent="0">
              <a:buNone/>
              <a:defRPr sz="4800"/>
            </a:lvl4pPr>
            <a:lvl5pPr marL="8778052" indent="0">
              <a:buNone/>
              <a:defRPr sz="4800"/>
            </a:lvl5pPr>
            <a:lvl6pPr marL="10972565" indent="0">
              <a:buNone/>
              <a:defRPr sz="4800"/>
            </a:lvl6pPr>
            <a:lvl7pPr marL="13167078" indent="0">
              <a:buNone/>
              <a:defRPr sz="4800"/>
            </a:lvl7pPr>
            <a:lvl8pPr marL="15361591" indent="0">
              <a:buNone/>
              <a:defRPr sz="4800"/>
            </a:lvl8pPr>
            <a:lvl9pPr marL="17556104"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85D6BDF-9D0E-4E2B-85B8-D8F4790360C9}" type="datetimeFigureOut">
              <a:rPr lang="en-US" smtClean="0"/>
              <a:t>5/29/21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3945393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985D6BDF-9D0E-4E2B-85B8-D8F4790360C9}" type="datetimeFigureOut">
              <a:rPr lang="en-US" smtClean="0"/>
              <a:t>5/29/21</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FBB075EA-769C-4ECD-B48E-D6FCDC24F876}" type="slidenum">
              <a:rPr lang="en-US" smtClean="0"/>
              <a:t>‹#›</a:t>
            </a:fld>
            <a:endParaRPr lang="en-US" dirty="0"/>
          </a:p>
        </p:txBody>
      </p:sp>
      <p:sp>
        <p:nvSpPr>
          <p:cNvPr id="7" name="Rectangle 6">
            <a:extLst>
              <a:ext uri="{FF2B5EF4-FFF2-40B4-BE49-F238E27FC236}">
                <a16:creationId xmlns:a16="http://schemas.microsoft.com/office/drawing/2014/main" id="{3DB2A1D4-05B8-4DA9-994F-832B10BC735A}"/>
              </a:ext>
            </a:extLst>
          </p:cNvPr>
          <p:cNvSpPr/>
          <p:nvPr userDrawn="1"/>
        </p:nvSpPr>
        <p:spPr>
          <a:xfrm>
            <a:off x="43159680" y="0"/>
            <a:ext cx="731520" cy="32918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sz="1800" dirty="0"/>
          </a:p>
        </p:txBody>
      </p:sp>
      <p:sp>
        <p:nvSpPr>
          <p:cNvPr id="8" name="Rectangle 7">
            <a:extLst>
              <a:ext uri="{FF2B5EF4-FFF2-40B4-BE49-F238E27FC236}">
                <a16:creationId xmlns:a16="http://schemas.microsoft.com/office/drawing/2014/main" id="{4D0FEDD1-BB12-43A8-8C5C-F26108450E6C}"/>
              </a:ext>
            </a:extLst>
          </p:cNvPr>
          <p:cNvSpPr/>
          <p:nvPr userDrawn="1"/>
        </p:nvSpPr>
        <p:spPr>
          <a:xfrm>
            <a:off x="-3" y="0"/>
            <a:ext cx="731520" cy="32918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sz="1800" dirty="0"/>
          </a:p>
        </p:txBody>
      </p:sp>
      <p:sp>
        <p:nvSpPr>
          <p:cNvPr id="9" name="Rectangle 8">
            <a:extLst>
              <a:ext uri="{FF2B5EF4-FFF2-40B4-BE49-F238E27FC236}">
                <a16:creationId xmlns:a16="http://schemas.microsoft.com/office/drawing/2014/main" id="{E25ABA7D-AA12-45B6-A79D-CE9F1887C9B1}"/>
              </a:ext>
            </a:extLst>
          </p:cNvPr>
          <p:cNvSpPr/>
          <p:nvPr userDrawn="1"/>
        </p:nvSpPr>
        <p:spPr>
          <a:xfrm>
            <a:off x="0" y="0"/>
            <a:ext cx="43891200" cy="3581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sz="1800" dirty="0"/>
          </a:p>
        </p:txBody>
      </p:sp>
      <p:sp>
        <p:nvSpPr>
          <p:cNvPr id="10" name="Rectangle 9">
            <a:extLst>
              <a:ext uri="{FF2B5EF4-FFF2-40B4-BE49-F238E27FC236}">
                <a16:creationId xmlns:a16="http://schemas.microsoft.com/office/drawing/2014/main" id="{864723BE-3C41-4062-A9FA-68E5B872983E}"/>
              </a:ext>
            </a:extLst>
          </p:cNvPr>
          <p:cNvSpPr/>
          <p:nvPr userDrawn="1"/>
        </p:nvSpPr>
        <p:spPr>
          <a:xfrm>
            <a:off x="0" y="29649422"/>
            <a:ext cx="43891200" cy="32689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sz="1800" dirty="0"/>
          </a:p>
        </p:txBody>
      </p:sp>
    </p:spTree>
    <p:extLst>
      <p:ext uri="{BB962C8B-B14F-4D97-AF65-F5344CB8AC3E}">
        <p14:creationId xmlns:p14="http://schemas.microsoft.com/office/powerpoint/2010/main" val="3760060482"/>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Lst>
  <p:txStyles>
    <p:titleStyle>
      <a:lvl1pPr algn="l" defTabSz="4389026"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57" indent="-1097257" algn="l" defTabSz="4389026" rtl="0" eaLnBrk="1" latinLnBrk="0" hangingPunct="1">
        <a:lnSpc>
          <a:spcPct val="90000"/>
        </a:lnSpc>
        <a:spcBef>
          <a:spcPts val="4800"/>
        </a:spcBef>
        <a:buFont typeface="Arial" panose="020B0604020202020204" pitchFamily="34" charset="0"/>
        <a:buChar char="•"/>
        <a:defRPr sz="13439" kern="1200">
          <a:solidFill>
            <a:schemeClr val="tx1"/>
          </a:solidFill>
          <a:latin typeface="+mn-lt"/>
          <a:ea typeface="+mn-ea"/>
          <a:cs typeface="+mn-cs"/>
        </a:defRPr>
      </a:lvl1pPr>
      <a:lvl2pPr marL="3291770" indent="-1097257" algn="l" defTabSz="4389026" rtl="0" eaLnBrk="1" latinLnBrk="0" hangingPunct="1">
        <a:lnSpc>
          <a:spcPct val="90000"/>
        </a:lnSpc>
        <a:spcBef>
          <a:spcPts val="2400"/>
        </a:spcBef>
        <a:buFont typeface="Arial" panose="020B0604020202020204" pitchFamily="34" charset="0"/>
        <a:buChar char="•"/>
        <a:defRPr sz="11519" kern="1200">
          <a:solidFill>
            <a:schemeClr val="tx1"/>
          </a:solidFill>
          <a:latin typeface="+mn-lt"/>
          <a:ea typeface="+mn-ea"/>
          <a:cs typeface="+mn-cs"/>
        </a:defRPr>
      </a:lvl2pPr>
      <a:lvl3pPr marL="5486283" indent="-1097257" algn="l" defTabSz="4389026"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795" indent="-1097257" algn="l" defTabSz="4389026"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308" indent="-1097257" algn="l" defTabSz="4389026"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69821" indent="-1097257" algn="l" defTabSz="4389026"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334" indent="-1097257" algn="l" defTabSz="4389026"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8848" indent="-1097257" algn="l" defTabSz="4389026"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360" indent="-1097257" algn="l" defTabSz="4389026"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026" rtl="0" eaLnBrk="1" latinLnBrk="0" hangingPunct="1">
        <a:defRPr sz="8640" kern="1200">
          <a:solidFill>
            <a:schemeClr val="tx1"/>
          </a:solidFill>
          <a:latin typeface="+mn-lt"/>
          <a:ea typeface="+mn-ea"/>
          <a:cs typeface="+mn-cs"/>
        </a:defRPr>
      </a:lvl1pPr>
      <a:lvl2pPr marL="2194513" algn="l" defTabSz="4389026" rtl="0" eaLnBrk="1" latinLnBrk="0" hangingPunct="1">
        <a:defRPr sz="8640" kern="1200">
          <a:solidFill>
            <a:schemeClr val="tx1"/>
          </a:solidFill>
          <a:latin typeface="+mn-lt"/>
          <a:ea typeface="+mn-ea"/>
          <a:cs typeface="+mn-cs"/>
        </a:defRPr>
      </a:lvl2pPr>
      <a:lvl3pPr marL="4389026" algn="l" defTabSz="4389026" rtl="0" eaLnBrk="1" latinLnBrk="0" hangingPunct="1">
        <a:defRPr sz="8640" kern="1200">
          <a:solidFill>
            <a:schemeClr val="tx1"/>
          </a:solidFill>
          <a:latin typeface="+mn-lt"/>
          <a:ea typeface="+mn-ea"/>
          <a:cs typeface="+mn-cs"/>
        </a:defRPr>
      </a:lvl3pPr>
      <a:lvl4pPr marL="6583539" algn="l" defTabSz="4389026" rtl="0" eaLnBrk="1" latinLnBrk="0" hangingPunct="1">
        <a:defRPr sz="8640" kern="1200">
          <a:solidFill>
            <a:schemeClr val="tx1"/>
          </a:solidFill>
          <a:latin typeface="+mn-lt"/>
          <a:ea typeface="+mn-ea"/>
          <a:cs typeface="+mn-cs"/>
        </a:defRPr>
      </a:lvl4pPr>
      <a:lvl5pPr marL="8778052" algn="l" defTabSz="4389026" rtl="0" eaLnBrk="1" latinLnBrk="0" hangingPunct="1">
        <a:defRPr sz="8640" kern="1200">
          <a:solidFill>
            <a:schemeClr val="tx1"/>
          </a:solidFill>
          <a:latin typeface="+mn-lt"/>
          <a:ea typeface="+mn-ea"/>
          <a:cs typeface="+mn-cs"/>
        </a:defRPr>
      </a:lvl5pPr>
      <a:lvl6pPr marL="10972565" algn="l" defTabSz="4389026" rtl="0" eaLnBrk="1" latinLnBrk="0" hangingPunct="1">
        <a:defRPr sz="8640" kern="1200">
          <a:solidFill>
            <a:schemeClr val="tx1"/>
          </a:solidFill>
          <a:latin typeface="+mn-lt"/>
          <a:ea typeface="+mn-ea"/>
          <a:cs typeface="+mn-cs"/>
        </a:defRPr>
      </a:lvl6pPr>
      <a:lvl7pPr marL="13167078" algn="l" defTabSz="4389026" rtl="0" eaLnBrk="1" latinLnBrk="0" hangingPunct="1">
        <a:defRPr sz="8640" kern="1200">
          <a:solidFill>
            <a:schemeClr val="tx1"/>
          </a:solidFill>
          <a:latin typeface="+mn-lt"/>
          <a:ea typeface="+mn-ea"/>
          <a:cs typeface="+mn-cs"/>
        </a:defRPr>
      </a:lvl7pPr>
      <a:lvl8pPr marL="15361591" algn="l" defTabSz="4389026" rtl="0" eaLnBrk="1" latinLnBrk="0" hangingPunct="1">
        <a:defRPr sz="8640" kern="1200">
          <a:solidFill>
            <a:schemeClr val="tx1"/>
          </a:solidFill>
          <a:latin typeface="+mn-lt"/>
          <a:ea typeface="+mn-ea"/>
          <a:cs typeface="+mn-cs"/>
        </a:defRPr>
      </a:lvl8pPr>
      <a:lvl9pPr marL="17556104" algn="l" defTabSz="4389026"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8.png"/><Relationship Id="rId18" Type="http://schemas.microsoft.com/office/2007/relationships/hdphoto" Target="../media/hdphoto2.wdp"/><Relationship Id="rId26" Type="http://schemas.openxmlformats.org/officeDocument/2006/relationships/image" Target="../media/image19.png"/><Relationship Id="rId39" Type="http://schemas.openxmlformats.org/officeDocument/2006/relationships/image" Target="../media/image32.png"/><Relationship Id="rId21" Type="http://schemas.openxmlformats.org/officeDocument/2006/relationships/image" Target="../media/image14.png"/><Relationship Id="rId34" Type="http://schemas.openxmlformats.org/officeDocument/2006/relationships/image" Target="../media/image27.png"/><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11.png"/><Relationship Id="rId25" Type="http://schemas.openxmlformats.org/officeDocument/2006/relationships/image" Target="../media/image18.png"/><Relationship Id="rId33" Type="http://schemas.openxmlformats.org/officeDocument/2006/relationships/image" Target="../media/image26.png"/><Relationship Id="rId38" Type="http://schemas.openxmlformats.org/officeDocument/2006/relationships/image" Target="../media/image31.png"/><Relationship Id="rId2" Type="http://schemas.openxmlformats.org/officeDocument/2006/relationships/hyperlink" Target="mailto:edare@fiu.edu" TargetMode="External"/><Relationship Id="rId16" Type="http://schemas.openxmlformats.org/officeDocument/2006/relationships/image" Target="../media/image10.jpeg"/><Relationship Id="rId20" Type="http://schemas.openxmlformats.org/officeDocument/2006/relationships/image" Target="../media/image13.jpeg"/><Relationship Id="rId29"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1.png"/><Relationship Id="rId11" Type="http://schemas.openxmlformats.org/officeDocument/2006/relationships/image" Target="../media/image6.png"/><Relationship Id="rId24" Type="http://schemas.openxmlformats.org/officeDocument/2006/relationships/image" Target="../media/image17.png"/><Relationship Id="rId32" Type="http://schemas.openxmlformats.org/officeDocument/2006/relationships/image" Target="../media/image25.png"/><Relationship Id="rId37" Type="http://schemas.openxmlformats.org/officeDocument/2006/relationships/image" Target="../media/image30.png"/><Relationship Id="rId5" Type="http://schemas.openxmlformats.org/officeDocument/2006/relationships/hyperlink" Target="mailto:roehr013@umn.edu" TargetMode="External"/><Relationship Id="rId15" Type="http://schemas.openxmlformats.org/officeDocument/2006/relationships/image" Target="../media/image9.png"/><Relationship Id="rId23" Type="http://schemas.openxmlformats.org/officeDocument/2006/relationships/image" Target="../media/image16.jpeg"/><Relationship Id="rId28" Type="http://schemas.openxmlformats.org/officeDocument/2006/relationships/image" Target="../media/image21.png"/><Relationship Id="rId36" Type="http://schemas.openxmlformats.org/officeDocument/2006/relationships/image" Target="../media/image29.png"/><Relationship Id="rId10" Type="http://schemas.openxmlformats.org/officeDocument/2006/relationships/image" Target="../media/image5.png"/><Relationship Id="rId19" Type="http://schemas.openxmlformats.org/officeDocument/2006/relationships/image" Target="../media/image12.png"/><Relationship Id="rId31" Type="http://schemas.openxmlformats.org/officeDocument/2006/relationships/image" Target="../media/image24.png"/><Relationship Id="rId4" Type="http://schemas.openxmlformats.org/officeDocument/2006/relationships/hyperlink" Target="mailto:eawhalen245@stkate.edu" TargetMode="External"/><Relationship Id="rId9" Type="http://schemas.openxmlformats.org/officeDocument/2006/relationships/image" Target="../media/image4.png"/><Relationship Id="rId14" Type="http://schemas.microsoft.com/office/2007/relationships/hdphoto" Target="../media/hdphoto1.wdp"/><Relationship Id="rId22" Type="http://schemas.openxmlformats.org/officeDocument/2006/relationships/image" Target="../media/image15.png"/><Relationship Id="rId27" Type="http://schemas.openxmlformats.org/officeDocument/2006/relationships/image" Target="../media/image20.png"/><Relationship Id="rId30" Type="http://schemas.openxmlformats.org/officeDocument/2006/relationships/image" Target="../media/image23.png"/><Relationship Id="rId35" Type="http://schemas.openxmlformats.org/officeDocument/2006/relationships/image" Target="../media/image28.png"/><Relationship Id="rId8" Type="http://schemas.openxmlformats.org/officeDocument/2006/relationships/image" Target="../media/image3.png"/><Relationship Id="rId3" Type="http://schemas.openxmlformats.org/officeDocument/2006/relationships/hyperlink" Target="mailto:jellis@fiu.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otDmnd">
          <a:fgClr>
            <a:srgbClr val="B4C7E7"/>
          </a:fgClr>
          <a:bgClr>
            <a:schemeClr val="bg1"/>
          </a:bgClr>
        </a:pattFill>
        <a:effectLst/>
      </p:bgPr>
    </p:bg>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1706880" y="381000"/>
            <a:ext cx="40965120" cy="180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37" tIns="342842" rIns="137137" bIns="342842"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7200" b="1" dirty="0">
                <a:solidFill>
                  <a:schemeClr val="bg1"/>
                </a:solidFill>
                <a:latin typeface="+mn-lt"/>
              </a:rPr>
              <a:t>Collaborative Research: Design and Development of a K-12 STEM Observation Protocol</a:t>
            </a:r>
          </a:p>
        </p:txBody>
      </p:sp>
      <p:sp>
        <p:nvSpPr>
          <p:cNvPr id="5" name="Text Box 123"/>
          <p:cNvSpPr txBox="1">
            <a:spLocks noChangeArrowheads="1"/>
          </p:cNvSpPr>
          <p:nvPr/>
        </p:nvSpPr>
        <p:spPr bwMode="auto">
          <a:xfrm>
            <a:off x="9046921" y="1375142"/>
            <a:ext cx="26878565" cy="236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37" tIns="137137" rIns="137137" bIns="137137"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4000" dirty="0">
                <a:solidFill>
                  <a:schemeClr val="bg1"/>
                </a:solidFill>
                <a:latin typeface="+mn-lt"/>
              </a:rPr>
              <a:t>Dr. Emily Dare</a:t>
            </a:r>
            <a:r>
              <a:rPr lang="en-US" sz="4000" baseline="30000" dirty="0">
                <a:solidFill>
                  <a:schemeClr val="bg1"/>
                </a:solidFill>
                <a:latin typeface="+mn-lt"/>
              </a:rPr>
              <a:t>1</a:t>
            </a:r>
            <a:r>
              <a:rPr lang="en-US" sz="4000" dirty="0">
                <a:solidFill>
                  <a:schemeClr val="bg1"/>
                </a:solidFill>
                <a:latin typeface="+mn-lt"/>
              </a:rPr>
              <a:t>, Dr. Joshua Ellis</a:t>
            </a:r>
            <a:r>
              <a:rPr lang="en-US" sz="4000" baseline="30000" dirty="0">
                <a:solidFill>
                  <a:schemeClr val="bg1"/>
                </a:solidFill>
                <a:latin typeface="+mn-lt"/>
              </a:rPr>
              <a:t>1</a:t>
            </a:r>
            <a:r>
              <a:rPr lang="en-US" sz="4000" dirty="0">
                <a:solidFill>
                  <a:schemeClr val="bg1"/>
                </a:solidFill>
                <a:latin typeface="+mn-lt"/>
              </a:rPr>
              <a:t>, Dr. Elizabeth Ring-Whalen</a:t>
            </a:r>
            <a:r>
              <a:rPr lang="en-US" sz="4000" baseline="30000" dirty="0">
                <a:solidFill>
                  <a:schemeClr val="bg1"/>
                </a:solidFill>
                <a:latin typeface="+mn-lt"/>
              </a:rPr>
              <a:t>2</a:t>
            </a:r>
            <a:r>
              <a:rPr lang="en-US" sz="4000" dirty="0">
                <a:solidFill>
                  <a:schemeClr val="bg1"/>
                </a:solidFill>
                <a:latin typeface="+mn-lt"/>
              </a:rPr>
              <a:t>, Dr. Mark Rouleau</a:t>
            </a:r>
            <a:r>
              <a:rPr lang="en-US" sz="4000" baseline="30000" dirty="0">
                <a:solidFill>
                  <a:schemeClr val="bg1"/>
                </a:solidFill>
                <a:latin typeface="+mn-lt"/>
              </a:rPr>
              <a:t>3</a:t>
            </a:r>
            <a:r>
              <a:rPr lang="en-US" sz="4000" dirty="0">
                <a:solidFill>
                  <a:schemeClr val="bg1"/>
                </a:solidFill>
                <a:latin typeface="+mn-lt"/>
              </a:rPr>
              <a:t>, Dr. Gillian Roehrig</a:t>
            </a:r>
            <a:r>
              <a:rPr lang="en-US" sz="4000" baseline="30000" dirty="0">
                <a:solidFill>
                  <a:schemeClr val="bg1"/>
                </a:solidFill>
                <a:latin typeface="+mn-lt"/>
              </a:rPr>
              <a:t>4 </a:t>
            </a:r>
          </a:p>
          <a:p>
            <a:pPr algn="ctr" eaLnBrk="1" hangingPunct="1"/>
            <a:r>
              <a:rPr lang="en-US" sz="2800" i="1" dirty="0">
                <a:solidFill>
                  <a:schemeClr val="bg1"/>
                </a:solidFill>
                <a:latin typeface="+mn-lt"/>
              </a:rPr>
              <a:t>Florida International University</a:t>
            </a:r>
            <a:r>
              <a:rPr lang="en-US" sz="2800" i="1" baseline="30000" dirty="0">
                <a:solidFill>
                  <a:schemeClr val="bg1"/>
                </a:solidFill>
                <a:latin typeface="+mn-lt"/>
              </a:rPr>
              <a:t>1</a:t>
            </a:r>
            <a:r>
              <a:rPr lang="en-US" sz="2800" i="1" dirty="0">
                <a:solidFill>
                  <a:schemeClr val="bg1"/>
                </a:solidFill>
                <a:latin typeface="+mn-lt"/>
              </a:rPr>
              <a:t>, St. Catherine University</a:t>
            </a:r>
            <a:r>
              <a:rPr lang="en-US" sz="2800" i="1" baseline="30000" dirty="0">
                <a:solidFill>
                  <a:schemeClr val="bg1"/>
                </a:solidFill>
                <a:latin typeface="+mn-lt"/>
              </a:rPr>
              <a:t>2</a:t>
            </a:r>
            <a:r>
              <a:rPr lang="en-US" sz="2800" i="1" dirty="0">
                <a:solidFill>
                  <a:schemeClr val="bg1"/>
                </a:solidFill>
                <a:latin typeface="+mn-lt"/>
              </a:rPr>
              <a:t>, Michigan Technological University</a:t>
            </a:r>
            <a:r>
              <a:rPr lang="en-US" sz="2800" i="1" baseline="30000" dirty="0">
                <a:solidFill>
                  <a:schemeClr val="bg1"/>
                </a:solidFill>
                <a:latin typeface="+mn-lt"/>
              </a:rPr>
              <a:t>3</a:t>
            </a:r>
            <a:r>
              <a:rPr lang="en-US" sz="2800" i="1" dirty="0">
                <a:solidFill>
                  <a:schemeClr val="bg1"/>
                </a:solidFill>
                <a:latin typeface="+mn-lt"/>
              </a:rPr>
              <a:t>, University of Minnesota⁴</a:t>
            </a:r>
          </a:p>
        </p:txBody>
      </p:sp>
      <p:sp>
        <p:nvSpPr>
          <p:cNvPr id="24" name="TextBox 23"/>
          <p:cNvSpPr txBox="1"/>
          <p:nvPr/>
        </p:nvSpPr>
        <p:spPr>
          <a:xfrm>
            <a:off x="15703942" y="30855905"/>
            <a:ext cx="12923519" cy="1792786"/>
          </a:xfrm>
          <a:prstGeom prst="rect">
            <a:avLst/>
          </a:prstGeom>
          <a:noFill/>
        </p:spPr>
        <p:txBody>
          <a:bodyPr wrap="square" lIns="68568" tIns="34284" rIns="68568" bIns="34284" rtlCol="0">
            <a:spAutoFit/>
          </a:bodyPr>
          <a:lstStyle/>
          <a:p>
            <a:pPr algn="ctr"/>
            <a:r>
              <a:rPr lang="en-US" sz="2800" dirty="0"/>
              <a:t>Dr. Emily Dare: </a:t>
            </a:r>
            <a:r>
              <a:rPr lang="en-US" sz="2800" dirty="0">
                <a:hlinkClick r:id="rId2"/>
              </a:rPr>
              <a:t>edare@fiu.edu</a:t>
            </a:r>
            <a:endParaRPr lang="en-US" sz="2800" dirty="0"/>
          </a:p>
          <a:p>
            <a:pPr algn="ctr"/>
            <a:r>
              <a:rPr lang="en-US" sz="2800" dirty="0"/>
              <a:t>Dr. Joshua Ellis: </a:t>
            </a:r>
            <a:r>
              <a:rPr lang="en-US" sz="2800" dirty="0">
                <a:hlinkClick r:id="rId3"/>
              </a:rPr>
              <a:t>jellis@fiu.edu</a:t>
            </a:r>
            <a:r>
              <a:rPr lang="en-US" sz="2800" dirty="0"/>
              <a:t> </a:t>
            </a:r>
          </a:p>
          <a:p>
            <a:pPr algn="ctr"/>
            <a:r>
              <a:rPr lang="en-US" sz="2800" dirty="0"/>
              <a:t>Dr. Elizabeth Ring-Whalen: </a:t>
            </a:r>
            <a:r>
              <a:rPr lang="en-US" sz="2800" dirty="0">
                <a:hlinkClick r:id="rId4"/>
              </a:rPr>
              <a:t>eawhalen245@stkate.edu</a:t>
            </a:r>
            <a:r>
              <a:rPr lang="en-US" sz="2800" dirty="0"/>
              <a:t> </a:t>
            </a:r>
          </a:p>
          <a:p>
            <a:pPr algn="ctr"/>
            <a:r>
              <a:rPr lang="en-US" sz="2800" dirty="0"/>
              <a:t>Dr. Gillian </a:t>
            </a:r>
            <a:r>
              <a:rPr lang="en-US" sz="2800" dirty="0" err="1"/>
              <a:t>Roehrig</a:t>
            </a:r>
            <a:r>
              <a:rPr lang="en-US" sz="2800" dirty="0"/>
              <a:t>: </a:t>
            </a:r>
            <a:r>
              <a:rPr lang="en-US" sz="2800" dirty="0">
                <a:hlinkClick r:id="rId5"/>
              </a:rPr>
              <a:t>roehr013@umn.edu</a:t>
            </a:r>
            <a:r>
              <a:rPr lang="en-US" sz="2800" dirty="0"/>
              <a:t> </a:t>
            </a:r>
          </a:p>
        </p:txBody>
      </p:sp>
      <p:sp>
        <p:nvSpPr>
          <p:cNvPr id="25" name="TextBox 24"/>
          <p:cNvSpPr txBox="1"/>
          <p:nvPr/>
        </p:nvSpPr>
        <p:spPr>
          <a:xfrm>
            <a:off x="20970762" y="29844717"/>
            <a:ext cx="2740598" cy="746218"/>
          </a:xfrm>
          <a:prstGeom prst="rect">
            <a:avLst/>
          </a:prstGeom>
          <a:noFill/>
        </p:spPr>
        <p:txBody>
          <a:bodyPr wrap="none" lIns="68568" tIns="34284" rIns="68568" bIns="34284" rtlCol="0">
            <a:spAutoFit/>
          </a:bodyPr>
          <a:lstStyle/>
          <a:p>
            <a:r>
              <a:rPr lang="en-US" sz="4399" b="1" dirty="0"/>
              <a:t>PI Contacts</a:t>
            </a:r>
          </a:p>
        </p:txBody>
      </p:sp>
      <p:sp>
        <p:nvSpPr>
          <p:cNvPr id="10" name="Text Box 189"/>
          <p:cNvSpPr txBox="1">
            <a:spLocks noChangeArrowheads="1"/>
          </p:cNvSpPr>
          <p:nvPr/>
        </p:nvSpPr>
        <p:spPr bwMode="auto">
          <a:xfrm>
            <a:off x="1463040" y="4693921"/>
            <a:ext cx="13167360" cy="3231607"/>
          </a:xfrm>
          <a:prstGeom prst="rect">
            <a:avLst/>
          </a:prstGeom>
          <a:solidFill>
            <a:schemeClr val="bg1"/>
          </a:solidFill>
          <a:ln w="12700">
            <a:solidFill>
              <a:schemeClr val="accent1">
                <a:lumMod val="75000"/>
              </a:schemeClr>
            </a:solidFill>
          </a:ln>
          <a:effectLst/>
        </p:spPr>
        <p:txBody>
          <a:bodyPr wrap="square"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1800" i="1" dirty="0"/>
              <a:t>	</a:t>
            </a:r>
            <a:r>
              <a:rPr lang="en-US" sz="2400" dirty="0">
                <a:latin typeface="+mn-lt"/>
              </a:rPr>
              <a:t>The focus of this project is on the design and development of a new integrated STEM observation protocol for use in K-12 science and engineering classrooms. This valid and reliable instrument has been designed for use in a variety of educational contexts and by different education stakeholders to increase the quality of K-12 STEM education and education research. To this end, the STEM Observation Protocol (STEM-OP) has been designed not only for summative and evaluative purposes, but also for formative and reflective purposes. Exploratory factor analysis (EFA) has been performed to empirically evaluate our theoretical understanding of integrated STEM instruction. At the end of this project, the STEM-OP will be made available through an online platform that will include an in-depth training program. </a:t>
            </a:r>
          </a:p>
        </p:txBody>
      </p:sp>
      <p:sp>
        <p:nvSpPr>
          <p:cNvPr id="32" name="Rectangle 31"/>
          <p:cNvSpPr/>
          <p:nvPr/>
        </p:nvSpPr>
        <p:spPr>
          <a:xfrm>
            <a:off x="1463040" y="3962400"/>
            <a:ext cx="13167360" cy="731520"/>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399" b="1" dirty="0">
                <a:solidFill>
                  <a:schemeClr val="bg1"/>
                </a:solidFill>
              </a:rPr>
              <a:t>Project Overview</a:t>
            </a:r>
          </a:p>
        </p:txBody>
      </p:sp>
      <p:sp>
        <p:nvSpPr>
          <p:cNvPr id="33" name="Rectangle 32"/>
          <p:cNvSpPr/>
          <p:nvPr/>
        </p:nvSpPr>
        <p:spPr>
          <a:xfrm>
            <a:off x="29260800" y="3962400"/>
            <a:ext cx="13167360" cy="731520"/>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399" b="1" dirty="0">
                <a:solidFill>
                  <a:schemeClr val="bg1"/>
                </a:solidFill>
              </a:rPr>
              <a:t>Validation of the STEM Observation Protocol</a:t>
            </a:r>
          </a:p>
        </p:txBody>
      </p:sp>
      <p:sp>
        <p:nvSpPr>
          <p:cNvPr id="11" name="Text Box 190"/>
          <p:cNvSpPr txBox="1">
            <a:spLocks noChangeArrowheads="1"/>
          </p:cNvSpPr>
          <p:nvPr/>
        </p:nvSpPr>
        <p:spPr bwMode="auto">
          <a:xfrm>
            <a:off x="29230320" y="4648200"/>
            <a:ext cx="13197840" cy="24654642"/>
          </a:xfrm>
          <a:custGeom>
            <a:avLst/>
            <a:gdLst>
              <a:gd name="connsiteX0" fmla="*/ 0 w 13167360"/>
              <a:gd name="connsiteY0" fmla="*/ 0 h 24837522"/>
              <a:gd name="connsiteX1" fmla="*/ 13167360 w 13167360"/>
              <a:gd name="connsiteY1" fmla="*/ 0 h 24837522"/>
              <a:gd name="connsiteX2" fmla="*/ 13167360 w 13167360"/>
              <a:gd name="connsiteY2" fmla="*/ 24837522 h 24837522"/>
              <a:gd name="connsiteX3" fmla="*/ 0 w 13167360"/>
              <a:gd name="connsiteY3" fmla="*/ 24837522 h 24837522"/>
              <a:gd name="connsiteX4" fmla="*/ 0 w 13167360"/>
              <a:gd name="connsiteY4" fmla="*/ 0 h 24837522"/>
              <a:gd name="connsiteX0" fmla="*/ 0 w 13167360"/>
              <a:gd name="connsiteY0" fmla="*/ 0 h 24837522"/>
              <a:gd name="connsiteX1" fmla="*/ 13167360 w 13167360"/>
              <a:gd name="connsiteY1" fmla="*/ 0 h 24837522"/>
              <a:gd name="connsiteX2" fmla="*/ 13167360 w 13167360"/>
              <a:gd name="connsiteY2" fmla="*/ 24593682 h 24837522"/>
              <a:gd name="connsiteX3" fmla="*/ 0 w 13167360"/>
              <a:gd name="connsiteY3" fmla="*/ 24837522 h 24837522"/>
              <a:gd name="connsiteX4" fmla="*/ 0 w 13167360"/>
              <a:gd name="connsiteY4" fmla="*/ 0 h 24837522"/>
              <a:gd name="connsiteX0" fmla="*/ 30480 w 13197840"/>
              <a:gd name="connsiteY0" fmla="*/ 0 h 24593682"/>
              <a:gd name="connsiteX1" fmla="*/ 13197840 w 13197840"/>
              <a:gd name="connsiteY1" fmla="*/ 0 h 24593682"/>
              <a:gd name="connsiteX2" fmla="*/ 13197840 w 13197840"/>
              <a:gd name="connsiteY2" fmla="*/ 24593682 h 24593682"/>
              <a:gd name="connsiteX3" fmla="*/ 0 w 13197840"/>
              <a:gd name="connsiteY3" fmla="*/ 24593682 h 24593682"/>
              <a:gd name="connsiteX4" fmla="*/ 30480 w 13197840"/>
              <a:gd name="connsiteY4" fmla="*/ 0 h 24593682"/>
              <a:gd name="connsiteX0" fmla="*/ 30480 w 13197840"/>
              <a:gd name="connsiteY0" fmla="*/ 0 h 24593682"/>
              <a:gd name="connsiteX1" fmla="*/ 13197840 w 13197840"/>
              <a:gd name="connsiteY1" fmla="*/ 0 h 24593682"/>
              <a:gd name="connsiteX2" fmla="*/ 13197840 w 13197840"/>
              <a:gd name="connsiteY2" fmla="*/ 24593682 h 24593682"/>
              <a:gd name="connsiteX3" fmla="*/ 0 w 13197840"/>
              <a:gd name="connsiteY3" fmla="*/ 24412597 h 24593682"/>
              <a:gd name="connsiteX4" fmla="*/ 30480 w 13197840"/>
              <a:gd name="connsiteY4" fmla="*/ 0 h 24593682"/>
              <a:gd name="connsiteX0" fmla="*/ 30480 w 13197840"/>
              <a:gd name="connsiteY0" fmla="*/ 0 h 24412597"/>
              <a:gd name="connsiteX1" fmla="*/ 13197840 w 13197840"/>
              <a:gd name="connsiteY1" fmla="*/ 0 h 24412597"/>
              <a:gd name="connsiteX2" fmla="*/ 13197840 w 13197840"/>
              <a:gd name="connsiteY2" fmla="*/ 24382417 h 24412597"/>
              <a:gd name="connsiteX3" fmla="*/ 0 w 13197840"/>
              <a:gd name="connsiteY3" fmla="*/ 24412597 h 24412597"/>
              <a:gd name="connsiteX4" fmla="*/ 30480 w 13197840"/>
              <a:gd name="connsiteY4" fmla="*/ 0 h 24412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7840" h="24412597">
                <a:moveTo>
                  <a:pt x="30480" y="0"/>
                </a:moveTo>
                <a:lnTo>
                  <a:pt x="13197840" y="0"/>
                </a:lnTo>
                <a:lnTo>
                  <a:pt x="13197840" y="24382417"/>
                </a:lnTo>
                <a:lnTo>
                  <a:pt x="0" y="24412597"/>
                </a:lnTo>
                <a:lnTo>
                  <a:pt x="30480" y="0"/>
                </a:lnTo>
                <a:close/>
              </a:path>
            </a:pathLst>
          </a:custGeom>
          <a:solidFill>
            <a:schemeClr val="bg1"/>
          </a:solidFill>
          <a:ln w="12700">
            <a:solidFill>
              <a:schemeClr val="accent1">
                <a:lumMod val="75000"/>
              </a:schemeClr>
            </a:solidFill>
          </a:ln>
          <a:effectLst/>
        </p:spPr>
        <p:txBody>
          <a:bodyPr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400" b="1" dirty="0">
                <a:latin typeface="Calibri" pitchFamily="34" charset="0"/>
              </a:rPr>
              <a:t>Exploratory Factor Analysis</a:t>
            </a:r>
            <a:r>
              <a:rPr lang="en-US" sz="2400" dirty="0">
                <a:latin typeface="Calibri" pitchFamily="34" charset="0"/>
              </a:rPr>
              <a:t>	</a:t>
            </a:r>
          </a:p>
          <a:p>
            <a:pPr eaLnBrk="1" hangingPunct="1"/>
            <a:r>
              <a:rPr lang="en-US" sz="2400" dirty="0">
                <a:latin typeface="Calibri" pitchFamily="34" charset="0"/>
              </a:rPr>
              <a:t>     The goal of our EFA was to uncover the underlying structure (or key dimensions) of integrated STEM instruction through an empirical investigation of our theoretical conjectures. The sample size of 314 was chosen to ensure a 10-to-1 subject-to-item ratio for the data used in our EFA as per the recommendations of Costello and Osborne (2005). Prior to the EFA, we determined the reliability index for our final items, as shown in Table 1 below.  We used the maximum likelihood method to extract our factors and rotated our factor solution using ProMax rotation under the assumption that our extracted factors were likely to be correlated with one another. Upon initial inspection of the data (as per Cattell, 1966), we found that the Kaiser-Guttman rule (eigenvalues &gt; 1) supported a 3-factor solution, whereas a scree plot of the eigenvalues left open the possibility of a 4- or 5-factor solution as well, as can be seen in the double-bend of the eigenvalue slopes in our scree plot. </a:t>
            </a:r>
          </a:p>
          <a:p>
            <a:pPr eaLnBrk="1" hangingPunct="1"/>
            <a:endParaRPr lang="en-US" sz="2400" dirty="0">
              <a:latin typeface="Calibri" pitchFamily="34" charset="0"/>
            </a:endParaRPr>
          </a:p>
          <a:p>
            <a:pPr eaLnBrk="1" hangingPunct="1"/>
            <a:endParaRPr lang="en-US" sz="2400" dirty="0">
              <a:latin typeface="Calibri" pitchFamily="34" charset="0"/>
            </a:endParaRPr>
          </a:p>
          <a:p>
            <a:pPr eaLnBrk="1" hangingPunct="1"/>
            <a:endParaRPr lang="en-US" sz="2400" dirty="0">
              <a:latin typeface="Calibri" pitchFamily="34" charset="0"/>
            </a:endParaRPr>
          </a:p>
          <a:p>
            <a:pPr eaLnBrk="1" hangingPunct="1"/>
            <a:endParaRPr lang="en-US" sz="2400" dirty="0">
              <a:latin typeface="Calibri" pitchFamily="34" charset="0"/>
            </a:endParaRPr>
          </a:p>
          <a:p>
            <a:pPr eaLnBrk="1" hangingPunct="1"/>
            <a:endParaRPr lang="en-US" sz="2400" dirty="0">
              <a:latin typeface="Calibri" pitchFamily="34" charset="0"/>
            </a:endParaRPr>
          </a:p>
          <a:p>
            <a:pPr eaLnBrk="1" hangingPunct="1"/>
            <a:endParaRPr lang="en-US" sz="2400" dirty="0">
              <a:latin typeface="Calibri" pitchFamily="34" charset="0"/>
            </a:endParaRPr>
          </a:p>
          <a:p>
            <a:pPr eaLnBrk="1" hangingPunct="1"/>
            <a:endParaRPr lang="en-US" sz="2400" dirty="0">
              <a:latin typeface="Calibri" pitchFamily="34" charset="0"/>
            </a:endParaRPr>
          </a:p>
          <a:p>
            <a:pPr eaLnBrk="1" hangingPunct="1"/>
            <a:endParaRPr lang="en-US" sz="2400" dirty="0">
              <a:latin typeface="Calibri" pitchFamily="34" charset="0"/>
            </a:endParaRPr>
          </a:p>
          <a:p>
            <a:pPr eaLnBrk="1" hangingPunct="1"/>
            <a:endParaRPr lang="en-US" sz="2400" dirty="0">
              <a:latin typeface="Calibri" pitchFamily="34" charset="0"/>
            </a:endParaRPr>
          </a:p>
          <a:p>
            <a:pPr eaLnBrk="1" hangingPunct="1"/>
            <a:endParaRPr lang="en-US" sz="2400" dirty="0">
              <a:latin typeface="Calibri" pitchFamily="34" charset="0"/>
            </a:endParaRPr>
          </a:p>
          <a:p>
            <a:pPr eaLnBrk="1" hangingPunct="1"/>
            <a:endParaRPr lang="en-US" sz="2400" dirty="0">
              <a:latin typeface="Calibri" pitchFamily="34" charset="0"/>
            </a:endParaRPr>
          </a:p>
          <a:p>
            <a:pPr eaLnBrk="1" hangingPunct="1"/>
            <a:r>
              <a:rPr lang="en-US" sz="2400" dirty="0">
                <a:latin typeface="Calibri" pitchFamily="34" charset="0"/>
              </a:rPr>
              <a:t>	For reasons such as poor model fit and some items not loading on any factors, we decided to abandon the 3-factor model as a plausible description of the underlying factor structure of integrated STEM instruction and chose not to interpret these factor loadings further.  The 4-factor and 5-factor models are briefly described below.</a:t>
            </a:r>
          </a:p>
          <a:p>
            <a:pPr eaLnBrk="1" hangingPunct="1"/>
            <a:endParaRPr lang="en-US" sz="2400" dirty="0">
              <a:latin typeface="Calibri" pitchFamily="34" charset="0"/>
            </a:endParaRPr>
          </a:p>
          <a:p>
            <a:pPr eaLnBrk="1" hangingPunct="1"/>
            <a:endParaRPr lang="en-US" sz="2800" dirty="0">
              <a:latin typeface="Calibri" pitchFamily="34" charset="0"/>
            </a:endParaRPr>
          </a:p>
          <a:p>
            <a:pPr eaLnBrk="1" hangingPunct="1"/>
            <a:endParaRPr lang="en-US" sz="2800" dirty="0">
              <a:latin typeface="Calibri" pitchFamily="34" charset="0"/>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800" dirty="0">
              <a:latin typeface="+mn-lt"/>
            </a:endParaRPr>
          </a:p>
          <a:p>
            <a:pPr eaLnBrk="1" hangingPunct="1"/>
            <a:endParaRPr lang="en-US" sz="2400" dirty="0">
              <a:latin typeface="+mn-lt"/>
            </a:endParaRPr>
          </a:p>
          <a:p>
            <a:pPr eaLnBrk="1" hangingPunct="1"/>
            <a:endParaRPr lang="en-US" sz="2400" dirty="0">
              <a:latin typeface="+mn-lt"/>
            </a:endParaRPr>
          </a:p>
          <a:p>
            <a:pPr eaLnBrk="1" hangingPunct="1"/>
            <a:r>
              <a:rPr lang="en-US" sz="2400" dirty="0">
                <a:latin typeface="+mn-lt"/>
              </a:rPr>
              <a:t>	The results of our EFA show that our theoretical understanding of integrated STEM instruction does appear to manifest itself as expected, with some minor but understandable exceptions, in real K-12 classrooms. We found statistical support for the key dimensions outlined in our conceptual framework using the 4- and 5-factor models. Specifically, we found there was strongest evidence for 21</a:t>
            </a:r>
            <a:r>
              <a:rPr lang="en-US" sz="2400" baseline="30000" dirty="0">
                <a:latin typeface="+mn-lt"/>
              </a:rPr>
              <a:t>st</a:t>
            </a:r>
            <a:r>
              <a:rPr lang="en-US" sz="2400" dirty="0">
                <a:latin typeface="+mn-lt"/>
              </a:rPr>
              <a:t> Century STEM Skills and Contexts for STEM Learning in the classroom observations evaluated using our STEM Observation Protocol.</a:t>
            </a:r>
            <a:endParaRPr lang="en-US" sz="2800" dirty="0">
              <a:latin typeface="+mn-lt"/>
            </a:endParaRPr>
          </a:p>
        </p:txBody>
      </p:sp>
      <p:sp>
        <p:nvSpPr>
          <p:cNvPr id="43" name="Rectangle 42">
            <a:extLst>
              <a:ext uri="{FF2B5EF4-FFF2-40B4-BE49-F238E27FC236}">
                <a16:creationId xmlns:a16="http://schemas.microsoft.com/office/drawing/2014/main" id="{A34D40EE-CD2A-4EC2-B300-AC0530263111}"/>
              </a:ext>
            </a:extLst>
          </p:cNvPr>
          <p:cNvSpPr/>
          <p:nvPr/>
        </p:nvSpPr>
        <p:spPr>
          <a:xfrm>
            <a:off x="1463040" y="8153400"/>
            <a:ext cx="13167360" cy="731520"/>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399" b="1" dirty="0">
                <a:solidFill>
                  <a:schemeClr val="bg1"/>
                </a:solidFill>
              </a:rPr>
              <a:t>Conceptual Framework for Integrated STEM</a:t>
            </a:r>
          </a:p>
        </p:txBody>
      </p:sp>
      <p:sp>
        <p:nvSpPr>
          <p:cNvPr id="46" name="Text Box 190">
            <a:extLst>
              <a:ext uri="{FF2B5EF4-FFF2-40B4-BE49-F238E27FC236}">
                <a16:creationId xmlns:a16="http://schemas.microsoft.com/office/drawing/2014/main" id="{0454CDBD-22CB-4AF4-A2FE-BF2BA554556B}"/>
              </a:ext>
            </a:extLst>
          </p:cNvPr>
          <p:cNvSpPr txBox="1">
            <a:spLocks noChangeArrowheads="1"/>
          </p:cNvSpPr>
          <p:nvPr/>
        </p:nvSpPr>
        <p:spPr bwMode="auto">
          <a:xfrm>
            <a:off x="1463039" y="8884921"/>
            <a:ext cx="13167361" cy="13819121"/>
          </a:xfrm>
          <a:custGeom>
            <a:avLst/>
            <a:gdLst>
              <a:gd name="connsiteX0" fmla="*/ 0 w 13117188"/>
              <a:gd name="connsiteY0" fmla="*/ 0 h 19882319"/>
              <a:gd name="connsiteX1" fmla="*/ 13117188 w 13117188"/>
              <a:gd name="connsiteY1" fmla="*/ 0 h 19882319"/>
              <a:gd name="connsiteX2" fmla="*/ 13117188 w 13117188"/>
              <a:gd name="connsiteY2" fmla="*/ 19882319 h 19882319"/>
              <a:gd name="connsiteX3" fmla="*/ 0 w 13117188"/>
              <a:gd name="connsiteY3" fmla="*/ 19882319 h 19882319"/>
              <a:gd name="connsiteX4" fmla="*/ 0 w 13117188"/>
              <a:gd name="connsiteY4" fmla="*/ 0 h 19882319"/>
              <a:gd name="connsiteX0" fmla="*/ 0 w 13117188"/>
              <a:gd name="connsiteY0" fmla="*/ 0 h 19882319"/>
              <a:gd name="connsiteX1" fmla="*/ 13117188 w 13117188"/>
              <a:gd name="connsiteY1" fmla="*/ 0 h 19882319"/>
              <a:gd name="connsiteX2" fmla="*/ 13117188 w 13117188"/>
              <a:gd name="connsiteY2" fmla="*/ 19882319 h 19882319"/>
              <a:gd name="connsiteX3" fmla="*/ 41563 w 13117188"/>
              <a:gd name="connsiteY3" fmla="*/ 19466684 h 19882319"/>
              <a:gd name="connsiteX4" fmla="*/ 0 w 13117188"/>
              <a:gd name="connsiteY4" fmla="*/ 0 h 19882319"/>
              <a:gd name="connsiteX0" fmla="*/ 0 w 13117188"/>
              <a:gd name="connsiteY0" fmla="*/ 0 h 19466684"/>
              <a:gd name="connsiteX1" fmla="*/ 13117188 w 13117188"/>
              <a:gd name="connsiteY1" fmla="*/ 0 h 19466684"/>
              <a:gd name="connsiteX2" fmla="*/ 13117188 w 13117188"/>
              <a:gd name="connsiteY2" fmla="*/ 19466683 h 19466684"/>
              <a:gd name="connsiteX3" fmla="*/ 41563 w 13117188"/>
              <a:gd name="connsiteY3" fmla="*/ 19466684 h 19466684"/>
              <a:gd name="connsiteX4" fmla="*/ 0 w 13117188"/>
              <a:gd name="connsiteY4" fmla="*/ 0 h 1946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7188" h="19466684">
                <a:moveTo>
                  <a:pt x="0" y="0"/>
                </a:moveTo>
                <a:lnTo>
                  <a:pt x="13117188" y="0"/>
                </a:lnTo>
                <a:lnTo>
                  <a:pt x="13117188" y="19466683"/>
                </a:lnTo>
                <a:lnTo>
                  <a:pt x="41563" y="19466684"/>
                </a:lnTo>
                <a:cubicBezTo>
                  <a:pt x="27709" y="12977789"/>
                  <a:pt x="13854" y="6488895"/>
                  <a:pt x="0" y="0"/>
                </a:cubicBezTo>
                <a:close/>
              </a:path>
            </a:pathLst>
          </a:custGeom>
          <a:solidFill>
            <a:schemeClr val="bg1"/>
          </a:solidFill>
          <a:ln w="12700">
            <a:solidFill>
              <a:schemeClr val="accent1">
                <a:lumMod val="75000"/>
              </a:schemeClr>
            </a:solidFill>
          </a:ln>
          <a:effectLst/>
        </p:spPr>
        <p:txBody>
          <a:bodyPr wrap="square"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en-US" sz="2600" dirty="0">
                <a:latin typeface="Calibri" pitchFamily="34" charset="0"/>
              </a:rPr>
              <a:t>	</a:t>
            </a:r>
            <a:r>
              <a:rPr lang="en-US" sz="2500" dirty="0">
                <a:latin typeface="+mn-lt"/>
              </a:rPr>
              <a:t>Our working definition of integrated STEM is consistent with that of Kelley and Knowles (2016), who define STEM education in general as, “</a:t>
            </a:r>
            <a:r>
              <a:rPr lang="en-US" sz="2500" b="1" dirty="0">
                <a:latin typeface="+mn-lt"/>
              </a:rPr>
              <a:t>an approach to teaching the STEM content of two or more STEM domains, bound by STEM practices within an authentic context for the purpose of connecting these subjects to enhance student learning</a:t>
            </a:r>
            <a:r>
              <a:rPr lang="en-US" sz="2500" dirty="0">
                <a:latin typeface="+mn-lt"/>
              </a:rPr>
              <a:t>” (p. 3). Beyond this, however, our conceptual framework provides the detail necessary to operationalize this broad definition.  </a:t>
            </a:r>
          </a:p>
          <a:p>
            <a:pPr algn="just" eaLnBrk="1" hangingPunct="1"/>
            <a:endParaRPr lang="en-US" sz="2600" dirty="0">
              <a:latin typeface="+mn-lt"/>
            </a:endParaRPr>
          </a:p>
          <a:p>
            <a:pPr algn="just" eaLnBrk="1" hangingPunct="1"/>
            <a:endParaRPr lang="en-US" sz="2600" dirty="0">
              <a:latin typeface="+mn-lt"/>
            </a:endParaRPr>
          </a:p>
          <a:p>
            <a:pPr algn="just" eaLnBrk="1" hangingPunct="1"/>
            <a:endParaRPr lang="en-US" sz="2600" dirty="0">
              <a:latin typeface="+mn-lt"/>
            </a:endParaRPr>
          </a:p>
          <a:p>
            <a:pPr algn="just" eaLnBrk="1" hangingPunct="1"/>
            <a:endParaRPr lang="en-US" sz="2600" dirty="0">
              <a:latin typeface="+mn-lt"/>
            </a:endParaRPr>
          </a:p>
          <a:p>
            <a:pPr algn="just" eaLnBrk="1" hangingPunct="1"/>
            <a:endParaRPr lang="en-US" sz="2600" dirty="0">
              <a:latin typeface="+mn-lt"/>
            </a:endParaRPr>
          </a:p>
          <a:p>
            <a:pPr algn="just" eaLnBrk="1" hangingPunct="1"/>
            <a:endParaRPr lang="en-US" sz="2600" dirty="0">
              <a:latin typeface="+mn-lt"/>
            </a:endParaRPr>
          </a:p>
          <a:p>
            <a:pPr algn="just" eaLnBrk="1" hangingPunct="1"/>
            <a:endParaRPr lang="en-US" sz="2600" dirty="0">
              <a:latin typeface="+mn-lt"/>
            </a:endParaRPr>
          </a:p>
          <a:p>
            <a:pPr algn="just" eaLnBrk="1" hangingPunct="1"/>
            <a:endParaRPr lang="en-US" sz="2600" dirty="0">
              <a:latin typeface="+mn-lt"/>
            </a:endParaRPr>
          </a:p>
          <a:p>
            <a:pPr algn="just" eaLnBrk="1" hangingPunct="1"/>
            <a:endParaRPr lang="en-US" sz="2600" dirty="0">
              <a:latin typeface="+mn-lt"/>
            </a:endParaRPr>
          </a:p>
          <a:p>
            <a:pPr algn="just" eaLnBrk="1" hangingPunct="1"/>
            <a:endParaRPr lang="en-US" sz="2600" dirty="0">
              <a:latin typeface="+mn-lt"/>
            </a:endParaRPr>
          </a:p>
          <a:p>
            <a:pPr algn="just" eaLnBrk="1" hangingPunct="1"/>
            <a:endParaRPr lang="en-US" sz="2600" dirty="0">
              <a:latin typeface="+mn-lt"/>
            </a:endParaRPr>
          </a:p>
          <a:p>
            <a:pPr algn="just" eaLnBrk="1" hangingPunct="1"/>
            <a:r>
              <a:rPr lang="en-US" sz="2600" dirty="0">
                <a:latin typeface="+mn-lt"/>
              </a:rPr>
              <a:t>           </a:t>
            </a:r>
          </a:p>
          <a:p>
            <a:pPr eaLnBrk="1" hangingPunct="1"/>
            <a:endParaRPr lang="en-US" sz="2600" dirty="0">
              <a:latin typeface="+mn-lt"/>
            </a:endParaRPr>
          </a:p>
          <a:p>
            <a:pPr eaLnBrk="1" hangingPunct="1"/>
            <a:endParaRPr lang="en-US" sz="2600" dirty="0">
              <a:latin typeface="+mn-lt"/>
            </a:endParaRPr>
          </a:p>
          <a:p>
            <a:pPr eaLnBrk="1" hangingPunct="1"/>
            <a:endParaRPr lang="en-US" sz="2600" dirty="0">
              <a:latin typeface="+mn-lt"/>
            </a:endParaRPr>
          </a:p>
          <a:p>
            <a:pPr eaLnBrk="1" hangingPunct="1"/>
            <a:endParaRPr lang="en-US" sz="2600" dirty="0">
              <a:latin typeface="+mn-lt"/>
            </a:endParaRPr>
          </a:p>
          <a:p>
            <a:pPr eaLnBrk="1" hangingPunct="1"/>
            <a:endParaRPr lang="en-US" sz="2600" dirty="0">
              <a:latin typeface="+mn-lt"/>
            </a:endParaRPr>
          </a:p>
          <a:p>
            <a:pPr eaLnBrk="1" hangingPunct="1"/>
            <a:endParaRPr lang="en-US" sz="2600" dirty="0">
              <a:latin typeface="+mn-lt"/>
            </a:endParaRPr>
          </a:p>
          <a:p>
            <a:pPr eaLnBrk="1" hangingPunct="1"/>
            <a:endParaRPr lang="en-US" sz="2600" dirty="0">
              <a:latin typeface="+mn-lt"/>
            </a:endParaRPr>
          </a:p>
          <a:p>
            <a:pPr eaLnBrk="1" hangingPunct="1"/>
            <a:endParaRPr lang="en-US" sz="2600" dirty="0">
              <a:latin typeface="+mn-lt"/>
            </a:endParaRPr>
          </a:p>
          <a:p>
            <a:pPr eaLnBrk="1" hangingPunct="1"/>
            <a:endParaRPr lang="en-US" sz="2600" dirty="0">
              <a:latin typeface="+mn-lt"/>
            </a:endParaRPr>
          </a:p>
          <a:p>
            <a:pPr eaLnBrk="1" hangingPunct="1"/>
            <a:endParaRPr lang="en-US" sz="2600" dirty="0">
              <a:latin typeface="+mn-lt"/>
            </a:endParaRPr>
          </a:p>
          <a:p>
            <a:pPr eaLnBrk="1" hangingPunct="1"/>
            <a:endParaRPr lang="en-US" sz="2600" dirty="0">
              <a:latin typeface="+mn-lt"/>
            </a:endParaRPr>
          </a:p>
          <a:p>
            <a:pPr eaLnBrk="1" hangingPunct="1"/>
            <a:endParaRPr lang="en-US" sz="2600" dirty="0">
              <a:latin typeface="+mn-lt"/>
            </a:endParaRPr>
          </a:p>
          <a:p>
            <a:pPr eaLnBrk="1" hangingPunct="1"/>
            <a:endParaRPr lang="en-US" sz="2600" dirty="0">
              <a:latin typeface="+mn-lt"/>
            </a:endParaRPr>
          </a:p>
          <a:p>
            <a:pPr eaLnBrk="1" hangingPunct="1"/>
            <a:endParaRPr lang="en-US" sz="2600" dirty="0">
              <a:latin typeface="+mn-lt"/>
            </a:endParaRPr>
          </a:p>
          <a:p>
            <a:pPr eaLnBrk="1" hangingPunct="1"/>
            <a:endParaRPr lang="en-US" sz="2600" dirty="0">
              <a:latin typeface="+mn-lt"/>
            </a:endParaRPr>
          </a:p>
          <a:p>
            <a:pPr eaLnBrk="1" hangingPunct="1"/>
            <a:endParaRPr lang="en-US" sz="2600" dirty="0">
              <a:latin typeface="+mn-lt"/>
            </a:endParaRPr>
          </a:p>
          <a:p>
            <a:pPr eaLnBrk="1" hangingPunct="1"/>
            <a:endParaRPr lang="en-US" sz="2600" dirty="0">
              <a:latin typeface="+mn-lt"/>
            </a:endParaRPr>
          </a:p>
        </p:txBody>
      </p:sp>
      <p:sp>
        <p:nvSpPr>
          <p:cNvPr id="47" name="Rectangle 46">
            <a:extLst>
              <a:ext uri="{FF2B5EF4-FFF2-40B4-BE49-F238E27FC236}">
                <a16:creationId xmlns:a16="http://schemas.microsoft.com/office/drawing/2014/main" id="{2A13BA3B-100F-4EB6-9824-C2A217E09DC8}"/>
              </a:ext>
            </a:extLst>
          </p:cNvPr>
          <p:cNvSpPr/>
          <p:nvPr/>
        </p:nvSpPr>
        <p:spPr>
          <a:xfrm>
            <a:off x="1489067" y="23024115"/>
            <a:ext cx="13167361" cy="597885"/>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399" b="1" dirty="0">
                <a:solidFill>
                  <a:schemeClr val="bg1"/>
                </a:solidFill>
              </a:rPr>
              <a:t>Development of the STEM Observation Protocol</a:t>
            </a:r>
          </a:p>
        </p:txBody>
      </p:sp>
      <p:sp>
        <p:nvSpPr>
          <p:cNvPr id="48" name="Text Box 190">
            <a:extLst>
              <a:ext uri="{FF2B5EF4-FFF2-40B4-BE49-F238E27FC236}">
                <a16:creationId xmlns:a16="http://schemas.microsoft.com/office/drawing/2014/main" id="{E15AD77C-DBB5-4315-9B28-A3F2CCAFCA9B}"/>
              </a:ext>
            </a:extLst>
          </p:cNvPr>
          <p:cNvSpPr txBox="1">
            <a:spLocks noChangeArrowheads="1"/>
          </p:cNvSpPr>
          <p:nvPr/>
        </p:nvSpPr>
        <p:spPr bwMode="auto">
          <a:xfrm>
            <a:off x="1489068" y="23617879"/>
            <a:ext cx="13167360" cy="5663042"/>
          </a:xfrm>
          <a:prstGeom prst="rect">
            <a:avLst/>
          </a:prstGeom>
          <a:solidFill>
            <a:schemeClr val="bg1"/>
          </a:solidFill>
          <a:ln w="12700">
            <a:solidFill>
              <a:schemeClr val="accent1">
                <a:lumMod val="75000"/>
              </a:schemeClr>
            </a:solidFill>
          </a:ln>
          <a:effectLst/>
        </p:spPr>
        <p:txBody>
          <a:bodyPr wrap="square"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r>
              <a:rPr lang="en-US" sz="2600" dirty="0">
                <a:latin typeface="Calibri" pitchFamily="34" charset="0"/>
              </a:rPr>
              <a:t>	</a:t>
            </a:r>
            <a:r>
              <a:rPr lang="en-US" sz="2600" dirty="0">
                <a:latin typeface="+mn-lt"/>
              </a:rPr>
              <a:t>We developed the STEM-OP and established interrater reliability among our coding team over the course of two years. Our team consisted of five principal investigators (four STEM education experts and one psychometrician), three post-doctoral researchers, and five doctoral students in STEM education. The overall process is outlined in Figure 2:</a:t>
            </a:r>
            <a:br>
              <a:rPr lang="en-US" sz="2800" dirty="0"/>
            </a:br>
            <a:endParaRPr lang="en-US" sz="2800" dirty="0"/>
          </a:p>
          <a:p>
            <a:endParaRPr lang="en-US" sz="2800" dirty="0">
              <a:latin typeface="Calibri" pitchFamily="34" charset="0"/>
            </a:endParaRPr>
          </a:p>
          <a:p>
            <a:endParaRPr lang="en-US" sz="2800" dirty="0">
              <a:latin typeface="Calibri" pitchFamily="34" charset="0"/>
            </a:endParaRPr>
          </a:p>
          <a:p>
            <a:endParaRPr lang="en-US" sz="2800" dirty="0">
              <a:latin typeface="Calibri" pitchFamily="34" charset="0"/>
            </a:endParaRPr>
          </a:p>
          <a:p>
            <a:endParaRPr lang="en-US" sz="2800" dirty="0">
              <a:latin typeface="Calibri" pitchFamily="34" charset="0"/>
            </a:endParaRPr>
          </a:p>
          <a:p>
            <a:endParaRPr lang="en-US" sz="2800" dirty="0">
              <a:latin typeface="Calibri" pitchFamily="34" charset="0"/>
            </a:endParaRPr>
          </a:p>
          <a:p>
            <a:endParaRPr lang="en-US" sz="2600" dirty="0">
              <a:latin typeface="Calibri" pitchFamily="34" charset="0"/>
            </a:endParaRPr>
          </a:p>
          <a:p>
            <a:pPr marL="514339" indent="-514339" eaLnBrk="1" hangingPunct="1">
              <a:buFont typeface="+mj-lt"/>
              <a:buAutoNum type="arabicPeriod"/>
            </a:pPr>
            <a:endParaRPr lang="en-US" sz="2600" dirty="0">
              <a:latin typeface="Calibri" pitchFamily="34" charset="0"/>
            </a:endParaRPr>
          </a:p>
          <a:p>
            <a:pPr marL="514339" indent="-514339" eaLnBrk="1" hangingPunct="1">
              <a:buFont typeface="+mj-lt"/>
              <a:buAutoNum type="arabicPeriod"/>
            </a:pPr>
            <a:endParaRPr lang="en-US" sz="2600" dirty="0">
              <a:latin typeface="Calibri" pitchFamily="34" charset="0"/>
            </a:endParaRPr>
          </a:p>
        </p:txBody>
      </p:sp>
      <p:pic>
        <p:nvPicPr>
          <p:cNvPr id="60" name="Picture 4" descr="NSF Logo | NSF - National Science Foundation">
            <a:extLst>
              <a:ext uri="{FF2B5EF4-FFF2-40B4-BE49-F238E27FC236}">
                <a16:creationId xmlns:a16="http://schemas.microsoft.com/office/drawing/2014/main" id="{B2864C11-D145-429E-9FAE-30329D84DB9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1381" y="152400"/>
            <a:ext cx="3188972" cy="320529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2" descr="LOGOS PAGE">
            <a:extLst>
              <a:ext uri="{FF2B5EF4-FFF2-40B4-BE49-F238E27FC236}">
                <a16:creationId xmlns:a16="http://schemas.microsoft.com/office/drawing/2014/main" id="{D00D865C-D922-4E76-B4EB-34BC33DB4BF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1222" y="30791428"/>
            <a:ext cx="6296578" cy="113305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UMN Logo - University of Minnesota Download Vector">
            <a:extLst>
              <a:ext uri="{FF2B5EF4-FFF2-40B4-BE49-F238E27FC236}">
                <a16:creationId xmlns:a16="http://schemas.microsoft.com/office/drawing/2014/main" id="{9168E3DF-59F6-4C13-9B39-4E0DAA1EA94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21953" y="30110942"/>
            <a:ext cx="4747115" cy="241373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CLIC Digital Collections - CLIC Digital Collections">
            <a:extLst>
              <a:ext uri="{FF2B5EF4-FFF2-40B4-BE49-F238E27FC236}">
                <a16:creationId xmlns:a16="http://schemas.microsoft.com/office/drawing/2014/main" id="{74579C67-7B81-44C2-AB15-694AFC5A019D}"/>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13055" y="29370254"/>
            <a:ext cx="3471946" cy="347194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B86DC1AB-41FD-441D-A227-E89A22625D01}"/>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35005699" y="29844717"/>
            <a:ext cx="6477679" cy="3659467"/>
          </a:xfrm>
          <a:prstGeom prst="rect">
            <a:avLst/>
          </a:prstGeom>
        </p:spPr>
      </p:pic>
      <p:sp>
        <p:nvSpPr>
          <p:cNvPr id="52" name="TextBox 51">
            <a:extLst>
              <a:ext uri="{FF2B5EF4-FFF2-40B4-BE49-F238E27FC236}">
                <a16:creationId xmlns:a16="http://schemas.microsoft.com/office/drawing/2014/main" id="{EA951BB3-6752-4598-9628-60CC21B62C4F}"/>
              </a:ext>
            </a:extLst>
          </p:cNvPr>
          <p:cNvSpPr txBox="1"/>
          <p:nvPr/>
        </p:nvSpPr>
        <p:spPr>
          <a:xfrm>
            <a:off x="1658572" y="25274061"/>
            <a:ext cx="8007418" cy="646331"/>
          </a:xfrm>
          <a:prstGeom prst="rect">
            <a:avLst/>
          </a:prstGeom>
          <a:noFill/>
        </p:spPr>
        <p:txBody>
          <a:bodyPr wrap="square" rtlCol="0">
            <a:spAutoFit/>
          </a:bodyPr>
          <a:lstStyle/>
          <a:p>
            <a:r>
              <a:rPr lang="en-US" b="1" dirty="0"/>
              <a:t>Figure 2</a:t>
            </a:r>
            <a:endParaRPr lang="en-US" dirty="0"/>
          </a:p>
          <a:p>
            <a:r>
              <a:rPr lang="en-US" i="1" dirty="0"/>
              <a:t>Overview of the STEM-OP Development Process</a:t>
            </a:r>
          </a:p>
        </p:txBody>
      </p:sp>
      <p:sp>
        <p:nvSpPr>
          <p:cNvPr id="22" name="Hexagon 21">
            <a:extLst>
              <a:ext uri="{FF2B5EF4-FFF2-40B4-BE49-F238E27FC236}">
                <a16:creationId xmlns:a16="http://schemas.microsoft.com/office/drawing/2014/main" id="{3A2DAE20-13F8-4095-9C41-2352AE2585BB}"/>
              </a:ext>
            </a:extLst>
          </p:cNvPr>
          <p:cNvSpPr/>
          <p:nvPr/>
        </p:nvSpPr>
        <p:spPr>
          <a:xfrm>
            <a:off x="7315200" y="15773400"/>
            <a:ext cx="400590" cy="30480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a:extLst>
              <a:ext uri="{FF2B5EF4-FFF2-40B4-BE49-F238E27FC236}">
                <a16:creationId xmlns:a16="http://schemas.microsoft.com/office/drawing/2014/main" id="{F1E41769-E13D-41F1-9E56-A7C81FFE668C}"/>
              </a:ext>
            </a:extLst>
          </p:cNvPr>
          <p:cNvSpPr/>
          <p:nvPr/>
        </p:nvSpPr>
        <p:spPr>
          <a:xfrm>
            <a:off x="6823022" y="15468600"/>
            <a:ext cx="320726" cy="285749"/>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52314C15-B62A-40DC-BDBF-5A399918EDC0}"/>
              </a:ext>
            </a:extLst>
          </p:cNvPr>
          <p:cNvPicPr>
            <a:picLocks noChangeAspect="1"/>
          </p:cNvPicPr>
          <p:nvPr/>
        </p:nvPicPr>
        <p:blipFill>
          <a:blip r:embed="rId11">
            <a:clrChange>
              <a:clrFrom>
                <a:srgbClr val="F6F6F6"/>
              </a:clrFrom>
              <a:clrTo>
                <a:srgbClr val="F6F6F6">
                  <a:alpha val="0"/>
                </a:srgbClr>
              </a:clrTo>
            </a:clrChange>
            <a:duotone>
              <a:schemeClr val="accent5">
                <a:shade val="45000"/>
                <a:satMod val="135000"/>
              </a:schemeClr>
              <a:prstClr val="white"/>
            </a:duotone>
          </a:blip>
          <a:stretch>
            <a:fillRect/>
          </a:stretch>
        </p:blipFill>
        <p:spPr>
          <a:xfrm rot="5400000">
            <a:off x="6855381" y="21287137"/>
            <a:ext cx="2971914" cy="12206818"/>
          </a:xfrm>
          <a:prstGeom prst="rect">
            <a:avLst/>
          </a:prstGeom>
        </p:spPr>
      </p:pic>
      <p:pic>
        <p:nvPicPr>
          <p:cNvPr id="15" name="Picture 14">
            <a:extLst>
              <a:ext uri="{FF2B5EF4-FFF2-40B4-BE49-F238E27FC236}">
                <a16:creationId xmlns:a16="http://schemas.microsoft.com/office/drawing/2014/main" id="{5109E4F0-0EF4-4297-8E00-5798EB1288C7}"/>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634761" y="25973498"/>
            <a:ext cx="12871058" cy="3182275"/>
          </a:xfrm>
          <a:prstGeom prst="rect">
            <a:avLst/>
          </a:prstGeom>
        </p:spPr>
      </p:pic>
      <p:grpSp>
        <p:nvGrpSpPr>
          <p:cNvPr id="7" name="Group 6">
            <a:extLst>
              <a:ext uri="{FF2B5EF4-FFF2-40B4-BE49-F238E27FC236}">
                <a16:creationId xmlns:a16="http://schemas.microsoft.com/office/drawing/2014/main" id="{91B8E7E5-F76F-4C31-BD90-885194C572F7}"/>
              </a:ext>
            </a:extLst>
          </p:cNvPr>
          <p:cNvGrpSpPr/>
          <p:nvPr/>
        </p:nvGrpSpPr>
        <p:grpSpPr>
          <a:xfrm>
            <a:off x="29683127" y="8839200"/>
            <a:ext cx="8311128" cy="3773977"/>
            <a:chOff x="29870400" y="10155427"/>
            <a:chExt cx="8311128" cy="3773977"/>
          </a:xfrm>
        </p:grpSpPr>
        <p:sp>
          <p:nvSpPr>
            <p:cNvPr id="54" name="TextBox 53">
              <a:extLst>
                <a:ext uri="{FF2B5EF4-FFF2-40B4-BE49-F238E27FC236}">
                  <a16:creationId xmlns:a16="http://schemas.microsoft.com/office/drawing/2014/main" id="{32DC9B9C-E08C-4306-B5DF-A887B8F8C50D}"/>
                </a:ext>
              </a:extLst>
            </p:cNvPr>
            <p:cNvSpPr txBox="1"/>
            <p:nvPr/>
          </p:nvSpPr>
          <p:spPr>
            <a:xfrm>
              <a:off x="30174110" y="10155427"/>
              <a:ext cx="8007418" cy="523220"/>
            </a:xfrm>
            <a:prstGeom prst="rect">
              <a:avLst/>
            </a:prstGeom>
            <a:noFill/>
          </p:spPr>
          <p:txBody>
            <a:bodyPr wrap="square" rtlCol="0">
              <a:spAutoFit/>
            </a:bodyPr>
            <a:lstStyle/>
            <a:p>
              <a:r>
                <a:rPr lang="en-US" sz="1400" b="1" dirty="0"/>
                <a:t>Table 1</a:t>
              </a:r>
              <a:endParaRPr lang="en-US" sz="1400" dirty="0"/>
            </a:p>
            <a:p>
              <a:r>
                <a:rPr lang="en-US" sz="1400" i="1" dirty="0"/>
                <a:t>Inter-Rater Reliability of Final Protocol Items</a:t>
              </a:r>
            </a:p>
          </p:txBody>
        </p:sp>
        <p:pic>
          <p:nvPicPr>
            <p:cNvPr id="41" name="Picture 40">
              <a:extLst>
                <a:ext uri="{FF2B5EF4-FFF2-40B4-BE49-F238E27FC236}">
                  <a16:creationId xmlns:a16="http://schemas.microsoft.com/office/drawing/2014/main" id="{B468EA43-9DBC-402D-9DA2-E77F722F56F7}"/>
                </a:ext>
              </a:extLst>
            </p:cNvPr>
            <p:cNvPicPr>
              <a:picLocks noChangeAspect="1"/>
            </p:cNvPicPr>
            <p:nvPr/>
          </p:nvPicPr>
          <p:blipFill>
            <a:blip r:embed="rId13">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14">
                      <a14:imgEffect>
                        <a14:artisticMarker/>
                      </a14:imgEffect>
                    </a14:imgLayer>
                  </a14:imgProps>
                </a:ext>
              </a:extLst>
            </a:blip>
            <a:stretch>
              <a:fillRect/>
            </a:stretch>
          </p:blipFill>
          <p:spPr>
            <a:xfrm rot="10800000" flipH="1">
              <a:off x="29870400" y="11402324"/>
              <a:ext cx="5789597" cy="2527080"/>
            </a:xfrm>
            <a:prstGeom prst="rect">
              <a:avLst/>
            </a:prstGeom>
          </p:spPr>
        </p:pic>
        <p:pic>
          <p:nvPicPr>
            <p:cNvPr id="40" name="Picture 39">
              <a:extLst>
                <a:ext uri="{FF2B5EF4-FFF2-40B4-BE49-F238E27FC236}">
                  <a16:creationId xmlns:a16="http://schemas.microsoft.com/office/drawing/2014/main" id="{C58F93BB-3768-47F1-AA21-5E657941CE25}"/>
                </a:ext>
              </a:extLst>
            </p:cNvPr>
            <p:cNvPicPr>
              <a:picLocks noChangeAspect="1"/>
            </p:cNvPicPr>
            <p:nvPr/>
          </p:nvPicPr>
          <p:blipFill>
            <a:blip r:embed="rId15"/>
            <a:stretch>
              <a:fillRect/>
            </a:stretch>
          </p:blipFill>
          <p:spPr>
            <a:xfrm>
              <a:off x="30156551" y="10697932"/>
              <a:ext cx="5525966" cy="3025953"/>
            </a:xfrm>
            <a:prstGeom prst="rect">
              <a:avLst/>
            </a:prstGeom>
          </p:spPr>
        </p:pic>
      </p:grpSp>
      <p:grpSp>
        <p:nvGrpSpPr>
          <p:cNvPr id="6" name="Group 5">
            <a:extLst>
              <a:ext uri="{FF2B5EF4-FFF2-40B4-BE49-F238E27FC236}">
                <a16:creationId xmlns:a16="http://schemas.microsoft.com/office/drawing/2014/main" id="{0D64827A-9696-4ABF-8114-9E065FA049D4}"/>
              </a:ext>
            </a:extLst>
          </p:cNvPr>
          <p:cNvGrpSpPr/>
          <p:nvPr/>
        </p:nvGrpSpPr>
        <p:grpSpPr>
          <a:xfrm>
            <a:off x="36463457" y="8854397"/>
            <a:ext cx="5598943" cy="3760531"/>
            <a:chOff x="36650730" y="10058401"/>
            <a:chExt cx="5598943" cy="3760531"/>
          </a:xfrm>
        </p:grpSpPr>
        <p:sp>
          <p:nvSpPr>
            <p:cNvPr id="55" name="TextBox 54">
              <a:extLst>
                <a:ext uri="{FF2B5EF4-FFF2-40B4-BE49-F238E27FC236}">
                  <a16:creationId xmlns:a16="http://schemas.microsoft.com/office/drawing/2014/main" id="{FAF52A02-D85F-4977-8A10-BC9BFAEAC6F6}"/>
                </a:ext>
              </a:extLst>
            </p:cNvPr>
            <p:cNvSpPr txBox="1"/>
            <p:nvPr/>
          </p:nvSpPr>
          <p:spPr>
            <a:xfrm>
              <a:off x="36650730" y="10186570"/>
              <a:ext cx="3886200" cy="646331"/>
            </a:xfrm>
            <a:prstGeom prst="rect">
              <a:avLst/>
            </a:prstGeom>
            <a:noFill/>
          </p:spPr>
          <p:txBody>
            <a:bodyPr wrap="square" rtlCol="0">
              <a:spAutoFit/>
            </a:bodyPr>
            <a:lstStyle/>
            <a:p>
              <a:r>
                <a:rPr lang="en-US" sz="1200" b="1" dirty="0"/>
                <a:t>Figure 4</a:t>
              </a:r>
              <a:endParaRPr lang="en-US" sz="1200" dirty="0"/>
            </a:p>
            <a:p>
              <a:r>
                <a:rPr lang="en-US" sz="1200" i="1" dirty="0"/>
                <a:t>Scree plot of eigenvalues used to determine the appropriate number of factors to extract in our EFA</a:t>
              </a:r>
            </a:p>
          </p:txBody>
        </p:sp>
        <p:pic>
          <p:nvPicPr>
            <p:cNvPr id="1032" name="Picture 8" descr="Elegant Geometric White Background with Triangle and Lines Composition  1914464 Vector Art at Vecteezy">
              <a:extLst>
                <a:ext uri="{FF2B5EF4-FFF2-40B4-BE49-F238E27FC236}">
                  <a16:creationId xmlns:a16="http://schemas.microsoft.com/office/drawing/2014/main" id="{B05F2F7E-E918-46A8-ADD2-0D1E3321FDD2}"/>
                </a:ext>
              </a:extLst>
            </p:cNvPr>
            <p:cNvPicPr>
              <a:picLocks noChangeAspect="1" noChangeArrowheads="1"/>
            </p:cNvPicPr>
            <p:nvPr/>
          </p:nvPicPr>
          <p:blipFill>
            <a:blip r:embed="rId1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39268348" y="10058401"/>
              <a:ext cx="29813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a:extLst>
                <a:ext uri="{FF2B5EF4-FFF2-40B4-BE49-F238E27FC236}">
                  <a16:creationId xmlns:a16="http://schemas.microsoft.com/office/drawing/2014/main" id="{4B430412-4B5D-48F7-98D4-F09F08670E02}"/>
                </a:ext>
              </a:extLst>
            </p:cNvPr>
            <p:cNvPicPr/>
            <p:nvPr/>
          </p:nvPicPr>
          <p:blipFill rotWithShape="1">
            <a:blip r:embed="rId17" cstate="print">
              <a:biLevel thresh="75000"/>
              <a:extLst>
                <a:ext uri="{BEBA8EAE-BF5A-486C-A8C5-ECC9F3942E4B}">
                  <a14:imgProps xmlns:a14="http://schemas.microsoft.com/office/drawing/2010/main">
                    <a14:imgLayer r:embed="rId18">
                      <a14:imgEffect>
                        <a14:colorTemperature colorTemp="8800"/>
                      </a14:imgEffect>
                    </a14:imgLayer>
                  </a14:imgProps>
                </a:ext>
                <a:ext uri="{28A0092B-C50C-407E-A947-70E740481C1C}">
                  <a14:useLocalDpi xmlns:a14="http://schemas.microsoft.com/office/drawing/2010/main" val="0"/>
                </a:ext>
              </a:extLst>
            </a:blip>
            <a:srcRect t="5784" r="4785"/>
            <a:stretch/>
          </p:blipFill>
          <p:spPr bwMode="auto">
            <a:xfrm>
              <a:off x="36767264" y="10813851"/>
              <a:ext cx="4817641" cy="3005081"/>
            </a:xfrm>
            <a:prstGeom prst="rect">
              <a:avLst/>
            </a:prstGeom>
            <a:noFill/>
            <a:ln>
              <a:noFill/>
            </a:ln>
          </p:spPr>
        </p:pic>
      </p:grpSp>
      <p:pic>
        <p:nvPicPr>
          <p:cNvPr id="86" name="Picture 85">
            <a:extLst>
              <a:ext uri="{FF2B5EF4-FFF2-40B4-BE49-F238E27FC236}">
                <a16:creationId xmlns:a16="http://schemas.microsoft.com/office/drawing/2014/main" id="{9AC1CA2B-DC92-4F53-82DF-B32C9BC66E53}"/>
              </a:ext>
            </a:extLst>
          </p:cNvPr>
          <p:cNvPicPr>
            <a:picLocks noChangeAspect="1"/>
          </p:cNvPicPr>
          <p:nvPr/>
        </p:nvPicPr>
        <p:blipFill>
          <a:blip r:embed="rId19"/>
          <a:stretch>
            <a:fillRect/>
          </a:stretch>
        </p:blipFill>
        <p:spPr>
          <a:xfrm>
            <a:off x="22010006" y="19420151"/>
            <a:ext cx="6400800" cy="2164080"/>
          </a:xfrm>
          <a:prstGeom prst="rect">
            <a:avLst/>
          </a:prstGeom>
        </p:spPr>
      </p:pic>
      <p:grpSp>
        <p:nvGrpSpPr>
          <p:cNvPr id="71" name="Group 70">
            <a:extLst>
              <a:ext uri="{FF2B5EF4-FFF2-40B4-BE49-F238E27FC236}">
                <a16:creationId xmlns:a16="http://schemas.microsoft.com/office/drawing/2014/main" id="{FD8C4728-8377-472C-92E6-96D7A24F0AFB}"/>
              </a:ext>
            </a:extLst>
          </p:cNvPr>
          <p:cNvGrpSpPr/>
          <p:nvPr/>
        </p:nvGrpSpPr>
        <p:grpSpPr>
          <a:xfrm>
            <a:off x="15407319" y="4876800"/>
            <a:ext cx="13191404" cy="23221369"/>
            <a:chOff x="15407319" y="5187376"/>
            <a:chExt cx="13191404" cy="23221369"/>
          </a:xfrm>
        </p:grpSpPr>
        <p:sp>
          <p:nvSpPr>
            <p:cNvPr id="13" name="Text Box 192"/>
            <p:cNvSpPr txBox="1">
              <a:spLocks noChangeArrowheads="1"/>
            </p:cNvSpPr>
            <p:nvPr/>
          </p:nvSpPr>
          <p:spPr bwMode="auto">
            <a:xfrm>
              <a:off x="15407319" y="5918897"/>
              <a:ext cx="13167360" cy="17089247"/>
            </a:xfrm>
            <a:prstGeom prst="rect">
              <a:avLst/>
            </a:prstGeom>
            <a:solidFill>
              <a:schemeClr val="bg1"/>
            </a:solidFill>
            <a:ln w="12700">
              <a:solidFill>
                <a:schemeClr val="accent1">
                  <a:lumMod val="75000"/>
                </a:schemeClr>
              </a:solidFill>
            </a:ln>
            <a:effectLst/>
          </p:spPr>
          <p:txBody>
            <a:bodyPr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500" dirty="0"/>
                <a:t>	The final observation protocol includes ten items that use a Likert-scale from 0 to 3. The levels on each item include criteria-specific descriptions. In addition to the levels, each item includes an overall description of the intention of the item’s aim. In planning for future work, each item also includes a set of user guidelines, which includes non-exhaustive examples of the different levels of the items.</a:t>
              </a:r>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a:p>
              <a:pPr eaLnBrk="1" hangingPunct="1"/>
              <a:endParaRPr lang="en-US" sz="2250" b="1" i="1" dirty="0">
                <a:latin typeface="Calibri" pitchFamily="34" charset="0"/>
              </a:endParaRPr>
            </a:p>
          </p:txBody>
        </p:sp>
        <p:sp>
          <p:nvSpPr>
            <p:cNvPr id="34" name="Rectangle 33"/>
            <p:cNvSpPr/>
            <p:nvPr/>
          </p:nvSpPr>
          <p:spPr>
            <a:xfrm>
              <a:off x="15407319" y="5187376"/>
              <a:ext cx="13167360" cy="731520"/>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399" b="1" dirty="0">
                  <a:solidFill>
                    <a:schemeClr val="bg1"/>
                  </a:solidFill>
                </a:rPr>
                <a:t>STEM Observation Protocol Items</a:t>
              </a:r>
            </a:p>
          </p:txBody>
        </p:sp>
        <p:sp>
          <p:nvSpPr>
            <p:cNvPr id="14" name="Text Box 193"/>
            <p:cNvSpPr txBox="1">
              <a:spLocks noChangeArrowheads="1"/>
            </p:cNvSpPr>
            <p:nvPr/>
          </p:nvSpPr>
          <p:spPr bwMode="auto">
            <a:xfrm>
              <a:off x="15431363" y="24130697"/>
              <a:ext cx="13167360" cy="4278048"/>
            </a:xfrm>
            <a:prstGeom prst="rect">
              <a:avLst/>
            </a:prstGeom>
            <a:solidFill>
              <a:schemeClr val="bg1"/>
            </a:solidFill>
            <a:ln w="12700">
              <a:solidFill>
                <a:schemeClr val="accent1">
                  <a:lumMod val="75000"/>
                </a:schemeClr>
              </a:solidFill>
            </a:ln>
            <a:effectLst/>
          </p:spPr>
          <p:txBody>
            <a:bodyPr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600" dirty="0">
                  <a:latin typeface="Calibri" pitchFamily="34" charset="0"/>
                </a:rPr>
                <a:t>	The STEM-OP is intended to allow its users to observe and characterize integrated STEM instruction. Continued research with this protocol includes better understanding of STEM integration differences across grade levels and content areas (e.g., physical vs. life science) as well as ways in which integrated STEM is manifested day by day within a STEM unit of instruction. In addition to on-going research, we are developing a protocol training program that will be shared online. We have developed a set of user guidelines that will assist future users in understanding the items’ intention, including non-exhaustive examples of how to score or what to look for with respect to each scoring level for any given item. This training will be made available to educators and educational researchers wishing to better understand the STEM-OP and learn how to use it in classroom settings as part of a formal training program.</a:t>
              </a:r>
            </a:p>
          </p:txBody>
        </p:sp>
        <p:sp>
          <p:nvSpPr>
            <p:cNvPr id="36" name="Rectangle 35"/>
            <p:cNvSpPr/>
            <p:nvPr/>
          </p:nvSpPr>
          <p:spPr>
            <a:xfrm>
              <a:off x="15431363" y="23399176"/>
              <a:ext cx="13167360" cy="731520"/>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399" b="1" dirty="0">
                  <a:solidFill>
                    <a:schemeClr val="bg1"/>
                  </a:solidFill>
                </a:rPr>
                <a:t>Next Steps</a:t>
              </a:r>
            </a:p>
          </p:txBody>
        </p:sp>
        <p:sp>
          <p:nvSpPr>
            <p:cNvPr id="53" name="TextBox 52">
              <a:extLst>
                <a:ext uri="{FF2B5EF4-FFF2-40B4-BE49-F238E27FC236}">
                  <a16:creationId xmlns:a16="http://schemas.microsoft.com/office/drawing/2014/main" id="{92371131-73E1-4841-BC63-FD34823AD51E}"/>
                </a:ext>
              </a:extLst>
            </p:cNvPr>
            <p:cNvSpPr txBox="1"/>
            <p:nvPr/>
          </p:nvSpPr>
          <p:spPr>
            <a:xfrm>
              <a:off x="20128861" y="8256747"/>
              <a:ext cx="8007418" cy="646331"/>
            </a:xfrm>
            <a:prstGeom prst="rect">
              <a:avLst/>
            </a:prstGeom>
            <a:noFill/>
          </p:spPr>
          <p:txBody>
            <a:bodyPr wrap="square" rtlCol="0">
              <a:spAutoFit/>
            </a:bodyPr>
            <a:lstStyle/>
            <a:p>
              <a:pPr algn="r"/>
              <a:r>
                <a:rPr lang="en-US" b="1" dirty="0"/>
                <a:t>Figure 3</a:t>
              </a:r>
              <a:endParaRPr lang="en-US" dirty="0"/>
            </a:p>
            <a:p>
              <a:pPr algn="r"/>
              <a:r>
                <a:rPr lang="en-US" i="1" dirty="0"/>
                <a:t>STEM-OP Items</a:t>
              </a:r>
            </a:p>
          </p:txBody>
        </p:sp>
      </p:grpSp>
      <p:sp>
        <p:nvSpPr>
          <p:cNvPr id="37" name="TextBox 36">
            <a:extLst>
              <a:ext uri="{FF2B5EF4-FFF2-40B4-BE49-F238E27FC236}">
                <a16:creationId xmlns:a16="http://schemas.microsoft.com/office/drawing/2014/main" id="{D55C68A7-3A7B-4F68-83B6-5D925AB6E272}"/>
              </a:ext>
            </a:extLst>
          </p:cNvPr>
          <p:cNvSpPr txBox="1"/>
          <p:nvPr/>
        </p:nvSpPr>
        <p:spPr>
          <a:xfrm>
            <a:off x="35175616" y="14802683"/>
            <a:ext cx="6713205" cy="4247317"/>
          </a:xfrm>
          <a:prstGeom prst="rect">
            <a:avLst/>
          </a:prstGeom>
          <a:ln>
            <a:solidFill>
              <a:srgbClr val="2F559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Four-factor Model</a:t>
            </a:r>
          </a:p>
          <a:p>
            <a:pPr marL="285750" indent="-285750">
              <a:buFont typeface="Wingdings" panose="05000000000000000000" pitchFamily="2" charset="2"/>
              <a:buChar char="v"/>
            </a:pPr>
            <a:r>
              <a:rPr lang="en-US" dirty="0"/>
              <a:t>p (χ2 goodness-of-fit test) = 0.353; total cum. var. = 50%; factor loadings from -0.32 to 0.96</a:t>
            </a:r>
          </a:p>
          <a:p>
            <a:pPr marL="285750" indent="-285750">
              <a:buFont typeface="Wingdings" panose="05000000000000000000" pitchFamily="2" charset="2"/>
              <a:buChar char="v"/>
            </a:pPr>
            <a:r>
              <a:rPr lang="en-US" dirty="0"/>
              <a:t>Factor 1 (4 items) = 24%, Factor 2 (2 items) = 12%, Factor 3 (3 items) = 7%, Factor 4 (1 item) = 7%</a:t>
            </a:r>
          </a:p>
          <a:p>
            <a:pPr marL="285750" indent="-285750">
              <a:buFont typeface="Wingdings" panose="05000000000000000000" pitchFamily="2" charset="2"/>
              <a:buChar char="v"/>
            </a:pPr>
            <a:r>
              <a:rPr lang="en-US" dirty="0"/>
              <a:t>Item 10 does not load on any factor.</a:t>
            </a:r>
          </a:p>
          <a:p>
            <a:pPr marL="285750" indent="-285750">
              <a:buFont typeface="Wingdings" panose="05000000000000000000" pitchFamily="2" charset="2"/>
              <a:buChar char="v"/>
            </a:pPr>
            <a:r>
              <a:rPr lang="en-US" dirty="0"/>
              <a:t>There is a clean separation of items to factors for nearly all items except for Item 3.</a:t>
            </a:r>
          </a:p>
          <a:p>
            <a:pPr marL="285750" indent="-285750">
              <a:buFont typeface="Wingdings" panose="05000000000000000000" pitchFamily="2" charset="2"/>
              <a:buChar char="v"/>
            </a:pPr>
            <a:r>
              <a:rPr lang="en-US" dirty="0"/>
              <a:t>Factor 1 closely resembles “21</a:t>
            </a:r>
            <a:r>
              <a:rPr lang="en-US" baseline="30000" dirty="0"/>
              <a:t>st</a:t>
            </a:r>
            <a:r>
              <a:rPr lang="en-US" dirty="0"/>
              <a:t> Century STEM Skills” from our framework, Factor 3 for “STEM practices”, and Factor 4 for “Nature of STEM integration”.</a:t>
            </a:r>
          </a:p>
          <a:p>
            <a:pPr marL="285750" indent="-285750">
              <a:buFont typeface="Wingdings" panose="05000000000000000000" pitchFamily="2" charset="2"/>
              <a:buChar char="v"/>
            </a:pPr>
            <a:r>
              <a:rPr lang="en-US" dirty="0"/>
              <a:t>Emerging theme for Factor 2 could be labelled as “Contexts for STEM Learning”.</a:t>
            </a:r>
          </a:p>
          <a:p>
            <a:pPr lvl="1"/>
            <a:r>
              <a:rPr lang="en-US" dirty="0"/>
              <a:t>- contextualization of learning through real-world problems and engineering design challenges</a:t>
            </a:r>
          </a:p>
        </p:txBody>
      </p:sp>
      <p:sp>
        <p:nvSpPr>
          <p:cNvPr id="73" name="TextBox 72">
            <a:extLst>
              <a:ext uri="{FF2B5EF4-FFF2-40B4-BE49-F238E27FC236}">
                <a16:creationId xmlns:a16="http://schemas.microsoft.com/office/drawing/2014/main" id="{E481CAE7-F79A-4CF8-AFEC-57267E96281A}"/>
              </a:ext>
            </a:extLst>
          </p:cNvPr>
          <p:cNvSpPr txBox="1"/>
          <p:nvPr/>
        </p:nvSpPr>
        <p:spPr>
          <a:xfrm>
            <a:off x="29710395" y="21307485"/>
            <a:ext cx="6713205" cy="4524315"/>
          </a:xfrm>
          <a:prstGeom prst="rect">
            <a:avLst/>
          </a:prstGeom>
          <a:ln>
            <a:solidFill>
              <a:srgbClr val="2F559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Five-factor Model</a:t>
            </a:r>
          </a:p>
          <a:p>
            <a:pPr marL="285750" indent="-285750">
              <a:buFont typeface="Wingdings" panose="05000000000000000000" pitchFamily="2" charset="2"/>
              <a:buChar char="v"/>
            </a:pPr>
            <a:r>
              <a:rPr lang="en-US" dirty="0"/>
              <a:t>p (χ2 goodness-of-fit test) = 0.61; total cum. var. = 61%; factor loadings from 0.32 to 1</a:t>
            </a:r>
          </a:p>
          <a:p>
            <a:pPr marL="285750" indent="-285750">
              <a:buFont typeface="Wingdings" panose="05000000000000000000" pitchFamily="2" charset="2"/>
              <a:buChar char="v"/>
            </a:pPr>
            <a:r>
              <a:rPr lang="en-US" dirty="0"/>
              <a:t>Factor 1 (4 items) = 22%, Factor 2 (3 items) = 14%, Factor 3 (1 item) = 10%, Factor 4 (3 items) = 8%, Factor 5 (1 item) = 7%</a:t>
            </a:r>
          </a:p>
          <a:p>
            <a:pPr marL="285750" indent="-285750">
              <a:buFont typeface="Wingdings" panose="05000000000000000000" pitchFamily="2" charset="2"/>
              <a:buChar char="v"/>
            </a:pPr>
            <a:r>
              <a:rPr lang="en-US" dirty="0"/>
              <a:t>Items 9 and 10 load on stand-alone factors.</a:t>
            </a:r>
          </a:p>
          <a:p>
            <a:pPr marL="285750" indent="-285750">
              <a:buFont typeface="Wingdings" panose="05000000000000000000" pitchFamily="2" charset="2"/>
              <a:buChar char="v"/>
            </a:pPr>
            <a:r>
              <a:rPr lang="en-US" dirty="0"/>
              <a:t>Increased the total cumulative variance explained, but minimally reduced dimensionality of integrated STEM instruction to 5 factors.</a:t>
            </a:r>
          </a:p>
          <a:p>
            <a:pPr marL="285750" indent="-285750">
              <a:buFont typeface="Wingdings" panose="05000000000000000000" pitchFamily="2" charset="2"/>
              <a:buChar char="v"/>
            </a:pPr>
            <a:r>
              <a:rPr lang="en-US" dirty="0"/>
              <a:t>Thematic clustering of items based on the conceptual framework is slightly different compared to the four-factor model. </a:t>
            </a:r>
          </a:p>
          <a:p>
            <a:pPr marL="468313"/>
            <a:r>
              <a:rPr lang="en-US" dirty="0"/>
              <a:t>- Student agency is linked (minimally) with contextualized learning and design-based activities such as engineering design challenges and solving real-world problems.</a:t>
            </a:r>
          </a:p>
          <a:p>
            <a:pPr marL="468313"/>
            <a:r>
              <a:rPr lang="en-US" dirty="0"/>
              <a:t>- Loading of Items 1 and 2 with Item 5 reflects the link between “STEM integration within lived experiences” and “STEM content integration”.</a:t>
            </a:r>
          </a:p>
        </p:txBody>
      </p:sp>
      <p:grpSp>
        <p:nvGrpSpPr>
          <p:cNvPr id="42" name="Group 41">
            <a:extLst>
              <a:ext uri="{FF2B5EF4-FFF2-40B4-BE49-F238E27FC236}">
                <a16:creationId xmlns:a16="http://schemas.microsoft.com/office/drawing/2014/main" id="{3EAB24FD-31ED-4D25-82FC-7B75012E6978}"/>
              </a:ext>
            </a:extLst>
          </p:cNvPr>
          <p:cNvGrpSpPr/>
          <p:nvPr/>
        </p:nvGrpSpPr>
        <p:grpSpPr>
          <a:xfrm>
            <a:off x="36651749" y="19583400"/>
            <a:ext cx="5477971" cy="7156493"/>
            <a:chOff x="36651749" y="19744810"/>
            <a:chExt cx="5477971" cy="7156493"/>
          </a:xfrm>
        </p:grpSpPr>
        <p:grpSp>
          <p:nvGrpSpPr>
            <p:cNvPr id="20" name="Group 19">
              <a:extLst>
                <a:ext uri="{FF2B5EF4-FFF2-40B4-BE49-F238E27FC236}">
                  <a16:creationId xmlns:a16="http://schemas.microsoft.com/office/drawing/2014/main" id="{E2C77375-4C19-4359-860B-AA5B4C1CFD9A}"/>
                </a:ext>
              </a:extLst>
            </p:cNvPr>
            <p:cNvGrpSpPr/>
            <p:nvPr/>
          </p:nvGrpSpPr>
          <p:grpSpPr>
            <a:xfrm>
              <a:off x="36651749" y="19744810"/>
              <a:ext cx="5179532" cy="7156493"/>
              <a:chOff x="29567668" y="20808907"/>
              <a:chExt cx="5103333" cy="7246331"/>
            </a:xfrm>
          </p:grpSpPr>
          <p:sp>
            <p:nvSpPr>
              <p:cNvPr id="57" name="TextBox 56">
                <a:extLst>
                  <a:ext uri="{FF2B5EF4-FFF2-40B4-BE49-F238E27FC236}">
                    <a16:creationId xmlns:a16="http://schemas.microsoft.com/office/drawing/2014/main" id="{AFF8FD32-6A25-4830-863C-51E657340724}"/>
                  </a:ext>
                </a:extLst>
              </p:cNvPr>
              <p:cNvSpPr txBox="1"/>
              <p:nvPr/>
            </p:nvSpPr>
            <p:spPr>
              <a:xfrm>
                <a:off x="29567668" y="20808907"/>
                <a:ext cx="3886200" cy="461665"/>
              </a:xfrm>
              <a:prstGeom prst="rect">
                <a:avLst/>
              </a:prstGeom>
              <a:noFill/>
            </p:spPr>
            <p:txBody>
              <a:bodyPr wrap="square" rtlCol="0">
                <a:spAutoFit/>
              </a:bodyPr>
              <a:lstStyle/>
              <a:p>
                <a:r>
                  <a:rPr lang="en-US" sz="1200" b="1" dirty="0"/>
                  <a:t>Figure 6</a:t>
                </a:r>
                <a:endParaRPr lang="en-US" sz="1200" dirty="0"/>
              </a:p>
              <a:p>
                <a:r>
                  <a:rPr lang="en-US" sz="1200" i="1" dirty="0"/>
                  <a:t>Five-factor Model</a:t>
                </a:r>
              </a:p>
            </p:txBody>
          </p:sp>
          <p:pic>
            <p:nvPicPr>
              <p:cNvPr id="1028" name="Picture 4" descr="Abstract white and grey background basic geometry overlaps with shadow  vector illustration 004 518321 Vector Art at Vecteezy">
                <a:extLst>
                  <a:ext uri="{FF2B5EF4-FFF2-40B4-BE49-F238E27FC236}">
                    <a16:creationId xmlns:a16="http://schemas.microsoft.com/office/drawing/2014/main" id="{CE7403FE-EB9D-4636-B46A-6874231F75D3}"/>
                  </a:ext>
                </a:extLst>
              </p:cNvPr>
              <p:cNvPicPr>
                <a:picLocks noChangeAspect="1" noChangeArrowheads="1"/>
              </p:cNvPicPr>
              <p:nvPr/>
            </p:nvPicPr>
            <p:blipFill>
              <a:blip r:embed="rId20">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28683516" y="22067754"/>
                <a:ext cx="6871637" cy="5103332"/>
              </a:xfrm>
              <a:prstGeom prst="rect">
                <a:avLst/>
              </a:prstGeom>
              <a:noFill/>
              <a:extLst>
                <a:ext uri="{909E8E84-426E-40DD-AFC4-6F175D3DCCD1}">
                  <a14:hiddenFill xmlns:a14="http://schemas.microsoft.com/office/drawing/2010/main">
                    <a:solidFill>
                      <a:srgbClr val="FFFFFF"/>
                    </a:solidFill>
                  </a14:hiddenFill>
                </a:ext>
              </a:extLst>
            </p:spPr>
          </p:pic>
        </p:grpSp>
        <p:sp>
          <p:nvSpPr>
            <p:cNvPr id="75" name="TextBox 74">
              <a:extLst>
                <a:ext uri="{FF2B5EF4-FFF2-40B4-BE49-F238E27FC236}">
                  <a16:creationId xmlns:a16="http://schemas.microsoft.com/office/drawing/2014/main" id="{4F664AB1-97CF-4AA4-A88C-0DE81D74A4AE}"/>
                </a:ext>
              </a:extLst>
            </p:cNvPr>
            <p:cNvSpPr txBox="1"/>
            <p:nvPr/>
          </p:nvSpPr>
          <p:spPr>
            <a:xfrm>
              <a:off x="38429497" y="26485804"/>
              <a:ext cx="3700223" cy="276999"/>
            </a:xfrm>
            <a:prstGeom prst="rect">
              <a:avLst/>
            </a:prstGeom>
            <a:noFill/>
          </p:spPr>
          <p:txBody>
            <a:bodyPr wrap="square" rtlCol="0">
              <a:spAutoFit/>
            </a:bodyPr>
            <a:lstStyle/>
            <a:p>
              <a:r>
                <a:rPr lang="en-US" sz="1200" i="1" dirty="0">
                  <a:latin typeface="Arial Narrow" panose="020B0606020202030204" pitchFamily="34" charset="0"/>
                </a:rPr>
                <a:t>Note: values above refer to factor loadings of each item</a:t>
              </a:r>
            </a:p>
          </p:txBody>
        </p:sp>
        <p:pic>
          <p:nvPicPr>
            <p:cNvPr id="39" name="Picture 38">
              <a:extLst>
                <a:ext uri="{FF2B5EF4-FFF2-40B4-BE49-F238E27FC236}">
                  <a16:creationId xmlns:a16="http://schemas.microsoft.com/office/drawing/2014/main" id="{CB0C7963-4E4C-4C5B-A250-F0E4188BA789}"/>
                </a:ext>
              </a:extLst>
            </p:cNvPr>
            <p:cNvPicPr>
              <a:picLocks noChangeAspect="1"/>
            </p:cNvPicPr>
            <p:nvPr/>
          </p:nvPicPr>
          <p:blipFill>
            <a:blip r:embed="rId21">
              <a:clrChange>
                <a:clrFrom>
                  <a:srgbClr val="FFFFFF"/>
                </a:clrFrom>
                <a:clrTo>
                  <a:srgbClr val="FFFFFF">
                    <a:alpha val="0"/>
                  </a:srgbClr>
                </a:clrTo>
              </a:clrChange>
            </a:blip>
            <a:stretch>
              <a:fillRect/>
            </a:stretch>
          </p:blipFill>
          <p:spPr>
            <a:xfrm>
              <a:off x="36929211" y="20133207"/>
              <a:ext cx="4816923" cy="6491097"/>
            </a:xfrm>
            <a:prstGeom prst="rect">
              <a:avLst/>
            </a:prstGeom>
          </p:spPr>
        </p:pic>
      </p:grpSp>
      <p:grpSp>
        <p:nvGrpSpPr>
          <p:cNvPr id="45" name="Group 44">
            <a:extLst>
              <a:ext uri="{FF2B5EF4-FFF2-40B4-BE49-F238E27FC236}">
                <a16:creationId xmlns:a16="http://schemas.microsoft.com/office/drawing/2014/main" id="{22053B1E-DD04-498E-831F-1CA9A2DF83A7}"/>
              </a:ext>
            </a:extLst>
          </p:cNvPr>
          <p:cNvGrpSpPr/>
          <p:nvPr/>
        </p:nvGrpSpPr>
        <p:grpSpPr>
          <a:xfrm>
            <a:off x="29698367" y="14478000"/>
            <a:ext cx="5255207" cy="5631984"/>
            <a:chOff x="29698367" y="14858079"/>
            <a:chExt cx="5255207" cy="5631984"/>
          </a:xfrm>
        </p:grpSpPr>
        <p:grpSp>
          <p:nvGrpSpPr>
            <p:cNvPr id="9" name="Group 8">
              <a:extLst>
                <a:ext uri="{FF2B5EF4-FFF2-40B4-BE49-F238E27FC236}">
                  <a16:creationId xmlns:a16="http://schemas.microsoft.com/office/drawing/2014/main" id="{A43E253A-3B46-4569-9E27-BA4514C1F4F3}"/>
                </a:ext>
              </a:extLst>
            </p:cNvPr>
            <p:cNvGrpSpPr/>
            <p:nvPr/>
          </p:nvGrpSpPr>
          <p:grpSpPr>
            <a:xfrm>
              <a:off x="29698367" y="14858079"/>
              <a:ext cx="4817641" cy="5631984"/>
              <a:chOff x="36796201" y="14231239"/>
              <a:chExt cx="5059780" cy="6038568"/>
            </a:xfrm>
          </p:grpSpPr>
          <p:pic>
            <p:nvPicPr>
              <p:cNvPr id="68" name="Picture 4" descr="Abstract white and grey background basic geometry overlaps with shadow  vector illustration 004 518321 Vector Art at Vecteezy">
                <a:extLst>
                  <a:ext uri="{FF2B5EF4-FFF2-40B4-BE49-F238E27FC236}">
                    <a16:creationId xmlns:a16="http://schemas.microsoft.com/office/drawing/2014/main" id="{6AA95BC0-79A2-4532-9C30-7C3F7E8638CA}"/>
                  </a:ext>
                </a:extLst>
              </p:cNvPr>
              <p:cNvPicPr>
                <a:picLocks noChangeAspect="1" noChangeArrowheads="1"/>
              </p:cNvPicPr>
              <p:nvPr/>
            </p:nvPicPr>
            <p:blipFill>
              <a:blip r:embed="rId20">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flipV="1">
                <a:off x="36306808" y="14720634"/>
                <a:ext cx="6038566" cy="505978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1B6924D7-642A-4738-B123-5A7D0E37A8A7}"/>
                  </a:ext>
                </a:extLst>
              </p:cNvPr>
              <p:cNvSpPr txBox="1"/>
              <p:nvPr/>
            </p:nvSpPr>
            <p:spPr>
              <a:xfrm>
                <a:off x="36796201" y="14231239"/>
                <a:ext cx="3886200" cy="461666"/>
              </a:xfrm>
              <a:prstGeom prst="rect">
                <a:avLst/>
              </a:prstGeom>
              <a:noFill/>
            </p:spPr>
            <p:txBody>
              <a:bodyPr wrap="square" rtlCol="0">
                <a:spAutoFit/>
              </a:bodyPr>
              <a:lstStyle/>
              <a:p>
                <a:r>
                  <a:rPr lang="en-US" sz="1200" b="1" dirty="0"/>
                  <a:t>Figure 5</a:t>
                </a:r>
                <a:endParaRPr lang="en-US" sz="1200" dirty="0"/>
              </a:p>
              <a:p>
                <a:r>
                  <a:rPr lang="en-US" sz="1200" i="1" dirty="0"/>
                  <a:t>Four-factor Model</a:t>
                </a:r>
              </a:p>
            </p:txBody>
          </p:sp>
        </p:grpSp>
        <p:sp>
          <p:nvSpPr>
            <p:cNvPr id="74" name="TextBox 73">
              <a:extLst>
                <a:ext uri="{FF2B5EF4-FFF2-40B4-BE49-F238E27FC236}">
                  <a16:creationId xmlns:a16="http://schemas.microsoft.com/office/drawing/2014/main" id="{595865A3-4709-444B-ABC1-47865B678750}"/>
                </a:ext>
              </a:extLst>
            </p:cNvPr>
            <p:cNvSpPr txBox="1"/>
            <p:nvPr/>
          </p:nvSpPr>
          <p:spPr>
            <a:xfrm>
              <a:off x="31253351" y="20114859"/>
              <a:ext cx="3700223" cy="276999"/>
            </a:xfrm>
            <a:prstGeom prst="rect">
              <a:avLst/>
            </a:prstGeom>
            <a:noFill/>
          </p:spPr>
          <p:txBody>
            <a:bodyPr wrap="square" rtlCol="0">
              <a:spAutoFit/>
            </a:bodyPr>
            <a:lstStyle/>
            <a:p>
              <a:r>
                <a:rPr lang="en-US" sz="1200" i="1" dirty="0">
                  <a:latin typeface="Arial Narrow" panose="020B0606020202030204" pitchFamily="34" charset="0"/>
                </a:rPr>
                <a:t>Note: values above refer to factor loadings of each item</a:t>
              </a:r>
            </a:p>
          </p:txBody>
        </p:sp>
        <p:pic>
          <p:nvPicPr>
            <p:cNvPr id="44" name="Picture 43">
              <a:extLst>
                <a:ext uri="{FF2B5EF4-FFF2-40B4-BE49-F238E27FC236}">
                  <a16:creationId xmlns:a16="http://schemas.microsoft.com/office/drawing/2014/main" id="{5B09E480-8882-4BF0-94B2-FD88255596DD}"/>
                </a:ext>
              </a:extLst>
            </p:cNvPr>
            <p:cNvPicPr>
              <a:picLocks noChangeAspect="1"/>
            </p:cNvPicPr>
            <p:nvPr/>
          </p:nvPicPr>
          <p:blipFill>
            <a:blip r:embed="rId22">
              <a:clrChange>
                <a:clrFrom>
                  <a:srgbClr val="FFFFFF"/>
                </a:clrFrom>
                <a:clrTo>
                  <a:srgbClr val="FFFFFF">
                    <a:alpha val="0"/>
                  </a:srgbClr>
                </a:clrTo>
              </a:clrChange>
            </a:blip>
            <a:stretch>
              <a:fillRect/>
            </a:stretch>
          </p:blipFill>
          <p:spPr>
            <a:xfrm>
              <a:off x="29868795" y="15232902"/>
              <a:ext cx="4497405" cy="5079693"/>
            </a:xfrm>
            <a:prstGeom prst="rect">
              <a:avLst/>
            </a:prstGeom>
          </p:spPr>
        </p:pic>
      </p:grpSp>
      <p:pic>
        <p:nvPicPr>
          <p:cNvPr id="76" name="Picture 4" descr="White background with colorful lines - Nohat - Free for designer">
            <a:extLst>
              <a:ext uri="{FF2B5EF4-FFF2-40B4-BE49-F238E27FC236}">
                <a16:creationId xmlns:a16="http://schemas.microsoft.com/office/drawing/2014/main" id="{15023CD8-EAAC-40BC-899D-F1F881D98247}"/>
              </a:ext>
            </a:extLst>
          </p:cNvPr>
          <p:cNvPicPr>
            <a:picLocks noChangeAspect="1" noChangeArrowheads="1"/>
          </p:cNvPicPr>
          <p:nvPr/>
        </p:nvPicPr>
        <p:blipFill rotWithShape="1">
          <a:blip r:embed="rId2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0713" b="16593"/>
          <a:stretch/>
        </p:blipFill>
        <p:spPr bwMode="auto">
          <a:xfrm rot="16200000">
            <a:off x="5885743" y="13251213"/>
            <a:ext cx="6171177" cy="1307748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7F74334-9C0D-46F7-960D-23F2EC248F6B}"/>
              </a:ext>
            </a:extLst>
          </p:cNvPr>
          <p:cNvGrpSpPr/>
          <p:nvPr/>
        </p:nvGrpSpPr>
        <p:grpSpPr>
          <a:xfrm>
            <a:off x="16246083" y="19972411"/>
            <a:ext cx="5165579" cy="2356739"/>
            <a:chOff x="16414646" y="20499480"/>
            <a:chExt cx="5165579" cy="2356739"/>
          </a:xfrm>
        </p:grpSpPr>
        <p:pic>
          <p:nvPicPr>
            <p:cNvPr id="50" name="Picture 49">
              <a:extLst>
                <a:ext uri="{FF2B5EF4-FFF2-40B4-BE49-F238E27FC236}">
                  <a16:creationId xmlns:a16="http://schemas.microsoft.com/office/drawing/2014/main" id="{09B19CC8-39F7-4760-BF5E-E4B6C413BB7D}"/>
                </a:ext>
              </a:extLst>
            </p:cNvPr>
            <p:cNvPicPr>
              <a:picLocks noChangeAspect="1"/>
            </p:cNvPicPr>
            <p:nvPr/>
          </p:nvPicPr>
          <p:blipFill>
            <a:blip r:embed="rId24">
              <a:clrChange>
                <a:clrFrom>
                  <a:srgbClr val="FFFFFF"/>
                </a:clrFrom>
                <a:clrTo>
                  <a:srgbClr val="FFFFFF">
                    <a:alpha val="0"/>
                  </a:srgbClr>
                </a:clrTo>
              </a:clrChange>
              <a:duotone>
                <a:schemeClr val="accent1">
                  <a:shade val="45000"/>
                  <a:satMod val="135000"/>
                </a:schemeClr>
                <a:prstClr val="white"/>
              </a:duotone>
            </a:blip>
            <a:stretch>
              <a:fillRect/>
            </a:stretch>
          </p:blipFill>
          <p:spPr>
            <a:xfrm rot="20484348">
              <a:off x="16414646" y="20499480"/>
              <a:ext cx="2291874" cy="2257425"/>
            </a:xfrm>
            <a:prstGeom prst="rect">
              <a:avLst/>
            </a:prstGeom>
          </p:spPr>
        </p:pic>
        <p:pic>
          <p:nvPicPr>
            <p:cNvPr id="51" name="Picture 50">
              <a:extLst>
                <a:ext uri="{FF2B5EF4-FFF2-40B4-BE49-F238E27FC236}">
                  <a16:creationId xmlns:a16="http://schemas.microsoft.com/office/drawing/2014/main" id="{65F12B18-B76F-4958-8340-C34B8434AEB0}"/>
                </a:ext>
              </a:extLst>
            </p:cNvPr>
            <p:cNvPicPr>
              <a:picLocks noChangeAspect="1"/>
            </p:cNvPicPr>
            <p:nvPr/>
          </p:nvPicPr>
          <p:blipFill>
            <a:blip r:embed="rId25">
              <a:clrChange>
                <a:clrFrom>
                  <a:srgbClr val="FFFFFF"/>
                </a:clrFrom>
                <a:clrTo>
                  <a:srgbClr val="FFFFFF">
                    <a:alpha val="0"/>
                  </a:srgbClr>
                </a:clrTo>
              </a:clrChange>
              <a:alphaModFix amt="50000"/>
              <a:duotone>
                <a:prstClr val="black"/>
                <a:schemeClr val="accent2">
                  <a:lumMod val="75000"/>
                  <a:tint val="45000"/>
                  <a:satMod val="400000"/>
                </a:schemeClr>
              </a:duotone>
            </a:blip>
            <a:stretch>
              <a:fillRect/>
            </a:stretch>
          </p:blipFill>
          <p:spPr>
            <a:xfrm rot="16200000">
              <a:off x="17204415" y="20979121"/>
              <a:ext cx="2009775" cy="1744421"/>
            </a:xfrm>
            <a:prstGeom prst="rect">
              <a:avLst/>
            </a:prstGeom>
          </p:spPr>
        </p:pic>
        <p:sp>
          <p:nvSpPr>
            <p:cNvPr id="72" name="Rectangle 71">
              <a:extLst>
                <a:ext uri="{FF2B5EF4-FFF2-40B4-BE49-F238E27FC236}">
                  <a16:creationId xmlns:a16="http://schemas.microsoft.com/office/drawing/2014/main" id="{D134AEBC-4CF2-4898-8545-90B83E1718ED}"/>
                </a:ext>
              </a:extLst>
            </p:cNvPr>
            <p:cNvSpPr/>
            <p:nvPr/>
          </p:nvSpPr>
          <p:spPr>
            <a:xfrm>
              <a:off x="18718544" y="21233354"/>
              <a:ext cx="2861681" cy="923330"/>
            </a:xfrm>
            <a:prstGeom prst="rect">
              <a:avLst/>
            </a:prstGeom>
            <a:solidFill>
              <a:srgbClr val="D8E0ED"/>
            </a:solidFill>
            <a:ln>
              <a:noFill/>
            </a:ln>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STEM</a:t>
              </a:r>
              <a:r>
                <a:rPr lang="en-US" sz="5400" b="0" cap="none" spc="0" dirty="0">
                  <a:ln w="0"/>
                  <a:solidFill>
                    <a:schemeClr val="accent2"/>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OP</a:t>
              </a:r>
            </a:p>
          </p:txBody>
        </p:sp>
      </p:grpSp>
      <p:pic>
        <p:nvPicPr>
          <p:cNvPr id="77" name="Picture 76">
            <a:extLst>
              <a:ext uri="{FF2B5EF4-FFF2-40B4-BE49-F238E27FC236}">
                <a16:creationId xmlns:a16="http://schemas.microsoft.com/office/drawing/2014/main" id="{B5367BD4-A666-44EB-9B6F-7D5D5D5EA5ED}"/>
              </a:ext>
            </a:extLst>
          </p:cNvPr>
          <p:cNvPicPr>
            <a:picLocks noChangeAspect="1"/>
          </p:cNvPicPr>
          <p:nvPr/>
        </p:nvPicPr>
        <p:blipFill>
          <a:blip r:embed="rId26"/>
          <a:stretch>
            <a:fillRect/>
          </a:stretch>
        </p:blipFill>
        <p:spPr>
          <a:xfrm>
            <a:off x="2714056" y="11058806"/>
            <a:ext cx="10338730" cy="5038548"/>
          </a:xfrm>
          <a:prstGeom prst="rect">
            <a:avLst/>
          </a:prstGeom>
        </p:spPr>
      </p:pic>
      <p:pic>
        <p:nvPicPr>
          <p:cNvPr id="8" name="Picture 7">
            <a:extLst>
              <a:ext uri="{FF2B5EF4-FFF2-40B4-BE49-F238E27FC236}">
                <a16:creationId xmlns:a16="http://schemas.microsoft.com/office/drawing/2014/main" id="{9A12F7AC-471B-4C8F-92E6-61115893C4CF}"/>
              </a:ext>
            </a:extLst>
          </p:cNvPr>
          <p:cNvPicPr>
            <a:picLocks noChangeAspect="1"/>
          </p:cNvPicPr>
          <p:nvPr/>
        </p:nvPicPr>
        <p:blipFill>
          <a:blip r:embed="rId27">
            <a:clrChange>
              <a:clrFrom>
                <a:srgbClr val="FFFFFF"/>
              </a:clrFrom>
              <a:clrTo>
                <a:srgbClr val="FFFFFF">
                  <a:alpha val="0"/>
                </a:srgbClr>
              </a:clrTo>
            </a:clrChange>
          </a:blip>
          <a:stretch>
            <a:fillRect/>
          </a:stretch>
        </p:blipFill>
        <p:spPr>
          <a:xfrm>
            <a:off x="3820275" y="18435229"/>
            <a:ext cx="8686800" cy="2095681"/>
          </a:xfrm>
          <a:prstGeom prst="rect">
            <a:avLst/>
          </a:prstGeom>
        </p:spPr>
      </p:pic>
      <p:pic>
        <p:nvPicPr>
          <p:cNvPr id="12" name="Picture 11">
            <a:extLst>
              <a:ext uri="{FF2B5EF4-FFF2-40B4-BE49-F238E27FC236}">
                <a16:creationId xmlns:a16="http://schemas.microsoft.com/office/drawing/2014/main" id="{3FFE4224-886A-4750-B376-84D9C26E2667}"/>
              </a:ext>
            </a:extLst>
          </p:cNvPr>
          <p:cNvPicPr>
            <a:picLocks noChangeAspect="1"/>
          </p:cNvPicPr>
          <p:nvPr/>
        </p:nvPicPr>
        <p:blipFill>
          <a:blip r:embed="rId28">
            <a:clrChange>
              <a:clrFrom>
                <a:srgbClr val="FFFFFF"/>
              </a:clrFrom>
              <a:clrTo>
                <a:srgbClr val="FFFFFF">
                  <a:alpha val="0"/>
                </a:srgbClr>
              </a:clrTo>
            </a:clrChange>
          </a:blip>
          <a:stretch>
            <a:fillRect/>
          </a:stretch>
        </p:blipFill>
        <p:spPr>
          <a:xfrm>
            <a:off x="5533465" y="20537597"/>
            <a:ext cx="8686800" cy="2058911"/>
          </a:xfrm>
          <a:prstGeom prst="rect">
            <a:avLst/>
          </a:prstGeom>
        </p:spPr>
      </p:pic>
      <p:pic>
        <p:nvPicPr>
          <p:cNvPr id="16" name="Picture 15">
            <a:extLst>
              <a:ext uri="{FF2B5EF4-FFF2-40B4-BE49-F238E27FC236}">
                <a16:creationId xmlns:a16="http://schemas.microsoft.com/office/drawing/2014/main" id="{A5D9875B-372D-4554-B8BD-785C873F1E5C}"/>
              </a:ext>
            </a:extLst>
          </p:cNvPr>
          <p:cNvPicPr>
            <a:picLocks noChangeAspect="1"/>
          </p:cNvPicPr>
          <p:nvPr/>
        </p:nvPicPr>
        <p:blipFill>
          <a:blip r:embed="rId29"/>
          <a:stretch>
            <a:fillRect/>
          </a:stretch>
        </p:blipFill>
        <p:spPr>
          <a:xfrm>
            <a:off x="15544800" y="7948528"/>
            <a:ext cx="6400800" cy="2033672"/>
          </a:xfrm>
          <a:prstGeom prst="rect">
            <a:avLst/>
          </a:prstGeom>
        </p:spPr>
      </p:pic>
      <p:pic>
        <p:nvPicPr>
          <p:cNvPr id="17" name="Picture 16">
            <a:extLst>
              <a:ext uri="{FF2B5EF4-FFF2-40B4-BE49-F238E27FC236}">
                <a16:creationId xmlns:a16="http://schemas.microsoft.com/office/drawing/2014/main" id="{A67E974C-6D42-484D-B79E-EF3F2E11A90E}"/>
              </a:ext>
            </a:extLst>
          </p:cNvPr>
          <p:cNvPicPr>
            <a:picLocks noChangeAspect="1"/>
          </p:cNvPicPr>
          <p:nvPr/>
        </p:nvPicPr>
        <p:blipFill>
          <a:blip r:embed="rId30"/>
          <a:stretch>
            <a:fillRect/>
          </a:stretch>
        </p:blipFill>
        <p:spPr>
          <a:xfrm>
            <a:off x="22023199" y="8569703"/>
            <a:ext cx="6400800" cy="2479297"/>
          </a:xfrm>
          <a:prstGeom prst="rect">
            <a:avLst/>
          </a:prstGeom>
        </p:spPr>
      </p:pic>
      <p:pic>
        <p:nvPicPr>
          <p:cNvPr id="18" name="Picture 17">
            <a:extLst>
              <a:ext uri="{FF2B5EF4-FFF2-40B4-BE49-F238E27FC236}">
                <a16:creationId xmlns:a16="http://schemas.microsoft.com/office/drawing/2014/main" id="{BA88724E-6C11-4218-ACB7-DDCBAE4D5A0E}"/>
              </a:ext>
            </a:extLst>
          </p:cNvPr>
          <p:cNvPicPr>
            <a:picLocks noChangeAspect="1"/>
          </p:cNvPicPr>
          <p:nvPr/>
        </p:nvPicPr>
        <p:blipFill>
          <a:blip r:embed="rId31"/>
          <a:stretch>
            <a:fillRect/>
          </a:stretch>
        </p:blipFill>
        <p:spPr>
          <a:xfrm>
            <a:off x="15544800" y="10217198"/>
            <a:ext cx="6400800" cy="2127202"/>
          </a:xfrm>
          <a:prstGeom prst="rect">
            <a:avLst/>
          </a:prstGeom>
        </p:spPr>
      </p:pic>
      <p:pic>
        <p:nvPicPr>
          <p:cNvPr id="21" name="Picture 20">
            <a:extLst>
              <a:ext uri="{FF2B5EF4-FFF2-40B4-BE49-F238E27FC236}">
                <a16:creationId xmlns:a16="http://schemas.microsoft.com/office/drawing/2014/main" id="{8D10014D-FEE2-42A5-A77E-3FB921F5C177}"/>
              </a:ext>
            </a:extLst>
          </p:cNvPr>
          <p:cNvPicPr>
            <a:picLocks noChangeAspect="1"/>
          </p:cNvPicPr>
          <p:nvPr/>
        </p:nvPicPr>
        <p:blipFill>
          <a:blip r:embed="rId32"/>
          <a:stretch>
            <a:fillRect/>
          </a:stretch>
        </p:blipFill>
        <p:spPr>
          <a:xfrm>
            <a:off x="22059739" y="11293825"/>
            <a:ext cx="6400800" cy="2117375"/>
          </a:xfrm>
          <a:prstGeom prst="rect">
            <a:avLst/>
          </a:prstGeom>
        </p:spPr>
      </p:pic>
      <p:pic>
        <p:nvPicPr>
          <p:cNvPr id="23" name="Picture 22">
            <a:extLst>
              <a:ext uri="{FF2B5EF4-FFF2-40B4-BE49-F238E27FC236}">
                <a16:creationId xmlns:a16="http://schemas.microsoft.com/office/drawing/2014/main" id="{737936D3-D7F6-497A-AC11-528E204C95DA}"/>
              </a:ext>
            </a:extLst>
          </p:cNvPr>
          <p:cNvPicPr>
            <a:picLocks noChangeAspect="1"/>
          </p:cNvPicPr>
          <p:nvPr/>
        </p:nvPicPr>
        <p:blipFill>
          <a:blip r:embed="rId33"/>
          <a:stretch>
            <a:fillRect/>
          </a:stretch>
        </p:blipFill>
        <p:spPr>
          <a:xfrm>
            <a:off x="15544800" y="12622124"/>
            <a:ext cx="6448884" cy="2160676"/>
          </a:xfrm>
          <a:prstGeom prst="rect">
            <a:avLst/>
          </a:prstGeom>
        </p:spPr>
      </p:pic>
      <p:pic>
        <p:nvPicPr>
          <p:cNvPr id="26" name="Picture 25">
            <a:extLst>
              <a:ext uri="{FF2B5EF4-FFF2-40B4-BE49-F238E27FC236}">
                <a16:creationId xmlns:a16="http://schemas.microsoft.com/office/drawing/2014/main" id="{66EDEA4A-A98C-4511-8D39-B27D1CA6A161}"/>
              </a:ext>
            </a:extLst>
          </p:cNvPr>
          <p:cNvPicPr>
            <a:picLocks noChangeAspect="1"/>
          </p:cNvPicPr>
          <p:nvPr/>
        </p:nvPicPr>
        <p:blipFill>
          <a:blip r:embed="rId34"/>
          <a:stretch>
            <a:fillRect/>
          </a:stretch>
        </p:blipFill>
        <p:spPr>
          <a:xfrm>
            <a:off x="22059739" y="13653338"/>
            <a:ext cx="6400800" cy="2120062"/>
          </a:xfrm>
          <a:prstGeom prst="rect">
            <a:avLst/>
          </a:prstGeom>
        </p:spPr>
      </p:pic>
      <p:pic>
        <p:nvPicPr>
          <p:cNvPr id="27" name="Picture 26">
            <a:extLst>
              <a:ext uri="{FF2B5EF4-FFF2-40B4-BE49-F238E27FC236}">
                <a16:creationId xmlns:a16="http://schemas.microsoft.com/office/drawing/2014/main" id="{3C6E52B0-BA43-4E4B-8E03-C54F4909AF06}"/>
              </a:ext>
            </a:extLst>
          </p:cNvPr>
          <p:cNvPicPr>
            <a:picLocks noChangeAspect="1"/>
          </p:cNvPicPr>
          <p:nvPr/>
        </p:nvPicPr>
        <p:blipFill>
          <a:blip r:embed="rId35"/>
          <a:stretch>
            <a:fillRect/>
          </a:stretch>
        </p:blipFill>
        <p:spPr>
          <a:xfrm>
            <a:off x="15529560" y="15047373"/>
            <a:ext cx="6442300" cy="2250027"/>
          </a:xfrm>
          <a:prstGeom prst="rect">
            <a:avLst/>
          </a:prstGeom>
        </p:spPr>
      </p:pic>
      <p:pic>
        <p:nvPicPr>
          <p:cNvPr id="28" name="Picture 27">
            <a:extLst>
              <a:ext uri="{FF2B5EF4-FFF2-40B4-BE49-F238E27FC236}">
                <a16:creationId xmlns:a16="http://schemas.microsoft.com/office/drawing/2014/main" id="{D2757C49-9687-40AF-A2D0-6442AFEC0045}"/>
              </a:ext>
            </a:extLst>
          </p:cNvPr>
          <p:cNvPicPr>
            <a:picLocks noChangeAspect="1"/>
          </p:cNvPicPr>
          <p:nvPr/>
        </p:nvPicPr>
        <p:blipFill>
          <a:blip r:embed="rId36"/>
          <a:stretch>
            <a:fillRect/>
          </a:stretch>
        </p:blipFill>
        <p:spPr>
          <a:xfrm>
            <a:off x="22055033" y="16081681"/>
            <a:ext cx="6400800" cy="2282519"/>
          </a:xfrm>
          <a:prstGeom prst="rect">
            <a:avLst/>
          </a:prstGeom>
        </p:spPr>
      </p:pic>
      <p:pic>
        <p:nvPicPr>
          <p:cNvPr id="38" name="Picture 37">
            <a:extLst>
              <a:ext uri="{FF2B5EF4-FFF2-40B4-BE49-F238E27FC236}">
                <a16:creationId xmlns:a16="http://schemas.microsoft.com/office/drawing/2014/main" id="{61E499D7-43E6-4E0D-BB78-DA3A7604D967}"/>
              </a:ext>
            </a:extLst>
          </p:cNvPr>
          <p:cNvPicPr>
            <a:picLocks noChangeAspect="1"/>
          </p:cNvPicPr>
          <p:nvPr/>
        </p:nvPicPr>
        <p:blipFill>
          <a:blip r:embed="rId37"/>
          <a:stretch>
            <a:fillRect/>
          </a:stretch>
        </p:blipFill>
        <p:spPr>
          <a:xfrm>
            <a:off x="15529560" y="17531415"/>
            <a:ext cx="6400800" cy="2128185"/>
          </a:xfrm>
          <a:prstGeom prst="rect">
            <a:avLst/>
          </a:prstGeom>
        </p:spPr>
      </p:pic>
      <p:pic>
        <p:nvPicPr>
          <p:cNvPr id="49" name="Picture 48">
            <a:extLst>
              <a:ext uri="{FF2B5EF4-FFF2-40B4-BE49-F238E27FC236}">
                <a16:creationId xmlns:a16="http://schemas.microsoft.com/office/drawing/2014/main" id="{F342E647-1E1F-4089-B1E0-3D6E115FB44B}"/>
              </a:ext>
            </a:extLst>
          </p:cNvPr>
          <p:cNvPicPr>
            <a:picLocks noChangeAspect="1"/>
          </p:cNvPicPr>
          <p:nvPr/>
        </p:nvPicPr>
        <p:blipFill>
          <a:blip r:embed="rId38"/>
          <a:stretch>
            <a:fillRect/>
          </a:stretch>
        </p:blipFill>
        <p:spPr>
          <a:xfrm>
            <a:off x="22050562" y="18625678"/>
            <a:ext cx="6400800" cy="2176922"/>
          </a:xfrm>
          <a:prstGeom prst="rect">
            <a:avLst/>
          </a:prstGeom>
        </p:spPr>
      </p:pic>
      <p:pic>
        <p:nvPicPr>
          <p:cNvPr id="66" name="Picture 65">
            <a:extLst>
              <a:ext uri="{FF2B5EF4-FFF2-40B4-BE49-F238E27FC236}">
                <a16:creationId xmlns:a16="http://schemas.microsoft.com/office/drawing/2014/main" id="{647F46C1-E4E4-458C-A3B2-DB3CB3D76AF8}"/>
              </a:ext>
            </a:extLst>
          </p:cNvPr>
          <p:cNvPicPr>
            <a:picLocks noChangeAspect="1"/>
          </p:cNvPicPr>
          <p:nvPr/>
        </p:nvPicPr>
        <p:blipFill>
          <a:blip r:embed="rId39">
            <a:clrChange>
              <a:clrFrom>
                <a:srgbClr val="FFFFFF"/>
              </a:clrFrom>
              <a:clrTo>
                <a:srgbClr val="FFFFFF">
                  <a:alpha val="0"/>
                </a:srgbClr>
              </a:clrTo>
            </a:clrChange>
          </a:blip>
          <a:stretch>
            <a:fillRect/>
          </a:stretch>
        </p:blipFill>
        <p:spPr>
          <a:xfrm>
            <a:off x="2143096" y="16371863"/>
            <a:ext cx="8686800" cy="2007798"/>
          </a:xfrm>
          <a:prstGeom prst="rect">
            <a:avLst/>
          </a:prstGeom>
        </p:spPr>
      </p:pic>
    </p:spTree>
    <p:extLst>
      <p:ext uri="{BB962C8B-B14F-4D97-AF65-F5344CB8AC3E}">
        <p14:creationId xmlns:p14="http://schemas.microsoft.com/office/powerpoint/2010/main" val="22512518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18023</TotalTime>
  <Words>1345</Words>
  <Application>Microsoft Macintosh PowerPoint</Application>
  <PresentationFormat>Custom</PresentationFormat>
  <Paragraphs>169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Aharoni</vt:lpstr>
      <vt:lpstr>Arial</vt:lpstr>
      <vt:lpstr>Arial Narrow</vt:lpstr>
      <vt:lpstr>Calibri</vt:lpstr>
      <vt:lpstr>Calibri Light</vt:lpstr>
      <vt:lpstr>Wingdings</vt:lpstr>
      <vt:lpstr>Office Theme</vt:lpstr>
      <vt:lpstr>PowerPoint Presentation</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36x48</dc:title>
  <dc:creator>Jay Larson</dc:creator>
  <dc:description>Quality poster printing
www.genigraphics.com
1-800-790-4001</dc:description>
  <cp:lastModifiedBy>Beth Whalen</cp:lastModifiedBy>
  <cp:revision>275</cp:revision>
  <cp:lastPrinted>2017-11-03T00:56:36Z</cp:lastPrinted>
  <dcterms:created xsi:type="dcterms:W3CDTF">2013-02-10T21:14:48Z</dcterms:created>
  <dcterms:modified xsi:type="dcterms:W3CDTF">2021-05-30T00:57:42Z</dcterms:modified>
</cp:coreProperties>
</file>