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4" r:id="rId4"/>
  </p:sldMasterIdLst>
  <p:notesMasterIdLst>
    <p:notesMasterId r:id="rId15"/>
  </p:notesMasterIdLst>
  <p:handoutMasterIdLst>
    <p:handoutMasterId r:id="rId16"/>
  </p:handoutMasterIdLst>
  <p:sldIdLst>
    <p:sldId id="256" r:id="rId5"/>
    <p:sldId id="340" r:id="rId6"/>
    <p:sldId id="418" r:id="rId7"/>
    <p:sldId id="392" r:id="rId8"/>
    <p:sldId id="474" r:id="rId9"/>
    <p:sldId id="475" r:id="rId10"/>
    <p:sldId id="476" r:id="rId11"/>
    <p:sldId id="477" r:id="rId12"/>
    <p:sldId id="433" r:id="rId13"/>
    <p:sldId id="449" r:id="rId14"/>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3333"/>
    <a:srgbClr val="FFFF00"/>
    <a:srgbClr val="000066"/>
    <a:srgbClr val="808080"/>
    <a:srgbClr val="4D4D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54" autoAdjust="0"/>
    <p:restoredTop sz="83028" autoAdjust="0"/>
  </p:normalViewPr>
  <p:slideViewPr>
    <p:cSldViewPr>
      <p:cViewPr>
        <p:scale>
          <a:sx n="60" d="100"/>
          <a:sy n="60" d="100"/>
        </p:scale>
        <p:origin x="-2382" y="-7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638"/>
    </p:cViewPr>
  </p:sorterViewPr>
  <p:notesViewPr>
    <p:cSldViewPr>
      <p:cViewPr varScale="1">
        <p:scale>
          <a:sx n="78" d="100"/>
          <a:sy n="78" d="100"/>
        </p:scale>
        <p:origin x="-2070" y="-10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287" tIns="45643" rIns="91287" bIns="45643" numCol="1" anchor="t" anchorCtr="0" compatLnSpc="1">
            <a:prstTxWarp prst="textNoShape">
              <a:avLst/>
            </a:prstTxWarp>
          </a:bodyPr>
          <a:lstStyle>
            <a:lvl1pPr>
              <a:defRPr sz="1200"/>
            </a:lvl1pPr>
          </a:lstStyle>
          <a:p>
            <a:pPr>
              <a:defRPr/>
            </a:pPr>
            <a:endParaRPr lang="en-US"/>
          </a:p>
        </p:txBody>
      </p:sp>
      <p:sp>
        <p:nvSpPr>
          <p:cNvPr id="16387"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287" tIns="45643" rIns="91287" bIns="45643" numCol="1" anchor="t" anchorCtr="0" compatLnSpc="1">
            <a:prstTxWarp prst="textNoShape">
              <a:avLst/>
            </a:prstTxWarp>
          </a:bodyPr>
          <a:lstStyle>
            <a:lvl1pPr algn="r">
              <a:defRPr sz="1200"/>
            </a:lvl1pPr>
          </a:lstStyle>
          <a:p>
            <a:pPr>
              <a:defRPr/>
            </a:pPr>
            <a:endParaRPr lang="en-US"/>
          </a:p>
        </p:txBody>
      </p:sp>
      <p:sp>
        <p:nvSpPr>
          <p:cNvPr id="16388"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287" tIns="45643" rIns="91287" bIns="45643" numCol="1" anchor="b" anchorCtr="0" compatLnSpc="1">
            <a:prstTxWarp prst="textNoShape">
              <a:avLst/>
            </a:prstTxWarp>
          </a:bodyPr>
          <a:lstStyle>
            <a:lvl1pPr>
              <a:defRPr sz="1200"/>
            </a:lvl1pPr>
          </a:lstStyle>
          <a:p>
            <a:pPr>
              <a:defRPr/>
            </a:pPr>
            <a:endParaRPr lang="en-US"/>
          </a:p>
        </p:txBody>
      </p:sp>
      <p:sp>
        <p:nvSpPr>
          <p:cNvPr id="16389"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287" tIns="45643" rIns="91287" bIns="45643" numCol="1" anchor="b" anchorCtr="0" compatLnSpc="1">
            <a:prstTxWarp prst="textNoShape">
              <a:avLst/>
            </a:prstTxWarp>
          </a:bodyPr>
          <a:lstStyle>
            <a:lvl1pPr algn="r">
              <a:defRPr sz="1200"/>
            </a:lvl1pPr>
          </a:lstStyle>
          <a:p>
            <a:pPr>
              <a:defRPr/>
            </a:pPr>
            <a:fld id="{9F0CFC4A-4F7D-4848-877E-B5D3B897CC59}"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298" tIns="45649" rIns="91298" bIns="45649" numCol="1" anchor="t" anchorCtr="0" compatLnSpc="1">
            <a:prstTxWarp prst="textNoShape">
              <a:avLst/>
            </a:prstTxWarp>
          </a:bodyPr>
          <a:lstStyle>
            <a:lvl1pPr>
              <a:defRPr sz="1200"/>
            </a:lvl1pPr>
          </a:lstStyle>
          <a:p>
            <a:pPr>
              <a:defRPr/>
            </a:pPr>
            <a:endParaRPr lang="en-US"/>
          </a:p>
        </p:txBody>
      </p:sp>
      <p:sp>
        <p:nvSpPr>
          <p:cNvPr id="8089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298" tIns="45649" rIns="91298" bIns="45649"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80901" name="Rectangle 5"/>
          <p:cNvSpPr>
            <a:spLocks noGrp="1" noChangeArrowheads="1"/>
          </p:cNvSpPr>
          <p:nvPr>
            <p:ph type="body" sz="quarter" idx="3"/>
          </p:nvPr>
        </p:nvSpPr>
        <p:spPr bwMode="auto">
          <a:xfrm>
            <a:off x="685800" y="4416425"/>
            <a:ext cx="5487988" cy="4183063"/>
          </a:xfrm>
          <a:prstGeom prst="rect">
            <a:avLst/>
          </a:prstGeom>
          <a:noFill/>
          <a:ln w="9525">
            <a:noFill/>
            <a:miter lim="800000"/>
            <a:headEnd/>
            <a:tailEnd/>
          </a:ln>
          <a:effectLst/>
        </p:spPr>
        <p:txBody>
          <a:bodyPr vert="horz" wrap="square" lIns="91298" tIns="45649" rIns="91298" bIns="456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090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298" tIns="45649" rIns="91298" bIns="45649" numCol="1" anchor="b" anchorCtr="0" compatLnSpc="1">
            <a:prstTxWarp prst="textNoShape">
              <a:avLst/>
            </a:prstTxWarp>
          </a:bodyPr>
          <a:lstStyle>
            <a:lvl1pPr>
              <a:defRPr sz="1200"/>
            </a:lvl1pPr>
          </a:lstStyle>
          <a:p>
            <a:pPr>
              <a:defRPr/>
            </a:pPr>
            <a:endParaRPr lang="en-US"/>
          </a:p>
        </p:txBody>
      </p:sp>
      <p:sp>
        <p:nvSpPr>
          <p:cNvPr id="8090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298" tIns="45649" rIns="91298" bIns="45649" numCol="1" anchor="b" anchorCtr="0" compatLnSpc="1">
            <a:prstTxWarp prst="textNoShape">
              <a:avLst/>
            </a:prstTxWarp>
          </a:bodyPr>
          <a:lstStyle>
            <a:lvl1pPr algn="r">
              <a:defRPr sz="1200"/>
            </a:lvl1pPr>
          </a:lstStyle>
          <a:p>
            <a:pPr>
              <a:defRPr/>
            </a:pPr>
            <a:fld id="{31810201-D70F-4E71-9D80-8AC7A4C7F35A}"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6AF4DDF5-88B9-4473-8BBD-E802D6F41CD6}"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EDAD734B-BE59-45BD-A0E6-D89A654F6541}" type="slidenum">
              <a:rPr lang="en-US" smtClean="0"/>
              <a:pPr/>
              <a:t>10</a:t>
            </a:fld>
            <a:endParaRPr lang="en-US" smtClean="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657797F7-88A3-4EC8-91C9-34381C6EAE51}" type="slidenum">
              <a:rPr lang="en-US" smtClean="0"/>
              <a:pPr/>
              <a:t>2</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E38FCDE6-634A-4B19-87FA-25C609FE72F1}" type="slidenum">
              <a:rPr lang="en-US" smtClean="0"/>
              <a:pPr/>
              <a:t>3</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marL="457200" indent="-457200" eaLnBrk="1" hangingPunct="1">
              <a:spcAft>
                <a:spcPct val="50000"/>
              </a:spcAft>
            </a:pPr>
            <a:endParaRPr lang="en-US" sz="16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2E0BB100-2410-4F5F-A024-494F085216DE}" type="slidenum">
              <a:rPr lang="en-US" smtClean="0"/>
              <a:pPr/>
              <a:t>4</a:t>
            </a:fld>
            <a:endParaRPr lang="en-US"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8B1A8A90-1B80-4D0B-9B88-CCC4BB5DD84B}" type="slidenum">
              <a:rPr lang="en-US" smtClean="0"/>
              <a:pPr/>
              <a:t>5</a:t>
            </a:fld>
            <a:endParaRPr lang="en-US"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US" smtClean="0"/>
          </a:p>
        </p:txBody>
      </p:sp>
      <p:sp>
        <p:nvSpPr>
          <p:cNvPr id="26627" name="Slide Number Placeholder 3"/>
          <p:cNvSpPr>
            <a:spLocks noGrp="1"/>
          </p:cNvSpPr>
          <p:nvPr>
            <p:ph type="sldNum" sz="quarter" idx="5"/>
          </p:nvPr>
        </p:nvSpPr>
        <p:spPr>
          <a:noFill/>
        </p:spPr>
        <p:txBody>
          <a:bodyPr/>
          <a:lstStyle/>
          <a:p>
            <a:fld id="{64D9D26B-7B24-47FC-8B33-4D090F18A786}"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endParaRPr lang="en-US" smtClean="0"/>
          </a:p>
        </p:txBody>
      </p:sp>
      <p:sp>
        <p:nvSpPr>
          <p:cNvPr id="32771" name="Slide Number Placeholder 3"/>
          <p:cNvSpPr>
            <a:spLocks noGrp="1"/>
          </p:cNvSpPr>
          <p:nvPr>
            <p:ph type="sldNum" sz="quarter" idx="5"/>
          </p:nvPr>
        </p:nvSpPr>
        <p:spPr>
          <a:noFill/>
        </p:spPr>
        <p:txBody>
          <a:bodyPr/>
          <a:lstStyle/>
          <a:p>
            <a:fld id="{DEC7EE73-F5D2-4737-8013-9C9ECB65BD23}"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r>
              <a:rPr lang="en-US"/>
              <a:t>‹#›</a:t>
            </a:r>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9EA52FB1-45EC-44EF-B546-1764D60ADF8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a:t>‹#›</a:t>
            </a:r>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ADF9AD5-DD02-471A-A157-FEF6FD7E82A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r>
              <a:rPr lang="en-US"/>
              <a:t>‹#›</a:t>
            </a:r>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94631D50-5083-439E-9555-0A1FB6376FC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Slide Number Placeholder 12"/>
          <p:cNvSpPr>
            <a:spLocks noGrp="1"/>
          </p:cNvSpPr>
          <p:nvPr>
            <p:ph type="sldNum" sz="quarter" idx="10"/>
          </p:nvPr>
        </p:nvSpPr>
        <p:spPr>
          <a:xfrm>
            <a:off x="0" y="1752600"/>
            <a:ext cx="1295400" cy="701675"/>
          </a:xfrm>
        </p:spPr>
        <p:txBody>
          <a:bodyPr>
            <a:noAutofit/>
          </a:bodyPr>
          <a:lstStyle>
            <a:lvl1pPr>
              <a:defRPr sz="2400">
                <a:solidFill>
                  <a:srgbClr val="FFFFFF"/>
                </a:solidFill>
              </a:defRPr>
            </a:lvl1pPr>
          </a:lstStyle>
          <a:p>
            <a:pPr>
              <a:defRPr/>
            </a:pPr>
            <a:fld id="{7E8D591E-8F91-4C29-8B2A-58ECCBE9805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612648" y="1600200"/>
            <a:ext cx="8153400" cy="4495800"/>
          </a:xfrm>
        </p:spPr>
        <p:txBody>
          <a:bodyPr/>
          <a:lstStyle>
            <a:lvl1pPr>
              <a:buSzPct val="80000"/>
              <a:buFont typeface="Wingdings" pitchFamily="2" charset="2"/>
              <a:buChar char=""/>
              <a:defRPr/>
            </a:lvl1pPr>
            <a:lvl2pPr>
              <a:buFont typeface="Wingdings" pitchFamily="2" charset="2"/>
              <a:buChar char="n"/>
              <a:defRPr/>
            </a:lvl2pPr>
            <a:lvl3pPr>
              <a:buClr>
                <a:schemeClr val="accent3">
                  <a:lumMod val="75000"/>
                </a:schemeClr>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4" name="Date Placeholder 6"/>
          <p:cNvSpPr>
            <a:spLocks noGrp="1"/>
          </p:cNvSpPr>
          <p:nvPr>
            <p:ph type="dt" sz="half" idx="10"/>
          </p:nvPr>
        </p:nvSpPr>
        <p:spPr/>
        <p:txBody>
          <a:bodyPr/>
          <a:lstStyle>
            <a:lvl1pPr>
              <a:defRPr/>
            </a:lvl1pPr>
          </a:lstStyle>
          <a:p>
            <a:pPr>
              <a:defRPr/>
            </a:pPr>
            <a:r>
              <a:rPr lang="en-US"/>
              <a:t>‹#›</a:t>
            </a:r>
            <a:endParaRPr lang="en-US" dirty="0"/>
          </a:p>
        </p:txBody>
      </p:sp>
      <p:sp>
        <p:nvSpPr>
          <p:cNvPr id="5" name="Slide Number Placeholder 8"/>
          <p:cNvSpPr>
            <a:spLocks noGrp="1"/>
          </p:cNvSpPr>
          <p:nvPr>
            <p:ph type="sldNum" sz="quarter" idx="11"/>
          </p:nvPr>
        </p:nvSpPr>
        <p:spPr/>
        <p:txBody>
          <a:bodyPr/>
          <a:lstStyle>
            <a:lvl1pPr>
              <a:defRPr/>
            </a:lvl1pPr>
          </a:lstStyle>
          <a:p>
            <a:pPr>
              <a:defRPr/>
            </a:pPr>
            <a:endParaRPr lang="en-US"/>
          </a:p>
        </p:txBody>
      </p:sp>
      <p:sp>
        <p:nvSpPr>
          <p:cNvPr id="6"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r>
              <a:rPr lang="en-US"/>
              <a:t>‹#›</a:t>
            </a:r>
          </a:p>
        </p:txBody>
      </p:sp>
      <p:sp>
        <p:nvSpPr>
          <p:cNvPr id="6" name="Slide Number Placeholder 9"/>
          <p:cNvSpPr>
            <a:spLocks noGrp="1"/>
          </p:cNvSpPr>
          <p:nvPr>
            <p:ph type="sldNum" sz="quarter" idx="11"/>
          </p:nvPr>
        </p:nvSpPr>
        <p:spPr/>
        <p:txBody>
          <a:bodyPr rtlCol="0"/>
          <a:lstStyle>
            <a:lvl1pPr>
              <a:defRPr/>
            </a:lvl1pPr>
          </a:lstStyle>
          <a:p>
            <a:pPr>
              <a:defRPr/>
            </a:pPr>
            <a:fld id="{9D6A2083-6162-45E3-8DF0-4810A5FAD83F}"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r>
              <a:rPr lang="en-US"/>
              <a:t>‹#›</a:t>
            </a:r>
          </a:p>
        </p:txBody>
      </p:sp>
      <p:sp>
        <p:nvSpPr>
          <p:cNvPr id="8" name="Slide Number Placeholder 11"/>
          <p:cNvSpPr>
            <a:spLocks noGrp="1"/>
          </p:cNvSpPr>
          <p:nvPr>
            <p:ph type="sldNum" sz="quarter" idx="11"/>
          </p:nvPr>
        </p:nvSpPr>
        <p:spPr/>
        <p:txBody>
          <a:bodyPr rtlCol="0"/>
          <a:lstStyle>
            <a:lvl1pPr>
              <a:defRPr/>
            </a:lvl1pPr>
          </a:lstStyle>
          <a:p>
            <a:pPr>
              <a:defRPr/>
            </a:pPr>
            <a:fld id="{80EEBE14-317E-4543-A5BD-CD94F38F2ED5}"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r>
              <a:rPr lang="en-US"/>
              <a:t>‹#›</a:t>
            </a:r>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1717183C-8A32-4F16-BD8E-FF78165965E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a:t>
            </a:r>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472D0232-7410-4924-A2A8-BBCD08FED1A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r>
              <a:rPr lang="en-US"/>
              <a:t>‹#›</a:t>
            </a:r>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BE16AD72-05D8-439D-8F56-355846057F8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r>
              <a:rPr lang="en-US"/>
              <a:t>‹#›</a:t>
            </a: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AF3AE591-1F51-4F46-A169-73CA0BF9CAAC}"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r>
              <a:rPr lang="en-US"/>
              <a:t>‹#›</a:t>
            </a:r>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CE01B519-68AC-4B38-9F44-D28C49027FF6}" type="slidenum">
              <a:rPr lang="en-US"/>
              <a:pPr>
                <a:defRPr/>
              </a:pPr>
              <a:t>‹#›</a:t>
            </a:fld>
            <a:endParaRPr lang="en-US" dirty="0"/>
          </a:p>
        </p:txBody>
      </p:sp>
      <p:sp>
        <p:nvSpPr>
          <p:cNvPr id="10" name="TextBox 9"/>
          <p:cNvSpPr txBox="1"/>
          <p:nvPr userDrawn="1"/>
        </p:nvSpPr>
        <p:spPr>
          <a:xfrm>
            <a:off x="6324600" y="6519863"/>
            <a:ext cx="2743200" cy="261937"/>
          </a:xfrm>
          <a:prstGeom prst="rect">
            <a:avLst/>
          </a:prstGeom>
          <a:noFill/>
        </p:spPr>
        <p:txBody>
          <a:bodyPr>
            <a:spAutoFit/>
          </a:bodyPr>
          <a:lstStyle/>
          <a:p>
            <a:pPr algn="r">
              <a:defRPr/>
            </a:pPr>
            <a:fld id="{EDE1F961-35E3-4B39-9B13-A199291F54C3}" type="slidenum">
              <a:rPr lang="en-US" sz="1100">
                <a:latin typeface="+mn-lt"/>
              </a:rPr>
              <a:pPr algn="r">
                <a:defRPr/>
              </a:pPr>
              <a:t>‹#›</a:t>
            </a:fld>
            <a:endParaRPr lang="en-US" sz="1100" dirty="0">
              <a:latin typeface="+mn-lt"/>
            </a:endParaRPr>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35" r:id="rId6"/>
    <p:sldLayoutId id="2147483741" r:id="rId7"/>
    <p:sldLayoutId id="2147483734" r:id="rId8"/>
    <p:sldLayoutId id="2147483742" r:id="rId9"/>
    <p:sldLayoutId id="2147483733" r:id="rId10"/>
    <p:sldLayoutId id="2147483743" r:id="rId11"/>
  </p:sldLayoutIdLst>
  <p:hf sldNum="0"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4"/>
          <p:cNvSpPr>
            <a:spLocks noGrp="1"/>
          </p:cNvSpPr>
          <p:nvPr>
            <p:ph type="body" idx="1"/>
          </p:nvPr>
        </p:nvSpPr>
        <p:spPr>
          <a:xfrm>
            <a:off x="0" y="2971800"/>
            <a:ext cx="9144000" cy="3124200"/>
          </a:xfrm>
        </p:spPr>
        <p:txBody>
          <a:bodyPr/>
          <a:lstStyle/>
          <a:p>
            <a:pPr eaLnBrk="1" hangingPunct="1"/>
            <a:r>
              <a:rPr lang="en-US" sz="2400" b="1" smtClean="0"/>
              <a:t> Angela H. DeBarger</a:t>
            </a:r>
            <a:r>
              <a:rPr lang="en-US" sz="2400" smtClean="0"/>
              <a:t> </a:t>
            </a:r>
            <a:r>
              <a:rPr lang="en-US" sz="2000" smtClean="0"/>
              <a:t>PI</a:t>
            </a:r>
            <a:r>
              <a:rPr lang="en-US" sz="2600" smtClean="0"/>
              <a:t>        </a:t>
            </a:r>
            <a:r>
              <a:rPr lang="en-US" sz="2400" b="1" smtClean="0"/>
              <a:t>Carlos Ayala</a:t>
            </a:r>
            <a:r>
              <a:rPr lang="en-US" sz="2400" smtClean="0"/>
              <a:t> </a:t>
            </a:r>
            <a:r>
              <a:rPr lang="en-US" sz="2000" smtClean="0"/>
              <a:t>PI</a:t>
            </a:r>
            <a:r>
              <a:rPr lang="en-US" sz="2600" smtClean="0"/>
              <a:t>         </a:t>
            </a:r>
            <a:r>
              <a:rPr lang="en-US" sz="2400" b="1" smtClean="0"/>
              <a:t>Jim Minstrell</a:t>
            </a:r>
            <a:r>
              <a:rPr lang="en-US" sz="2400" smtClean="0"/>
              <a:t> </a:t>
            </a:r>
            <a:r>
              <a:rPr lang="en-US" sz="2000" smtClean="0"/>
              <a:t>PI</a:t>
            </a:r>
            <a:endParaRPr lang="en-US" sz="2600" smtClean="0"/>
          </a:p>
          <a:p>
            <a:pPr eaLnBrk="1" hangingPunct="1"/>
            <a:endParaRPr lang="en-US" b="1" smtClean="0"/>
          </a:p>
          <a:p>
            <a:pPr algn="ctr" eaLnBrk="1" hangingPunct="1"/>
            <a:endParaRPr lang="en-US" sz="3200" b="1" smtClean="0"/>
          </a:p>
        </p:txBody>
      </p:sp>
      <p:sp>
        <p:nvSpPr>
          <p:cNvPr id="15362" name="Rectangle 2"/>
          <p:cNvSpPr>
            <a:spLocks noGrp="1" noChangeArrowheads="1"/>
          </p:cNvSpPr>
          <p:nvPr>
            <p:ph type="title"/>
          </p:nvPr>
        </p:nvSpPr>
        <p:spPr/>
        <p:txBody>
          <a:bodyPr/>
          <a:lstStyle/>
          <a:p>
            <a:pPr eaLnBrk="1" hangingPunct="1"/>
            <a:r>
              <a:rPr lang="en-US" sz="2800" b="1" smtClean="0"/>
              <a:t>Chemistry Facets: Formative Assessment to Improve Student Understanding in Chemistry  </a:t>
            </a:r>
            <a:endParaRPr lang="en-US" sz="1600" b="1" smtClean="0"/>
          </a:p>
        </p:txBody>
      </p:sp>
      <p:sp>
        <p:nvSpPr>
          <p:cNvPr id="15363" name="Rectangle 35"/>
          <p:cNvSpPr>
            <a:spLocks noChangeArrowheads="1"/>
          </p:cNvSpPr>
          <p:nvPr/>
        </p:nvSpPr>
        <p:spPr bwMode="auto">
          <a:xfrm>
            <a:off x="0" y="6248400"/>
            <a:ext cx="8229600" cy="609600"/>
          </a:xfrm>
          <a:prstGeom prst="rect">
            <a:avLst/>
          </a:prstGeom>
          <a:noFill/>
          <a:ln w="9525">
            <a:noFill/>
            <a:miter lim="800000"/>
            <a:headEnd/>
            <a:tailEnd/>
          </a:ln>
        </p:spPr>
        <p:txBody>
          <a:bodyPr/>
          <a:lstStyle/>
          <a:p>
            <a:pPr algn="just"/>
            <a:r>
              <a:rPr lang="en-US" sz="1000"/>
              <a:t>This material is based on work supported by the National Science Foundation under grant DRL-0733169 (Chemistry Facets: Formative Assessment to Improve Student Understanding in Chemistry). Any opinions, findings, and conclusions or recommendations expressed in this material are those of the authors and do not necessarily reflect the views of the National Science Foundation.</a:t>
            </a:r>
          </a:p>
        </p:txBody>
      </p:sp>
      <p:pic>
        <p:nvPicPr>
          <p:cNvPr id="10245" name="Picture 6" descr="sri_logo_1_blu_000.gif"/>
          <p:cNvPicPr>
            <a:picLocks noChangeAspect="1"/>
          </p:cNvPicPr>
          <p:nvPr/>
        </p:nvPicPr>
        <p:blipFill>
          <a:blip r:embed="rId3" cstate="print"/>
          <a:srcRect/>
          <a:stretch>
            <a:fillRect/>
          </a:stretch>
        </p:blipFill>
        <p:spPr bwMode="auto">
          <a:xfrm>
            <a:off x="990600" y="3429000"/>
            <a:ext cx="838200" cy="585788"/>
          </a:xfrm>
          <a:prstGeom prst="rect">
            <a:avLst/>
          </a:prstGeom>
          <a:noFill/>
          <a:ln w="9525">
            <a:noFill/>
            <a:miter lim="800000"/>
            <a:headEnd/>
            <a:tailEnd/>
          </a:ln>
          <a:effectLst>
            <a:outerShdw sy="23000" kx="-1199993" algn="bl" rotWithShape="0">
              <a:srgbClr val="808080">
                <a:alpha val="20000"/>
              </a:srgbClr>
            </a:outerShdw>
          </a:effectLst>
        </p:spPr>
      </p:pic>
      <p:pic>
        <p:nvPicPr>
          <p:cNvPr id="15365" name="Picture 8" descr="fi-logo.gif"/>
          <p:cNvPicPr>
            <a:picLocks noChangeAspect="1"/>
          </p:cNvPicPr>
          <p:nvPr/>
        </p:nvPicPr>
        <p:blipFill>
          <a:blip r:embed="rId4" cstate="print"/>
          <a:srcRect/>
          <a:stretch>
            <a:fillRect/>
          </a:stretch>
        </p:blipFill>
        <p:spPr bwMode="auto">
          <a:xfrm>
            <a:off x="6629400" y="3371850"/>
            <a:ext cx="1533525" cy="533400"/>
          </a:xfrm>
          <a:prstGeom prst="rect">
            <a:avLst/>
          </a:prstGeom>
          <a:noFill/>
          <a:ln w="9525">
            <a:noFill/>
            <a:miter lim="800000"/>
            <a:headEnd/>
            <a:tailEnd/>
          </a:ln>
        </p:spPr>
      </p:pic>
      <p:pic>
        <p:nvPicPr>
          <p:cNvPr id="10247" name="Picture 9" descr="ssulogo-dark-blue.gif"/>
          <p:cNvPicPr>
            <a:picLocks noChangeAspect="1"/>
          </p:cNvPicPr>
          <p:nvPr/>
        </p:nvPicPr>
        <p:blipFill>
          <a:blip r:embed="rId5" cstate="print"/>
          <a:srcRect/>
          <a:stretch>
            <a:fillRect/>
          </a:stretch>
        </p:blipFill>
        <p:spPr bwMode="auto">
          <a:xfrm>
            <a:off x="3962400" y="3418974"/>
            <a:ext cx="1295400" cy="562476"/>
          </a:xfrm>
          <a:prstGeom prst="rect">
            <a:avLst/>
          </a:prstGeom>
          <a:noFill/>
          <a:ln w="9525">
            <a:solidFill>
              <a:schemeClr val="bg1"/>
            </a:solidFill>
            <a:miter lim="800000"/>
            <a:headEnd/>
            <a:tailEnd/>
          </a:ln>
          <a:effectLst>
            <a:outerShdw blurRad="50800" dist="38100" dir="5400000" algn="t" rotWithShape="0">
              <a:prstClr val="black">
                <a:alpha val="40000"/>
              </a:prstClr>
            </a:outerShdw>
            <a:softEdge rad="12700"/>
          </a:effectLst>
        </p:spPr>
      </p:pic>
      <p:pic>
        <p:nvPicPr>
          <p:cNvPr id="15367" name="Picture 9" descr="nsf1sm.gif"/>
          <p:cNvPicPr>
            <a:picLocks noChangeAspect="1"/>
          </p:cNvPicPr>
          <p:nvPr/>
        </p:nvPicPr>
        <p:blipFill>
          <a:blip r:embed="rId6" cstate="print"/>
          <a:srcRect/>
          <a:stretch>
            <a:fillRect/>
          </a:stretch>
        </p:blipFill>
        <p:spPr bwMode="auto">
          <a:xfrm>
            <a:off x="8229600" y="6019800"/>
            <a:ext cx="838200" cy="773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type="title"/>
          </p:nvPr>
        </p:nvSpPr>
        <p:spPr>
          <a:xfrm>
            <a:off x="609600" y="76200"/>
            <a:ext cx="8839200" cy="1371600"/>
          </a:xfrm>
        </p:spPr>
        <p:txBody>
          <a:bodyPr/>
          <a:lstStyle/>
          <a:p>
            <a:pPr eaLnBrk="1" hangingPunct="1"/>
            <a:r>
              <a:rPr lang="en-US" sz="4000" smtClean="0"/>
              <a:t>Diagnoser System Development</a:t>
            </a:r>
          </a:p>
        </p:txBody>
      </p:sp>
      <p:sp>
        <p:nvSpPr>
          <p:cNvPr id="33794" name="Rectangle 2"/>
          <p:cNvSpPr>
            <a:spLocks noGrp="1" noChangeArrowheads="1"/>
          </p:cNvSpPr>
          <p:nvPr>
            <p:ph sz="quarter" idx="1"/>
          </p:nvPr>
        </p:nvSpPr>
        <p:spPr>
          <a:xfrm>
            <a:off x="533400" y="1600200"/>
            <a:ext cx="8610600" cy="4419600"/>
          </a:xfrm>
        </p:spPr>
        <p:txBody>
          <a:bodyPr/>
          <a:lstStyle/>
          <a:p>
            <a:pPr marL="341313" indent="-341313" eaLnBrk="1" hangingPunct="1"/>
            <a:r>
              <a:rPr lang="en-US" sz="2400" smtClean="0"/>
              <a:t>Increased system reliability and security</a:t>
            </a:r>
          </a:p>
          <a:p>
            <a:pPr marL="341313" indent="-341313" eaLnBrk="1" hangingPunct="1"/>
            <a:r>
              <a:rPr lang="en-US" sz="2400" smtClean="0"/>
              <a:t>Improved monitoring of system performance</a:t>
            </a:r>
          </a:p>
          <a:p>
            <a:pPr marL="341313" indent="-341313" eaLnBrk="1" hangingPunct="1"/>
            <a:r>
              <a:rPr lang="en-US" sz="2400" smtClean="0"/>
              <a:t>Developed tools for editing learning goals, elicitation questions, developmental lessons, and prescriptive activities</a:t>
            </a:r>
          </a:p>
          <a:p>
            <a:pPr marL="341313" indent="-341313" eaLnBrk="1" hangingPunct="1"/>
            <a:r>
              <a:rPr lang="en-US" sz="2400" smtClean="0"/>
              <a:t>System will allow authors to create, edit, and publish facets and question sets remotely via the web</a:t>
            </a:r>
          </a:p>
          <a:p>
            <a:pPr marL="661988" lvl="1" indent="-341313" eaLnBrk="1" hangingPunct="1"/>
            <a:endParaRPr lang="en-US" sz="2100" smtClean="0"/>
          </a:p>
          <a:p>
            <a:pPr marL="341313" indent="-341313" eaLnBrk="1" hangingPunct="1"/>
            <a:endParaRPr lang="en-US" sz="2400" smtClean="0"/>
          </a:p>
          <a:p>
            <a:pPr marL="341313" indent="-341313" eaLnBrk="1" hangingPunct="1"/>
            <a:endParaRPr lang="en-US" sz="24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612775" y="228600"/>
            <a:ext cx="8153400" cy="990600"/>
          </a:xfrm>
        </p:spPr>
        <p:txBody>
          <a:bodyPr/>
          <a:lstStyle/>
          <a:p>
            <a:pPr eaLnBrk="1" hangingPunct="1"/>
            <a:r>
              <a:rPr lang="en-US" smtClean="0"/>
              <a:t>Development Goals</a:t>
            </a:r>
          </a:p>
        </p:txBody>
      </p:sp>
      <p:sp>
        <p:nvSpPr>
          <p:cNvPr id="227331" name="Rectangle 3"/>
          <p:cNvSpPr>
            <a:spLocks noGrp="1" noChangeArrowheads="1"/>
          </p:cNvSpPr>
          <p:nvPr>
            <p:ph sz="quarter" idx="1"/>
          </p:nvPr>
        </p:nvSpPr>
        <p:spPr>
          <a:xfrm>
            <a:off x="533400" y="4114800"/>
            <a:ext cx="8382000" cy="2362200"/>
          </a:xfrm>
        </p:spPr>
        <p:txBody>
          <a:bodyPr>
            <a:normAutofit lnSpcReduction="10000"/>
          </a:bodyPr>
          <a:lstStyle/>
          <a:p>
            <a:pPr marL="457200" indent="-457200" eaLnBrk="1" fontAlgn="auto" hangingPunct="1">
              <a:spcAft>
                <a:spcPct val="50000"/>
              </a:spcAft>
              <a:buFont typeface="Wingdings" pitchFamily="2" charset="2"/>
              <a:buChar char="n"/>
              <a:defRPr/>
            </a:pPr>
            <a:r>
              <a:rPr lang="en-US" sz="2200" b="1" dirty="0" smtClean="0"/>
              <a:t>Content Development Goal: </a:t>
            </a:r>
            <a:r>
              <a:rPr lang="en-US" sz="2200" dirty="0" smtClean="0"/>
              <a:t>Develop chemistry content for </a:t>
            </a:r>
            <a:r>
              <a:rPr lang="en-US" sz="2200" dirty="0" err="1" smtClean="0"/>
              <a:t>Diagnoser</a:t>
            </a:r>
            <a:r>
              <a:rPr lang="en-US" sz="2200" dirty="0" smtClean="0"/>
              <a:t> system: facet clusters, elicitation questions, developmental lessons, diagnostic assessments, and prescriptive activities</a:t>
            </a:r>
          </a:p>
          <a:p>
            <a:pPr marL="466725" indent="-466725" eaLnBrk="1" fontAlgn="auto" hangingPunct="1">
              <a:spcAft>
                <a:spcPct val="50000"/>
              </a:spcAft>
              <a:buFont typeface="Wingdings" pitchFamily="2" charset="2"/>
              <a:buChar char="n"/>
              <a:defRPr/>
            </a:pPr>
            <a:r>
              <a:rPr lang="en-US" sz="2200" b="1" dirty="0" smtClean="0"/>
              <a:t>Technology Development Goal: </a:t>
            </a:r>
            <a:r>
              <a:rPr lang="en-US" sz="2200" dirty="0" smtClean="0"/>
              <a:t>Extend </a:t>
            </a:r>
            <a:r>
              <a:rPr lang="en-US" sz="2200" dirty="0" err="1" smtClean="0"/>
              <a:t>Diagnoser</a:t>
            </a:r>
            <a:r>
              <a:rPr lang="en-US" sz="2200" dirty="0" smtClean="0"/>
              <a:t> content management and authoring system to facilitate assessment implementation</a:t>
            </a:r>
            <a:endParaRPr lang="en-US" sz="2200" dirty="0"/>
          </a:p>
          <a:p>
            <a:pPr marL="457200" indent="-457200" eaLnBrk="1" fontAlgn="auto" hangingPunct="1">
              <a:spcAft>
                <a:spcPct val="50000"/>
              </a:spcAft>
              <a:buFont typeface="Wingdings"/>
              <a:buChar char=""/>
              <a:defRPr/>
            </a:pPr>
            <a:endParaRPr lang="en-US" sz="2000" dirty="0"/>
          </a:p>
        </p:txBody>
      </p:sp>
      <p:pic>
        <p:nvPicPr>
          <p:cNvPr id="17411" name="Picture 3"/>
          <p:cNvPicPr>
            <a:picLocks noChangeAspect="1" noChangeArrowheads="1"/>
          </p:cNvPicPr>
          <p:nvPr/>
        </p:nvPicPr>
        <p:blipFill>
          <a:blip r:embed="rId3" cstate="print">
            <a:lum contrast="30000"/>
            <a:grayscl/>
          </a:blip>
          <a:srcRect/>
          <a:stretch>
            <a:fillRect/>
          </a:stretch>
        </p:blipFill>
        <p:spPr bwMode="auto">
          <a:xfrm>
            <a:off x="381000" y="1752600"/>
            <a:ext cx="8534400" cy="2057400"/>
          </a:xfrm>
          <a:prstGeom prst="rect">
            <a:avLst/>
          </a:prstGeom>
          <a:noFill/>
          <a:ln w="38100">
            <a:solidFill>
              <a:schemeClr val="accent2"/>
            </a:solid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12775" y="228600"/>
            <a:ext cx="8153400" cy="990600"/>
          </a:xfrm>
        </p:spPr>
        <p:txBody>
          <a:bodyPr/>
          <a:lstStyle/>
          <a:p>
            <a:pPr eaLnBrk="1" hangingPunct="1"/>
            <a:r>
              <a:rPr lang="en-US" smtClean="0"/>
              <a:t>Research Goals</a:t>
            </a:r>
          </a:p>
        </p:txBody>
      </p:sp>
      <p:sp>
        <p:nvSpPr>
          <p:cNvPr id="19458" name="Rectangle 3"/>
          <p:cNvSpPr>
            <a:spLocks noGrp="1" noChangeArrowheads="1"/>
          </p:cNvSpPr>
          <p:nvPr>
            <p:ph sz="quarter" idx="1"/>
          </p:nvPr>
        </p:nvSpPr>
        <p:spPr>
          <a:xfrm>
            <a:off x="533400" y="1752600"/>
            <a:ext cx="8382000" cy="5105400"/>
          </a:xfrm>
        </p:spPr>
        <p:txBody>
          <a:bodyPr/>
          <a:lstStyle/>
          <a:p>
            <a:pPr marL="457200" indent="-457200" eaLnBrk="1" hangingPunct="1">
              <a:spcAft>
                <a:spcPct val="50000"/>
              </a:spcAft>
            </a:pPr>
            <a:r>
              <a:rPr lang="en-US" sz="2400" b="1" smtClean="0"/>
              <a:t>Document</a:t>
            </a:r>
            <a:r>
              <a:rPr lang="en-US" sz="2400" smtClean="0"/>
              <a:t> the process of creating this system of diagnostic assessments and pedagogical resources in chemistry</a:t>
            </a:r>
          </a:p>
          <a:p>
            <a:pPr marL="457200" indent="-457200" eaLnBrk="1" hangingPunct="1">
              <a:spcAft>
                <a:spcPct val="50000"/>
              </a:spcAft>
            </a:pPr>
            <a:r>
              <a:rPr lang="en-US" sz="2400" b="1" smtClean="0"/>
              <a:t>Validate</a:t>
            </a:r>
            <a:r>
              <a:rPr lang="en-US" sz="2400" smtClean="0"/>
              <a:t> content, assessments and diagnostic approach</a:t>
            </a:r>
            <a:endParaRPr lang="en-US" sz="1800" smtClean="0"/>
          </a:p>
          <a:p>
            <a:pPr marL="457200" indent="-457200" eaLnBrk="1" hangingPunct="1">
              <a:spcAft>
                <a:spcPct val="50000"/>
              </a:spcAft>
            </a:pPr>
            <a:endParaRPr lang="en-US" sz="2000" smtClean="0"/>
          </a:p>
          <a:p>
            <a:pPr marL="457200" indent="-457200" eaLnBrk="1" hangingPunct="1">
              <a:spcAft>
                <a:spcPct val="50000"/>
              </a:spcAft>
            </a:pPr>
            <a:endParaRPr lang="en-US" sz="2400" smtClean="0"/>
          </a:p>
          <a:p>
            <a:pPr marL="457200" indent="-457200" eaLnBrk="1" hangingPunct="1">
              <a:spcAft>
                <a:spcPct val="50000"/>
              </a:spcAft>
            </a:pP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noChangeArrowheads="1"/>
          </p:cNvSpPr>
          <p:nvPr>
            <p:ph type="title"/>
          </p:nvPr>
        </p:nvSpPr>
        <p:spPr>
          <a:xfrm>
            <a:off x="609600" y="228600"/>
            <a:ext cx="8839200" cy="1371600"/>
          </a:xfrm>
        </p:spPr>
        <p:txBody>
          <a:bodyPr/>
          <a:lstStyle/>
          <a:p>
            <a:pPr eaLnBrk="1" hangingPunct="1"/>
            <a:r>
              <a:rPr lang="en-US" sz="4000" smtClean="0"/>
              <a:t>Atomic Structure of Matter Facet Clusters</a:t>
            </a:r>
          </a:p>
        </p:txBody>
      </p:sp>
      <p:sp>
        <p:nvSpPr>
          <p:cNvPr id="21506" name="Rectangle 2"/>
          <p:cNvSpPr>
            <a:spLocks noGrp="1" noChangeArrowheads="1"/>
          </p:cNvSpPr>
          <p:nvPr>
            <p:ph sz="quarter" idx="1"/>
          </p:nvPr>
        </p:nvSpPr>
        <p:spPr>
          <a:xfrm>
            <a:off x="457200" y="1752600"/>
            <a:ext cx="9144000" cy="4813300"/>
          </a:xfrm>
        </p:spPr>
        <p:txBody>
          <a:bodyPr/>
          <a:lstStyle/>
          <a:p>
            <a:pPr eaLnBrk="1" hangingPunct="1"/>
            <a:r>
              <a:rPr lang="en-US" sz="2400" smtClean="0"/>
              <a:t>Facet Cluster 1.1. </a:t>
            </a:r>
            <a:r>
              <a:rPr lang="en-US" sz="2400" i="1" smtClean="0"/>
              <a:t>Atoms</a:t>
            </a:r>
          </a:p>
          <a:p>
            <a:pPr eaLnBrk="1" hangingPunct="1"/>
            <a:r>
              <a:rPr lang="en-US" sz="2400" smtClean="0"/>
              <a:t>Facet Cluster 1.2. </a:t>
            </a:r>
            <a:r>
              <a:rPr lang="en-US" sz="2400" i="1" smtClean="0"/>
              <a:t>Model of an Atom</a:t>
            </a:r>
          </a:p>
          <a:p>
            <a:pPr eaLnBrk="1" hangingPunct="1"/>
            <a:r>
              <a:rPr lang="en-US" sz="2400" smtClean="0"/>
              <a:t>Facet Cluster 1.3. </a:t>
            </a:r>
            <a:r>
              <a:rPr lang="en-US" sz="2400" i="1" smtClean="0"/>
              <a:t>Elements</a:t>
            </a:r>
          </a:p>
          <a:p>
            <a:pPr eaLnBrk="1" hangingPunct="1"/>
            <a:r>
              <a:rPr lang="en-US" sz="2400" smtClean="0"/>
              <a:t>Facet Cluster 1.4. </a:t>
            </a:r>
            <a:r>
              <a:rPr lang="en-US" sz="2400" i="1" smtClean="0"/>
              <a:t>Electrons</a:t>
            </a:r>
          </a:p>
          <a:p>
            <a:pPr eaLnBrk="1" hangingPunct="1"/>
            <a:r>
              <a:rPr lang="en-US" sz="2400" smtClean="0"/>
              <a:t>Facet Cluster 1.5. </a:t>
            </a:r>
            <a:r>
              <a:rPr lang="en-US" sz="2400" i="1" smtClean="0"/>
              <a:t>Precursor to Bonding</a:t>
            </a:r>
          </a:p>
          <a:p>
            <a:pPr eaLnBrk="1" hangingPunct="1"/>
            <a:r>
              <a:rPr lang="en-US" sz="2400" smtClean="0"/>
              <a:t>Facet Cluster 1.6. </a:t>
            </a:r>
            <a:r>
              <a:rPr lang="en-US" sz="2400" i="1" smtClean="0"/>
              <a:t>Ways Atoms are Held Together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type="title"/>
          </p:nvPr>
        </p:nvSpPr>
        <p:spPr>
          <a:xfrm>
            <a:off x="609600" y="228600"/>
            <a:ext cx="8839200" cy="1371600"/>
          </a:xfrm>
        </p:spPr>
        <p:txBody>
          <a:bodyPr/>
          <a:lstStyle/>
          <a:p>
            <a:pPr eaLnBrk="1" hangingPunct="1"/>
            <a:r>
              <a:rPr lang="en-US" smtClean="0"/>
              <a:t>Changes in Matter Facet Clusters</a:t>
            </a:r>
          </a:p>
        </p:txBody>
      </p:sp>
      <p:sp>
        <p:nvSpPr>
          <p:cNvPr id="23554" name="Rectangle 2"/>
          <p:cNvSpPr>
            <a:spLocks noGrp="1" noChangeArrowheads="1"/>
          </p:cNvSpPr>
          <p:nvPr>
            <p:ph sz="quarter" idx="1"/>
          </p:nvPr>
        </p:nvSpPr>
        <p:spPr>
          <a:xfrm>
            <a:off x="533400" y="1752600"/>
            <a:ext cx="8382000" cy="4813300"/>
          </a:xfrm>
        </p:spPr>
        <p:txBody>
          <a:bodyPr/>
          <a:lstStyle/>
          <a:p>
            <a:pPr eaLnBrk="1" hangingPunct="1"/>
            <a:r>
              <a:rPr lang="en-US" sz="2400" smtClean="0"/>
              <a:t>Facet Cluster 2.1. </a:t>
            </a:r>
            <a:r>
              <a:rPr lang="en-US" sz="2400" i="1" smtClean="0"/>
              <a:t>Describing Changes</a:t>
            </a:r>
          </a:p>
          <a:p>
            <a:pPr eaLnBrk="1" hangingPunct="1"/>
            <a:r>
              <a:rPr lang="en-US" sz="2400" smtClean="0"/>
              <a:t>Facet Cluster 2.2. </a:t>
            </a:r>
            <a:r>
              <a:rPr lang="en-US" sz="2400" i="1" smtClean="0"/>
              <a:t>Changes that Result in New Substances</a:t>
            </a:r>
          </a:p>
          <a:p>
            <a:pPr eaLnBrk="1" hangingPunct="1"/>
            <a:r>
              <a:rPr lang="en-US" sz="2400" smtClean="0"/>
              <a:t>Facet Cluster 2.3. </a:t>
            </a:r>
            <a:r>
              <a:rPr lang="en-US" sz="2400" i="1" smtClean="0"/>
              <a:t>Changes Where the Kind of Substance Stays the Same</a:t>
            </a:r>
          </a:p>
          <a:p>
            <a:pPr eaLnBrk="1" hangingPunct="1"/>
            <a:r>
              <a:rPr lang="en-US" sz="2400" smtClean="0"/>
              <a:t>Facet Cluster 2.4. </a:t>
            </a:r>
            <a:r>
              <a:rPr lang="en-US" sz="2400" i="1" smtClean="0"/>
              <a:t>Energy and Rates of Chemical Reactions</a:t>
            </a:r>
          </a:p>
          <a:p>
            <a:pPr eaLnBrk="1" hangingPunct="1"/>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1"/>
          <p:cNvSpPr>
            <a:spLocks noGrp="1"/>
          </p:cNvSpPr>
          <p:nvPr>
            <p:ph sz="quarter" idx="1"/>
          </p:nvPr>
        </p:nvSpPr>
        <p:spPr>
          <a:xfrm>
            <a:off x="612775" y="1600200"/>
            <a:ext cx="8153400" cy="4495800"/>
          </a:xfrm>
        </p:spPr>
        <p:txBody>
          <a:bodyPr/>
          <a:lstStyle/>
          <a:p>
            <a:pPr eaLnBrk="1" hangingPunct="1"/>
            <a:r>
              <a:rPr lang="en-US" sz="2400" smtClean="0"/>
              <a:t>Content of Clusters</a:t>
            </a:r>
          </a:p>
          <a:p>
            <a:pPr lvl="1" eaLnBrk="1" hangingPunct="1">
              <a:buFont typeface="Wingdings" pitchFamily="2" charset="2"/>
              <a:buChar char=""/>
            </a:pPr>
            <a:r>
              <a:rPr lang="en-US" sz="2200" smtClean="0"/>
              <a:t>Conceptual and foundational knowledge at the high school level</a:t>
            </a:r>
          </a:p>
          <a:p>
            <a:pPr lvl="1" eaLnBrk="1" hangingPunct="1">
              <a:buFont typeface="Wingdings" pitchFamily="2" charset="2"/>
              <a:buChar char=""/>
            </a:pPr>
            <a:r>
              <a:rPr lang="en-US" sz="2200" smtClean="0"/>
              <a:t>Describing what is happening to matter at the atomic level rather than overgeneralizations to classify interactions among atoms and molecules</a:t>
            </a:r>
          </a:p>
          <a:p>
            <a:pPr lvl="1" eaLnBrk="1" hangingPunct="1">
              <a:buFont typeface="Wingdings" pitchFamily="2" charset="2"/>
              <a:buChar char=""/>
            </a:pPr>
            <a:r>
              <a:rPr lang="en-US" sz="2200" smtClean="0">
                <a:sym typeface="Wingdings" pitchFamily="2" charset="2"/>
              </a:rPr>
              <a:t>Problematic facets are stated to reflect student thinking</a:t>
            </a:r>
          </a:p>
          <a:p>
            <a:pPr eaLnBrk="1" hangingPunct="1"/>
            <a:r>
              <a:rPr lang="en-US" sz="2400" smtClean="0">
                <a:sym typeface="Wingdings" pitchFamily="2" charset="2"/>
              </a:rPr>
              <a:t>Grain size of facets</a:t>
            </a:r>
          </a:p>
          <a:p>
            <a:pPr lvl="1" eaLnBrk="1" hangingPunct="1">
              <a:buSzPct val="80000"/>
              <a:buFont typeface="Wingdings" pitchFamily="2" charset="2"/>
              <a:buChar char=""/>
            </a:pPr>
            <a:r>
              <a:rPr lang="en-US" sz="2100" smtClean="0">
                <a:sym typeface="Wingdings" pitchFamily="2" charset="2"/>
              </a:rPr>
              <a:t>Refine facets and clusters based on how well they work for assessment and lesson design purposes</a:t>
            </a:r>
          </a:p>
        </p:txBody>
      </p:sp>
      <p:sp>
        <p:nvSpPr>
          <p:cNvPr id="25602" name="Title 2"/>
          <p:cNvSpPr>
            <a:spLocks noGrp="1"/>
          </p:cNvSpPr>
          <p:nvPr>
            <p:ph type="title"/>
          </p:nvPr>
        </p:nvSpPr>
        <p:spPr/>
        <p:txBody>
          <a:bodyPr/>
          <a:lstStyle/>
          <a:p>
            <a:r>
              <a:rPr lang="en-US" smtClean="0"/>
              <a:t>Facet Cluster Design Principles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1"/>
          <p:cNvSpPr>
            <a:spLocks noGrp="1"/>
          </p:cNvSpPr>
          <p:nvPr>
            <p:ph sz="quarter" idx="1"/>
          </p:nvPr>
        </p:nvSpPr>
        <p:spPr>
          <a:xfrm>
            <a:off x="612775" y="1600200"/>
            <a:ext cx="8153400" cy="4495800"/>
          </a:xfrm>
        </p:spPr>
        <p:txBody>
          <a:bodyPr/>
          <a:lstStyle/>
          <a:p>
            <a:pPr eaLnBrk="1" hangingPunct="1"/>
            <a:r>
              <a:rPr lang="en-US" sz="2400" smtClean="0"/>
              <a:t>Elicitation Questions</a:t>
            </a:r>
          </a:p>
          <a:p>
            <a:pPr lvl="1" eaLnBrk="1" hangingPunct="1"/>
            <a:r>
              <a:rPr lang="en-US" sz="2200" smtClean="0"/>
              <a:t>Motivate student interest and connect with prior experiences</a:t>
            </a:r>
          </a:p>
          <a:p>
            <a:pPr lvl="1" eaLnBrk="1" hangingPunct="1"/>
            <a:r>
              <a:rPr lang="en-US" sz="2200" smtClean="0"/>
              <a:t>Focus questions on making inferences about observable phenomena, when possible</a:t>
            </a:r>
          </a:p>
          <a:p>
            <a:pPr lvl="1" eaLnBrk="1" hangingPunct="1"/>
            <a:r>
              <a:rPr lang="en-US" sz="2200" smtClean="0"/>
              <a:t>Ask more questions, limit feedback</a:t>
            </a:r>
          </a:p>
          <a:p>
            <a:r>
              <a:rPr lang="en-US" sz="2400" smtClean="0"/>
              <a:t>Diagnoser Questions</a:t>
            </a:r>
            <a:endParaRPr lang="en-US" sz="2300" smtClean="0"/>
          </a:p>
          <a:p>
            <a:pPr lvl="1" eaLnBrk="1" hangingPunct="1"/>
            <a:r>
              <a:rPr lang="en-US" sz="2200" smtClean="0"/>
              <a:t>Use paired questions to elicit multiple ways of reasoning</a:t>
            </a:r>
          </a:p>
          <a:p>
            <a:pPr lvl="1"/>
            <a:r>
              <a:rPr lang="en-US" sz="2200" smtClean="0"/>
              <a:t>Frame feedback in terms of what the student may know or understand to be true</a:t>
            </a:r>
          </a:p>
        </p:txBody>
      </p:sp>
      <p:sp>
        <p:nvSpPr>
          <p:cNvPr id="27650" name="Title 2"/>
          <p:cNvSpPr>
            <a:spLocks noGrp="1"/>
          </p:cNvSpPr>
          <p:nvPr>
            <p:ph type="title"/>
          </p:nvPr>
        </p:nvSpPr>
        <p:spPr/>
        <p:txBody>
          <a:bodyPr/>
          <a:lstStyle/>
          <a:p>
            <a:r>
              <a:rPr lang="en-US" smtClean="0"/>
              <a:t>Question Design Principles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idx="4294967295"/>
          </p:nvPr>
        </p:nvSpPr>
        <p:spPr/>
        <p:txBody>
          <a:bodyPr/>
          <a:lstStyle/>
          <a:p>
            <a:r>
              <a:rPr lang="en-US" sz="4000" smtClean="0"/>
              <a:t>Paired Questions from Electrons Cluster</a:t>
            </a:r>
          </a:p>
        </p:txBody>
      </p:sp>
      <p:sp>
        <p:nvSpPr>
          <p:cNvPr id="29698" name="Rectangle 3"/>
          <p:cNvSpPr>
            <a:spLocks noGrp="1"/>
          </p:cNvSpPr>
          <p:nvPr>
            <p:ph type="body" idx="4294967295"/>
          </p:nvPr>
        </p:nvSpPr>
        <p:spPr>
          <a:xfrm>
            <a:off x="612775" y="1600200"/>
            <a:ext cx="8531225" cy="4525963"/>
          </a:xfrm>
        </p:spPr>
        <p:txBody>
          <a:bodyPr/>
          <a:lstStyle/>
          <a:p>
            <a:pPr>
              <a:lnSpc>
                <a:spcPct val="80000"/>
              </a:lnSpc>
              <a:buFont typeface="Wingdings" pitchFamily="2" charset="2"/>
              <a:buNone/>
            </a:pPr>
            <a:r>
              <a:rPr lang="en-US" sz="2000" b="1" smtClean="0"/>
              <a:t>Question 2.Where in the atom can electrons be found?</a:t>
            </a:r>
          </a:p>
          <a:p>
            <a:pPr>
              <a:lnSpc>
                <a:spcPct val="80000"/>
              </a:lnSpc>
              <a:buFont typeface="Wingdings" pitchFamily="2" charset="2"/>
              <a:buNone/>
            </a:pPr>
            <a:r>
              <a:rPr lang="en-US" sz="2000" b="1" smtClean="0"/>
              <a:t>	</a:t>
            </a:r>
            <a:r>
              <a:rPr lang="en-US" sz="1800" b="1" smtClean="0"/>
              <a:t>(a)</a:t>
            </a:r>
            <a:r>
              <a:rPr lang="en-US" sz="1800" smtClean="0"/>
              <a:t> In electron clouds that surround the nucleus. </a:t>
            </a:r>
            <a:r>
              <a:rPr lang="en-US" sz="1800" b="1" smtClean="0"/>
              <a:t>[Paired]</a:t>
            </a:r>
            <a:r>
              <a:rPr lang="en-US" sz="1800" smtClean="0"/>
              <a:t> with question: 2a</a:t>
            </a:r>
            <a:br>
              <a:rPr lang="en-US" sz="1800" smtClean="0"/>
            </a:br>
            <a:r>
              <a:rPr lang="en-US" sz="1800" b="1" smtClean="0"/>
              <a:t>(b)</a:t>
            </a:r>
            <a:r>
              <a:rPr lang="en-US" sz="1800" smtClean="0"/>
              <a:t> In electron shells that surround the nucleus. </a:t>
            </a:r>
            <a:r>
              <a:rPr lang="en-US" sz="1800" b="1" smtClean="0"/>
              <a:t>[Paired]</a:t>
            </a:r>
            <a:r>
              <a:rPr lang="en-US" sz="1800" smtClean="0"/>
              <a:t> with question: 2b</a:t>
            </a:r>
            <a:br>
              <a:rPr lang="en-US" sz="1800" smtClean="0"/>
            </a:br>
            <a:r>
              <a:rPr lang="en-US" sz="1800" b="1" smtClean="0"/>
              <a:t>(c)</a:t>
            </a:r>
            <a:r>
              <a:rPr lang="en-US" sz="1800" smtClean="0"/>
              <a:t> In three dimensional (3D) regions determined by the electron's energy. </a:t>
            </a:r>
            <a:r>
              <a:rPr lang="en-US" sz="1800" b="1" smtClean="0"/>
              <a:t>[02]</a:t>
            </a:r>
            <a:r>
              <a:rPr lang="en-US" sz="1800" smtClean="0"/>
              <a:t/>
            </a:r>
            <a:br>
              <a:rPr lang="en-US" sz="1800" smtClean="0"/>
            </a:br>
            <a:r>
              <a:rPr lang="en-US" sz="1800" b="1" smtClean="0"/>
              <a:t>(d)</a:t>
            </a:r>
            <a:r>
              <a:rPr lang="en-US" sz="1800" smtClean="0"/>
              <a:t> In circular orbits around the nucleus. </a:t>
            </a:r>
            <a:r>
              <a:rPr lang="en-US" sz="1800" b="1" smtClean="0"/>
              <a:t>[52]</a:t>
            </a:r>
            <a:r>
              <a:rPr lang="en-US" sz="1800" smtClean="0"/>
              <a:t/>
            </a:r>
            <a:br>
              <a:rPr lang="en-US" sz="1800" smtClean="0"/>
            </a:br>
            <a:endParaRPr lang="en-US" sz="1800" smtClean="0"/>
          </a:p>
          <a:p>
            <a:pPr>
              <a:lnSpc>
                <a:spcPct val="80000"/>
              </a:lnSpc>
              <a:buFont typeface="Wingdings" pitchFamily="2" charset="2"/>
              <a:buNone/>
            </a:pPr>
            <a:r>
              <a:rPr lang="en-US" sz="2000" b="1" smtClean="0"/>
              <a:t>Question 2a.Which statement best describes an "electron cloud"?</a:t>
            </a:r>
          </a:p>
          <a:p>
            <a:pPr>
              <a:lnSpc>
                <a:spcPct val="80000"/>
              </a:lnSpc>
              <a:buFont typeface="Wingdings" pitchFamily="2" charset="2"/>
              <a:buNone/>
            </a:pPr>
            <a:r>
              <a:rPr lang="en-US" sz="2000" b="1" smtClean="0"/>
              <a:t>	</a:t>
            </a:r>
            <a:r>
              <a:rPr lang="en-US" sz="1800" b="1" smtClean="0"/>
              <a:t>(a:a)</a:t>
            </a:r>
            <a:r>
              <a:rPr lang="en-US" sz="1800" smtClean="0"/>
              <a:t> It is an area of space where an electron can probably be found. </a:t>
            </a:r>
            <a:r>
              <a:rPr lang="en-US" sz="1800" b="1" smtClean="0"/>
              <a:t>[02][02]</a:t>
            </a:r>
            <a:r>
              <a:rPr lang="en-US" sz="1800" smtClean="0"/>
              <a:t/>
            </a:r>
            <a:br>
              <a:rPr lang="en-US" sz="1800" smtClean="0"/>
            </a:br>
            <a:r>
              <a:rPr lang="en-US" sz="1800" b="1" smtClean="0"/>
              <a:t>(a:b)</a:t>
            </a:r>
            <a:r>
              <a:rPr lang="en-US" sz="1800" smtClean="0"/>
              <a:t> It is like a rain cloud with electrons suspended it in like droplets of water. </a:t>
            </a:r>
            <a:r>
              <a:rPr lang="en-US" sz="1800" b="1" smtClean="0"/>
              <a:t>[40][40]</a:t>
            </a:r>
            <a:r>
              <a:rPr lang="en-US" sz="1800" smtClean="0"/>
              <a:t/>
            </a:r>
            <a:br>
              <a:rPr lang="en-US" sz="1800" smtClean="0"/>
            </a:br>
            <a:r>
              <a:rPr lang="en-US" sz="1800" b="1" smtClean="0"/>
              <a:t>(a:c)</a:t>
            </a:r>
            <a:r>
              <a:rPr lang="en-US" sz="1800" smtClean="0"/>
              <a:t> It is an area within which electrons move so fast that they create a cloud. </a:t>
            </a:r>
            <a:r>
              <a:rPr lang="en-US" sz="1800" b="1" smtClean="0"/>
              <a:t>[41][41]</a:t>
            </a:r>
            <a:r>
              <a:rPr lang="en-US" sz="1800" smtClean="0"/>
              <a:t/>
            </a:r>
            <a:br>
              <a:rPr lang="en-US" sz="1800" smtClean="0"/>
            </a:br>
            <a:endParaRPr lang="en-US" sz="1800" smtClean="0"/>
          </a:p>
          <a:p>
            <a:pPr>
              <a:lnSpc>
                <a:spcPct val="80000"/>
              </a:lnSpc>
              <a:buFont typeface="Wingdings" pitchFamily="2" charset="2"/>
              <a:buNone/>
            </a:pPr>
            <a:r>
              <a:rPr lang="en-US" sz="2000" b="1" smtClean="0"/>
              <a:t>Question 2b.Which statement best describes an "electron shell"?</a:t>
            </a:r>
            <a:br>
              <a:rPr lang="en-US" sz="2000" b="1" smtClean="0"/>
            </a:br>
            <a:r>
              <a:rPr lang="en-US" sz="1800" b="1" smtClean="0"/>
              <a:t>(b:a)</a:t>
            </a:r>
            <a:r>
              <a:rPr lang="en-US" sz="1800" smtClean="0"/>
              <a:t> It is like a thin hard eggshell with electrons embedded in it. </a:t>
            </a:r>
            <a:r>
              <a:rPr lang="en-US" sz="1800" b="1" smtClean="0"/>
              <a:t>[61][61]</a:t>
            </a:r>
            <a:r>
              <a:rPr lang="en-US" sz="1800" smtClean="0"/>
              <a:t/>
            </a:r>
            <a:br>
              <a:rPr lang="en-US" sz="1800" smtClean="0"/>
            </a:br>
            <a:r>
              <a:rPr lang="en-US" sz="1800" b="1" smtClean="0"/>
              <a:t>(b:b)</a:t>
            </a:r>
            <a:r>
              <a:rPr lang="en-US" sz="1800" smtClean="0"/>
              <a:t> It is a region where an electron can probably be found. </a:t>
            </a:r>
            <a:r>
              <a:rPr lang="en-US" sz="1800" b="1" smtClean="0"/>
              <a:t>[02][02]</a:t>
            </a:r>
            <a:r>
              <a:rPr lang="en-US" sz="1800" smtClean="0"/>
              <a:t/>
            </a:r>
            <a:br>
              <a:rPr lang="en-US" sz="1800" smtClean="0"/>
            </a:br>
            <a:r>
              <a:rPr lang="en-US" sz="1800" b="1" smtClean="0"/>
              <a:t>(b:c)</a:t>
            </a:r>
            <a:r>
              <a:rPr lang="en-US" sz="1800" smtClean="0"/>
              <a:t> It is a thin flexible membrane with electrons embedded in it. </a:t>
            </a:r>
            <a:r>
              <a:rPr lang="en-US" sz="1800" b="1" smtClean="0"/>
              <a:t>[62][62]</a:t>
            </a:r>
            <a:r>
              <a:rPr lang="en-US" sz="1800" smtClean="0"/>
              <a:t/>
            </a:r>
            <a:br>
              <a:rPr lang="en-US" sz="1800" smtClean="0"/>
            </a:br>
            <a:r>
              <a:rPr lang="en-US" sz="1800" b="1" smtClean="0"/>
              <a:t>(b:d)</a:t>
            </a:r>
            <a:r>
              <a:rPr lang="en-US" sz="1800" smtClean="0"/>
              <a:t> It is a path that the electron takes around the nucleus. </a:t>
            </a:r>
            <a:r>
              <a:rPr lang="en-US" sz="1800" b="1" smtClean="0"/>
              <a:t>[52][52]</a:t>
            </a:r>
            <a:r>
              <a:rPr lang="en-US" sz="180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1"/>
          <p:cNvSpPr>
            <a:spLocks noGrp="1"/>
          </p:cNvSpPr>
          <p:nvPr>
            <p:ph sz="quarter" idx="1"/>
          </p:nvPr>
        </p:nvSpPr>
        <p:spPr>
          <a:xfrm>
            <a:off x="685800" y="1524000"/>
            <a:ext cx="8229600" cy="5181600"/>
          </a:xfrm>
        </p:spPr>
        <p:txBody>
          <a:bodyPr/>
          <a:lstStyle/>
          <a:p>
            <a:pPr eaLnBrk="1" hangingPunct="1"/>
            <a:r>
              <a:rPr lang="en-US" sz="2400" smtClean="0"/>
              <a:t>Facet Clusters and Facets</a:t>
            </a:r>
          </a:p>
          <a:p>
            <a:pPr lvl="1" eaLnBrk="1" hangingPunct="1"/>
            <a:r>
              <a:rPr lang="en-US" sz="2000" smtClean="0"/>
              <a:t>Examined of student responses to open-ended questions to confirm presence of hypothesized facets</a:t>
            </a:r>
          </a:p>
          <a:p>
            <a:pPr eaLnBrk="1" hangingPunct="1"/>
            <a:r>
              <a:rPr lang="en-US" sz="2400" smtClean="0"/>
              <a:t>Elicitation Questions</a:t>
            </a:r>
          </a:p>
          <a:p>
            <a:pPr lvl="1" eaLnBrk="1" hangingPunct="1"/>
            <a:r>
              <a:rPr lang="en-US" sz="2000" smtClean="0"/>
              <a:t>Examined written response with &gt;100 students per question to confirm that responses elicited a range of intended facets</a:t>
            </a:r>
          </a:p>
          <a:p>
            <a:pPr eaLnBrk="1" hangingPunct="1"/>
            <a:r>
              <a:rPr lang="en-US" sz="2400" smtClean="0"/>
              <a:t>Diagnoser Questions</a:t>
            </a:r>
          </a:p>
          <a:p>
            <a:pPr lvl="1" eaLnBrk="1" hangingPunct="1"/>
            <a:r>
              <a:rPr lang="en-US" sz="2000" smtClean="0"/>
              <a:t>Conducted think alouds of paper-pencil versions with small student sample</a:t>
            </a:r>
          </a:p>
          <a:p>
            <a:pPr lvl="1" eaLnBrk="1" hangingPunct="1"/>
            <a:r>
              <a:rPr lang="en-US" sz="2000" smtClean="0"/>
              <a:t>Online versions will be piloted in classes of current high school chemistry teachers</a:t>
            </a:r>
          </a:p>
          <a:p>
            <a:pPr eaLnBrk="1" hangingPunct="1"/>
            <a:r>
              <a:rPr lang="en-US" sz="2400" smtClean="0"/>
              <a:t>Lessons</a:t>
            </a:r>
            <a:endParaRPr lang="en-US" sz="2800" smtClean="0"/>
          </a:p>
          <a:p>
            <a:pPr lvl="1" eaLnBrk="1" hangingPunct="1"/>
            <a:r>
              <a:rPr lang="en-US" sz="2000" smtClean="0"/>
              <a:t>Piloted in current high school chemistry classes to examine student engagement and to clarify instructions to teachers and students</a:t>
            </a:r>
          </a:p>
        </p:txBody>
      </p:sp>
      <p:sp>
        <p:nvSpPr>
          <p:cNvPr id="31746" name="Title 2"/>
          <p:cNvSpPr>
            <a:spLocks noGrp="1"/>
          </p:cNvSpPr>
          <p:nvPr>
            <p:ph type="title"/>
          </p:nvPr>
        </p:nvSpPr>
        <p:spPr/>
        <p:txBody>
          <a:bodyPr/>
          <a:lstStyle/>
          <a:p>
            <a:pPr eaLnBrk="1" hangingPunct="1"/>
            <a:r>
              <a:rPr lang="en-US" smtClean="0"/>
              <a:t>Overview of Validation Activities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504D"/>
      </a:hlink>
      <a:folHlink>
        <a:srgbClr val="4F81BD"/>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75E1840D30214BB0E278088DD3F8A3" ma:contentTypeVersion="1" ma:contentTypeDescription="Create a new document." ma:contentTypeScope="" ma:versionID="c63e12be6e239949f424810fe3ad7bcf">
  <xsd:schema xmlns:xsd="http://www.w3.org/2001/XMLSchema" xmlns:p="http://schemas.microsoft.com/office/2006/metadata/properties" xmlns:ns2="6bc510d7-855d-4442-9456-1ebf1183d01a" targetNamespace="http://schemas.microsoft.com/office/2006/metadata/properties" ma:root="true" ma:fieldsID="22167df2f7af04f28acb8acc1a6e9027" ns2:_="">
    <xsd:import namespace="6bc510d7-855d-4442-9456-1ebf1183d01a"/>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dms="http://schemas.microsoft.com/office/2006/documentManagement/types" targetNamespace="6bc510d7-855d-4442-9456-1ebf1183d01a" elementFormDefault="qualified">
    <xsd:import namespace="http://schemas.microsoft.com/office/2006/documentManagement/types"/>
    <xsd:element name="Description0" ma:index="8" nillable="true" ma:displayName="Description"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Description0 xmlns="6bc510d7-855d-4442-9456-1ebf1183d01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B27054-E438-4A86-A7E6-D3673308F0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c510d7-855d-4442-9456-1ebf1183d01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3A994CF-AA60-4885-A49F-32996A1FDB0F}">
  <ds:schemaRefs>
    <ds:schemaRef ds:uri="http://schemas.microsoft.com/office/2006/metadata/properties"/>
    <ds:schemaRef ds:uri="6bc510d7-855d-4442-9456-1ebf1183d01a"/>
  </ds:schemaRefs>
</ds:datastoreItem>
</file>

<file path=customXml/itemProps3.xml><?xml version="1.0" encoding="utf-8"?>
<ds:datastoreItem xmlns:ds="http://schemas.openxmlformats.org/officeDocument/2006/customXml" ds:itemID="{17983FB3-A67E-46B1-9E5D-B8346C352F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Median</Template>
  <TotalTime>11985</TotalTime>
  <Words>516</Words>
  <Application>Microsoft Office PowerPoint</Application>
  <PresentationFormat>On-screen Show (4:3)</PresentationFormat>
  <Paragraphs>67</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Chemistry Facets: Formative Assessment to Improve Student Understanding in Chemistry  </vt:lpstr>
      <vt:lpstr>Development Goals</vt:lpstr>
      <vt:lpstr>Research Goals</vt:lpstr>
      <vt:lpstr>Atomic Structure of Matter Facet Clusters</vt:lpstr>
      <vt:lpstr>Changes in Matter Facet Clusters</vt:lpstr>
      <vt:lpstr>Facet Cluster Design Principles</vt:lpstr>
      <vt:lpstr>Question Design Principles</vt:lpstr>
      <vt:lpstr>Paired Questions from Electrons Cluster</vt:lpstr>
      <vt:lpstr>Overview of Validation Activities</vt:lpstr>
      <vt:lpstr>Diagnoser System Development</vt:lpstr>
    </vt:vector>
  </TitlesOfParts>
  <Company>Pearson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Pearson School Overview</dc:title>
  <dc:creator>David Samuelson</dc:creator>
  <cp:lastModifiedBy>Leana Nordstrom</cp:lastModifiedBy>
  <cp:revision>609</cp:revision>
  <dcterms:created xsi:type="dcterms:W3CDTF">2007-05-15T13:10:10Z</dcterms:created>
  <dcterms:modified xsi:type="dcterms:W3CDTF">2011-01-03T21:36:40Z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0x010100E175E1840D30214BB0E278088DD3F8A3</vt:lpwstr>
  </property>
</Properties>
</file>