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2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ncode Sans Semi Condensed Light" pitchFamily="2" charset="77"/>
      <p:regular r:id="rId8"/>
      <p:bold r:id="rId9"/>
      <p:italic r:id="rId10"/>
      <p:boldItalic r:id="rId11"/>
    </p:embeddedFont>
    <p:embeddedFont>
      <p:font typeface="Nunito" pitchFamily="2" charset="77"/>
      <p:regular r:id="rId12"/>
      <p:bold r:id="rId13"/>
      <p:italic r:id="rId14"/>
      <p:boldItalic r:id="rId15"/>
    </p:embeddedFont>
    <p:embeddedFont>
      <p:font typeface="Walter Turncoat" panose="02000000000000000000" pitchFamily="2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78"/>
  </p:normalViewPr>
  <p:slideViewPr>
    <p:cSldViewPr snapToGrid="0" snapToObjects="1">
      <p:cViewPr varScale="1">
        <p:scale>
          <a:sx n="137" d="100"/>
          <a:sy n="137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matney@bgsu.edu" TargetMode="External"/><Relationship Id="rId3" Type="http://schemas.openxmlformats.org/officeDocument/2006/relationships/image" Target="../media/image12.jpeg"/><Relationship Id="rId7" Type="http://schemas.openxmlformats.org/officeDocument/2006/relationships/hyperlink" Target="mailto:bosticj@bg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holar.google.com/citations?user=OcJE_sEAAAAJ&amp;hl=en&amp;oi=ao" TargetMode="External"/><Relationship Id="rId5" Type="http://schemas.openxmlformats.org/officeDocument/2006/relationships/hyperlink" Target="https://scholar.google.com/citations?user=0qJNAJMAAAAJ&amp;hl=en&amp;oi=ao" TargetMode="External"/><Relationship Id="rId10" Type="http://schemas.openxmlformats.org/officeDocument/2006/relationships/hyperlink" Target="mailto:gregory@metriks.com" TargetMode="External"/><Relationship Id="rId4" Type="http://schemas.openxmlformats.org/officeDocument/2006/relationships/hyperlink" Target="https://scholar.google.com/citations?user=Vipn7dUAAAAJ&amp;hl=en" TargetMode="External"/><Relationship Id="rId9" Type="http://schemas.openxmlformats.org/officeDocument/2006/relationships/hyperlink" Target="mailto:tas365@Drexe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9" name="Google Shape;1753;p28">
            <a:extLst>
              <a:ext uri="{FF2B5EF4-FFF2-40B4-BE49-F238E27FC236}">
                <a16:creationId xmlns:a16="http://schemas.microsoft.com/office/drawing/2014/main" id="{E7B2CB9E-29DD-8749-9D60-26EF74D62EF2}"/>
              </a:ext>
            </a:extLst>
          </p:cNvPr>
          <p:cNvSpPr txBox="1">
            <a:spLocks/>
          </p:cNvSpPr>
          <p:nvPr/>
        </p:nvSpPr>
        <p:spPr>
          <a:xfrm>
            <a:off x="0" y="145676"/>
            <a:ext cx="91440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ctr"/>
            <a:r>
              <a:rPr lang="en-US" sz="3600" dirty="0"/>
              <a:t>Developing and Evaluating Assessments of Problem Solving (DEAP) </a:t>
            </a:r>
          </a:p>
        </p:txBody>
      </p:sp>
      <p:pic>
        <p:nvPicPr>
          <p:cNvPr id="10" name="Picture 9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3E193834-53AF-014F-BFE7-5AC3D71050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" y="593126"/>
            <a:ext cx="1176140" cy="607736"/>
          </a:xfrm>
          <a:prstGeom prst="rect">
            <a:avLst/>
          </a:prstGeom>
        </p:spPr>
      </p:pic>
      <p:sp>
        <p:nvSpPr>
          <p:cNvPr id="11" name="Google Shape;1754;p28">
            <a:extLst>
              <a:ext uri="{FF2B5EF4-FFF2-40B4-BE49-F238E27FC236}">
                <a16:creationId xmlns:a16="http://schemas.microsoft.com/office/drawing/2014/main" id="{9CB18A12-D1D9-024F-B7A6-DA9AB9D630D8}"/>
              </a:ext>
            </a:extLst>
          </p:cNvPr>
          <p:cNvSpPr txBox="1">
            <a:spLocks/>
          </p:cNvSpPr>
          <p:nvPr/>
        </p:nvSpPr>
        <p:spPr>
          <a:xfrm>
            <a:off x="0" y="1040576"/>
            <a:ext cx="9066724" cy="59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800"/>
              </a:spcAft>
              <a:buFont typeface="Nunito"/>
              <a:buNone/>
            </a:pPr>
            <a:r>
              <a:rPr lang="en-US" sz="1400" dirty="0"/>
              <a:t>	         </a:t>
            </a:r>
            <a:r>
              <a:rPr lang="en-US" sz="1400" dirty="0">
                <a:hlinkClick r:id="rId4"/>
              </a:rPr>
              <a:t>Jonathan Bostic </a:t>
            </a:r>
            <a:r>
              <a:rPr lang="en-US" sz="1400" dirty="0"/>
              <a:t>&amp; </a:t>
            </a:r>
            <a:r>
              <a:rPr lang="en-US" sz="1400" dirty="0">
                <a:hlinkClick r:id="rId5"/>
              </a:rPr>
              <a:t>Gabriel Matney</a:t>
            </a:r>
            <a:r>
              <a:rPr lang="en-US" sz="1400" dirty="0"/>
              <a:t>	    </a:t>
            </a:r>
            <a:r>
              <a:rPr lang="en-US" sz="1400" dirty="0">
                <a:hlinkClick r:id="rId6"/>
              </a:rPr>
              <a:t>Toni </a:t>
            </a:r>
            <a:r>
              <a:rPr lang="en-US" sz="1400" dirty="0" err="1">
                <a:hlinkClick r:id="rId6"/>
              </a:rPr>
              <a:t>Sondergeld</a:t>
            </a:r>
            <a:r>
              <a:rPr lang="en-US" sz="1400" dirty="0"/>
              <a:t>	          Gregory Stone</a:t>
            </a:r>
          </a:p>
          <a:p>
            <a:pPr marL="0" indent="0" algn="ctr">
              <a:lnSpc>
                <a:spcPct val="80000"/>
              </a:lnSpc>
              <a:spcAft>
                <a:spcPts val="800"/>
              </a:spcAft>
              <a:buFont typeface="Nunito"/>
              <a:buNone/>
            </a:pPr>
            <a:r>
              <a:rPr lang="en-US" sz="1400" dirty="0">
                <a:hlinkClick r:id="rId7"/>
              </a:rPr>
              <a:t>  </a:t>
            </a:r>
            <a:r>
              <a:rPr lang="en-US" sz="1400" dirty="0">
                <a:hlinkClick r:id="rId7"/>
              </a:rPr>
              <a:t>bosticj@bgsu.edu</a:t>
            </a:r>
            <a:r>
              <a:rPr lang="en-US" sz="1400" dirty="0"/>
              <a:t>    </a:t>
            </a:r>
            <a:r>
              <a:rPr lang="en-US" sz="1400" dirty="0">
                <a:hlinkClick r:id="rId8"/>
              </a:rPr>
              <a:t>gmatney@bgsu.edu</a:t>
            </a:r>
            <a:r>
              <a:rPr lang="en-US" sz="1400" dirty="0"/>
              <a:t> 	</a:t>
            </a:r>
            <a:r>
              <a:rPr lang="en-US" sz="1400" dirty="0">
                <a:hlinkClick r:id="rId9"/>
              </a:rPr>
              <a:t>tas365@drexel.edu</a:t>
            </a:r>
            <a:r>
              <a:rPr lang="en-US" sz="1400" dirty="0"/>
              <a:t>	</a:t>
            </a:r>
            <a:r>
              <a:rPr lang="en-US" sz="1400" dirty="0">
                <a:hlinkClick r:id="rId10"/>
              </a:rPr>
              <a:t>gregory@metriks.com</a:t>
            </a:r>
            <a:endParaRPr lang="en-US" sz="1400" dirty="0"/>
          </a:p>
          <a:p>
            <a:pPr marL="0" indent="0">
              <a:lnSpc>
                <a:spcPct val="80000"/>
              </a:lnSpc>
              <a:spcAft>
                <a:spcPts val="800"/>
              </a:spcAft>
              <a:buFont typeface="Nunito"/>
              <a:buNone/>
            </a:pPr>
            <a:r>
              <a:rPr lang="en-US" sz="1400" dirty="0"/>
              <a:t>	            Bowling Green State University	     Drexel University 	         </a:t>
            </a:r>
            <a:r>
              <a:rPr lang="en-US" sz="1400" dirty="0" err="1"/>
              <a:t>Metriks</a:t>
            </a:r>
            <a:r>
              <a:rPr lang="en-US" sz="1400" dirty="0"/>
              <a:t> </a:t>
            </a:r>
            <a:r>
              <a:rPr lang="en-US" sz="1400" dirty="0" err="1"/>
              <a:t>Amérique</a:t>
            </a:r>
            <a:endParaRPr lang="en-US" sz="1400" dirty="0"/>
          </a:p>
        </p:txBody>
      </p:sp>
      <p:sp>
        <p:nvSpPr>
          <p:cNvPr id="12" name="Google Shape;1758;p28">
            <a:extLst>
              <a:ext uri="{FF2B5EF4-FFF2-40B4-BE49-F238E27FC236}">
                <a16:creationId xmlns:a16="http://schemas.microsoft.com/office/drawing/2014/main" id="{873D35D5-84E7-5345-BF5B-3BBFCE9C6567}"/>
              </a:ext>
            </a:extLst>
          </p:cNvPr>
          <p:cNvSpPr txBox="1">
            <a:spLocks/>
          </p:cNvSpPr>
          <p:nvPr/>
        </p:nvSpPr>
        <p:spPr>
          <a:xfrm>
            <a:off x="783771" y="1763447"/>
            <a:ext cx="2080253" cy="344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spcAft>
                <a:spcPts val="800"/>
              </a:spcAft>
              <a:buFont typeface="Nunito"/>
              <a:buNone/>
            </a:pPr>
            <a:r>
              <a:rPr lang="en-US" sz="2000" dirty="0">
                <a:solidFill>
                  <a:schemeClr val="accent1"/>
                </a:solidFill>
              </a:rPr>
              <a:t>Project Goals</a:t>
            </a:r>
          </a:p>
        </p:txBody>
      </p:sp>
      <p:sp>
        <p:nvSpPr>
          <p:cNvPr id="13" name="Google Shape;1756;p28">
            <a:extLst>
              <a:ext uri="{FF2B5EF4-FFF2-40B4-BE49-F238E27FC236}">
                <a16:creationId xmlns:a16="http://schemas.microsoft.com/office/drawing/2014/main" id="{9539CA19-AF0D-3649-ABF3-178751CAB6AA}"/>
              </a:ext>
            </a:extLst>
          </p:cNvPr>
          <p:cNvSpPr txBox="1">
            <a:spLocks/>
          </p:cNvSpPr>
          <p:nvPr/>
        </p:nvSpPr>
        <p:spPr>
          <a:xfrm>
            <a:off x="77276" y="2095762"/>
            <a:ext cx="3629615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0" indent="0" algn="ctr">
              <a:spcAft>
                <a:spcPts val="800"/>
              </a:spcAft>
              <a:buNone/>
            </a:pPr>
            <a:r>
              <a:rPr lang="en-US" sz="1200" dirty="0"/>
              <a:t>Our team has (a) created three new mathematical problem-solving assessments and gathered validity evidence for their use, (b) linked the problem-solving measures (PSMs) with prior problem-solving measures (i.e., PSM6, PSM7, and PSM8), and (c) developed a meaningful reporting system for the PSMs. Each PSM is composed of developmentally-appropriate word problems that </a:t>
            </a:r>
            <a:r>
              <a:rPr lang="en-US" sz="1200" b="1" u="sng" dirty="0"/>
              <a:t>measure mathematical problem solving</a:t>
            </a:r>
            <a:r>
              <a:rPr lang="en-US" sz="1200" u="sng" dirty="0"/>
              <a:t> and connect to the </a:t>
            </a:r>
            <a:r>
              <a:rPr lang="en-US" sz="1200" b="1" u="sng" dirty="0"/>
              <a:t>Common Core State Standards for Mathematics (content and practices).</a:t>
            </a:r>
          </a:p>
          <a:p>
            <a:pPr marL="0" indent="0" algn="ctr">
              <a:spcAft>
                <a:spcPts val="800"/>
              </a:spcAft>
              <a:buFont typeface="Encode Sans Semi Condensed Light"/>
              <a:buNone/>
            </a:pPr>
            <a:endParaRPr lang="en-US" sz="1200" dirty="0"/>
          </a:p>
        </p:txBody>
      </p:sp>
      <p:sp>
        <p:nvSpPr>
          <p:cNvPr id="14" name="Google Shape;1758;p28">
            <a:extLst>
              <a:ext uri="{FF2B5EF4-FFF2-40B4-BE49-F238E27FC236}">
                <a16:creationId xmlns:a16="http://schemas.microsoft.com/office/drawing/2014/main" id="{3FB4B017-1925-CB45-8300-6B67454017A5}"/>
              </a:ext>
            </a:extLst>
          </p:cNvPr>
          <p:cNvSpPr txBox="1">
            <a:spLocks/>
          </p:cNvSpPr>
          <p:nvPr/>
        </p:nvSpPr>
        <p:spPr>
          <a:xfrm>
            <a:off x="6311780" y="1696124"/>
            <a:ext cx="1477353" cy="344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0" indent="0" algn="ctr">
              <a:spcAft>
                <a:spcPts val="800"/>
              </a:spcAft>
              <a:buFont typeface="Encode Sans Semi Condensed Light"/>
              <a:buNone/>
            </a:pPr>
            <a:r>
              <a:rPr lang="en-US" sz="2000" dirty="0">
                <a:solidFill>
                  <a:schemeClr val="accent1"/>
                </a:solidFill>
              </a:rPr>
              <a:t>Background</a:t>
            </a:r>
          </a:p>
        </p:txBody>
      </p:sp>
      <p:sp>
        <p:nvSpPr>
          <p:cNvPr id="15" name="Google Shape;1756;p28">
            <a:extLst>
              <a:ext uri="{FF2B5EF4-FFF2-40B4-BE49-F238E27FC236}">
                <a16:creationId xmlns:a16="http://schemas.microsoft.com/office/drawing/2014/main" id="{8FB34296-DA60-094B-963D-FBC44B2B4474}"/>
              </a:ext>
            </a:extLst>
          </p:cNvPr>
          <p:cNvSpPr txBox="1">
            <a:spLocks/>
          </p:cNvSpPr>
          <p:nvPr/>
        </p:nvSpPr>
        <p:spPr>
          <a:xfrm>
            <a:off x="5340153" y="2040181"/>
            <a:ext cx="3803847" cy="22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0" indent="0" algn="ctr">
              <a:spcAft>
                <a:spcPts val="800"/>
              </a:spcAft>
              <a:buFont typeface="Encode Sans Semi Condensed Light"/>
              <a:buNone/>
            </a:pPr>
            <a:r>
              <a:rPr lang="en-US" sz="1200" dirty="0"/>
              <a:t>We developed PSMs that adhere to the following guidelines and frameworks:</a:t>
            </a:r>
          </a:p>
          <a:p>
            <a:pPr marL="171450" indent="-171450">
              <a:spcAft>
                <a:spcPts val="800"/>
              </a:spcAft>
            </a:pPr>
            <a:r>
              <a:rPr lang="en-US" sz="1200" dirty="0"/>
              <a:t>Problems are tasks that (a) are </a:t>
            </a:r>
            <a:r>
              <a:rPr lang="en-US" sz="1200" u="sng" dirty="0"/>
              <a:t>developmentally complex </a:t>
            </a:r>
            <a:r>
              <a:rPr lang="en-US" sz="1200" dirty="0"/>
              <a:t>for the intended respondent, (b) draw on </a:t>
            </a:r>
            <a:r>
              <a:rPr lang="en-US" sz="1200" u="sng" dirty="0"/>
              <a:t>relevant contexts</a:t>
            </a:r>
            <a:r>
              <a:rPr lang="en-US" sz="1200" dirty="0"/>
              <a:t>, and (c) may be solved </a:t>
            </a:r>
            <a:r>
              <a:rPr lang="en-US" sz="1200" u="sng" dirty="0"/>
              <a:t>using multiple strategies</a:t>
            </a:r>
            <a:r>
              <a:rPr lang="en-US" sz="1200" dirty="0"/>
              <a:t>. </a:t>
            </a:r>
          </a:p>
          <a:p>
            <a:pPr marL="171450" indent="-171450">
              <a:spcAft>
                <a:spcPts val="800"/>
              </a:spcAft>
            </a:pPr>
            <a:r>
              <a:rPr lang="en-US" sz="1200" dirty="0"/>
              <a:t>Every item meets </a:t>
            </a:r>
            <a:r>
              <a:rPr lang="en-US" sz="1200" u="sng" dirty="0"/>
              <a:t>grade-level reading expectations</a:t>
            </a:r>
            <a:r>
              <a:rPr lang="en-US" sz="1200" dirty="0"/>
              <a:t>.</a:t>
            </a:r>
          </a:p>
          <a:p>
            <a:pPr marL="171450" indent="-171450">
              <a:spcAft>
                <a:spcPts val="800"/>
              </a:spcAft>
            </a:pPr>
            <a:r>
              <a:rPr lang="en-US" sz="1200" dirty="0"/>
              <a:t>PSMs are </a:t>
            </a:r>
            <a:r>
              <a:rPr lang="en-US" sz="1200" u="sng" dirty="0"/>
              <a:t>vertically linked </a:t>
            </a:r>
            <a:r>
              <a:rPr lang="en-US" sz="1200" dirty="0"/>
              <a:t>using anchor items.</a:t>
            </a:r>
          </a:p>
          <a:p>
            <a:pPr marL="171450" indent="-171450">
              <a:spcAft>
                <a:spcPts val="800"/>
              </a:spcAft>
            </a:pPr>
            <a:r>
              <a:rPr lang="en-US" sz="1200" dirty="0"/>
              <a:t>Reports were designed and influenced by </a:t>
            </a:r>
            <a:r>
              <a:rPr lang="en-US" sz="1200" u="sng" dirty="0"/>
              <a:t>teacher input</a:t>
            </a:r>
            <a:r>
              <a:rPr lang="en-US" sz="1200" dirty="0"/>
              <a:t>. </a:t>
            </a:r>
          </a:p>
          <a:p>
            <a:pPr marL="171450" indent="-171450">
              <a:spcAft>
                <a:spcPts val="800"/>
              </a:spcAft>
            </a:pPr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26FEF2-1C79-1F4D-AC41-9E4730301663}"/>
              </a:ext>
            </a:extLst>
          </p:cNvPr>
          <p:cNvSpPr/>
          <p:nvPr/>
        </p:nvSpPr>
        <p:spPr>
          <a:xfrm>
            <a:off x="3706891" y="1935476"/>
            <a:ext cx="1633262" cy="213904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PSMs for grades 3-8 are available! Contact us for information. </a:t>
            </a:r>
          </a:p>
        </p:txBody>
      </p:sp>
      <p:sp>
        <p:nvSpPr>
          <p:cNvPr id="19" name="Google Shape;1759;p28">
            <a:extLst>
              <a:ext uri="{FF2B5EF4-FFF2-40B4-BE49-F238E27FC236}">
                <a16:creationId xmlns:a16="http://schemas.microsoft.com/office/drawing/2014/main" id="{B874E20C-0C83-264C-A911-7A103D269787}"/>
              </a:ext>
            </a:extLst>
          </p:cNvPr>
          <p:cNvSpPr txBox="1">
            <a:spLocks/>
          </p:cNvSpPr>
          <p:nvPr/>
        </p:nvSpPr>
        <p:spPr>
          <a:xfrm>
            <a:off x="77276" y="4749900"/>
            <a:ext cx="812042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ctr"/>
            <a:r>
              <a:rPr lang="en-US" sz="800"/>
              <a:t>Ideas in this manuscript stem from grant-funded research by the National Science Foundation (NSF #1720646 &amp; 1720661). Any opinions, findings, conclusions, or recommendations expressed by the authors do not necessarily reflect the views of the National Science Foundation. 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280</Words>
  <Application>Microsoft Macintosh PowerPoint</Application>
  <PresentationFormat>On-screen Show (16:9)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Nunito</vt:lpstr>
      <vt:lpstr>Walter Turncoat</vt:lpstr>
      <vt:lpstr>Calibri</vt:lpstr>
      <vt:lpstr>Arial</vt:lpstr>
      <vt:lpstr>Encode Sans Semi Condensed Light</vt:lpstr>
      <vt:lpstr>Osric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Jonathan David Bostic</cp:lastModifiedBy>
  <cp:revision>2</cp:revision>
  <dcterms:modified xsi:type="dcterms:W3CDTF">2021-06-08T18:12:12Z</dcterms:modified>
</cp:coreProperties>
</file>