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3"/>
  </p:notesMasterIdLst>
  <p:handoutMasterIdLst>
    <p:handoutMasterId r:id="rId64"/>
  </p:handoutMasterIdLst>
  <p:sldIdLst>
    <p:sldId id="339" r:id="rId5"/>
    <p:sldId id="596" r:id="rId6"/>
    <p:sldId id="675" r:id="rId7"/>
    <p:sldId id="584" r:id="rId8"/>
    <p:sldId id="664" r:id="rId9"/>
    <p:sldId id="651" r:id="rId10"/>
    <p:sldId id="607" r:id="rId11"/>
    <p:sldId id="608" r:id="rId12"/>
    <p:sldId id="609" r:id="rId13"/>
    <p:sldId id="632" r:id="rId14"/>
    <p:sldId id="654" r:id="rId15"/>
    <p:sldId id="610" r:id="rId16"/>
    <p:sldId id="655" r:id="rId17"/>
    <p:sldId id="641" r:id="rId18"/>
    <p:sldId id="611" r:id="rId19"/>
    <p:sldId id="658" r:id="rId20"/>
    <p:sldId id="592" r:id="rId21"/>
    <p:sldId id="659" r:id="rId22"/>
    <p:sldId id="642" r:id="rId23"/>
    <p:sldId id="660" r:id="rId24"/>
    <p:sldId id="656" r:id="rId25"/>
    <p:sldId id="644" r:id="rId26"/>
    <p:sldId id="645" r:id="rId27"/>
    <p:sldId id="646" r:id="rId28"/>
    <p:sldId id="665" r:id="rId29"/>
    <p:sldId id="666" r:id="rId30"/>
    <p:sldId id="667" r:id="rId31"/>
    <p:sldId id="668" r:id="rId32"/>
    <p:sldId id="669" r:id="rId33"/>
    <p:sldId id="643" r:id="rId34"/>
    <p:sldId id="670" r:id="rId35"/>
    <p:sldId id="671" r:id="rId36"/>
    <p:sldId id="672" r:id="rId37"/>
    <p:sldId id="630" r:id="rId38"/>
    <p:sldId id="595" r:id="rId39"/>
    <p:sldId id="616" r:id="rId40"/>
    <p:sldId id="617" r:id="rId41"/>
    <p:sldId id="621" r:id="rId42"/>
    <p:sldId id="650" r:id="rId43"/>
    <p:sldId id="657" r:id="rId44"/>
    <p:sldId id="620" r:id="rId45"/>
    <p:sldId id="637" r:id="rId46"/>
    <p:sldId id="631" r:id="rId47"/>
    <p:sldId id="614" r:id="rId48"/>
    <p:sldId id="638" r:id="rId49"/>
    <p:sldId id="639" r:id="rId50"/>
    <p:sldId id="640" r:id="rId51"/>
    <p:sldId id="635" r:id="rId52"/>
    <p:sldId id="593" r:id="rId53"/>
    <p:sldId id="673" r:id="rId54"/>
    <p:sldId id="622" r:id="rId55"/>
    <p:sldId id="623" r:id="rId56"/>
    <p:sldId id="603" r:id="rId57"/>
    <p:sldId id="624" r:id="rId58"/>
    <p:sldId id="599" r:id="rId59"/>
    <p:sldId id="662" r:id="rId60"/>
    <p:sldId id="663" r:id="rId61"/>
    <p:sldId id="674" r:id="rId6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F15ECB-9D42-47E6-9F3F-B0F9FE48063D}">
          <p14:sldIdLst>
            <p14:sldId id="339"/>
            <p14:sldId id="596"/>
            <p14:sldId id="675"/>
          </p14:sldIdLst>
        </p14:section>
        <p14:section name="DRK-12 Program Description" id="{50E09686-7397-4E98-AD4B-B3A7389872C3}">
          <p14:sldIdLst>
            <p14:sldId id="584"/>
            <p14:sldId id="664"/>
            <p14:sldId id="651"/>
          </p14:sldIdLst>
        </p14:section>
        <p14:section name="DRK-12 Strands" id="{31E92D50-1852-435B-BAD2-E4F63F8C665B}">
          <p14:sldIdLst>
            <p14:sldId id="607"/>
            <p14:sldId id="608"/>
            <p14:sldId id="609"/>
            <p14:sldId id="632"/>
            <p14:sldId id="654"/>
            <p14:sldId id="610"/>
            <p14:sldId id="655"/>
            <p14:sldId id="641"/>
            <p14:sldId id="611"/>
          </p14:sldIdLst>
        </p14:section>
        <p14:section name="DRK-12 Proposal Types" id="{88AE0885-063B-431F-A4DB-BBCD53C3FB74}">
          <p14:sldIdLst>
            <p14:sldId id="658"/>
            <p14:sldId id="592"/>
            <p14:sldId id="659"/>
            <p14:sldId id="642"/>
            <p14:sldId id="660"/>
            <p14:sldId id="656"/>
          </p14:sldIdLst>
        </p14:section>
        <p14:section name="Common Guidelines" id="{5BC9996D-C491-4935-B592-2FA089956D21}">
          <p14:sldIdLst>
            <p14:sldId id="644"/>
            <p14:sldId id="645"/>
            <p14:sldId id="646"/>
            <p14:sldId id="665"/>
            <p14:sldId id="666"/>
            <p14:sldId id="667"/>
            <p14:sldId id="668"/>
            <p14:sldId id="669"/>
            <p14:sldId id="643"/>
          </p14:sldIdLst>
        </p14:section>
        <p14:section name="Questions before Proposal Preparation" id="{7577F457-83CD-4011-8018-DFDECD84FB3E}">
          <p14:sldIdLst>
            <p14:sldId id="670"/>
          </p14:sldIdLst>
        </p14:section>
        <p14:section name="DRK-12 Proposal Preparation" id="{313A65E7-4E79-4125-8990-C95D61A9B984}">
          <p14:sldIdLst>
            <p14:sldId id="671"/>
            <p14:sldId id="672"/>
            <p14:sldId id="630"/>
            <p14:sldId id="595"/>
            <p14:sldId id="616"/>
            <p14:sldId id="617"/>
            <p14:sldId id="621"/>
            <p14:sldId id="650"/>
            <p14:sldId id="657"/>
            <p14:sldId id="620"/>
            <p14:sldId id="637"/>
            <p14:sldId id="631"/>
            <p14:sldId id="614"/>
          </p14:sldIdLst>
        </p14:section>
        <p14:section name="Proposal Review Process" id="{906FD631-7240-4D8D-A2F6-89E216CBD232}">
          <p14:sldIdLst>
            <p14:sldId id="638"/>
            <p14:sldId id="639"/>
            <p14:sldId id="640"/>
          </p14:sldIdLst>
        </p14:section>
        <p14:section name="DRK-12 project funding" id="{A5489A3A-919B-4A32-B4B6-F910C33A32F7}">
          <p14:sldIdLst>
            <p14:sldId id="635"/>
            <p14:sldId id="593"/>
            <p14:sldId id="673"/>
            <p14:sldId id="622"/>
          </p14:sldIdLst>
        </p14:section>
        <p14:section name="DRK-12 Program Directors" id="{7E159E59-5317-44A2-B103-DA620C9F9E6C}">
          <p14:sldIdLst>
            <p14:sldId id="623"/>
            <p14:sldId id="603"/>
            <p14:sldId id="624"/>
          </p14:sldIdLst>
        </p14:section>
        <p14:section name="CADRE" id="{466CC3FB-4BED-46F5-89AF-0EFD3E3CB803}">
          <p14:sldIdLst>
            <p14:sldId id="599"/>
            <p14:sldId id="662"/>
            <p14:sldId id="663"/>
            <p14:sldId id="67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opezfe" initials="JELF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8000"/>
    <a:srgbClr val="FF6600"/>
    <a:srgbClr val="FF9933"/>
    <a:srgbClr val="FFFF00"/>
    <a:srgbClr val="FFFF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8" autoAdjust="0"/>
    <p:restoredTop sz="86557" autoAdjust="0"/>
  </p:normalViewPr>
  <p:slideViewPr>
    <p:cSldViewPr>
      <p:cViewPr>
        <p:scale>
          <a:sx n="66" d="100"/>
          <a:sy n="66" d="100"/>
        </p:scale>
        <p:origin x="-233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t" anchorCtr="0" compatLnSpc="1">
            <a:prstTxWarp prst="textNoShape">
              <a:avLst/>
            </a:prstTxWarp>
          </a:bodyPr>
          <a:lstStyle>
            <a:lvl1pPr algn="l" defTabSz="9238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t" anchorCtr="0" compatLnSpc="1">
            <a:prstTxWarp prst="textNoShape">
              <a:avLst/>
            </a:prstTxWarp>
          </a:bodyPr>
          <a:lstStyle>
            <a:lvl1pPr algn="r" defTabSz="9238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b" anchorCtr="0" compatLnSpc="1">
            <a:prstTxWarp prst="textNoShape">
              <a:avLst/>
            </a:prstTxWarp>
          </a:bodyPr>
          <a:lstStyle>
            <a:lvl1pPr algn="l" defTabSz="9238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b" anchorCtr="0" compatLnSpc="1">
            <a:prstTxWarp prst="textNoShape">
              <a:avLst/>
            </a:prstTxWarp>
          </a:bodyPr>
          <a:lstStyle>
            <a:lvl1pPr algn="r" defTabSz="923831">
              <a:defRPr sz="1200"/>
            </a:lvl1pPr>
          </a:lstStyle>
          <a:p>
            <a:pPr>
              <a:defRPr/>
            </a:pPr>
            <a:fld id="{A1FE81D3-F492-492F-9110-1233452376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t" anchorCtr="0" compatLnSpc="1">
            <a:prstTxWarp prst="textNoShape">
              <a:avLst/>
            </a:prstTxWarp>
          </a:bodyPr>
          <a:lstStyle>
            <a:lvl1pPr algn="l" defTabSz="9238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t" anchorCtr="0" compatLnSpc="1">
            <a:prstTxWarp prst="textNoShape">
              <a:avLst/>
            </a:prstTxWarp>
          </a:bodyPr>
          <a:lstStyle>
            <a:lvl1pPr algn="r" defTabSz="9238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b" anchorCtr="0" compatLnSpc="1">
            <a:prstTxWarp prst="textNoShape">
              <a:avLst/>
            </a:prstTxWarp>
          </a:bodyPr>
          <a:lstStyle>
            <a:lvl1pPr algn="l" defTabSz="92383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5" tIns="46209" rIns="92415" bIns="46209" numCol="1" anchor="b" anchorCtr="0" compatLnSpc="1">
            <a:prstTxWarp prst="textNoShape">
              <a:avLst/>
            </a:prstTxWarp>
          </a:bodyPr>
          <a:lstStyle>
            <a:lvl1pPr algn="r" defTabSz="923831">
              <a:defRPr sz="1200"/>
            </a:lvl1pPr>
          </a:lstStyle>
          <a:p>
            <a:pPr>
              <a:defRPr/>
            </a:pPr>
            <a:fld id="{70B49587-7543-4091-BAF4-A66716748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38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57A26-3450-4601-BDAC-71A125B9D8D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these projects should have a direct impact on teaching and teachers and the measurable outcomes should include demonstrable changes in teaching practice.</a:t>
            </a: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90A7FC-DD7D-4BC6-8A9A-954486ACD8B8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Bullet number 3 is redundant if the community of practice on the previous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8B39E-F082-4FCF-A7F6-E147BD0CF936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we should raise the issue of a theory of action</a:t>
            </a:r>
            <a:r>
              <a:rPr lang="en-US" baseline="0" dirty="0" smtClean="0"/>
              <a:t> or logic model.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9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addresses one of the elements</a:t>
            </a:r>
            <a:r>
              <a:rPr lang="en-US" baseline="0" dirty="0" smtClean="0"/>
              <a:t> for ensuring that the R &amp; D product can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5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 that proposals are sorted into panels based on this project</a:t>
            </a:r>
            <a:r>
              <a:rPr lang="en-US" baseline="0" dirty="0" smtClean="0"/>
              <a:t> summary.  It should be clear and informative.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Add..how will they be adopted</a:t>
            </a:r>
            <a:r>
              <a:rPr lang="en-US" baseline="0" dirty="0" smtClean="0"/>
              <a:t> broadly.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bios of all key personnel should be included in the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people not to include evaluation or planning documents like Logic</a:t>
            </a:r>
            <a:r>
              <a:rPr lang="en-US" baseline="0" dirty="0" smtClean="0"/>
              <a:t> Models as a supplementary document. If the Logic Model is important it needs to be included in the 15 pages of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statement</a:t>
            </a:r>
            <a:r>
              <a:rPr lang="en-US" baseline="0" dirty="0" smtClean="0"/>
              <a:t> about direct costs is not 100% correct since it depends on what that institution includes in the indirect costs.  There are (or were) institutions that had indirect cost rates that did not include typical support activities.  I don’t know if this is still true.  You might need to insert a weasel word.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Letters of support, Data Management Plan, Post Doctoral Mentoring</a:t>
            </a:r>
            <a:r>
              <a:rPr lang="en-US" baseline="0" dirty="0" smtClean="0"/>
              <a:t> plans, and list of personnel… are included in the supplementary documents or appendices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should probably add</a:t>
            </a:r>
            <a:r>
              <a:rPr lang="en-US" baseline="0" dirty="0" smtClean="0"/>
              <a:t> me for questions and as a place holder under Strand 2 (Michael)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highlight some of the changes from previous solicitation.</a:t>
            </a:r>
          </a:p>
          <a:p>
            <a:r>
              <a:rPr lang="en-US" dirty="0" smtClean="0"/>
              <a:t>Please type your questions in the chat window and we will take them at</a:t>
            </a:r>
            <a:r>
              <a:rPr lang="en-US" baseline="0" dirty="0" smtClean="0"/>
              <a:t> the question periods.</a:t>
            </a:r>
          </a:p>
          <a:p>
            <a:r>
              <a:rPr lang="en-US" baseline="0" dirty="0" smtClean="0"/>
              <a:t>I will get into the Proposal preparation and review process as it relates to the DRK-12 program. This information may be more familiar for very experienced PIs, so I will note some particular areas of difference</a:t>
            </a:r>
          </a:p>
          <a:p>
            <a:r>
              <a:rPr lang="en-US" baseline="0" dirty="0" smtClean="0"/>
              <a:t>After a second round of questions, I will give you some information on further information and potential resources, then provide a final round of question and answer period.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65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B8AFD-C6D5-4F4D-904E-1FBFDD82070A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 should be some emphasis that NSF wants to support assessments of knowledge,</a:t>
            </a:r>
            <a:r>
              <a:rPr lang="en-US" baseline="0" dirty="0" smtClean="0"/>
              <a:t> skills and processes now deemed difficult to assess.  This is a strand that calls for innovation in the form of assessments that go substantially beyond what is currently available. Also emphasize the issues of fairness and cultural and linguistic sensitivity.</a:t>
            </a: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D3AE17-75DA-4C4B-AC41-A176D224EC9C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Unlike</a:t>
            </a:r>
            <a:r>
              <a:rPr lang="en-US" baseline="0" dirty="0" smtClean="0"/>
              <a:t> strand 3, this strand allows for the addition of teacher materials to the extent that they are integral to the student materials.  </a:t>
            </a:r>
          </a:p>
          <a:p>
            <a:r>
              <a:rPr lang="en-US" baseline="0" dirty="0" smtClean="0"/>
              <a:t>Again, innovation based on sound theories and predictive models are encouraged.</a:t>
            </a:r>
          </a:p>
          <a:p>
            <a:r>
              <a:rPr lang="en-US" baseline="0" dirty="0" smtClean="0"/>
              <a:t>These materials should go beyond what is commercially supported today.</a:t>
            </a: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9FA7F-4B57-40C7-A00C-91DB11BBC561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Also encouraged are new areas of learning not part of the traditional</a:t>
            </a:r>
            <a:r>
              <a:rPr lang="en-US" baseline="0" dirty="0" smtClean="0"/>
              <a:t> curriculum such as engineering education, computational thinking, systems thinking, and so forth. </a:t>
            </a:r>
          </a:p>
          <a:p>
            <a:r>
              <a:rPr lang="en-US" baseline="0" dirty="0" smtClean="0"/>
              <a:t>In addition projects that organize materials in ways that promote learning (again, based on sound theory and a literature base) are encouraged.</a:t>
            </a:r>
          </a:p>
          <a:p>
            <a:r>
              <a:rPr lang="en-US" baseline="0" dirty="0" smtClean="0"/>
              <a:t>Emphasize the requirement that these materials have an explicit role in classrooms and that they are developed for adoption!  A reasonable plan for adoption should be included even if not implementable as part of the award.</a:t>
            </a: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9FA7F-4B57-40C7-A00C-91DB11BBC561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emphasize in current educational settings requires</a:t>
            </a:r>
            <a:r>
              <a:rPr lang="en-US" baseline="0" dirty="0" smtClean="0"/>
              <a:t> the PI to demonstrate that the RMT is a significant change to what currently exists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49587-7543-4091-BAF4-A667167482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2290-A865-4658-B0D6-DBBBBC031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78C16-DE8C-42C8-8721-A930C42DC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F2CBD-ACE8-4597-BB8E-EC13B9F44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 typeface="Arial" pitchFamily="34" charset="0"/>
              <a:buChar char="•"/>
              <a:defRPr/>
            </a:lvl1pPr>
            <a:lvl2pPr>
              <a:buSzPct val="85000"/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4A76-38CC-4080-8E8F-EB33C50D6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FDF5-87A7-4370-A5D2-F0EA05A12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097F0-915E-4BCA-8DBE-C619493B1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EEDB-4B49-4899-AEB1-5699A0277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68A2-C966-4F7A-9267-0B78F0B18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5F6A3-34F5-46AE-8D42-949BE0287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F55E-6925-47CD-882E-E673BBDD2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29E0F-AFCC-40B1-A067-FE5D921BE9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/>
              <a:t>REESE/DRK12 Outreach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17F748-6C98-4ED7-8FF9-E8CADA98FF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f.gov/pubs/2013/nsf13126/nsf13126.pdf?WT.mc_id=USNSF_124" TargetMode="External"/><Relationship Id="rId3" Type="http://schemas.openxmlformats.org/officeDocument/2006/relationships/hyperlink" Target="http://www.nsf.gov/pubs/2013/nsf13127/nsf13127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DRLDRK12@nsf.gov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adrek12.org/" TargetMode="External"/><Relationship Id="rId4" Type="http://schemas.openxmlformats.org/officeDocument/2006/relationships/hyperlink" Target="mailto:cadre@edc.org" TargetMode="External"/><Relationship Id="rId5" Type="http://schemas.openxmlformats.org/officeDocument/2006/relationships/hyperlink" Target="http://facebook.com/cadrek12" TargetMode="External"/><Relationship Id="rId6" Type="http://schemas.openxmlformats.org/officeDocument/2006/relationships/hyperlink" Target="http://twitter.com/cadrek12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cadrek12.org/project-smart-search" TargetMode="External"/><Relationship Id="rId5" Type="http://schemas.openxmlformats.org/officeDocument/2006/relationships/hyperlink" Target="http://cadrek12.org/cadre-sponsored-products-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drek12.org/resources/nsf-proposal-writing-resources" TargetMode="External"/><Relationship Id="rId3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Discovery Research K-12</a:t>
            </a:r>
            <a:br>
              <a:rPr lang="en-US" smtClean="0"/>
            </a:br>
            <a:r>
              <a:rPr lang="en-US" smtClean="0"/>
              <a:t>(DR K-12) Program</a:t>
            </a:r>
            <a:br>
              <a:rPr lang="en-US" smtClean="0"/>
            </a:b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Division of Research on Learning in Formal and Informal Settings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Program Solicitation: NSF 13-601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0"/>
          <a:ext cx="9144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Photo Editor Photo" r:id="rId4" imgW="11298227" imgH="952633" progId="">
                  <p:embed/>
                </p:oleObj>
              </mc:Choice>
              <mc:Fallback>
                <p:oleObj name="Photo Editor Photo" r:id="rId4" imgW="11298227" imgH="952633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 rot="21308128">
            <a:off x="2307613" y="3984267"/>
            <a:ext cx="451676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i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pPr algn="l">
              <a:defRPr/>
            </a:pPr>
            <a:r>
              <a:rPr lang="en-US" sz="2800" dirty="0" smtClean="0">
                <a:solidFill>
                  <a:srgbClr val="000090"/>
                </a:solidFill>
              </a:rPr>
              <a:t/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u="sng" dirty="0" smtClean="0">
                <a:solidFill>
                  <a:srgbClr val="000090"/>
                </a:solidFill>
                <a:effectLst/>
              </a:rPr>
              <a:t>Learning Strand</a:t>
            </a:r>
            <a:r>
              <a:rPr lang="en-US" sz="2800" dirty="0" smtClean="0">
                <a:solidFill>
                  <a:srgbClr val="000090"/>
                </a:solidFill>
                <a:effectLst/>
              </a:rPr>
              <a:t>: Propose to research and develop RMTs for students  </a:t>
            </a:r>
            <a:endParaRPr lang="en-US" sz="2800" b="0" dirty="0">
              <a:solidFill>
                <a:srgbClr val="00009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01000" cy="51054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DRK-12 is particularly interested in proposals that</a:t>
            </a:r>
          </a:p>
          <a:p>
            <a:pPr>
              <a:defRPr/>
            </a:pPr>
            <a:r>
              <a:rPr lang="en-US" sz="2800" dirty="0" smtClean="0"/>
              <a:t>Focus on new </a:t>
            </a:r>
            <a:r>
              <a:rPr lang="en-US" sz="2800" dirty="0"/>
              <a:t>areas of learning not part of the traditional curriculum </a:t>
            </a:r>
            <a:r>
              <a:rPr lang="en-US" sz="2800" dirty="0" smtClean="0"/>
              <a:t>(i.e. engineering </a:t>
            </a:r>
            <a:r>
              <a:rPr lang="en-US" sz="2800" dirty="0"/>
              <a:t>education, computational thinking, systems </a:t>
            </a:r>
            <a:r>
              <a:rPr lang="en-US" sz="2800" dirty="0" smtClean="0"/>
              <a:t>thinking)</a:t>
            </a:r>
          </a:p>
          <a:p>
            <a:pPr>
              <a:defRPr/>
            </a:pPr>
            <a:r>
              <a:rPr lang="en-US" sz="2800" dirty="0" smtClean="0"/>
              <a:t>Effectively engage all students</a:t>
            </a:r>
          </a:p>
          <a:p>
            <a:pPr>
              <a:defRPr/>
            </a:pPr>
            <a:r>
              <a:rPr lang="en-US" sz="2800" dirty="0" smtClean="0"/>
              <a:t>Have an explicit role in classrooms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686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838200"/>
          </a:xfrm>
        </p:spPr>
        <p:txBody>
          <a:bodyPr/>
          <a:lstStyle/>
          <a:p>
            <a:pPr algn="l"/>
            <a:r>
              <a:rPr lang="en-US" sz="3200" u="sng" dirty="0" smtClean="0"/>
              <a:t>Learning Strand</a:t>
            </a:r>
            <a:r>
              <a:rPr lang="en-US" sz="3200" dirty="0" smtClean="0"/>
              <a:t>: Proposals may focus 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 smtClean="0"/>
              <a:t>RMTs that could be implemented in current educational settings </a:t>
            </a:r>
          </a:p>
          <a:p>
            <a:pPr lvl="1"/>
            <a:r>
              <a:rPr lang="en-US" dirty="0" smtClean="0"/>
              <a:t>Proposals need to show how this could enhance learning</a:t>
            </a:r>
          </a:p>
          <a:p>
            <a:pPr lvl="1"/>
            <a:r>
              <a:rPr lang="en-US" dirty="0"/>
              <a:t>Proposals must demonstrate how the focus is </a:t>
            </a:r>
            <a:r>
              <a:rPr lang="en-US" dirty="0" smtClean="0"/>
              <a:t>related to important current challenges</a:t>
            </a:r>
          </a:p>
          <a:p>
            <a:r>
              <a:rPr lang="en-US" dirty="0" smtClean="0"/>
              <a:t>RMTs that challenge current practice and envision a fundamentally different  learning environment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7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13716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Teaching Strand: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Propose to research and develop RMTs to help teachers provide high quality STEM education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20000" cy="4648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dirty="0" smtClean="0"/>
              <a:t>Innovative models to recruit, develop, induct, and retain STEM teachers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dirty="0" smtClean="0"/>
              <a:t>Resources for helping pre- and in-service teachers develop content and pedagogical knowledge and skills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dirty="0" smtClean="0"/>
              <a:t>Tools for sharing teaching expertise within schools, districts and states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2800" dirty="0" smtClean="0"/>
              <a:t>Tools to help teachers customize instruction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sz="2800" u="sng" dirty="0">
                <a:solidFill>
                  <a:srgbClr val="2D2DB9">
                    <a:lumMod val="75000"/>
                  </a:srgbClr>
                </a:solidFill>
                <a:effectLst/>
              </a:rPr>
              <a:t>Teaching Strand: </a:t>
            </a:r>
            <a:r>
              <a:rPr lang="en-US" sz="2800" dirty="0" smtClean="0">
                <a:solidFill>
                  <a:srgbClr val="2D2DB9">
                    <a:lumMod val="75000"/>
                  </a:srgbClr>
                </a:solidFill>
                <a:effectLst/>
              </a:rPr>
              <a:t>Propose to </a:t>
            </a:r>
            <a:r>
              <a:rPr lang="en-US" sz="2800" dirty="0">
                <a:solidFill>
                  <a:srgbClr val="2D2DB9">
                    <a:lumMod val="75000"/>
                  </a:srgbClr>
                </a:solidFill>
                <a:effectLst/>
              </a:rPr>
              <a:t>research and develop RMTs to help teachers provide high quality STEM education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proposals must have appropriate research designs that explore the relationships among teacher knowledge, teacher practice and use of the RMT, and student learning.</a:t>
            </a:r>
          </a:p>
          <a:p>
            <a:r>
              <a:rPr lang="en-US" dirty="0" smtClean="0"/>
              <a:t>Pre-service projects are encouraged but funding cannot be used for tuition for undergraduates.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2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391400" cy="1143000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2D2DB9">
                    <a:lumMod val="75000"/>
                  </a:srgbClr>
                </a:solidFill>
                <a:effectLst/>
              </a:rPr>
              <a:t>Implementation </a:t>
            </a:r>
            <a:r>
              <a:rPr lang="en-US" sz="3200" u="sng" dirty="0">
                <a:solidFill>
                  <a:srgbClr val="2D2DB9">
                    <a:lumMod val="75000"/>
                  </a:srgbClr>
                </a:solidFill>
                <a:effectLst/>
              </a:rPr>
              <a:t>Research Strand</a:t>
            </a:r>
            <a:r>
              <a:rPr lang="en-US" sz="3200" dirty="0">
                <a:solidFill>
                  <a:srgbClr val="2D2DB9">
                    <a:lumMod val="75000"/>
                  </a:srgbClr>
                </a:solidFill>
                <a:effectLst/>
              </a:rPr>
              <a:t>: </a:t>
            </a:r>
            <a:r>
              <a:rPr lang="en-US" sz="3200" dirty="0" smtClean="0">
                <a:solidFill>
                  <a:srgbClr val="2D2DB9">
                    <a:lumMod val="75000"/>
                  </a:srgbClr>
                </a:solidFill>
                <a:effectLst/>
              </a:rPr>
              <a:t>Propose to research </a:t>
            </a:r>
            <a:r>
              <a:rPr lang="en-US" sz="3200" dirty="0">
                <a:solidFill>
                  <a:srgbClr val="2D2DB9">
                    <a:lumMod val="75000"/>
                  </a:srgbClr>
                </a:solidFill>
                <a:effectLst/>
              </a:rPr>
              <a:t>the factors that contribute to successful </a:t>
            </a:r>
            <a:r>
              <a:rPr lang="en-US" sz="3200" dirty="0" smtClean="0">
                <a:solidFill>
                  <a:srgbClr val="2D2DB9">
                    <a:lumMod val="75000"/>
                  </a:srgbClr>
                </a:solidFill>
                <a:effectLst/>
              </a:rPr>
              <a:t>high-quality </a:t>
            </a:r>
            <a:r>
              <a:rPr lang="en-US" sz="3200" dirty="0">
                <a:solidFill>
                  <a:srgbClr val="2D2DB9">
                    <a:lumMod val="75000"/>
                  </a:srgbClr>
                </a:solidFill>
                <a:effectLst/>
              </a:rPr>
              <a:t>innovations </a:t>
            </a:r>
            <a:r>
              <a:rPr lang="en-US" sz="3200" dirty="0" smtClean="0">
                <a:solidFill>
                  <a:srgbClr val="2D2DB9">
                    <a:lumMod val="75000"/>
                  </a:srgbClr>
                </a:solidFill>
                <a:effectLst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2590800"/>
            <a:ext cx="8610600" cy="4572000"/>
          </a:xfrm>
        </p:spPr>
        <p:txBody>
          <a:bodyPr/>
          <a:lstStyle/>
          <a:p>
            <a:r>
              <a:rPr lang="en-US" sz="2800" dirty="0" smtClean="0"/>
              <a:t>Proposals that examine how a community of practice (researchers, developers and practitioners) forms to identify, refine or develop appropriate RMTs</a:t>
            </a:r>
          </a:p>
          <a:p>
            <a:r>
              <a:rPr lang="en-US" sz="2800" dirty="0" smtClean="0"/>
              <a:t>Proposals that investigate the factors that enhance or impede the implementation of an RMT to determine what works for whom and under what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5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  <a:effectLst/>
              </a:rPr>
              <a:t>Implementation Research Strand: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Propose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/>
              </a:rPr>
              <a:t>research the factors that contribute to successful high-quality innovations 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620000" cy="3581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Proposals that study the conditions necessary for implementation of RMTs in wider contexts</a:t>
            </a:r>
          </a:p>
          <a:p>
            <a:pPr>
              <a:defRPr/>
            </a:pPr>
            <a:r>
              <a:rPr lang="en-US" sz="2800" dirty="0" smtClean="0"/>
              <a:t>Proposals that develop evidence of the efficacy or effectiveness of a previously developed RMT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Types of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239000" cy="4495800"/>
          </a:xfrm>
        </p:spPr>
        <p:txBody>
          <a:bodyPr/>
          <a:lstStyle/>
          <a:p>
            <a:r>
              <a:rPr lang="en-US" sz="4000" dirty="0" smtClean="0"/>
              <a:t>Exploratory</a:t>
            </a:r>
          </a:p>
          <a:p>
            <a:r>
              <a:rPr lang="en-US" sz="4000" dirty="0" smtClean="0"/>
              <a:t>Full Design and Development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432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Exploratory Proposals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620000" cy="5257800"/>
          </a:xfrm>
        </p:spPr>
        <p:txBody>
          <a:bodyPr/>
          <a:lstStyle/>
          <a:p>
            <a:r>
              <a:rPr lang="en-US" dirty="0" smtClean="0"/>
              <a:t>Undertake early research and development of innovative RMTs or substantively revise an existing RMT.</a:t>
            </a:r>
          </a:p>
          <a:p>
            <a:r>
              <a:rPr lang="en-US" dirty="0" smtClean="0"/>
              <a:t>Establish plausible hypotheses for research and development activities</a:t>
            </a:r>
          </a:p>
          <a:p>
            <a:r>
              <a:rPr lang="en-US" dirty="0" smtClean="0"/>
              <a:t>Develop appropriate measures for assessing the RMT including ways to determine appropriate levels of technical quality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200" dirty="0" smtClean="0"/>
              <a:t>Exploratory Proposals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467600" cy="48006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roduce </a:t>
            </a:r>
            <a:r>
              <a:rPr lang="en-US" dirty="0"/>
              <a:t>empirical evidence to inform further research and development </a:t>
            </a:r>
          </a:p>
          <a:p>
            <a:r>
              <a:rPr lang="en-US" smtClean="0"/>
              <a:t>Are consistent </a:t>
            </a:r>
            <a:r>
              <a:rPr lang="en-US" dirty="0"/>
              <a:t>with the Early Stages and Exploratory type of research and development in the </a:t>
            </a:r>
            <a:r>
              <a:rPr lang="en-US" i="1" dirty="0"/>
              <a:t>Common Guidelines for Educational Research and </a:t>
            </a:r>
            <a:r>
              <a:rPr lang="en-US" i="1" dirty="0" smtClean="0"/>
              <a:t>Development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Full Design and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43800" cy="4953000"/>
          </a:xfrm>
        </p:spPr>
        <p:txBody>
          <a:bodyPr/>
          <a:lstStyle/>
          <a:p>
            <a:r>
              <a:rPr lang="en-US" dirty="0" smtClean="0"/>
              <a:t>Build </a:t>
            </a:r>
            <a:r>
              <a:rPr lang="en-US" dirty="0"/>
              <a:t>on promising </a:t>
            </a:r>
            <a:r>
              <a:rPr lang="en-US" dirty="0" smtClean="0"/>
              <a:t>projects funded by NSF or others where there is evidence of effectiveness from small studies</a:t>
            </a:r>
          </a:p>
          <a:p>
            <a:r>
              <a:rPr lang="en-US" dirty="0" smtClean="0"/>
              <a:t>Build on solid theories of learning</a:t>
            </a:r>
          </a:p>
          <a:p>
            <a:r>
              <a:rPr lang="en-US" dirty="0" smtClean="0"/>
              <a:t>Have plans for creating, validating or using existing instruments to assess learning</a:t>
            </a:r>
          </a:p>
          <a:p>
            <a:r>
              <a:rPr lang="en-US" dirty="0" smtClean="0"/>
              <a:t>Have appropriate research designs and analysis plans to assess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7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Important 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/>
              <a:t>Full Proposals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October 16, 2014</a:t>
            </a:r>
          </a:p>
        </p:txBody>
      </p:sp>
      <p:pic>
        <p:nvPicPr>
          <p:cNvPr id="4" name="Picture 4" descr="Participants in the Modeling Across the Curriculum Proj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200" dirty="0" smtClean="0"/>
              <a:t>Full Design and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495800"/>
          </a:xfrm>
        </p:spPr>
        <p:txBody>
          <a:bodyPr/>
          <a:lstStyle/>
          <a:p>
            <a:r>
              <a:rPr lang="en-US" dirty="0"/>
              <a:t>Result in useable products that have evidence of feasibility and </a:t>
            </a:r>
            <a:r>
              <a:rPr lang="en-US" dirty="0" smtClean="0"/>
              <a:t>effectiveness</a:t>
            </a:r>
          </a:p>
          <a:p>
            <a:r>
              <a:rPr lang="en-US" dirty="0" smtClean="0"/>
              <a:t>Are expected to contribute to theory and lead to peer reviewed publications</a:t>
            </a:r>
            <a:endParaRPr lang="en-US" dirty="0"/>
          </a:p>
          <a:p>
            <a:r>
              <a:rPr lang="en-US" dirty="0" smtClean="0"/>
              <a:t>Are consistent with the Design and Development type of research and development in the </a:t>
            </a:r>
            <a:r>
              <a:rPr lang="en-US" i="1" dirty="0" smtClean="0"/>
              <a:t>Common Guidelines for Educational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9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3200" dirty="0" smtClean="0"/>
              <a:t>Conferences, Workshops, &amp; Syntheses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0" cy="4572000"/>
          </a:xfrm>
        </p:spPr>
        <p:txBody>
          <a:bodyPr/>
          <a:lstStyle/>
          <a:p>
            <a:r>
              <a:rPr lang="en-US" dirty="0" smtClean="0"/>
              <a:t>Need to be well-focused and related to the goals of DRK-12</a:t>
            </a:r>
          </a:p>
          <a:p>
            <a:r>
              <a:rPr lang="en-US" dirty="0" smtClean="0"/>
              <a:t>Should generate a product that is useful to those who did not attend the meeting</a:t>
            </a:r>
          </a:p>
          <a:p>
            <a:r>
              <a:rPr lang="en-US" dirty="0" smtClean="0"/>
              <a:t>Involve a diverse set of attendees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/>
              <a:t>What are the </a:t>
            </a:r>
            <a:r>
              <a:rPr lang="en-US" sz="3200" i="1" dirty="0" smtClean="0"/>
              <a:t>Common Guidelines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NSF </a:t>
            </a:r>
            <a:r>
              <a:rPr lang="en-US" dirty="0" smtClean="0"/>
              <a:t>13-126 - Joint effort between NSF and the Institute for Education Sciences at the U.S. Department of Education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www.nsf.gov/pubs/2013/nsf13126/nsf13126.pdf?WT.mc_id=USNSF_124</a:t>
            </a:r>
            <a:endParaRPr lang="en-US" dirty="0" smtClean="0"/>
          </a:p>
          <a:p>
            <a:r>
              <a:rPr lang="en-US" dirty="0" smtClean="0"/>
              <a:t>NSF 13-127 - Set </a:t>
            </a:r>
            <a:r>
              <a:rPr lang="en-US" dirty="0"/>
              <a:t>of FAQs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http://www.nsf.gov/pubs/2013/nsf13127/nsf13127.pdf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2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3200" dirty="0"/>
              <a:t>Goals of the </a:t>
            </a:r>
            <a:r>
              <a:rPr lang="en-GB" sz="3200" i="1" dirty="0"/>
              <a:t>Common Guidelines </a:t>
            </a:r>
            <a:r>
              <a:rPr lang="en-GB" sz="3200" dirty="0"/>
              <a:t>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153400" cy="4724400"/>
          </a:xfrm>
        </p:spPr>
        <p:txBody>
          <a:bodyPr/>
          <a:lstStyle/>
          <a:p>
            <a:r>
              <a:rPr lang="en-GB" sz="2800" dirty="0"/>
              <a:t>Improve the quality and pace of findings from education </a:t>
            </a:r>
            <a:r>
              <a:rPr lang="en-GB" sz="2800" dirty="0">
                <a:solidFill>
                  <a:srgbClr val="FF0000"/>
                </a:solidFill>
              </a:rPr>
              <a:t>research and development </a:t>
            </a:r>
            <a:r>
              <a:rPr lang="en-GB" sz="2800" dirty="0"/>
              <a:t>proposals</a:t>
            </a:r>
            <a:r>
              <a:rPr lang="en-GB" sz="2800" dirty="0">
                <a:solidFill>
                  <a:srgbClr val="7030A0"/>
                </a:solidFill>
              </a:rPr>
              <a:t> </a:t>
            </a:r>
          </a:p>
          <a:p>
            <a:r>
              <a:rPr lang="en-GB" sz="2800" dirty="0"/>
              <a:t>Develop an education infrastructure that supports more rapid and efficient knowledge development</a:t>
            </a:r>
            <a:endParaRPr lang="en-US" sz="2800" dirty="0"/>
          </a:p>
          <a:p>
            <a:r>
              <a:rPr lang="en-GB" sz="2800" dirty="0"/>
              <a:t>Aid NSF and ED in making informed choices about where to invest scarce research and development dollars</a:t>
            </a:r>
          </a:p>
          <a:p>
            <a:r>
              <a:rPr lang="en-GB" sz="2800" dirty="0"/>
              <a:t>Provide clarity for the field (and within the two agencies)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00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3200" dirty="0" smtClean="0"/>
              <a:t>Types of Studies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543800" cy="4953000"/>
          </a:xfrm>
        </p:spPr>
        <p:txBody>
          <a:bodyPr/>
          <a:lstStyle/>
          <a:p>
            <a:r>
              <a:rPr lang="en-US" sz="2400" dirty="0"/>
              <a:t>Foundational research and development studies</a:t>
            </a:r>
          </a:p>
          <a:p>
            <a:pPr lvl="1"/>
            <a:r>
              <a:rPr lang="en-US" sz="2400" dirty="0" smtClean="0"/>
              <a:t>Generate fundamental knowledge that may contribute to teaching and/or learning</a:t>
            </a:r>
          </a:p>
          <a:p>
            <a:r>
              <a:rPr lang="en-US" sz="2400" dirty="0" smtClean="0"/>
              <a:t>Early </a:t>
            </a:r>
            <a:r>
              <a:rPr lang="en-US" sz="2400" dirty="0"/>
              <a:t>stage/exploratory studies</a:t>
            </a:r>
          </a:p>
          <a:p>
            <a:pPr lvl="1"/>
            <a:r>
              <a:rPr lang="en-US" sz="2400" dirty="0"/>
              <a:t>Examine relationships among constructs to establish logical connections</a:t>
            </a:r>
          </a:p>
          <a:p>
            <a:r>
              <a:rPr lang="en-US" sz="2400" dirty="0"/>
              <a:t>Design and development studies</a:t>
            </a:r>
          </a:p>
          <a:p>
            <a:pPr lvl="1"/>
            <a:r>
              <a:rPr lang="en-US" sz="2400" dirty="0"/>
              <a:t>Design and iteratively develop particular interventions (programs, policies, practices or technologies); can also pilot test fully developed intervention to see if it achieves its intended </a:t>
            </a:r>
            <a:r>
              <a:rPr lang="en-US" sz="2400" dirty="0" smtClean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625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/>
              <a:t>Types of </a:t>
            </a:r>
            <a:r>
              <a:rPr lang="en-US" sz="3200" dirty="0" smtClean="0"/>
              <a:t>Studies - 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43800" cy="4495800"/>
          </a:xfrm>
        </p:spPr>
        <p:txBody>
          <a:bodyPr/>
          <a:lstStyle/>
          <a:p>
            <a:r>
              <a:rPr lang="en-US" sz="2800" dirty="0" smtClean="0"/>
              <a:t>Efficacy research and development 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esting </a:t>
            </a:r>
            <a:r>
              <a:rPr lang="en-US" sz="2000" dirty="0"/>
              <a:t>of a strategy or intervention under “ideal” circumstances, including with a higher level of support or developer involvement than would be the case under normal </a:t>
            </a:r>
            <a:r>
              <a:rPr lang="en-US" sz="2000" dirty="0" smtClean="0"/>
              <a:t>circumstances</a:t>
            </a:r>
          </a:p>
          <a:p>
            <a:r>
              <a:rPr lang="en-US" sz="2800" dirty="0" smtClean="0"/>
              <a:t>Effectiveness research and development 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ffectiveness </a:t>
            </a:r>
            <a:r>
              <a:rPr lang="en-US" sz="2000" dirty="0"/>
              <a:t>of a strategy or intervention under circumstances that would typically </a:t>
            </a:r>
            <a:r>
              <a:rPr lang="en-US" sz="2000" dirty="0" smtClean="0"/>
              <a:t>prevail</a:t>
            </a:r>
          </a:p>
          <a:p>
            <a:r>
              <a:rPr lang="en-US" sz="2800" dirty="0"/>
              <a:t>Scale-up </a:t>
            </a:r>
            <a:r>
              <a:rPr lang="en-US" sz="2800" dirty="0" smtClean="0"/>
              <a:t>studies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ffectiveness </a:t>
            </a:r>
            <a:r>
              <a:rPr lang="en-US" sz="2000" dirty="0"/>
              <a:t>in a wide range of populations, contexts, and circumstances, without substantial developer involvement in implementation or evaluation.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6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295400"/>
          </a:xfrm>
        </p:spPr>
        <p:txBody>
          <a:bodyPr/>
          <a:lstStyle/>
          <a:p>
            <a:r>
              <a:rPr lang="en-US" sz="3200" dirty="0" smtClean="0"/>
              <a:t>Example:  Design &amp; Development -   Purpose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67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Develop </a:t>
            </a:r>
            <a:r>
              <a:rPr lang="en-US" sz="2800" dirty="0"/>
              <a:t>new or improved interventions or strategies to achieve well-specified learning goals or </a:t>
            </a:r>
            <a:r>
              <a:rPr lang="en-US" sz="2800" dirty="0" smtClean="0"/>
              <a:t>objectives</a:t>
            </a:r>
          </a:p>
          <a:p>
            <a:r>
              <a:rPr lang="en-US" sz="2800" dirty="0" smtClean="0"/>
              <a:t>Development of a solution</a:t>
            </a:r>
          </a:p>
          <a:p>
            <a:r>
              <a:rPr lang="en-US" sz="2800" dirty="0" smtClean="0"/>
              <a:t>Creation of measures to assess implementation of the solution</a:t>
            </a:r>
          </a:p>
          <a:p>
            <a:r>
              <a:rPr lang="en-US" sz="2800" dirty="0" smtClean="0"/>
              <a:t>Collection of data on the feasibility of implementation</a:t>
            </a:r>
          </a:p>
          <a:p>
            <a:r>
              <a:rPr lang="en-US" sz="2800" dirty="0" smtClean="0"/>
              <a:t>Conduct a pilot study to examine promise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sz="3200" dirty="0" smtClean="0"/>
              <a:t>Design &amp; Development -  Justification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5315857"/>
          </a:xfrm>
        </p:spPr>
        <p:txBody>
          <a:bodyPr/>
          <a:lstStyle/>
          <a:p>
            <a:r>
              <a:rPr lang="en-US" dirty="0" smtClean="0"/>
              <a:t>Policy and/or practical significance </a:t>
            </a:r>
          </a:p>
          <a:p>
            <a:pPr lvl="1"/>
            <a:r>
              <a:rPr lang="en-US" dirty="0" smtClean="0"/>
              <a:t>Proposal should provide a compelling rationale</a:t>
            </a:r>
          </a:p>
          <a:p>
            <a:r>
              <a:rPr lang="en-US" dirty="0" smtClean="0"/>
              <a:t>Theoretical and Empirical Basis</a:t>
            </a:r>
          </a:p>
          <a:p>
            <a:pPr lvl="1"/>
            <a:r>
              <a:rPr lang="en-US" dirty="0" smtClean="0"/>
              <a:t>Strong justification for development</a:t>
            </a:r>
          </a:p>
          <a:p>
            <a:pPr lvl="1"/>
            <a:r>
              <a:rPr lang="en-US" dirty="0" smtClean="0"/>
              <a:t>Description of the initial concept for the planned investigation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08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&amp; Development - Evidence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0" cy="4267200"/>
          </a:xfrm>
        </p:spPr>
        <p:txBody>
          <a:bodyPr/>
          <a:lstStyle/>
          <a:p>
            <a:r>
              <a:rPr lang="en-US" dirty="0" smtClean="0"/>
              <a:t>Project Outcomes</a:t>
            </a:r>
          </a:p>
          <a:p>
            <a:pPr lvl="1"/>
            <a:r>
              <a:rPr lang="en-US" dirty="0" smtClean="0"/>
              <a:t>Fully developed version of RMT</a:t>
            </a:r>
          </a:p>
          <a:p>
            <a:pPr lvl="1"/>
            <a:r>
              <a:rPr lang="en-US" dirty="0" smtClean="0"/>
              <a:t>Well-specified theory of action</a:t>
            </a:r>
          </a:p>
          <a:p>
            <a:pPr lvl="1"/>
            <a:r>
              <a:rPr lang="en-US" dirty="0" smtClean="0"/>
              <a:t>Descriptions of major design iterations</a:t>
            </a:r>
          </a:p>
          <a:p>
            <a:pPr lvl="1"/>
            <a:r>
              <a:rPr lang="en-US" dirty="0" smtClean="0"/>
              <a:t>Empirical evidence of adjustments made</a:t>
            </a:r>
          </a:p>
          <a:p>
            <a:pPr lvl="1"/>
            <a:r>
              <a:rPr lang="en-US" dirty="0" smtClean="0"/>
              <a:t>Measures with evidence of technical quality</a:t>
            </a:r>
          </a:p>
          <a:p>
            <a:pPr lvl="1"/>
            <a:r>
              <a:rPr lang="en-US" dirty="0" smtClean="0"/>
              <a:t>Pilot data on promise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2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&amp; Development - Evidence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0" cy="4267200"/>
          </a:xfrm>
        </p:spPr>
        <p:txBody>
          <a:bodyPr/>
          <a:lstStyle/>
          <a:p>
            <a:r>
              <a:rPr lang="en-US" sz="2800" dirty="0" smtClean="0"/>
              <a:t>Research Plan – methods for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evelopment of intervention</a:t>
            </a:r>
          </a:p>
          <a:p>
            <a:pPr lvl="1"/>
            <a:r>
              <a:rPr lang="en-US" dirty="0" smtClean="0"/>
              <a:t>Collecting evidence on feasibility of implementation</a:t>
            </a:r>
          </a:p>
          <a:p>
            <a:pPr lvl="1"/>
            <a:r>
              <a:rPr lang="en-US" dirty="0" smtClean="0"/>
              <a:t>Obtaining pilot data on the promise of the intervention for achieving the expected outcomes</a:t>
            </a:r>
          </a:p>
        </p:txBody>
      </p:sp>
    </p:spTree>
    <p:extLst>
      <p:ext uri="{BB962C8B-B14F-4D97-AF65-F5344CB8AC3E}">
        <p14:creationId xmlns:p14="http://schemas.microsoft.com/office/powerpoint/2010/main" val="373035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Overview of the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800" dirty="0" smtClean="0"/>
              <a:t>Describe the DRK-12 Program &amp; Project Expectations </a:t>
            </a:r>
          </a:p>
          <a:p>
            <a:pPr lvl="1"/>
            <a:r>
              <a:rPr lang="en-US" sz="2400" dirty="0" smtClean="0"/>
              <a:t>4 Strands</a:t>
            </a:r>
          </a:p>
          <a:p>
            <a:pPr lvl="1"/>
            <a:r>
              <a:rPr lang="en-US" sz="2400" dirty="0" smtClean="0"/>
              <a:t>2 Proposal Types</a:t>
            </a:r>
          </a:p>
          <a:p>
            <a:pPr lvl="1"/>
            <a:r>
              <a:rPr lang="en-US" sz="2400" dirty="0" smtClean="0"/>
              <a:t>Relationship to Common Evidence Guidelines</a:t>
            </a:r>
          </a:p>
          <a:p>
            <a:r>
              <a:rPr lang="en-US" sz="2800" dirty="0" smtClean="0"/>
              <a:t>Round 1 of Questions</a:t>
            </a:r>
          </a:p>
          <a:p>
            <a:r>
              <a:rPr lang="en-US" sz="2800" dirty="0" smtClean="0"/>
              <a:t>Proposal Preparation and Review Process</a:t>
            </a:r>
          </a:p>
          <a:p>
            <a:r>
              <a:rPr lang="en-US" sz="2800" dirty="0" smtClean="0"/>
              <a:t>Round 2 of Questions</a:t>
            </a:r>
          </a:p>
          <a:p>
            <a:r>
              <a:rPr lang="en-US" sz="2800" dirty="0" smtClean="0"/>
              <a:t>Further Information and Resources</a:t>
            </a:r>
          </a:p>
          <a:p>
            <a:r>
              <a:rPr lang="en-US" sz="2800" dirty="0" smtClean="0"/>
              <a:t>Final Questions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68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Common Guidelines for Educational Research and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Potential PIs and grant writers are encouraged to use the information in the </a:t>
            </a:r>
            <a:r>
              <a:rPr lang="en-US" i="1" dirty="0" smtClean="0"/>
              <a:t>Common Guidelines for Educational Research and Development</a:t>
            </a:r>
            <a:r>
              <a:rPr lang="en-US" dirty="0" smtClean="0"/>
              <a:t> and the set of NSF FAQs regarding them to help in the preparation of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8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657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0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33800"/>
          </a:xfrm>
        </p:spPr>
        <p:txBody>
          <a:bodyPr/>
          <a:lstStyle/>
          <a:p>
            <a:r>
              <a:rPr lang="en-US" dirty="0" smtClean="0"/>
              <a:t>Proposal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4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Proposal Preparation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772400" cy="4648200"/>
          </a:xfrm>
        </p:spPr>
        <p:txBody>
          <a:bodyPr/>
          <a:lstStyle/>
          <a:p>
            <a:r>
              <a:rPr lang="en-US" sz="2800" b="1" dirty="0" smtClean="0"/>
              <a:t>DR K-12 Solicitation: NSF 13-601</a:t>
            </a:r>
          </a:p>
          <a:p>
            <a:pPr>
              <a:buNone/>
            </a:pPr>
            <a:r>
              <a:rPr lang="en-US" sz="2800" dirty="0" smtClean="0"/>
              <a:t>	(Section V. Proposal Preparation and Submission Instructions)</a:t>
            </a:r>
          </a:p>
          <a:p>
            <a:r>
              <a:rPr lang="en-US" sz="2800" dirty="0" smtClean="0"/>
              <a:t>Proposals must be prepared in accordance with the </a:t>
            </a:r>
            <a:r>
              <a:rPr lang="en-US" sz="2800" b="1" dirty="0" smtClean="0"/>
              <a:t>NSF Grant Proposal Guide (GPG 13-1)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907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8382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Project Summary  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924800" cy="5334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First Sentence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Type of Proposal – exploratory, full R&amp;D, conference/workshops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Main strand addressed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Second Sentence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STEM Discipline(s)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Grade or Age level(s) addressed</a:t>
            </a:r>
          </a:p>
          <a:p>
            <a:pPr marL="0" indent="0"/>
            <a:r>
              <a:rPr lang="en-US" sz="2800" b="1" dirty="0" smtClean="0">
                <a:solidFill>
                  <a:schemeClr val="tx2"/>
                </a:solidFill>
              </a:rPr>
              <a:t>   Intellectual Merit and Broader Impacts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sz="2400" dirty="0" smtClean="0"/>
              <a:t>   Must include separate statements on each </a:t>
            </a:r>
            <a:r>
              <a:rPr lang="en-US" sz="2400" dirty="0"/>
              <a:t>of these two NSB </a:t>
            </a:r>
            <a:r>
              <a:rPr lang="en-US" sz="2400" dirty="0" smtClean="0"/>
              <a:t>criteria</a:t>
            </a:r>
          </a:p>
          <a:p>
            <a:pPr marL="400050" lvl="1" indent="0">
              <a:buNone/>
            </a:pPr>
            <a:endParaRPr lang="en-US" sz="2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Goals and Purposes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724400"/>
          </a:xfrm>
        </p:spPr>
        <p:txBody>
          <a:bodyPr/>
          <a:lstStyle/>
          <a:p>
            <a:pPr marL="342900" lvl="1" indent="-342900">
              <a:buSzPct val="80000"/>
              <a:buFont typeface="Arial" pitchFamily="34" charset="0"/>
              <a:buChar char="•"/>
            </a:pPr>
            <a:r>
              <a:rPr lang="en-US" dirty="0" smtClean="0"/>
              <a:t>Why is this project important?</a:t>
            </a:r>
          </a:p>
          <a:p>
            <a:r>
              <a:rPr lang="en-US" sz="2800" dirty="0" smtClean="0"/>
              <a:t>How will the project improve STEM education?</a:t>
            </a:r>
          </a:p>
          <a:p>
            <a:r>
              <a:rPr lang="en-US" sz="2800" dirty="0" smtClean="0"/>
              <a:t>How will it advance knowledge?</a:t>
            </a:r>
          </a:p>
          <a:p>
            <a:r>
              <a:rPr lang="en-US" sz="2800" dirty="0" smtClean="0"/>
              <a:t>What are the anticipated outcomes and/or products of this project?</a:t>
            </a:r>
          </a:p>
          <a:p>
            <a:r>
              <a:rPr lang="en-US" sz="2800" dirty="0" smtClean="0"/>
              <a:t>How might these products or findings be useful on a broader scale?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What Have You and </a:t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Others Done?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467600" cy="4419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Describe the theoretical and research basis on which the proposal is based </a:t>
            </a:r>
          </a:p>
          <a:p>
            <a:r>
              <a:rPr 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Discuss how the proposal is innovative and different from similar research and development projects</a:t>
            </a:r>
          </a:p>
          <a:p>
            <a:r>
              <a:rPr 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If you have been funded by NSF, provide evidence about the </a:t>
            </a:r>
            <a:r>
              <a:rPr lang="en-US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effectiveness</a:t>
            </a:r>
            <a:r>
              <a:rPr 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8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impact </a:t>
            </a:r>
            <a:r>
              <a:rPr 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of that work</a:t>
            </a:r>
          </a:p>
          <a:p>
            <a:pPr>
              <a:buNone/>
            </a:pPr>
            <a:r>
              <a:rPr lang="en-US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</a:t>
            </a:r>
            <a:endParaRPr lang="en-US" sz="28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How Are You Going To Do It?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50292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State clear research questions or hypotheses that the project will test   </a:t>
            </a:r>
          </a:p>
          <a:p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Describe the plan for developing, adapting or </a:t>
            </a: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implementing </a:t>
            </a:r>
            <a:r>
              <a:rPr lang="en-US" sz="28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the proposed innovative resource, model, or </a:t>
            </a:r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tool</a:t>
            </a:r>
            <a:endParaRPr lang="en-US" sz="2800" strike="sngStrike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Describe the research methods, including data analysis plans, sampling plan, and assessments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Briefly describe the work plan and timeline</a:t>
            </a:r>
          </a:p>
          <a:p>
            <a:endParaRPr lang="en-US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Who Will do The Work?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67600" cy="4724400"/>
          </a:xfrm>
        </p:spPr>
        <p:txBody>
          <a:bodyPr/>
          <a:lstStyle/>
          <a:p>
            <a:r>
              <a:rPr lang="en-US" sz="2800" dirty="0" smtClean="0"/>
              <a:t>Briefly describe the expertise of the persons included in the proposal and why they are needed:</a:t>
            </a:r>
          </a:p>
          <a:p>
            <a:pPr marL="855663" lvl="1" indent="-398463"/>
            <a:r>
              <a:rPr lang="en-US" dirty="0" smtClean="0"/>
              <a:t>Educational researchers and evaluators</a:t>
            </a:r>
          </a:p>
          <a:p>
            <a:pPr marL="855663" lvl="1" indent="-398463"/>
            <a:r>
              <a:rPr lang="en-US" dirty="0" smtClean="0"/>
              <a:t>Teachers</a:t>
            </a:r>
          </a:p>
          <a:p>
            <a:pPr marL="855663" lvl="1" indent="-398463"/>
            <a:r>
              <a:rPr lang="en-US" dirty="0" smtClean="0"/>
              <a:t>STEM content experts</a:t>
            </a:r>
          </a:p>
          <a:p>
            <a:pPr marL="455613" indent="-398463"/>
            <a:r>
              <a:rPr lang="en-US" sz="2800" dirty="0" smtClean="0"/>
              <a:t>Upload two page bios for all senior personnel and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External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5438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proposal must </a:t>
            </a:r>
            <a:r>
              <a:rPr lang="en-US" sz="2400" dirty="0" smtClean="0"/>
              <a:t>describe </a:t>
            </a:r>
            <a:r>
              <a:rPr lang="en-US" sz="2400" dirty="0"/>
              <a:t>appropriate project-specific external review and feedback processes. </a:t>
            </a:r>
            <a:endParaRPr lang="en-US" sz="2400" dirty="0" smtClean="0"/>
          </a:p>
          <a:p>
            <a:r>
              <a:rPr lang="en-US" sz="2400" dirty="0" smtClean="0"/>
              <a:t>The review </a:t>
            </a:r>
            <a:r>
              <a:rPr lang="en-US" sz="2400" dirty="0"/>
              <a:t>might include an external review panel or advisory board </a:t>
            </a:r>
            <a:r>
              <a:rPr lang="en-US" sz="2400" dirty="0" smtClean="0"/>
              <a:t>or </a:t>
            </a:r>
            <a:r>
              <a:rPr lang="en-US" sz="2400" dirty="0"/>
              <a:t>a third-party </a:t>
            </a:r>
            <a:r>
              <a:rPr lang="en-US" sz="2400" dirty="0" smtClean="0"/>
              <a:t>evaluator </a:t>
            </a:r>
          </a:p>
          <a:p>
            <a:r>
              <a:rPr lang="en-US" sz="2400" dirty="0" smtClean="0"/>
              <a:t>The review must independent </a:t>
            </a:r>
            <a:r>
              <a:rPr lang="en-US" sz="2400" dirty="0"/>
              <a:t>and rigorous </a:t>
            </a:r>
            <a:endParaRPr lang="en-US" sz="2400" dirty="0" smtClean="0"/>
          </a:p>
          <a:p>
            <a:r>
              <a:rPr lang="en-US" sz="2400" dirty="0" smtClean="0"/>
              <a:t>The proposal must  </a:t>
            </a:r>
          </a:p>
          <a:p>
            <a:pPr lvl="1"/>
            <a:r>
              <a:rPr lang="en-US" sz="2000" dirty="0" smtClean="0"/>
              <a:t>Describe the </a:t>
            </a:r>
            <a:r>
              <a:rPr lang="en-US" sz="2000" dirty="0"/>
              <a:t>expertise of the external reviewer(s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Explain </a:t>
            </a:r>
            <a:r>
              <a:rPr lang="en-US" sz="2000" dirty="0"/>
              <a:t>how that expertise relates to the goals and objectives of the </a:t>
            </a:r>
            <a:r>
              <a:rPr lang="en-US" sz="2000" dirty="0" smtClean="0"/>
              <a:t>proposal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pecify </a:t>
            </a:r>
            <a:r>
              <a:rPr lang="en-US" sz="2000" dirty="0"/>
              <a:t>how the PI will report and use results of the project's external, critical review </a:t>
            </a:r>
            <a:r>
              <a:rPr lang="en-US" sz="2000" dirty="0" smtClean="0"/>
              <a:t>process</a:t>
            </a:r>
          </a:p>
          <a:p>
            <a:r>
              <a:rPr lang="en-US" sz="2400" dirty="0" smtClean="0"/>
              <a:t>There can be different groups providing formative and summative evaluation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8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Goal of the DR K-12 Program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Enhance STEM learning of teachers and students, preK-12, through research and development of innovative resources, models and tools (RMTs)</a:t>
            </a:r>
          </a:p>
          <a:p>
            <a:pPr>
              <a:buFontTx/>
              <a:buChar char="-"/>
            </a:pPr>
            <a:r>
              <a:rPr lang="en-US" dirty="0" smtClean="0"/>
              <a:t>Catalyze new approaches</a:t>
            </a:r>
          </a:p>
          <a:p>
            <a:pPr>
              <a:buFontTx/>
              <a:buChar char="-"/>
            </a:pPr>
            <a:r>
              <a:rPr lang="en-US" dirty="0" smtClean="0"/>
              <a:t>Develop students’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</a:p>
          <a:p>
            <a:pPr>
              <a:buFontTx/>
              <a:buChar char="-"/>
            </a:pPr>
            <a:r>
              <a:rPr lang="en-US" dirty="0" smtClean="0"/>
              <a:t>Provide multiple pathways/resources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3200" dirty="0" smtClean="0"/>
              <a:t>Research </a:t>
            </a:r>
            <a:r>
              <a:rPr lang="en-US" sz="3200" dirty="0" err="1" smtClean="0"/>
              <a:t>vs</a:t>
            </a:r>
            <a:r>
              <a:rPr lang="en-US" sz="3200" dirty="0" smtClean="0"/>
              <a:t> Evaluation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Research is integral to the project</a:t>
            </a:r>
          </a:p>
          <a:p>
            <a:r>
              <a:rPr lang="en-US" dirty="0" smtClean="0"/>
              <a:t>Research is conducted by appropriate team members</a:t>
            </a:r>
          </a:p>
          <a:p>
            <a:r>
              <a:rPr lang="en-US" dirty="0" smtClean="0"/>
              <a:t>Research aims to contribute to theory and to what is known about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How Will Others Learn About The Project? </a:t>
            </a:r>
            <a:endParaRPr lang="en-U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419600"/>
          </a:xfrm>
        </p:spPr>
        <p:txBody>
          <a:bodyPr/>
          <a:lstStyle/>
          <a:p>
            <a:r>
              <a:rPr lang="en-US" sz="2800" dirty="0" smtClean="0"/>
              <a:t>A plan and specific strategies for </a:t>
            </a:r>
            <a:r>
              <a:rPr lang="en-US" sz="2800" b="1" dirty="0" smtClean="0"/>
              <a:t>Dissemination</a:t>
            </a:r>
            <a:r>
              <a:rPr lang="en-US" sz="2800" dirty="0" smtClean="0"/>
              <a:t> of products and/or findings to researchers, policy makers, and practitioners</a:t>
            </a:r>
          </a:p>
          <a:p>
            <a:r>
              <a:rPr lang="en-US" sz="2800" dirty="0" smtClean="0"/>
              <a:t>Requirement to share design, findings, and products with the DR K-12 Resource Network, CADRE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Supplementary Documents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91400" cy="4419600"/>
          </a:xfrm>
        </p:spPr>
        <p:txBody>
          <a:bodyPr/>
          <a:lstStyle/>
          <a:p>
            <a:r>
              <a:rPr lang="en-US" dirty="0" smtClean="0"/>
              <a:t>Brief letters of commitment or cooperation* </a:t>
            </a:r>
          </a:p>
          <a:p>
            <a:r>
              <a:rPr lang="en-US" dirty="0" smtClean="0"/>
              <a:t>List of personnel on the proposal</a:t>
            </a:r>
          </a:p>
          <a:p>
            <a:r>
              <a:rPr lang="en-US" dirty="0" smtClean="0"/>
              <a:t>Data Management Plan</a:t>
            </a:r>
          </a:p>
          <a:p>
            <a:r>
              <a:rPr lang="en-US" dirty="0" smtClean="0"/>
              <a:t>Post Doc Mentoring Plan</a:t>
            </a:r>
          </a:p>
          <a:p>
            <a:r>
              <a:rPr lang="en-US" dirty="0" smtClean="0"/>
              <a:t>NO OTHER DOCUMENTS 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000" dirty="0" smtClean="0"/>
              <a:t>be careful not to include attachments to the letters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Budget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305800" cy="4724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Should be consistent with level of work – you do not have to request the maximum!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Two months salary:  No more than two months of salary for senior personnel with academic positions on all NSF grants unless justified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Indirect cost rates: Set by the institution and auditors and is non-negotiable 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No cost sharing</a:t>
            </a:r>
          </a:p>
          <a:p>
            <a:r>
              <a:rPr lang="en-US" sz="2800" dirty="0" smtClean="0"/>
              <a:t>Limited equipment; no undergraduate tuition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Reasons for 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Return Without Review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953000"/>
          </a:xfrm>
        </p:spPr>
        <p:txBody>
          <a:bodyPr/>
          <a:lstStyle/>
          <a:p>
            <a:r>
              <a:rPr lang="en-US" sz="2800" dirty="0" smtClean="0"/>
              <a:t>Violation of formatting rules of the Grant Proposal Guide (e.g. font, page length etc)</a:t>
            </a:r>
          </a:p>
          <a:p>
            <a:r>
              <a:rPr lang="en-US" sz="2800" dirty="0" smtClean="0"/>
              <a:t>Failure to address specifically intellectual merit and broader impact in the project summary and description</a:t>
            </a:r>
          </a:p>
          <a:p>
            <a:r>
              <a:rPr lang="en-US" sz="2800" dirty="0" smtClean="0"/>
              <a:t>Unauthorized documents/data in the appendix or supplementary document section  </a:t>
            </a:r>
          </a:p>
          <a:p>
            <a:r>
              <a:rPr lang="en-US" sz="2800" dirty="0" smtClean="0"/>
              <a:t>No post doc plan if post docs are included on budget</a:t>
            </a:r>
          </a:p>
          <a:p>
            <a:r>
              <a:rPr lang="en-US" sz="2800" dirty="0" smtClean="0"/>
              <a:t>No data management plan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Proposal Review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543800" cy="4343400"/>
          </a:xfrm>
        </p:spPr>
        <p:txBody>
          <a:bodyPr/>
          <a:lstStyle/>
          <a:p>
            <a:r>
              <a:rPr lang="en-US" sz="2800" dirty="0" smtClean="0"/>
              <a:t>Proposals are reviewed in panels composed of a range of external experts  (e.g. educational researchers, content experts, teachers, developers)</a:t>
            </a:r>
          </a:p>
          <a:p>
            <a:r>
              <a:rPr lang="en-US" sz="2800" dirty="0" smtClean="0"/>
              <a:t>Each proposal will have about 4 reviews</a:t>
            </a:r>
          </a:p>
          <a:p>
            <a:r>
              <a:rPr lang="en-US" sz="2800" dirty="0" smtClean="0"/>
              <a:t>Each reviewer rates each proposal as   Excellent, Very Good, Good, Fair or Poor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Proposal Review Process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495800"/>
          </a:xfrm>
        </p:spPr>
        <p:txBody>
          <a:bodyPr/>
          <a:lstStyle/>
          <a:p>
            <a:r>
              <a:rPr lang="en-US" dirty="0" smtClean="0"/>
              <a:t>Proposals with an average score of Good or better, or that have a Very Good or Excellent rating are discussed in a panel.</a:t>
            </a:r>
          </a:p>
          <a:p>
            <a:pPr lvl="1"/>
            <a:r>
              <a:rPr lang="en-US" dirty="0" smtClean="0"/>
              <a:t>The panel writes a summary of the reviews and ranks the proposal as highly competitive, competitive or non-competitive.</a:t>
            </a:r>
          </a:p>
          <a:p>
            <a:r>
              <a:rPr lang="en-US" dirty="0" smtClean="0"/>
              <a:t>All elements of the review are advisory to NSF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599"/>
            <a:ext cx="7772400" cy="1147823"/>
          </a:xfrm>
        </p:spPr>
        <p:txBody>
          <a:bodyPr/>
          <a:lstStyle/>
          <a:p>
            <a:r>
              <a:rPr lang="en-US" sz="3200" dirty="0" smtClean="0"/>
              <a:t>Review Criteria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All proposals are reviewed under two criteria:  Intellectual Merit and Broader Impact:</a:t>
            </a:r>
          </a:p>
          <a:p>
            <a:r>
              <a:rPr lang="en-US" sz="1600" dirty="0" smtClean="0"/>
              <a:t>What </a:t>
            </a:r>
            <a:r>
              <a:rPr lang="en-US" sz="1600" dirty="0"/>
              <a:t>is the potential for the proposed activity </a:t>
            </a:r>
            <a:r>
              <a:rPr lang="en-US" sz="1600" dirty="0" smtClean="0"/>
              <a:t>to:</a:t>
            </a:r>
            <a:endParaRPr lang="en-US" sz="1600" dirty="0"/>
          </a:p>
          <a:p>
            <a:pPr lvl="1"/>
            <a:r>
              <a:rPr lang="en-US" sz="1600" dirty="0" smtClean="0"/>
              <a:t>advance </a:t>
            </a:r>
            <a:r>
              <a:rPr lang="en-US" sz="1600" dirty="0"/>
              <a:t>knowledge and understanding within its own field or across different fields (Intellectual Merit); </a:t>
            </a:r>
            <a:r>
              <a:rPr lang="en-US" sz="1600" dirty="0" smtClean="0"/>
              <a:t>and</a:t>
            </a:r>
            <a:r>
              <a:rPr lang="en-US" sz="1600" dirty="0"/>
              <a:t> </a:t>
            </a:r>
            <a:endParaRPr lang="en-US" sz="1600" dirty="0" smtClean="0"/>
          </a:p>
          <a:p>
            <a:pPr lvl="1"/>
            <a:r>
              <a:rPr lang="en-US" sz="1600" dirty="0" smtClean="0"/>
              <a:t>benefit </a:t>
            </a:r>
            <a:r>
              <a:rPr lang="en-US" sz="1600" dirty="0"/>
              <a:t>society or advance desired societal outcomes (Broader Impacts</a:t>
            </a:r>
            <a:r>
              <a:rPr lang="en-US" sz="1600" dirty="0" smtClean="0"/>
              <a:t>)?</a:t>
            </a:r>
          </a:p>
          <a:p>
            <a:r>
              <a:rPr lang="en-US" sz="1600" dirty="0" smtClean="0"/>
              <a:t>To what extent do the proposed activities suggest and explore creative, original, or potentially transformative concepts?</a:t>
            </a:r>
          </a:p>
          <a:p>
            <a:r>
              <a:rPr lang="en-US" sz="1600" dirty="0" smtClean="0"/>
              <a:t>Is </a:t>
            </a:r>
            <a:r>
              <a:rPr lang="en-US" sz="1600" dirty="0"/>
              <a:t>the plan for carrying out the proposed activities well-reasoned, well-organized, and based on a sound rationale? Does the plan incorporate a mechanism to assess </a:t>
            </a:r>
            <a:r>
              <a:rPr lang="en-US" sz="1600" dirty="0" smtClean="0"/>
              <a:t>success?</a:t>
            </a:r>
          </a:p>
          <a:p>
            <a:r>
              <a:rPr lang="en-US" sz="1600" dirty="0" smtClean="0"/>
              <a:t>How </a:t>
            </a:r>
            <a:r>
              <a:rPr lang="en-US" sz="1600" dirty="0"/>
              <a:t>well qualified is the individual, team, or institution to conduct the proposed </a:t>
            </a:r>
            <a:r>
              <a:rPr lang="en-US" sz="1600" dirty="0" smtClean="0"/>
              <a:t>activities?</a:t>
            </a:r>
          </a:p>
          <a:p>
            <a:r>
              <a:rPr lang="en-US" sz="1600" dirty="0"/>
              <a:t>Are there adequate resources available to the PI (either at the home institution or through collaborations) to carry out the proposed activities</a:t>
            </a:r>
            <a:r>
              <a:rPr lang="en-US" sz="1400" dirty="0"/>
              <a:t>?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January 2014 Proposals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8077200" cy="4343400"/>
          </a:xfrm>
        </p:spPr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roposals </a:t>
            </a:r>
            <a:r>
              <a:rPr lang="en-US" sz="2800" dirty="0"/>
              <a:t>to </a:t>
            </a:r>
            <a:r>
              <a:rPr lang="en-US" sz="2800" dirty="0" smtClean="0"/>
              <a:t>panels: about 450</a:t>
            </a:r>
          </a:p>
          <a:p>
            <a:r>
              <a:rPr lang="en-US" sz="2800" dirty="0" smtClean="0"/>
              <a:t>Funded:  about 50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Number of Awards (FY 2015)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924800" cy="5105400"/>
          </a:xfrm>
        </p:spPr>
        <p:txBody>
          <a:bodyPr/>
          <a:lstStyle/>
          <a:p>
            <a:pPr marL="508000" indent="-508000" eaLnBrk="1" hangingPunct="1">
              <a:buNone/>
              <a:defRPr/>
            </a:pPr>
            <a:r>
              <a:rPr lang="en-US" sz="2800" b="1" dirty="0" smtClean="0"/>
              <a:t>Anticipated number of awards: </a:t>
            </a:r>
            <a:r>
              <a:rPr lang="en-US" sz="2800" dirty="0" smtClean="0"/>
              <a:t>35 to 50</a:t>
            </a:r>
          </a:p>
          <a:p>
            <a:pPr marL="508000" indent="-508000" eaLnBrk="1" hangingPunct="1">
              <a:buNone/>
              <a:defRPr/>
            </a:pPr>
            <a:r>
              <a:rPr lang="en-US" sz="2800" b="1" dirty="0" smtClean="0"/>
              <a:t>Anticipated funds: </a:t>
            </a:r>
            <a:r>
              <a:rPr lang="en-US" sz="2800" dirty="0" smtClean="0"/>
              <a:t>$50,000,000 for new awards</a:t>
            </a:r>
          </a:p>
          <a:p>
            <a:pPr eaLnBrk="1" hangingPunct="1">
              <a:defRPr/>
            </a:pPr>
            <a:r>
              <a:rPr lang="en-US" sz="2800" dirty="0"/>
              <a:t>Exploratory projects – </a:t>
            </a:r>
            <a:r>
              <a:rPr lang="en-US" sz="2800" dirty="0" smtClean="0"/>
              <a:t>(15-20 awards)</a:t>
            </a:r>
          </a:p>
          <a:p>
            <a:pPr lvl="1" eaLnBrk="1" hangingPunct="1">
              <a:defRPr/>
            </a:pPr>
            <a:r>
              <a:rPr lang="en-US" sz="2400" dirty="0" smtClean="0"/>
              <a:t>up </a:t>
            </a:r>
            <a:r>
              <a:rPr lang="en-US" sz="2400" dirty="0"/>
              <a:t>to $450,000, max 3 years </a:t>
            </a:r>
          </a:p>
          <a:p>
            <a:pPr eaLnBrk="1" hangingPunct="1">
              <a:defRPr/>
            </a:pPr>
            <a:r>
              <a:rPr lang="en-US" sz="2800" dirty="0" smtClean="0"/>
              <a:t>Full D&amp;D projects (15-20 awards)</a:t>
            </a:r>
          </a:p>
          <a:p>
            <a:pPr lvl="1" eaLnBrk="1" hangingPunct="1">
              <a:defRPr/>
            </a:pPr>
            <a:r>
              <a:rPr lang="en-US" sz="2000" dirty="0" smtClean="0"/>
              <a:t>A) Full D&amp;D </a:t>
            </a:r>
            <a:r>
              <a:rPr lang="en-US" sz="2000" dirty="0"/>
              <a:t>up to </a:t>
            </a:r>
            <a:r>
              <a:rPr lang="en-US" sz="2000" dirty="0" smtClean="0"/>
              <a:t>$3,000,000</a:t>
            </a:r>
            <a:r>
              <a:rPr lang="en-US" sz="2000" dirty="0"/>
              <a:t>, max </a:t>
            </a:r>
            <a:r>
              <a:rPr lang="en-US" sz="2000" dirty="0" smtClean="0"/>
              <a:t>4 </a:t>
            </a:r>
            <a:r>
              <a:rPr lang="en-US" sz="2000" dirty="0"/>
              <a:t>years 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800" dirty="0" smtClean="0"/>
              <a:t>Conferences, Workshops, synthesis – (5-10) awards)</a:t>
            </a:r>
          </a:p>
          <a:p>
            <a:pPr lvl="1" eaLnBrk="1" hangingPunct="1">
              <a:defRPr/>
            </a:pPr>
            <a:r>
              <a:rPr lang="en-US" sz="2000" dirty="0" smtClean="0"/>
              <a:t>up to $100,000, max 2 years </a:t>
            </a:r>
          </a:p>
          <a:p>
            <a:pPr lvl="1" eaLnBrk="1" hangingPunct="1">
              <a:defRPr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DRK-12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5720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Build on </a:t>
            </a:r>
            <a:r>
              <a:rPr lang="en-US" dirty="0" smtClean="0"/>
              <a:t>fundamental </a:t>
            </a:r>
            <a:r>
              <a:rPr lang="en-US" dirty="0"/>
              <a:t>research and </a:t>
            </a:r>
            <a:r>
              <a:rPr lang="en-US" dirty="0" smtClean="0"/>
              <a:t>STEM education development </a:t>
            </a:r>
            <a:r>
              <a:rPr lang="en-US" dirty="0"/>
              <a:t>literature and practice</a:t>
            </a:r>
          </a:p>
          <a:p>
            <a:pPr>
              <a:buFontTx/>
              <a:buChar char="-"/>
            </a:pPr>
            <a:r>
              <a:rPr lang="en-US" dirty="0"/>
              <a:t>Have rigorous research and development plans</a:t>
            </a:r>
          </a:p>
          <a:p>
            <a:pPr>
              <a:buFontTx/>
              <a:buChar char="-"/>
            </a:pPr>
            <a:r>
              <a:rPr lang="en-US" dirty="0"/>
              <a:t>Reflect the needs of an increasingly diverse student and teacher </a:t>
            </a:r>
            <a:r>
              <a:rPr lang="en-US" dirty="0" smtClean="0"/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419718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6576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25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For Further Information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467600" cy="4343400"/>
          </a:xfrm>
        </p:spPr>
        <p:txBody>
          <a:bodyPr/>
          <a:lstStyle/>
          <a:p>
            <a:r>
              <a:rPr lang="en-US" sz="2800" dirty="0" smtClean="0"/>
              <a:t>Call 703-292-8620</a:t>
            </a:r>
          </a:p>
          <a:p>
            <a:r>
              <a:rPr lang="en-US" sz="2800" dirty="0" smtClean="0"/>
              <a:t>Email: </a:t>
            </a:r>
            <a:r>
              <a:rPr lang="en-US" sz="2800" dirty="0" smtClean="0">
                <a:hlinkClick r:id="rId3"/>
              </a:rPr>
              <a:t>DRLDRK12@nsf.gov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Contact a DR K-12 Program Director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Program Directors  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0" cy="4267200"/>
          </a:xfrm>
        </p:spPr>
        <p:txBody>
          <a:bodyPr/>
          <a:lstStyle/>
          <a:p>
            <a:r>
              <a:rPr lang="en-US" sz="2800" dirty="0" smtClean="0"/>
              <a:t>The emails and phone numbers of DR K-12 PDs are listed in the announcement.</a:t>
            </a:r>
          </a:p>
          <a:p>
            <a:r>
              <a:rPr lang="en-US" sz="2800" dirty="0" smtClean="0"/>
              <a:t>Please write to one at a time.</a:t>
            </a:r>
          </a:p>
          <a:p>
            <a:r>
              <a:rPr lang="en-US" sz="2800" dirty="0" smtClean="0"/>
              <a:t>The following list will help you select which PD might be most related to your topic or area of interest.</a:t>
            </a:r>
          </a:p>
          <a:p>
            <a:r>
              <a:rPr lang="en-US" sz="2800" dirty="0" smtClean="0"/>
              <a:t>A PD might refer you to someone else after talking with you.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Content Expertise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467600" cy="5638800"/>
          </a:xfrm>
        </p:spPr>
        <p:txBody>
          <a:bodyPr/>
          <a:lstStyle/>
          <a:p>
            <a:r>
              <a:rPr lang="en-US" sz="2400" b="1" dirty="0" smtClean="0"/>
              <a:t>Mathematics Education</a:t>
            </a:r>
            <a:r>
              <a:rPr lang="en-US" sz="2400" dirty="0" smtClean="0"/>
              <a:t>:  Karen King, Margret </a:t>
            </a:r>
            <a:r>
              <a:rPr lang="en-US" sz="2400" dirty="0" err="1"/>
              <a:t>Hjalmarson</a:t>
            </a:r>
            <a:endParaRPr lang="en-US" sz="2400" dirty="0" smtClean="0"/>
          </a:p>
          <a:p>
            <a:r>
              <a:rPr lang="en-US" sz="2400" b="1" dirty="0" smtClean="0"/>
              <a:t>Science Education – Physical, Chemical:</a:t>
            </a:r>
            <a:r>
              <a:rPr lang="en-US" sz="2400" dirty="0" smtClean="0"/>
              <a:t> Michael Ford, Rebecca Kruse, Joe Reed</a:t>
            </a:r>
          </a:p>
          <a:p>
            <a:r>
              <a:rPr lang="en-US" sz="2400" b="1" dirty="0" smtClean="0"/>
              <a:t>Science Education – Biology</a:t>
            </a:r>
            <a:r>
              <a:rPr lang="en-US" sz="2400" dirty="0" smtClean="0"/>
              <a:t>: Julia Clark, David Campbell, David Haury, Julio Lopez-Ferrao</a:t>
            </a:r>
          </a:p>
          <a:p>
            <a:r>
              <a:rPr lang="en-US" sz="2400" b="1" dirty="0" smtClean="0"/>
              <a:t>Engineering and Technology Education</a:t>
            </a:r>
            <a:r>
              <a:rPr lang="en-US" sz="2400" dirty="0" smtClean="0"/>
              <a:t>: David Campbell</a:t>
            </a:r>
          </a:p>
          <a:p>
            <a:r>
              <a:rPr lang="en-US" sz="2400" b="1" dirty="0" err="1" smtClean="0"/>
              <a:t>CyberLearning</a:t>
            </a:r>
            <a:r>
              <a:rPr lang="en-US" sz="2400" b="1" dirty="0" smtClean="0"/>
              <a:t>:</a:t>
            </a:r>
            <a:r>
              <a:rPr lang="en-US" sz="2400" dirty="0" smtClean="0"/>
              <a:t>  Elizabeth VanderPutten, Chris Hoadley, John Cherniavsky</a:t>
            </a:r>
          </a:p>
          <a:p>
            <a:r>
              <a:rPr lang="en-US" sz="2400" b="1" dirty="0" smtClean="0"/>
              <a:t>Environmental/Climate/Social Science</a:t>
            </a:r>
            <a:r>
              <a:rPr lang="en-US" sz="2400" dirty="0" smtClean="0"/>
              <a:t>: Dave Campbell, Elizabeth VanderPutten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Strands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391400" cy="5410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Assessment</a:t>
            </a:r>
            <a:r>
              <a:rPr lang="en-US" sz="2400" dirty="0" smtClean="0">
                <a:solidFill>
                  <a:schemeClr val="tx2"/>
                </a:solidFill>
              </a:rPr>
              <a:t> Julio Lopez-Ferrao, Karen King, Elizabeth VanderPutten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b="1" dirty="0" smtClean="0"/>
              <a:t>Learning</a:t>
            </a:r>
            <a:r>
              <a:rPr lang="en-US" sz="2400" dirty="0" smtClean="0"/>
              <a:t>  All DRK-12 Program Directors</a:t>
            </a:r>
          </a:p>
          <a:p>
            <a:endParaRPr lang="en-US" sz="2400" dirty="0" smtClean="0"/>
          </a:p>
          <a:p>
            <a:r>
              <a:rPr lang="en-US" sz="2400" b="1" dirty="0" smtClean="0"/>
              <a:t>Teaching </a:t>
            </a:r>
            <a:r>
              <a:rPr lang="en-US" sz="2400" dirty="0" smtClean="0"/>
              <a:t> All DRK-12 Program Directors</a:t>
            </a:r>
          </a:p>
          <a:p>
            <a:endParaRPr lang="en-US" sz="2400" dirty="0" smtClean="0"/>
          </a:p>
          <a:p>
            <a:r>
              <a:rPr lang="en-US" sz="2400" b="1" dirty="0" smtClean="0"/>
              <a:t>Implementation </a:t>
            </a:r>
            <a:r>
              <a:rPr lang="en-US" sz="2400" dirty="0" smtClean="0"/>
              <a:t>Andres Henriquez, Elizabeth VanderPutten, Karen King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21336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200" kern="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000" kern="0" dirty="0" smtClean="0">
                <a:latin typeface="Calibri" panose="020F0502020204030204" pitchFamily="34" charset="0"/>
              </a:rPr>
              <a:t>In </a:t>
            </a:r>
            <a:r>
              <a:rPr lang="en-US" sz="5000" kern="0" dirty="0" smtClean="0">
                <a:latin typeface="Calibri" panose="020F0502020204030204" pitchFamily="34" charset="0"/>
              </a:rPr>
              <a:t>2015-2016, </a:t>
            </a:r>
            <a:r>
              <a:rPr lang="en-US" sz="5000" kern="0" dirty="0" smtClean="0">
                <a:latin typeface="Calibri" panose="020F0502020204030204" pitchFamily="34" charset="0"/>
              </a:rPr>
              <a:t>CADRE will: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5000" kern="0" dirty="0" smtClean="0">
                <a:latin typeface="Calibri" panose="020F0502020204030204" pitchFamily="34" charset="0"/>
              </a:rPr>
              <a:t>Provide opportunities for project staff to learn more about research, evaluation, development, and specific areas of STEM;</a:t>
            </a: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5000" kern="0" dirty="0" smtClean="0">
              <a:latin typeface="Calibri" panose="020F050202020403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5000" kern="0" dirty="0" smtClean="0">
                <a:latin typeface="Calibri" panose="020F0502020204030204" pitchFamily="34" charset="0"/>
              </a:rPr>
              <a:t>Assist in disseminating the DR K-12 projects’ results within the program and throughout the STEM education community through webinars, the CADRE website, project Spotlights, newsletters, workshops, Facebook, Twitter (@cadrek12), and other outreach efforts; </a:t>
            </a:r>
            <a:r>
              <a:rPr lang="en-US" sz="5000" kern="0" dirty="0" smtClean="0">
                <a:latin typeface="Calibri" panose="020F0502020204030204" pitchFamily="34" charset="0"/>
              </a:rPr>
              <a:t>and</a:t>
            </a:r>
            <a:endParaRPr lang="en-US" sz="5000" kern="0" dirty="0" smtClean="0">
              <a:latin typeface="Calibri" panose="020F050202020403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sz="5000" kern="0" dirty="0" smtClean="0">
              <a:latin typeface="Calibri" panose="020F0502020204030204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sz="5000" kern="0" dirty="0" smtClean="0">
                <a:latin typeface="Calibri" panose="020F0502020204030204" pitchFamily="34" charset="0"/>
              </a:rPr>
              <a:t>Support early career researchers and developers through the CADRE Fellowship </a:t>
            </a:r>
            <a:r>
              <a:rPr lang="en-US" sz="5000" kern="0" dirty="0" smtClean="0">
                <a:latin typeface="Calibri" panose="020F0502020204030204" pitchFamily="34" charset="0"/>
              </a:rPr>
              <a:t>program</a:t>
            </a:r>
            <a:endParaRPr lang="en-US" kern="0" dirty="0" smtClean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kern="0" dirty="0" smtClean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-21136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About CADRE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83820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kern="0" dirty="0">
                <a:latin typeface="Calibri" panose="020F0502020204030204" pitchFamily="34" charset="0"/>
              </a:rPr>
              <a:t>CADRE is the resource network for the DR K-12 Program.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>
                <a:latin typeface="Calibri" panose="020F0502020204030204" pitchFamily="34" charset="0"/>
                <a:hlinkClick r:id="rId3"/>
              </a:rPr>
              <a:t>http://cadrek12.org</a:t>
            </a:r>
            <a:r>
              <a:rPr lang="en-US" kern="0" dirty="0">
                <a:latin typeface="Calibri" panose="020F0502020204030204" pitchFamily="34" charset="0"/>
              </a:rPr>
              <a:t>; </a:t>
            </a:r>
            <a:r>
              <a:rPr lang="en-US" kern="0" dirty="0">
                <a:latin typeface="Calibri" panose="020F0502020204030204" pitchFamily="34" charset="0"/>
                <a:hlinkClick r:id="rId4"/>
              </a:rPr>
              <a:t>cadre@edc.org</a:t>
            </a:r>
            <a:endParaRPr lang="en-US" kern="0" dirty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kern="0" dirty="0">
                <a:latin typeface="Calibri" panose="020F0502020204030204" pitchFamily="34" charset="0"/>
                <a:hlinkClick r:id="rId5"/>
              </a:rPr>
              <a:t>http://facebook.com/cadrek12</a:t>
            </a:r>
            <a:r>
              <a:rPr lang="en-US" kern="0" dirty="0">
                <a:latin typeface="Calibri" panose="020F0502020204030204" pitchFamily="34" charset="0"/>
              </a:rPr>
              <a:t>; </a:t>
            </a:r>
            <a:r>
              <a:rPr lang="en-US" kern="0" dirty="0">
                <a:latin typeface="Calibri" panose="020F0502020204030204" pitchFamily="34" charset="0"/>
                <a:hlinkClick r:id="rId6"/>
              </a:rPr>
              <a:t>http://twitter.com/cadrek12</a:t>
            </a:r>
            <a:endParaRPr lang="en-US" kern="0" dirty="0">
              <a:latin typeface="Calibri" panose="020F0502020204030204" pitchFamily="34" charset="0"/>
            </a:endParaRPr>
          </a:p>
        </p:txBody>
      </p:sp>
      <p:pic>
        <p:nvPicPr>
          <p:cNvPr id="9" name="Picture 5" descr="CADRElogo_2lineBW_transparen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6172200"/>
            <a:ext cx="2882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DRElogo_2lineBW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6162675"/>
            <a:ext cx="2882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CADRE 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066800"/>
            <a:ext cx="4189797" cy="2798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1369970"/>
            <a:ext cx="4267200" cy="213522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anose="020F0502020204030204" pitchFamily="34" charset="0"/>
              </a:rPr>
              <a:t>Project Smart Search:</a:t>
            </a:r>
            <a:endParaRPr 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Find DR K-12 funded projects that match your interests at </a:t>
            </a:r>
          </a:p>
          <a:p>
            <a:pPr marL="0" indent="0" eaLnBrk="1" hangingPunct="1">
              <a:buNone/>
            </a:pPr>
            <a:r>
              <a:rPr lang="en-US" sz="20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00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US" sz="2000" dirty="0" smtClean="0">
                <a:latin typeface="Calibri" panose="020F0502020204030204" pitchFamily="34" charset="0"/>
                <a:hlinkClick r:id="rId4"/>
              </a:rPr>
              <a:t>cadrek12.org/project-smart-search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000" dirty="0" smtClean="0"/>
          </a:p>
          <a:p>
            <a:pPr marL="0" indent="0" eaLnBrk="1" hangingPunct="1">
              <a:buNone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3400" y="35052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</a:rPr>
              <a:t>CADRE Toolkit:</a:t>
            </a:r>
          </a:p>
          <a:p>
            <a:pPr lvl="0" algn="l" eaLnBrk="0" hangingPunct="0">
              <a:spcBef>
                <a:spcPct val="20000"/>
              </a:spcBef>
              <a:buSzPct val="100000"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</a:rPr>
              <a:t>CADRE has created a toolkit of resources that provides information on the research that is currently funded and includes a variety of measurement instruments; strategies for effective partnering, dissemination, evaluation, and knowledge use; and results of selected targeted studies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lvl="0" algn="l" eaLnBrk="0" hangingPunct="0">
              <a:spcBef>
                <a:spcPct val="20000"/>
              </a:spcBef>
              <a:buSzPct val="100000"/>
            </a:pPr>
            <a:r>
              <a:rPr lang="en-US" sz="2000" kern="0" dirty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http://cadrek12.org/cadre-sponsored-products-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5"/>
              </a:rPr>
              <a:t>tools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0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4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CADRE Resources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Proposal Writing Resources: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Review information about the DR K-12 program and solicitation, guidelines and FAQs for proposal submission, and other related resources.</a:t>
            </a:r>
          </a:p>
          <a:p>
            <a:pPr marL="0" indent="0">
              <a:buNone/>
            </a:pPr>
            <a:r>
              <a:rPr lang="en-US" sz="2000" b="1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000" b="1" dirty="0">
                <a:latin typeface="Calibri" panose="020F0502020204030204" pitchFamily="34" charset="0"/>
                <a:hlinkClick r:id="rId2"/>
              </a:rPr>
              <a:t>://cadrek12.org/resources/nsf-proposal-writing-</a:t>
            </a:r>
            <a:r>
              <a:rPr lang="en-US" sz="2000" b="1" dirty="0" smtClean="0">
                <a:latin typeface="Calibri" panose="020F0502020204030204" pitchFamily="34" charset="0"/>
                <a:hlinkClick r:id="rId2"/>
              </a:rPr>
              <a:t>resources</a:t>
            </a:r>
            <a:r>
              <a:rPr lang="en-US" sz="2000" b="1" dirty="0" smtClean="0">
                <a:latin typeface="Calibri" panose="020F0502020204030204" pitchFamily="34" charset="0"/>
              </a:rPr>
              <a:t> </a:t>
            </a:r>
            <a:endParaRPr lang="en-US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5" descr="CADRElogo_2lineBW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162675"/>
            <a:ext cx="2882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67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time and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0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772400" cy="1143000"/>
          </a:xfrm>
        </p:spPr>
        <p:txBody>
          <a:bodyPr/>
          <a:lstStyle/>
          <a:p>
            <a:r>
              <a:rPr lang="en-US" dirty="0" smtClean="0"/>
              <a:t> DRK-12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Contribute to knowledge about learning and development</a:t>
            </a:r>
          </a:p>
          <a:p>
            <a:r>
              <a:rPr lang="en-US" dirty="0" smtClean="0"/>
              <a:t>Large R&amp;D projects are expected to produce RMTs that have been tested and that could be used by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9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DRK-12 Research and Development Strands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A</a:t>
            </a:r>
            <a:r>
              <a:rPr lang="en-US" dirty="0" smtClean="0"/>
              <a:t>ssessment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Learning  </a:t>
            </a:r>
          </a:p>
          <a:p>
            <a:pPr marL="514350" indent="-514350">
              <a:buFont typeface="+mj-lt"/>
              <a:buAutoNum type="arabicPeriod"/>
              <a:tabLst>
                <a:tab pos="628650" algn="l"/>
              </a:tabLst>
              <a:defRPr/>
            </a:pPr>
            <a:r>
              <a:rPr lang="en-US" dirty="0" smtClean="0"/>
              <a:t>Teaching</a:t>
            </a:r>
          </a:p>
          <a:p>
            <a:pPr marL="514350" indent="-514350">
              <a:buFont typeface="+mj-lt"/>
              <a:buAutoNum type="arabicPeriod"/>
              <a:tabLst>
                <a:tab pos="62865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Implementation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905000"/>
          </a:xfrm>
        </p:spPr>
        <p:txBody>
          <a:bodyPr/>
          <a:lstStyle/>
          <a:p>
            <a:pPr algn="l">
              <a:defRPr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Assessment Strand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: Propose to research and develop assessments of student and teacher practice, concepts, and skills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0010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DRK-12 is particularly interested in assessments that: </a:t>
            </a:r>
          </a:p>
          <a:p>
            <a:pPr>
              <a:defRPr/>
            </a:pPr>
            <a:r>
              <a:rPr lang="en-US" dirty="0" smtClean="0"/>
              <a:t>Measure difficult disciplinary, cross-cutting or emerging STEM practices and concepts</a:t>
            </a:r>
          </a:p>
          <a:p>
            <a:pPr>
              <a:defRPr/>
            </a:pPr>
            <a:r>
              <a:rPr lang="en-US" dirty="0" smtClean="0"/>
              <a:t>Provide information that can be used to modify instruction</a:t>
            </a:r>
          </a:p>
          <a:p>
            <a:pPr>
              <a:defRPr/>
            </a:pPr>
            <a:r>
              <a:rPr lang="en-US" dirty="0" smtClean="0"/>
              <a:t>Use technology in new and innovative ways</a:t>
            </a:r>
          </a:p>
          <a:p>
            <a:pPr>
              <a:buFont typeface="Arial" pitchFamily="34" charset="0"/>
              <a:buNone/>
              <a:defRPr/>
            </a:pPr>
            <a:endParaRPr lang="en-US" sz="900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Proposals in this strand must have appropriate plans to ensure validity and reliability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600200"/>
          </a:xfrm>
        </p:spPr>
        <p:txBody>
          <a:bodyPr/>
          <a:lstStyle/>
          <a:p>
            <a:pPr algn="l">
              <a:defRPr/>
            </a:pP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Learning Strand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: Propose to research and develop RMTs for students  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153400" cy="5257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/>
              <a:t>Help students learn emerging, cross-cutting and important practices and concepts in STEM 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en-US" sz="2800" dirty="0" smtClean="0"/>
              <a:t>Engage students in meaningful scientific data collection, analysis, visualization, modeling and interpretation</a:t>
            </a:r>
          </a:p>
          <a:p>
            <a:pPr>
              <a:defRPr/>
            </a:pPr>
            <a:r>
              <a:rPr lang="en-US" sz="2800" dirty="0" smtClean="0"/>
              <a:t>Use technology in innovative ways</a:t>
            </a:r>
          </a:p>
          <a:p>
            <a:pPr>
              <a:defRPr/>
            </a:pPr>
            <a:r>
              <a:rPr lang="en-US" sz="2800" dirty="0" smtClean="0"/>
              <a:t>Are based on sound learning theory and have appropriate developmental designs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ECF59B2C467547B553B1D25875D4D7" ma:contentTypeVersion="0" ma:contentTypeDescription="Create a new document." ma:contentTypeScope="" ma:versionID="2deb799197cc60be09e2c0964d4398bb">
  <xsd:schema xmlns:xsd="http://www.w3.org/2001/XMLSchema" xmlns:p="http://schemas.microsoft.com/office/2006/metadata/properties" targetNamespace="http://schemas.microsoft.com/office/2006/metadata/properties" ma:root="true" ma:fieldsID="239dfc01bd7921015298c44a62c674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E9E0CE3-F9CE-497E-AB3D-835B2AFC5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B1A110-CA59-4B5E-80DE-77CF92DFE584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525AC66-ECA8-4C85-8670-5715043B2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12265</TotalTime>
  <Words>3322</Words>
  <Application>Microsoft Macintosh PowerPoint</Application>
  <PresentationFormat>On-screen Show (4:3)</PresentationFormat>
  <Paragraphs>355</Paragraphs>
  <Slides>58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Default Design</vt:lpstr>
      <vt:lpstr>Photo Editor Photo</vt:lpstr>
      <vt:lpstr>Discovery Research K-12 (DR K-12) Program </vt:lpstr>
      <vt:lpstr>Important Dates</vt:lpstr>
      <vt:lpstr>Overview of the Session</vt:lpstr>
      <vt:lpstr>Goal of the DR K-12 Program</vt:lpstr>
      <vt:lpstr>DRK-12 Projects</vt:lpstr>
      <vt:lpstr> DRK-12 Projects</vt:lpstr>
      <vt:lpstr>DRK-12 Research and Development Strands</vt:lpstr>
      <vt:lpstr>Assessment Strand: Propose to research and develop assessments of student and teacher practice, concepts, and skills </vt:lpstr>
      <vt:lpstr>Learning Strand: Propose to research and develop RMTs for students  </vt:lpstr>
      <vt:lpstr> Learning Strand: Propose to research and develop RMTs for students  </vt:lpstr>
      <vt:lpstr>Learning Strand: Proposals may focus on</vt:lpstr>
      <vt:lpstr>Teaching Strand: Propose to research and develop RMTs to help teachers provide high quality STEM education</vt:lpstr>
      <vt:lpstr>Teaching Strand: Propose to research and develop RMTs to help teachers provide high quality STEM education</vt:lpstr>
      <vt:lpstr>Implementation Research Strand: Propose to research the factors that contribute to successful high-quality innovations  </vt:lpstr>
      <vt:lpstr>Implementation Research Strand: Propose to research the factors that contribute to successful high-quality innovations </vt:lpstr>
      <vt:lpstr> Types of Proposals</vt:lpstr>
      <vt:lpstr>Exploratory Proposals  </vt:lpstr>
      <vt:lpstr>Exploratory Proposals</vt:lpstr>
      <vt:lpstr>Full Design and Development</vt:lpstr>
      <vt:lpstr>Full Design and Development</vt:lpstr>
      <vt:lpstr>Conferences, Workshops, &amp; Syntheses</vt:lpstr>
      <vt:lpstr>What are the Common Guidelines?</vt:lpstr>
      <vt:lpstr>Goals of the Common Guidelines Project</vt:lpstr>
      <vt:lpstr>Types of Studies</vt:lpstr>
      <vt:lpstr>Types of Studies - Impact</vt:lpstr>
      <vt:lpstr>Example:  Design &amp; Development -   Purpose</vt:lpstr>
      <vt:lpstr>Design &amp; Development -  Justification</vt:lpstr>
      <vt:lpstr>Design &amp; Development - Evidence </vt:lpstr>
      <vt:lpstr>Design &amp; Development - Evidence </vt:lpstr>
      <vt:lpstr>Common Guidelines for Educational Research and Development</vt:lpstr>
      <vt:lpstr>Questions</vt:lpstr>
      <vt:lpstr>Proposal Preparation</vt:lpstr>
      <vt:lpstr>Proposal Preparation</vt:lpstr>
      <vt:lpstr>Project Summary  </vt:lpstr>
      <vt:lpstr>Goals and Purposes</vt:lpstr>
      <vt:lpstr>What Have You and  Others Done?</vt:lpstr>
      <vt:lpstr>How Are You Going To Do It?</vt:lpstr>
      <vt:lpstr>Who Will do The Work?</vt:lpstr>
      <vt:lpstr>External Evaluation</vt:lpstr>
      <vt:lpstr>Research vs Evaluation</vt:lpstr>
      <vt:lpstr>How Will Others Learn About The Project? </vt:lpstr>
      <vt:lpstr>Supplementary Documents</vt:lpstr>
      <vt:lpstr>Budget</vt:lpstr>
      <vt:lpstr>Reasons for  Return Without Review</vt:lpstr>
      <vt:lpstr>Proposal Review Process</vt:lpstr>
      <vt:lpstr>Proposal Review Process</vt:lpstr>
      <vt:lpstr>Review Criteria</vt:lpstr>
      <vt:lpstr>January 2014 Proposals</vt:lpstr>
      <vt:lpstr>Number of Awards (FY 2015)</vt:lpstr>
      <vt:lpstr>Questions</vt:lpstr>
      <vt:lpstr>For Further Information</vt:lpstr>
      <vt:lpstr>Program Directors  </vt:lpstr>
      <vt:lpstr>Content Expertise</vt:lpstr>
      <vt:lpstr>Strands</vt:lpstr>
      <vt:lpstr>PowerPoint Presentation</vt:lpstr>
      <vt:lpstr>CADRE Resources</vt:lpstr>
      <vt:lpstr>CADRE Resources</vt:lpstr>
      <vt:lpstr>Thank you for your time and attention!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Research K-12 (DR K-12) Program</dc:title>
  <dc:creator>Jeremy A. Leffler</dc:creator>
  <cp:lastModifiedBy>Amy Busey</cp:lastModifiedBy>
  <cp:revision>749</cp:revision>
  <dcterms:created xsi:type="dcterms:W3CDTF">2011-10-24T01:20:39Z</dcterms:created>
  <dcterms:modified xsi:type="dcterms:W3CDTF">2014-09-16T15:02:23Z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tails">
    <vt:lpwstr>Powerpoint presented at the REESE/DR-K12 Outreach meeting, December 3, 2007</vt:lpwstr>
  </property>
  <property fmtid="{D5CDD505-2E9C-101B-9397-08002B2CF9AE}" pid="3" name="ContentTypeId">
    <vt:lpwstr>0x0101004FECF59B2C467547B553B1D25875D4D7</vt:lpwstr>
  </property>
</Properties>
</file>