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879D11-07E0-1B48-BF2C-02BC5ED4C88D}" type="datetimeFigureOut">
              <a:rPr lang="en-US" smtClean="0"/>
              <a:pPr/>
              <a:t>12/6/2010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219F0-FBD2-4243-9E0D-BE8D13F3EA8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879D11-07E0-1B48-BF2C-02BC5ED4C88D}" type="datetimeFigureOut">
              <a:rPr lang="en-US" smtClean="0"/>
              <a:pPr/>
              <a:t>12/6/2010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219F0-FBD2-4243-9E0D-BE8D13F3EA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879D11-07E0-1B48-BF2C-02BC5ED4C88D}" type="datetimeFigureOut">
              <a:rPr lang="en-US" smtClean="0"/>
              <a:pPr/>
              <a:t>12/6/2010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219F0-FBD2-4243-9E0D-BE8D13F3EA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879D11-07E0-1B48-BF2C-02BC5ED4C88D}" type="datetimeFigureOut">
              <a:rPr lang="en-US" smtClean="0"/>
              <a:pPr/>
              <a:t>12/6/2010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219F0-FBD2-4243-9E0D-BE8D13F3EA8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879D11-07E0-1B48-BF2C-02BC5ED4C88D}" type="datetimeFigureOut">
              <a:rPr lang="en-US" smtClean="0"/>
              <a:pPr/>
              <a:t>12/6/2010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219F0-FBD2-4243-9E0D-BE8D13F3EA8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879D11-07E0-1B48-BF2C-02BC5ED4C88D}" type="datetimeFigureOut">
              <a:rPr lang="en-US" smtClean="0"/>
              <a:pPr/>
              <a:t>12/6/2010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219F0-FBD2-4243-9E0D-BE8D13F3EA8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879D11-07E0-1B48-BF2C-02BC5ED4C88D}" type="datetimeFigureOut">
              <a:rPr lang="en-US" smtClean="0"/>
              <a:pPr/>
              <a:t>12/6/2010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B219F0-FBD2-4243-9E0D-BE8D13F3EA8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879D11-07E0-1B48-BF2C-02BC5ED4C88D}" type="datetimeFigureOut">
              <a:rPr lang="en-US" smtClean="0"/>
              <a:pPr/>
              <a:t>12/6/2010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B219F0-FBD2-4243-9E0D-BE8D13F3EA8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879D11-07E0-1B48-BF2C-02BC5ED4C88D}" type="datetimeFigureOut">
              <a:rPr lang="en-US" smtClean="0"/>
              <a:pPr/>
              <a:t>12/6/2010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B219F0-FBD2-4243-9E0D-BE8D13F3EA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879D11-07E0-1B48-BF2C-02BC5ED4C88D}" type="datetimeFigureOut">
              <a:rPr lang="en-US" smtClean="0"/>
              <a:pPr/>
              <a:t>12/6/2010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219F0-FBD2-4243-9E0D-BE8D13F3EA8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879D11-07E0-1B48-BF2C-02BC5ED4C88D}" type="datetimeFigureOut">
              <a:rPr lang="en-US" smtClean="0"/>
              <a:pPr/>
              <a:t>12/6/2010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219F0-FBD2-4243-9E0D-BE8D13F3EA8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879D11-07E0-1B48-BF2C-02BC5ED4C88D}" type="datetimeFigureOut">
              <a:rPr lang="en-US" smtClean="0"/>
              <a:pPr/>
              <a:t>12/6/2010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B219F0-FBD2-4243-9E0D-BE8D13F3EA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err="1" smtClean="0"/>
              <a:t>Cyberlearning</a:t>
            </a:r>
            <a:r>
              <a:rPr lang="en-US" dirty="0" smtClean="0"/>
              <a:t>: </a:t>
            </a:r>
            <a:br>
              <a:rPr lang="en-US" dirty="0" smtClean="0"/>
            </a:br>
            <a:r>
              <a:rPr lang="en-US" dirty="0" smtClean="0"/>
              <a:t>Transforming Education</a:t>
            </a:r>
            <a:endParaRPr lang="en-US" dirty="0"/>
          </a:p>
        </p:txBody>
      </p:sp>
      <p:sp>
        <p:nvSpPr>
          <p:cNvPr id="5" name="Content Placeholder 4"/>
          <p:cNvSpPr>
            <a:spLocks noGrp="1"/>
          </p:cNvSpPr>
          <p:nvPr>
            <p:ph idx="1"/>
          </p:nvPr>
        </p:nvSpPr>
        <p:spPr>
          <a:xfrm>
            <a:off x="457200" y="1724350"/>
            <a:ext cx="8229600" cy="4401813"/>
          </a:xfrm>
        </p:spPr>
        <p:txBody>
          <a:bodyPr>
            <a:normAutofit fontScale="32500" lnSpcReduction="20000"/>
          </a:bodyPr>
          <a:lstStyle/>
          <a:p>
            <a:r>
              <a:rPr lang="en-US" sz="6154" dirty="0" smtClean="0"/>
              <a:t>Using technology to amplify, expand, and transform opportunities people have for learning, and better draw in, motivate, and engage learners</a:t>
            </a:r>
          </a:p>
          <a:p>
            <a:r>
              <a:rPr lang="en-US" sz="6154" dirty="0" smtClean="0"/>
              <a:t>By integrating advances in technology with advances in what is known about how people learn to help us</a:t>
            </a:r>
          </a:p>
          <a:p>
            <a:pPr lvl="1"/>
            <a:r>
              <a:rPr lang="en-US" sz="5538" dirty="0" smtClean="0"/>
              <a:t>Better understand how people learn with technology and how technology can help people learn</a:t>
            </a:r>
          </a:p>
          <a:p>
            <a:pPr lvl="1"/>
            <a:r>
              <a:rPr lang="en-US" sz="5538" dirty="0" smtClean="0"/>
              <a:t>Better use technology for collecting, analyzing, sharing, and managing data to shed light on learning</a:t>
            </a:r>
          </a:p>
          <a:p>
            <a:pPr lvl="1"/>
            <a:r>
              <a:rPr lang="en-US" sz="5538" dirty="0" smtClean="0"/>
              <a:t>Design new technologies for these purposes, and advance understanding of how to use these technologies and integrate them into learning environments</a:t>
            </a:r>
          </a:p>
          <a:p>
            <a:r>
              <a:rPr lang="en-US" sz="6154" dirty="0" smtClean="0"/>
              <a:t>To cultivate a citizenry that </a:t>
            </a:r>
          </a:p>
          <a:p>
            <a:pPr lvl="1"/>
            <a:r>
              <a:rPr lang="en-US" sz="5538" dirty="0" smtClean="0"/>
              <a:t>engages productively in learning and </a:t>
            </a:r>
          </a:p>
          <a:p>
            <a:pPr lvl="1"/>
            <a:r>
              <a:rPr lang="en-US" sz="5538" dirty="0" smtClean="0"/>
              <a:t>has knowledge and capabilities that allow informed decision making and judgment about problems ranging from those affecting our immediate lives to global challenges such as war and peace, economics, health and wellbeing, and the environment.</a:t>
            </a:r>
          </a:p>
          <a:p>
            <a:endParaRPr lang="en-US" sz="4308" dirty="0" smtClean="0"/>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89515"/>
          </a:xfrm>
        </p:spPr>
        <p:txBody>
          <a:bodyPr>
            <a:normAutofit fontScale="90000"/>
          </a:bodyPr>
          <a:lstStyle/>
          <a:p>
            <a:r>
              <a:rPr lang="en-US" dirty="0" err="1" smtClean="0"/>
              <a:t>Cyberlearning</a:t>
            </a:r>
            <a:r>
              <a:rPr lang="en-US" dirty="0" smtClean="0"/>
              <a:t> (cont.)</a:t>
            </a:r>
            <a:endParaRPr lang="en-US" dirty="0"/>
          </a:p>
        </p:txBody>
      </p:sp>
      <p:sp>
        <p:nvSpPr>
          <p:cNvPr id="3" name="Content Placeholder 2"/>
          <p:cNvSpPr>
            <a:spLocks noGrp="1"/>
          </p:cNvSpPr>
          <p:nvPr>
            <p:ph idx="1"/>
          </p:nvPr>
        </p:nvSpPr>
        <p:spPr>
          <a:xfrm>
            <a:off x="457200" y="1158838"/>
            <a:ext cx="8229600" cy="4967326"/>
          </a:xfrm>
        </p:spPr>
        <p:txBody>
          <a:bodyPr>
            <a:normAutofit fontScale="70000" lnSpcReduction="20000"/>
          </a:bodyPr>
          <a:lstStyle/>
          <a:p>
            <a:r>
              <a:rPr lang="en-US" dirty="0" smtClean="0"/>
              <a:t>Three types of projects:</a:t>
            </a:r>
          </a:p>
          <a:p>
            <a:pPr lvl="1"/>
            <a:r>
              <a:rPr lang="en-US" dirty="0" smtClean="0"/>
              <a:t>Exploratory, 2-3 yrs, up to $550,000</a:t>
            </a:r>
          </a:p>
          <a:p>
            <a:pPr lvl="1"/>
            <a:r>
              <a:rPr lang="en-US" dirty="0" smtClean="0"/>
              <a:t>Development and Implementation, 3-5 yrs, up to $1,350,000</a:t>
            </a:r>
          </a:p>
          <a:p>
            <a:pPr lvl="1"/>
            <a:r>
              <a:rPr lang="en-US" dirty="0" smtClean="0"/>
              <a:t>Implementation and Deployment; 5 yrs, up to $2,500,000</a:t>
            </a:r>
          </a:p>
          <a:p>
            <a:r>
              <a:rPr lang="en-US" dirty="0" smtClean="0"/>
              <a:t>Any learning population, any learning environment, but must be potentially transformational</a:t>
            </a:r>
          </a:p>
          <a:p>
            <a:r>
              <a:rPr lang="en-US" dirty="0" smtClean="0"/>
              <a:t>Projects must make two important types of contributions:</a:t>
            </a:r>
          </a:p>
          <a:p>
            <a:pPr lvl="1"/>
            <a:r>
              <a:rPr lang="en-US" dirty="0" smtClean="0"/>
              <a:t>Add to the literature on how people learn (with technology)</a:t>
            </a:r>
          </a:p>
          <a:p>
            <a:pPr lvl="1"/>
            <a:r>
              <a:rPr lang="en-US" dirty="0" smtClean="0"/>
              <a:t>Through iterative refinement of the design, development, or way of deploying innovative technology, a model technology product that others can learn from</a:t>
            </a:r>
          </a:p>
          <a:p>
            <a:r>
              <a:rPr lang="en-US" dirty="0" smtClean="0"/>
              <a:t>Research must be done in the real-world contexts the technology is designed for and in which it will be used</a:t>
            </a:r>
          </a:p>
          <a:p>
            <a:r>
              <a:rPr lang="en-US" dirty="0" smtClean="0"/>
              <a:t>Three types of data collection: for assessing learning, to inform refinement of the innovation, for answering </a:t>
            </a:r>
            <a:r>
              <a:rPr lang="en-US" smtClean="0"/>
              <a:t>research questions</a:t>
            </a:r>
          </a:p>
          <a:p>
            <a:pPr lvl="1"/>
            <a:endParaRPr lang="en-US" dirty="0" smtClean="0"/>
          </a:p>
          <a:p>
            <a:pPr lvl="1"/>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Description0 xmlns="6bc510d7-855d-4442-9456-1ebf1183d01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175E1840D30214BB0E278088DD3F8A3" ma:contentTypeVersion="1" ma:contentTypeDescription="Create a new document." ma:contentTypeScope="" ma:versionID="c63e12be6e239949f424810fe3ad7bcf">
  <xsd:schema xmlns:xsd="http://www.w3.org/2001/XMLSchema" xmlns:p="http://schemas.microsoft.com/office/2006/metadata/properties" xmlns:ns2="6bc510d7-855d-4442-9456-1ebf1183d01a" targetNamespace="http://schemas.microsoft.com/office/2006/metadata/properties" ma:root="true" ma:fieldsID="22167df2f7af04f28acb8acc1a6e9027" ns2:_="">
    <xsd:import namespace="6bc510d7-855d-4442-9456-1ebf1183d01a"/>
    <xsd:element name="properties">
      <xsd:complexType>
        <xsd:sequence>
          <xsd:element name="documentManagement">
            <xsd:complexType>
              <xsd:all>
                <xsd:element ref="ns2:Description0" minOccurs="0"/>
              </xsd:all>
            </xsd:complexType>
          </xsd:element>
        </xsd:sequence>
      </xsd:complexType>
    </xsd:element>
  </xsd:schema>
  <xsd:schema xmlns:xsd="http://www.w3.org/2001/XMLSchema" xmlns:dms="http://schemas.microsoft.com/office/2006/documentManagement/types" targetNamespace="6bc510d7-855d-4442-9456-1ebf1183d01a" elementFormDefault="qualified">
    <xsd:import namespace="http://schemas.microsoft.com/office/2006/documentManagement/types"/>
    <xsd:element name="Description0" ma:index="8" nillable="true" ma:displayName="Description" ma:internalName="Description0">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A2BB82DC-0E2A-40C2-9D3D-C77DD244CFF6}">
  <ds:schemaRefs>
    <ds:schemaRef ds:uri="http://schemas.microsoft.com/office/2006/metadata/properties"/>
    <ds:schemaRef ds:uri="6bc510d7-855d-4442-9456-1ebf1183d01a"/>
  </ds:schemaRefs>
</ds:datastoreItem>
</file>

<file path=customXml/itemProps2.xml><?xml version="1.0" encoding="utf-8"?>
<ds:datastoreItem xmlns:ds="http://schemas.openxmlformats.org/officeDocument/2006/customXml" ds:itemID="{418A69DC-ACED-4BEC-8DC2-957F42DBC652}">
  <ds:schemaRefs>
    <ds:schemaRef ds:uri="http://schemas.microsoft.com/sharepoint/v3/contenttype/forms"/>
  </ds:schemaRefs>
</ds:datastoreItem>
</file>

<file path=customXml/itemProps3.xml><?xml version="1.0" encoding="utf-8"?>
<ds:datastoreItem xmlns:ds="http://schemas.openxmlformats.org/officeDocument/2006/customXml" ds:itemID="{C523A282-2D23-48CE-84E1-DB14B3EF4D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c510d7-855d-4442-9456-1ebf1183d01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39</TotalTime>
  <Words>288</Words>
  <Application>Microsoft Office PowerPoint</Application>
  <PresentationFormat>On-screen Show (4:3)</PresentationFormat>
  <Paragraphs>20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Cyberlearning:  Transforming Education</vt:lpstr>
      <vt:lpstr>Cyberlearning (cont.)</vt:lpstr>
    </vt:vector>
  </TitlesOfParts>
  <Company>NSF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Cyberlearning:  Transforming Education</dc:title>
  <dc:creator>Janet Kolodner</dc:creator>
  <cp:lastModifiedBy>ABusey</cp:lastModifiedBy>
  <cp:revision>1</cp:revision>
  <dcterms:created xsi:type="dcterms:W3CDTF">2010-10-12T22:17:01Z</dcterms:created>
  <dcterms:modified xsi:type="dcterms:W3CDTF">2010-12-06T17:58:32Z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0x010100E175E1840D30214BB0E278088DD3F8A3</vt:lpwstr>
  </property>
</Properties>
</file>