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customXml/itemProps1.xml" ContentType="application/vnd.openxmlformats-officedocument.customXmlProperties+xml"/>
  <Default Extension="rels" ContentType="application/vnd.openxmlformats-package.relationships+xml"/>
  <Default Extension="jpeg" ContentType="image/jpeg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6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openxmlformats-officedocument.presentationml.printerSettings"/>
  <Override PartName="/customXml/itemProps2.xml" ContentType="application/vnd.openxmlformats-officedocument.customXmlPropertie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6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6" Type="http://schemas.openxmlformats.org/officeDocument/2006/relationships/customXml" Target="../customXml/item1.xml"/><Relationship Id="rId21" Type="http://schemas.openxmlformats.org/officeDocument/2006/relationships/printerSettings" Target="printerSettings/printerSettings1.bin"/><Relationship Id="rId3" Type="http://schemas.openxmlformats.org/officeDocument/2006/relationships/slide" Target="slides/slide2.xml"/><Relationship Id="rId25" Type="http://schemas.openxmlformats.org/officeDocument/2006/relationships/tableStyles" Target="tableStyle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4" Type="http://schemas.openxmlformats.org/officeDocument/2006/relationships/theme" Target="theme/them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viewProps" Target="viewProp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9" Type="http://schemas.openxmlformats.org/officeDocument/2006/relationships/slide" Target="slides/slide8.xml"/><Relationship Id="rId22" Type="http://schemas.openxmlformats.org/officeDocument/2006/relationships/presProps" Target="pres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29D20-D599-E040-9E78-990C0BC46EEB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4B038-698D-3B40-8C0C-8A4D83157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Completed three of these</a:t>
            </a:r>
            <a:r>
              <a:rPr lang="en-US" baseline="0" dirty="0" smtClean="0"/>
              <a:t> annual cycles of analysis and design</a:t>
            </a:r>
            <a:endParaRPr lang="en-US" baseline="0" dirty="0" smtClean="0"/>
          </a:p>
          <a:p>
            <a:r>
              <a:rPr lang="en-US" baseline="0" dirty="0" smtClean="0"/>
              <a:t>Give some idea of the scope </a:t>
            </a:r>
            <a:r>
              <a:rPr lang="en-US" baseline="0" dirty="0" smtClean="0"/>
              <a:t>of</a:t>
            </a:r>
            <a:r>
              <a:rPr lang="en-US" baseline="0" dirty="0" smtClean="0"/>
              <a:t> conjectures and share some provisional findings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6F573-C7B1-F144-B9DB-4DF14093E90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Deploying available</a:t>
            </a:r>
            <a:r>
              <a:rPr lang="en-US" baseline="0" dirty="0" smtClean="0"/>
              <a:t> resources</a:t>
            </a:r>
          </a:p>
          <a:p>
            <a:r>
              <a:rPr lang="en-US" baseline="0" dirty="0" smtClean="0"/>
              <a:t>Building human and social capital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6F573-C7B1-F144-B9DB-4DF14093E90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Districts are trying to build instructional systems without having a clear image what it might look like.</a:t>
            </a:r>
          </a:p>
          <a:p>
            <a:r>
              <a:rPr lang="en-US" dirty="0" smtClean="0"/>
              <a:t>Currently fragments of such a system</a:t>
            </a:r>
          </a:p>
          <a:p>
            <a:r>
              <a:rPr lang="en-US" dirty="0" smtClean="0"/>
              <a:t>e.g., Curriculum frameworks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Implications for</a:t>
            </a:r>
            <a:r>
              <a:rPr lang="en-US" baseline="0" dirty="0" smtClean="0"/>
              <a:t> practices of coaches, school leaders, and district leaders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6F573-C7B1-F144-B9DB-4DF14093E90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Who do you turn to for advice about mathematics instruction?  For each person named ….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6 high depth, 6 low depth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6F573-C7B1-F144-B9DB-4DF14093E90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6F573-C7B1-F144-B9DB-4DF14093E90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6F573-C7B1-F144-B9DB-4DF14093E90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Currently</a:t>
            </a:r>
            <a:r>
              <a:rPr lang="en-US" baseline="0" dirty="0" smtClean="0"/>
              <a:t> little guidance for district leaders – a plethora of vendors offering a wide array of different PD programs for coaches</a:t>
            </a:r>
            <a:endParaRPr lang="en-US" dirty="0" smtClean="0"/>
          </a:p>
          <a:p>
            <a:r>
              <a:rPr lang="en-US" dirty="0" smtClean="0"/>
              <a:t>Obviously critical</a:t>
            </a:r>
            <a:r>
              <a:rPr lang="en-US" baseline="0" dirty="0" smtClean="0"/>
              <a:t> area for research – job embedded PD that builds on pull-out professional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6F573-C7B1-F144-B9DB-4DF14093E90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Basis for</a:t>
            </a:r>
            <a:r>
              <a:rPr lang="en-US" baseline="0" dirty="0" smtClean="0"/>
              <a:t> discussing problems and issues relating to mathematics instruction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6F573-C7B1-F144-B9DB-4DF14093E90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problematic – coach</a:t>
            </a:r>
            <a:r>
              <a:rPr lang="en-US" baseline="0" dirty="0" smtClean="0"/>
              <a:t> supports and school leaders press for improvement</a:t>
            </a:r>
          </a:p>
          <a:p>
            <a:r>
              <a:rPr lang="en-US" baseline="0" dirty="0" smtClean="0"/>
              <a:t>Focus on one or two high-leverage instructional practices for each phase of an inquiry-oriented and see if it is possible to support SL in coming to understand them in functional terms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6F573-C7B1-F144-B9DB-4DF14093E90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encouraging – distinguishing between high and low level</a:t>
            </a:r>
            <a:r>
              <a:rPr lang="en-US" baseline="0" dirty="0" smtClean="0"/>
              <a:t> comparable to district coaches – 54% to 84%</a:t>
            </a:r>
          </a:p>
          <a:p>
            <a:r>
              <a:rPr lang="en-US" baseline="0" dirty="0" smtClean="0"/>
              <a:t>Interviews following January – moderate improvements in Ps’ visions of high quality math instruction</a:t>
            </a:r>
          </a:p>
          <a:p>
            <a:r>
              <a:rPr lang="en-US" baseline="0" dirty="0" smtClean="0"/>
              <a:t>However, not showing up in the type of feedback that Ts report receiving – framed in terms of district feedback form that is generic and derived from </a:t>
            </a:r>
            <a:r>
              <a:rPr lang="en-US" baseline="0" dirty="0" err="1" smtClean="0"/>
              <a:t>Madelaine</a:t>
            </a:r>
            <a:r>
              <a:rPr lang="en-US" baseline="0" dirty="0" smtClean="0"/>
              <a:t> Hunter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6F573-C7B1-F144-B9DB-4DF14093E90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9F7D-13C8-A346-81DE-1BE58D8D320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B63-B801-6841-8652-D5011A02B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9F7D-13C8-A346-81DE-1BE58D8D320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B63-B801-6841-8652-D5011A02B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9F7D-13C8-A346-81DE-1BE58D8D320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B63-B801-6841-8652-D5011A02B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9F7D-13C8-A346-81DE-1BE58D8D320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B63-B801-6841-8652-D5011A02B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9F7D-13C8-A346-81DE-1BE58D8D320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B63-B801-6841-8652-D5011A02B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9F7D-13C8-A346-81DE-1BE58D8D320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B63-B801-6841-8652-D5011A02B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9F7D-13C8-A346-81DE-1BE58D8D320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B63-B801-6841-8652-D5011A02B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9F7D-13C8-A346-81DE-1BE58D8D320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B63-B801-6841-8652-D5011A02B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9F7D-13C8-A346-81DE-1BE58D8D320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B63-B801-6841-8652-D5011A02B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9F7D-13C8-A346-81DE-1BE58D8D320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B63-B801-6841-8652-D5011A02B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9F7D-13C8-A346-81DE-1BE58D8D320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B63-B801-6841-8652-D5011A02B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F9F7D-13C8-A346-81DE-1BE58D8D320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C7B63-B801-6841-8652-D5011A02B26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842177" y="5935577"/>
            <a:ext cx="1654522" cy="785898"/>
          </a:xfrm>
          <a:prstGeom prst="rect">
            <a:avLst/>
          </a:prstGeom>
        </p:spPr>
      </p:pic>
      <p:pic>
        <p:nvPicPr>
          <p:cNvPr id="8" name="Picture 7" descr="vu05a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57200" y="5869694"/>
            <a:ext cx="1424781" cy="99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NSF logo-black and 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837488" y="5982891"/>
            <a:ext cx="849312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98891"/>
            <a:ext cx="7772400" cy="17661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Designing Schools and Districts to Support Mathematics Teachers’ Ongoing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Paul Cobb, Thomas Smith, Kara, Jackson, Erin </a:t>
            </a:r>
            <a:r>
              <a:rPr lang="en-US" dirty="0" err="1" smtClean="0"/>
              <a:t>Henrick</a:t>
            </a:r>
            <a:r>
              <a:rPr lang="en-US" dirty="0" smtClean="0"/>
              <a:t>, et al.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Influence</a:t>
            </a:r>
            <a:r>
              <a:rPr lang="en-US" dirty="0" smtClean="0"/>
              <a:t> of Interactions on </a:t>
            </a:r>
            <a:r>
              <a:rPr lang="en-US" dirty="0" smtClean="0"/>
              <a:t>Knowledge and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8985"/>
            <a:ext cx="8229600" cy="436461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Interactions with colleagues whose MKT deeper supports significant improvements in own MKT</a:t>
            </a:r>
          </a:p>
          <a:p>
            <a:r>
              <a:rPr lang="en-US" dirty="0" smtClean="0"/>
              <a:t>Interactions with colleagues whose instructional practices are more sophisticated supports significant improvements in own practices</a:t>
            </a:r>
          </a:p>
          <a:p>
            <a:r>
              <a:rPr lang="en-US" dirty="0" smtClean="0"/>
              <a:t>Future analyses:</a:t>
            </a:r>
          </a:p>
          <a:p>
            <a:pPr lvl="1"/>
            <a:r>
              <a:rPr lang="en-US" dirty="0" smtClean="0"/>
              <a:t>Relationship between types of interactions and forms of expertise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Mathematics Coaches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Mathematics coach in each middle school</a:t>
            </a:r>
          </a:p>
          <a:p>
            <a:pPr lvl="1"/>
            <a:r>
              <a:rPr lang="en-US" dirty="0" smtClean="0"/>
              <a:t>Half-time release from teaching</a:t>
            </a:r>
          </a:p>
          <a:p>
            <a:r>
              <a:rPr lang="en-US" dirty="0" smtClean="0"/>
              <a:t>Only slightly more advanced than the teachers they are expected to support</a:t>
            </a:r>
          </a:p>
          <a:p>
            <a:pPr lvl="1"/>
            <a:r>
              <a:rPr lang="en-US" dirty="0" smtClean="0"/>
              <a:t>Extensive professional development</a:t>
            </a:r>
          </a:p>
          <a:p>
            <a:pPr lvl="1"/>
            <a:r>
              <a:rPr lang="en-US" dirty="0" smtClean="0"/>
              <a:t>CMP2 + Cognitive Coaching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Mathematics Coaches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Extent to which teachers turn to the coach for advice influenced by:</a:t>
            </a:r>
          </a:p>
          <a:p>
            <a:pPr lvl="1"/>
            <a:r>
              <a:rPr lang="en-US" dirty="0" smtClean="0"/>
              <a:t>Perception of coach’s experience as a teacher</a:t>
            </a:r>
          </a:p>
          <a:p>
            <a:pPr lvl="1"/>
            <a:r>
              <a:rPr lang="en-US" dirty="0" smtClean="0"/>
              <a:t>Regularly scheduled time to for the coach to work with groups of teachers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Mathematics Coaching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Coach’s relationship with principal</a:t>
            </a:r>
          </a:p>
          <a:p>
            <a:pPr lvl="2"/>
            <a:r>
              <a:rPr lang="en-US" dirty="0" smtClean="0"/>
              <a:t>Could describe coach’s role in assisting teachers in detail</a:t>
            </a:r>
          </a:p>
          <a:p>
            <a:pPr lvl="2"/>
            <a:r>
              <a:rPr lang="en-US" dirty="0" smtClean="0"/>
              <a:t>Attend collaborative planning meetings</a:t>
            </a:r>
          </a:p>
          <a:p>
            <a:pPr lvl="2"/>
            <a:r>
              <a:rPr lang="en-US" dirty="0" smtClean="0"/>
              <a:t>Extensive observations of teachers’ instruction</a:t>
            </a:r>
          </a:p>
          <a:p>
            <a:pPr lvl="1"/>
            <a:r>
              <a:rPr lang="en-US" dirty="0" smtClean="0"/>
              <a:t>Shared responsibility for instructional improvement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Leaders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wide range of views on what school leaders need to know and be able to do:</a:t>
            </a:r>
          </a:p>
          <a:p>
            <a:pPr lvl="1"/>
            <a:r>
              <a:rPr lang="en-US" dirty="0" smtClean="0"/>
              <a:t>MKT, student mathematical learning, high-quality mathematics instruction, teacher learning</a:t>
            </a:r>
          </a:p>
          <a:p>
            <a:pPr lvl="2"/>
            <a:r>
              <a:rPr lang="en-US" dirty="0" smtClean="0"/>
              <a:t>Coach mathematics teachers</a:t>
            </a:r>
          </a:p>
          <a:p>
            <a:pPr lvl="1"/>
            <a:r>
              <a:rPr lang="en-US" dirty="0" smtClean="0"/>
              <a:t>General principles of high-quality</a:t>
            </a:r>
            <a:r>
              <a:rPr lang="en-US" dirty="0" smtClean="0"/>
              <a:t> inquiry-oriented instruction</a:t>
            </a:r>
            <a:endParaRPr lang="en-US" dirty="0" smtClean="0"/>
          </a:p>
          <a:p>
            <a:pPr lvl="2"/>
            <a:r>
              <a:rPr lang="en-US" dirty="0" smtClean="0"/>
              <a:t>Observe and provide feedback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Leaders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Interviews – vision of high-quality mathematics instruction</a:t>
            </a:r>
          </a:p>
          <a:p>
            <a:pPr lvl="1"/>
            <a:r>
              <a:rPr lang="en-US" dirty="0" smtClean="0"/>
              <a:t>Form rather than function views</a:t>
            </a:r>
          </a:p>
          <a:p>
            <a:pPr lvl="1"/>
            <a:r>
              <a:rPr lang="en-US" dirty="0" smtClean="0"/>
              <a:t>Consistent with teachers’ reports of the feedback they receive from school leaders</a:t>
            </a:r>
          </a:p>
          <a:p>
            <a:r>
              <a:rPr lang="en-US" dirty="0" smtClean="0"/>
              <a:t>Extensive professional development</a:t>
            </a:r>
          </a:p>
          <a:p>
            <a:pPr lvl="1"/>
            <a:r>
              <a:rPr lang="en-US" dirty="0" smtClean="0"/>
              <a:t>Focused on general, content-free characteristics of high-quality instruction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Leaders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3 half-day sessions</a:t>
            </a:r>
          </a:p>
          <a:p>
            <a:pPr lvl="1"/>
            <a:r>
              <a:rPr lang="en-US" dirty="0" smtClean="0"/>
              <a:t>Distinguish between high and low cognitive demand mathematics tasks</a:t>
            </a:r>
          </a:p>
          <a:p>
            <a:pPr lvl="1"/>
            <a:r>
              <a:rPr lang="en-US" dirty="0" smtClean="0"/>
              <a:t>Distinguish between high- and low- quality class discussions</a:t>
            </a:r>
          </a:p>
          <a:p>
            <a:pPr lvl="1"/>
            <a:r>
              <a:rPr lang="en-US" dirty="0" smtClean="0"/>
              <a:t>Collaborate with district mathematics coaches to develop school plans for supporting teachers’ learning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District Leaders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agenda for mathematics</a:t>
            </a:r>
            <a:r>
              <a:rPr lang="en-US" dirty="0" smtClean="0"/>
              <a:t> teaching and learning across </a:t>
            </a:r>
            <a:r>
              <a:rPr lang="en-US" dirty="0" smtClean="0"/>
              <a:t>district central office units</a:t>
            </a:r>
          </a:p>
          <a:p>
            <a:pPr lvl="1"/>
            <a:r>
              <a:rPr lang="en-US" dirty="0" smtClean="0"/>
              <a:t>Curriculum and Instruction, and Leadership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District Leaders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Instructional management</a:t>
            </a:r>
          </a:p>
          <a:p>
            <a:pPr lvl="1"/>
            <a:r>
              <a:rPr lang="en-US" dirty="0" smtClean="0"/>
              <a:t>Increase student achievement in mathematics </a:t>
            </a:r>
          </a:p>
          <a:p>
            <a:r>
              <a:rPr lang="en-US" dirty="0" smtClean="0"/>
              <a:t>Instructional improvement</a:t>
            </a:r>
          </a:p>
          <a:p>
            <a:pPr lvl="1"/>
            <a:r>
              <a:rPr lang="en-US" dirty="0" smtClean="0"/>
              <a:t>Improve quality of mathematics teachers’ instructional practices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303"/>
            <a:ext cx="8229600" cy="1143000"/>
          </a:xfrm>
        </p:spPr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303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What does it take to support</a:t>
            </a:r>
            <a:r>
              <a:rPr lang="en-US" sz="3000" dirty="0" smtClean="0"/>
              <a:t> mathematics teachers</a:t>
            </a:r>
            <a:r>
              <a:rPr lang="en-US" sz="3000" dirty="0" smtClean="0"/>
              <a:t>’ development of ambitious forms of instruction on a large scale?</a:t>
            </a:r>
          </a:p>
          <a:p>
            <a:r>
              <a:rPr lang="en-US" sz="3000" dirty="0" smtClean="0"/>
              <a:t>Four large urban districts</a:t>
            </a:r>
          </a:p>
          <a:p>
            <a:pPr lvl="1"/>
            <a:r>
              <a:rPr lang="en-US" sz="2811" dirty="0" smtClean="0"/>
              <a:t>Middle</a:t>
            </a:r>
            <a:r>
              <a:rPr lang="en-US" sz="2811" dirty="0"/>
              <a:t> </a:t>
            </a:r>
            <a:r>
              <a:rPr lang="en-US" sz="2811" dirty="0" smtClean="0"/>
              <a:t>school + inquiry oriented instruction</a:t>
            </a:r>
          </a:p>
          <a:p>
            <a:r>
              <a:rPr lang="en-US" sz="3000" dirty="0" smtClean="0"/>
              <a:t>What does it take to support a high-quality implementation of CMP2?</a:t>
            </a:r>
          </a:p>
          <a:p>
            <a:pPr lvl="1"/>
            <a:r>
              <a:rPr lang="en-US" sz="2811" dirty="0" smtClean="0"/>
              <a:t>Long-term goal:</a:t>
            </a:r>
            <a:r>
              <a:rPr lang="en-US" sz="2811" dirty="0" smtClean="0"/>
              <a:t> Theory </a:t>
            </a:r>
            <a:r>
              <a:rPr lang="en-US" sz="2811" dirty="0" smtClean="0"/>
              <a:t>of action for district-wide instructional </a:t>
            </a:r>
            <a:r>
              <a:rPr lang="en-US" sz="2811" dirty="0" smtClean="0"/>
              <a:t>improvement in mathematics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October: Document districts’ improvement strategies</a:t>
            </a:r>
          </a:p>
          <a:p>
            <a:pPr lvl="1"/>
            <a:r>
              <a:rPr lang="en-US" dirty="0" smtClean="0"/>
              <a:t>Interview district leaders</a:t>
            </a:r>
          </a:p>
          <a:p>
            <a:r>
              <a:rPr lang="en-US" dirty="0" smtClean="0"/>
              <a:t>January – March: Document how districts’ strategies are actually playing out in schools and classrooms</a:t>
            </a:r>
            <a:endParaRPr lang="en-US" dirty="0" smtClean="0"/>
          </a:p>
          <a:p>
            <a:pPr lvl="1"/>
            <a:r>
              <a:rPr lang="en-US" dirty="0" smtClean="0"/>
              <a:t>6</a:t>
            </a:r>
            <a:r>
              <a:rPr lang="en-US" dirty="0" smtClean="0"/>
              <a:t>-10</a:t>
            </a:r>
            <a:r>
              <a:rPr lang="en-US" dirty="0" smtClean="0"/>
              <a:t> middle-grades schools </a:t>
            </a:r>
            <a:r>
              <a:rPr lang="en-US" dirty="0" smtClean="0"/>
              <a:t>in each </a:t>
            </a:r>
            <a:r>
              <a:rPr lang="en-US" dirty="0" smtClean="0"/>
              <a:t>district</a:t>
            </a:r>
          </a:p>
          <a:p>
            <a:pPr lvl="1">
              <a:buNone/>
            </a:pPr>
            <a:r>
              <a:rPr lang="en-US" dirty="0" smtClean="0"/>
              <a:t>	30 mathematics teachers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Interviews - </a:t>
            </a:r>
            <a:r>
              <a:rPr lang="en-US" dirty="0" smtClean="0"/>
              <a:t>teachers, </a:t>
            </a:r>
            <a:r>
              <a:rPr lang="en-US" dirty="0" smtClean="0"/>
              <a:t>coaches, school leaders, and district leaders</a:t>
            </a:r>
          </a:p>
          <a:p>
            <a:r>
              <a:rPr lang="en-US" dirty="0" smtClean="0"/>
              <a:t>On-line survey - teachers, coaches, school leaders</a:t>
            </a:r>
          </a:p>
          <a:p>
            <a:r>
              <a:rPr lang="en-US" dirty="0" smtClean="0"/>
              <a:t>LMT – teachers and coaches</a:t>
            </a:r>
          </a:p>
          <a:p>
            <a:r>
              <a:rPr lang="en-US" dirty="0" smtClean="0"/>
              <a:t>Video-recordings of two consecutive mathematics </a:t>
            </a:r>
            <a:r>
              <a:rPr lang="en-US" dirty="0" smtClean="0"/>
              <a:t>lessons</a:t>
            </a:r>
          </a:p>
          <a:p>
            <a:r>
              <a:rPr lang="en-US" dirty="0" smtClean="0"/>
              <a:t>Video-recordings of pull-out teacher professional development</a:t>
            </a:r>
          </a:p>
          <a:p>
            <a:r>
              <a:rPr lang="en-US" dirty="0" smtClean="0"/>
              <a:t>Audio-recordings of teacher collaborative planning meetings</a:t>
            </a:r>
          </a:p>
          <a:p>
            <a:r>
              <a:rPr lang="en-US" dirty="0" smtClean="0"/>
              <a:t>On-line network survey – all mathematics teachers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February – April: Analyze the interviews to</a:t>
            </a:r>
            <a:r>
              <a:rPr lang="en-US" dirty="0" smtClean="0"/>
              <a:t> assess and </a:t>
            </a:r>
            <a:r>
              <a:rPr lang="en-US" dirty="0" smtClean="0"/>
              <a:t>explain how improvement strategies are playing out</a:t>
            </a:r>
          </a:p>
          <a:p>
            <a:r>
              <a:rPr lang="en-US" dirty="0" smtClean="0"/>
              <a:t>May: Present feedback report to districts </a:t>
            </a:r>
          </a:p>
          <a:p>
            <a:pPr lvl="1"/>
            <a:r>
              <a:rPr lang="en-US" dirty="0" smtClean="0"/>
              <a:t>Actionable recommendations</a:t>
            </a:r>
          </a:p>
          <a:p>
            <a:r>
              <a:rPr lang="en-US" dirty="0" smtClean="0"/>
              <a:t>Co-designers with district leaders</a:t>
            </a:r>
          </a:p>
          <a:p>
            <a:pPr lvl="1"/>
            <a:r>
              <a:rPr lang="en-US" dirty="0" smtClean="0"/>
              <a:t>Design experiment</a:t>
            </a:r>
          </a:p>
          <a:p>
            <a:pPr lvl="1"/>
            <a:r>
              <a:rPr lang="en-US" dirty="0" smtClean="0"/>
              <a:t>Formal hypothesis testing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Coherent Instructional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sz="3680" dirty="0" smtClean="0"/>
              <a:t>Explicit goals for students’ mathematical learning</a:t>
            </a:r>
          </a:p>
          <a:p>
            <a:r>
              <a:rPr lang="en-US" sz="3680" dirty="0" smtClean="0"/>
              <a:t>Goals for teachers’ learning – concrete instructional practices</a:t>
            </a:r>
          </a:p>
          <a:p>
            <a:r>
              <a:rPr lang="en-US" sz="3680" dirty="0" smtClean="0"/>
              <a:t>Instructional materials, pacing guides, curriculum frameworks, etc. designed to support </a:t>
            </a:r>
            <a:r>
              <a:rPr lang="en-US" sz="3680" dirty="0" smtClean="0"/>
              <a:t>teachers’ developm</a:t>
            </a:r>
            <a:r>
              <a:rPr lang="en-US" sz="3680" dirty="0" smtClean="0"/>
              <a:t>ent of the above practices</a:t>
            </a:r>
            <a:endParaRPr lang="en-US" sz="3680" dirty="0" smtClean="0"/>
          </a:p>
          <a:p>
            <a:r>
              <a:rPr lang="en-US" sz="3680" dirty="0" smtClean="0"/>
              <a:t>Pull-out teacher PD that focuses on</a:t>
            </a:r>
            <a:r>
              <a:rPr lang="en-US" sz="3680" dirty="0" smtClean="0"/>
              <a:t> the specific </a:t>
            </a:r>
            <a:r>
              <a:rPr lang="en-US" sz="3680" dirty="0" smtClean="0"/>
              <a:t>practices, is organized around the above materials, and is sustained over time</a:t>
            </a:r>
            <a:endParaRPr lang="en-US" sz="3680" dirty="0" smtClean="0"/>
          </a:p>
          <a:p>
            <a:r>
              <a:rPr lang="en-US" sz="3680" dirty="0" smtClean="0"/>
              <a:t>Teacher </a:t>
            </a:r>
            <a:r>
              <a:rPr lang="en-US" sz="3680" dirty="0" smtClean="0"/>
              <a:t>collaborative time that centers on practices that have been the focus of work in pull-out PD</a:t>
            </a:r>
            <a:endParaRPr lang="en-US" sz="3680" dirty="0" smtClean="0"/>
          </a:p>
          <a:p>
            <a:r>
              <a:rPr lang="en-US" sz="3680" dirty="0" smtClean="0"/>
              <a:t>Assessments that inform:</a:t>
            </a:r>
          </a:p>
          <a:p>
            <a:pPr lvl="1"/>
            <a:r>
              <a:rPr lang="en-US" sz="3040" dirty="0" smtClean="0"/>
              <a:t>Ongoing </a:t>
            </a:r>
            <a:r>
              <a:rPr lang="en-US" sz="3040" dirty="0" smtClean="0"/>
              <a:t>improvement of mainstream instruction</a:t>
            </a:r>
          </a:p>
          <a:p>
            <a:pPr lvl="1"/>
            <a:r>
              <a:rPr lang="en-US" sz="3040" dirty="0" smtClean="0"/>
              <a:t>Identification of students who are currently struggling and require additional support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053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en-US" sz="1600" dirty="0" smtClean="0"/>
              <a:t>Doing mathematics problems together with discussion of different solution strategies</a:t>
            </a:r>
          </a:p>
          <a:p>
            <a:pPr lvl="0"/>
            <a:r>
              <a:rPr lang="en-US" sz="1600" dirty="0" smtClean="0"/>
              <a:t>Discussing different ways students are likely to solve tasks</a:t>
            </a:r>
          </a:p>
          <a:p>
            <a:pPr lvl="0"/>
            <a:r>
              <a:rPr lang="en-US" sz="1600" dirty="0" smtClean="0"/>
              <a:t>Discussing why some students didn’t learn as expected in a lesson in order to plan for future instruction</a:t>
            </a:r>
          </a:p>
          <a:p>
            <a:pPr lvl="0"/>
            <a:r>
              <a:rPr lang="en-US" sz="1600" dirty="0" smtClean="0"/>
              <a:t>Analyzing examples of student work in order to adjust instruction</a:t>
            </a:r>
          </a:p>
          <a:p>
            <a:pPr lvl="0"/>
            <a:r>
              <a:rPr lang="en-US" sz="1600" dirty="0" smtClean="0"/>
              <a:t>Analyzing examples of student work to understand the different ways that students solve problems </a:t>
            </a:r>
          </a:p>
          <a:p>
            <a:pPr lvl="0"/>
            <a:r>
              <a:rPr lang="en-US" sz="1600" dirty="0" smtClean="0"/>
              <a:t>Discussing how to make use of student solution strategies in whole class mathematical discussions</a:t>
            </a:r>
          </a:p>
          <a:p>
            <a:pPr lvl="0"/>
            <a:r>
              <a:rPr lang="en-US" sz="1600" dirty="0" smtClean="0"/>
              <a:t>Discussing pacing</a:t>
            </a:r>
          </a:p>
          <a:p>
            <a:r>
              <a:rPr lang="en-US" sz="1600" dirty="0" smtClean="0"/>
              <a:t>Analyzing student work to see if students “got it”</a:t>
            </a:r>
          </a:p>
          <a:p>
            <a:pPr lvl="0"/>
            <a:r>
              <a:rPr lang="en-US" sz="1600" dirty="0" smtClean="0"/>
              <a:t>Discussing what materials to sue for a lesson</a:t>
            </a:r>
          </a:p>
          <a:p>
            <a:pPr lvl="0"/>
            <a:r>
              <a:rPr lang="en-US" sz="1600" dirty="0" smtClean="0"/>
              <a:t>After a lesson, sharing whether students “got it”</a:t>
            </a:r>
          </a:p>
          <a:p>
            <a:pPr lvl="0"/>
            <a:r>
              <a:rPr lang="en-US" sz="1600" dirty="0" smtClean="0"/>
              <a:t>Sharing materials or activities</a:t>
            </a:r>
          </a:p>
          <a:p>
            <a:pPr lvl="0"/>
            <a:r>
              <a:rPr lang="en-US" sz="1600" dirty="0" smtClean="0"/>
              <a:t>Updating one another on a student or students’ progress in mathematics</a:t>
            </a:r>
          </a:p>
          <a:p>
            <a:pPr lvl="0"/>
            <a:r>
              <a:rPr lang="en-US" sz="1600" dirty="0" smtClean="0"/>
              <a:t>Other (please specify)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of Colleagues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Teacher networks are emergent phenomena</a:t>
            </a:r>
          </a:p>
          <a:p>
            <a:r>
              <a:rPr lang="en-US" dirty="0" smtClean="0"/>
              <a:t>Districts </a:t>
            </a:r>
            <a:r>
              <a:rPr lang="en-US" dirty="0" smtClean="0"/>
              <a:t>can develop policies to influence the conditions in which networks emerge</a:t>
            </a:r>
            <a:endParaRPr lang="en-US" dirty="0" smtClean="0"/>
          </a:p>
          <a:p>
            <a:r>
              <a:rPr lang="en-US" dirty="0" smtClean="0"/>
              <a:t>Regularly </a:t>
            </a:r>
            <a:r>
              <a:rPr lang="en-US" dirty="0" smtClean="0"/>
              <a:t>scheduled time for </a:t>
            </a:r>
            <a:r>
              <a:rPr lang="en-US" dirty="0" smtClean="0"/>
              <a:t>collaboration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of Colleagues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Future </a:t>
            </a:r>
            <a:r>
              <a:rPr lang="en-US" dirty="0" smtClean="0"/>
              <a:t>analyses:</a:t>
            </a:r>
            <a:endParaRPr lang="en-US" dirty="0" smtClean="0"/>
          </a:p>
          <a:p>
            <a:pPr lvl="1"/>
            <a:r>
              <a:rPr lang="en-US" dirty="0" smtClean="0"/>
              <a:t>Formal </a:t>
            </a:r>
            <a:r>
              <a:rPr lang="en-US" dirty="0" smtClean="0"/>
              <a:t>role, grade level, physical proximity, gender, race/</a:t>
            </a:r>
            <a:r>
              <a:rPr lang="en-US" dirty="0" smtClean="0"/>
              <a:t>ethnicity,</a:t>
            </a:r>
            <a:r>
              <a:rPr lang="en-US" dirty="0" smtClean="0"/>
              <a:t> peer’s expertise</a:t>
            </a:r>
          </a:p>
          <a:p>
            <a:pPr lvl="1"/>
            <a:r>
              <a:rPr lang="en-US" dirty="0" smtClean="0"/>
              <a:t>Measures of expertise: IQA, LMT, HQMI, </a:t>
            </a:r>
            <a:r>
              <a:rPr lang="en-US" dirty="0" smtClean="0"/>
              <a:t>SMC</a:t>
            </a:r>
          </a:p>
          <a:p>
            <a:r>
              <a:rPr lang="en-US" dirty="0" smtClean="0"/>
              <a:t>What influences depth of interactions about instruction</a:t>
            </a:r>
            <a:r>
              <a:rPr lang="en-US" dirty="0" smtClean="0"/>
              <a:t>?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75E1840D30214BB0E278088DD3F8A3" ma:contentTypeVersion="1" ma:contentTypeDescription="Create a new document." ma:contentTypeScope="" ma:versionID="c63e12be6e239949f424810fe3ad7bcf">
  <xsd:schema xmlns:xsd="http://www.w3.org/2001/XMLSchema" xmlns:p="http://schemas.microsoft.com/office/2006/metadata/properties" xmlns:ns2="6bc510d7-855d-4442-9456-1ebf1183d01a" targetNamespace="http://schemas.microsoft.com/office/2006/metadata/properties" ma:root="true" ma:fieldsID="22167df2f7af04f28acb8acc1a6e9027" ns2:_="">
    <xsd:import namespace="6bc510d7-855d-4442-9456-1ebf1183d01a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bc510d7-855d-4442-9456-1ebf1183d01a" elementFormDefault="qualified">
    <xsd:import namespace="http://schemas.microsoft.com/office/2006/documentManagement/types"/>
    <xsd:element name="Description0" ma:index="8" nillable="true" ma:displayName="Description" ma:internalName="Description0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escription0 xmlns="6bc510d7-855d-4442-9456-1ebf1183d01a" xsi:nil="true"/>
  </documentManagement>
</p:properties>
</file>

<file path=customXml/itemProps1.xml><?xml version="1.0" encoding="utf-8"?>
<ds:datastoreItem xmlns:ds="http://schemas.openxmlformats.org/officeDocument/2006/customXml" ds:itemID="{3FA354F3-0387-40EC-9DD2-78A73110FBA2}"/>
</file>

<file path=customXml/itemProps2.xml><?xml version="1.0" encoding="utf-8"?>
<ds:datastoreItem xmlns:ds="http://schemas.openxmlformats.org/officeDocument/2006/customXml" ds:itemID="{515F705C-C7BE-494C-8D7B-FA262CA3D583}"/>
</file>

<file path=customXml/itemProps3.xml><?xml version="1.0" encoding="utf-8"?>
<ds:datastoreItem xmlns:ds="http://schemas.openxmlformats.org/officeDocument/2006/customXml" ds:itemID="{21F9C39E-AAC1-4B1B-B39B-84F720090C52}"/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1119</Words>
  <Application>Microsoft Macintosh PowerPoint</Application>
  <PresentationFormat>On-screen Show (4:3)</PresentationFormat>
  <Paragraphs>136</Paragraphs>
  <Slides>18</Slides>
  <Notes>10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Designing Schools and Districts to Support Mathematics Teachers’ Ongoing Learning</vt:lpstr>
      <vt:lpstr>Project Overview</vt:lpstr>
      <vt:lpstr>Project Overview</vt:lpstr>
      <vt:lpstr>Project Overview</vt:lpstr>
      <vt:lpstr>Project Overview</vt:lpstr>
      <vt:lpstr>Coherent Instructional System</vt:lpstr>
      <vt:lpstr>Teacher Networks</vt:lpstr>
      <vt:lpstr>Selection of Colleagues</vt:lpstr>
      <vt:lpstr>Selection of Colleagues</vt:lpstr>
      <vt:lpstr>Influence of Interactions on Knowledge and Practice</vt:lpstr>
      <vt:lpstr>Mathematics Coaches</vt:lpstr>
      <vt:lpstr>Mathematics Coaches</vt:lpstr>
      <vt:lpstr>Mathematics Coaching</vt:lpstr>
      <vt:lpstr>School Leaders</vt:lpstr>
      <vt:lpstr>School Leaders</vt:lpstr>
      <vt:lpstr>School Leaders</vt:lpstr>
      <vt:lpstr>District Leaders</vt:lpstr>
      <vt:lpstr>District Leaders</vt:lpstr>
    </vt:vector>
  </TitlesOfParts>
  <Company>McGill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Kara J. Jackson</dc:creator>
  <cp:lastModifiedBy>Loaner</cp:lastModifiedBy>
  <cp:revision>20</cp:revision>
  <dcterms:created xsi:type="dcterms:W3CDTF">2010-12-02T14:48:07Z</dcterms:created>
  <dcterms:modified xsi:type="dcterms:W3CDTF">2010-12-02T16:35:26Z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0x010100E175E1840D30214BB0E278088DD3F8A3</vt:lpwstr>
  </property>
</Properties>
</file>