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algn="l" rtl="0" eaLnBrk="0" fontAlgn="base" hangingPunct="0">
      <a:spcBef>
        <a:spcPct val="0"/>
      </a:spcBef>
      <a:spcAft>
        <a:spcPct val="0"/>
      </a:spcAft>
      <a:defRPr sz="3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mn-ea"/>
        <a:cs typeface="+mn-cs"/>
      </a:defRPr>
    </a:lvl5pPr>
    <a:lvl6pPr marL="2286000" algn="l" defTabSz="914400" rtl="0" eaLnBrk="1" latinLnBrk="0" hangingPunct="1">
      <a:defRPr sz="3000" kern="1200">
        <a:solidFill>
          <a:schemeClr val="tx1"/>
        </a:solidFill>
        <a:latin typeface="Arial" panose="020B0604020202020204" pitchFamily="34" charset="0"/>
        <a:ea typeface="+mn-ea"/>
        <a:cs typeface="+mn-cs"/>
      </a:defRPr>
    </a:lvl6pPr>
    <a:lvl7pPr marL="2743200" algn="l" defTabSz="914400" rtl="0" eaLnBrk="1" latinLnBrk="0" hangingPunct="1">
      <a:defRPr sz="3000" kern="1200">
        <a:solidFill>
          <a:schemeClr val="tx1"/>
        </a:solidFill>
        <a:latin typeface="Arial" panose="020B0604020202020204" pitchFamily="34" charset="0"/>
        <a:ea typeface="+mn-ea"/>
        <a:cs typeface="+mn-cs"/>
      </a:defRPr>
    </a:lvl7pPr>
    <a:lvl8pPr marL="3200400" algn="l" defTabSz="914400" rtl="0" eaLnBrk="1" latinLnBrk="0" hangingPunct="1">
      <a:defRPr sz="3000" kern="1200">
        <a:solidFill>
          <a:schemeClr val="tx1"/>
        </a:solidFill>
        <a:latin typeface="Arial" panose="020B0604020202020204" pitchFamily="34" charset="0"/>
        <a:ea typeface="+mn-ea"/>
        <a:cs typeface="+mn-cs"/>
      </a:defRPr>
    </a:lvl8pPr>
    <a:lvl9pPr marL="3657600" algn="l" defTabSz="914400" rtl="0" eaLnBrk="1" latinLnBrk="0" hangingPunct="1">
      <a:defRPr sz="3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8C5"/>
    <a:srgbClr val="003C71"/>
    <a:srgbClr val="00A0DF"/>
    <a:srgbClr val="005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p:scale>
          <a:sx n="40" d="100"/>
          <a:sy n="40" d="100"/>
        </p:scale>
        <p:origin x="-888" y="-2248"/>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316FFE1-92F2-47B2-9D09-1EA14BA1958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3274AB2D-63EE-4FAC-9776-88455419B2CF}"/>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FC9DF13F-1EB1-8E4B-AF42-0C570C2C2AC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35DDD627-B109-499A-9841-7AB522F54D7A}"/>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4D0F5472-AD49-4A89-BA88-078CDE4C4FC4}"/>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248B4C7F-5173-45EA-9827-D190CAD3314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027F944-5EA9-2949-A1DB-1FFA4F2DD7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E49E9A2E-CBF1-D247-B206-781A7177D60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04C06A-0C21-A144-ADDB-6216C58340E5}" type="slidenum">
              <a:rPr lang="en-US" altLang="en-US" smtClean="0"/>
              <a:pPr>
                <a:spcBef>
                  <a:spcPct val="0"/>
                </a:spcBef>
              </a:pPr>
              <a:t>1</a:t>
            </a:fld>
            <a:endParaRPr lang="en-US" altLang="en-US"/>
          </a:p>
        </p:txBody>
      </p:sp>
      <p:sp>
        <p:nvSpPr>
          <p:cNvPr id="4099" name="Rectangle 2">
            <a:extLst>
              <a:ext uri="{FF2B5EF4-FFF2-40B4-BE49-F238E27FC236}">
                <a16:creationId xmlns:a16="http://schemas.microsoft.com/office/drawing/2014/main" id="{BB89BD98-6D75-6B43-AC68-34F7A667D1F5}"/>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30D07140-28C5-F04E-831D-6A2E88A1802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123" y="10226675"/>
            <a:ext cx="37306956" cy="7054850"/>
          </a:xfrm>
        </p:spPr>
        <p:txBody>
          <a:bodyPr/>
          <a:lstStyle/>
          <a:p>
            <a:r>
              <a:rPr lang="en-US"/>
              <a:t>Click to edit Master title style</a:t>
            </a:r>
          </a:p>
        </p:txBody>
      </p:sp>
      <p:sp>
        <p:nvSpPr>
          <p:cNvPr id="3" name="Subtitle 2"/>
          <p:cNvSpPr>
            <a:spLocks noGrp="1"/>
          </p:cNvSpPr>
          <p:nvPr>
            <p:ph type="subTitle" idx="1"/>
          </p:nvPr>
        </p:nvSpPr>
        <p:spPr>
          <a:xfrm>
            <a:off x="6584245" y="18653125"/>
            <a:ext cx="30722711"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F8DFA4-9287-674A-B5CB-4D64C3A38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924620-F16E-D948-B863-37637F4137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D95210-614D-6E45-A2DA-A8F378CB1800}"/>
              </a:ext>
            </a:extLst>
          </p:cNvPr>
          <p:cNvSpPr>
            <a:spLocks noGrp="1" noChangeArrowheads="1"/>
          </p:cNvSpPr>
          <p:nvPr>
            <p:ph type="sldNum" sz="quarter" idx="12"/>
          </p:nvPr>
        </p:nvSpPr>
        <p:spPr>
          <a:ln/>
        </p:spPr>
        <p:txBody>
          <a:bodyPr/>
          <a:lstStyle>
            <a:lvl1pPr>
              <a:defRPr/>
            </a:lvl1pPr>
          </a:lstStyle>
          <a:p>
            <a:pPr>
              <a:defRPr/>
            </a:pPr>
            <a:fld id="{2F6B4F86-3967-5D49-B0C0-602B436994CE}" type="slidenum">
              <a:rPr lang="en-US" altLang="en-US"/>
              <a:pPr>
                <a:defRPr/>
              </a:pPr>
              <a:t>‹#›</a:t>
            </a:fld>
            <a:endParaRPr lang="en-US" altLang="en-US"/>
          </a:p>
        </p:txBody>
      </p:sp>
    </p:spTree>
    <p:extLst>
      <p:ext uri="{BB962C8B-B14F-4D97-AF65-F5344CB8AC3E}">
        <p14:creationId xmlns:p14="http://schemas.microsoft.com/office/powerpoint/2010/main" val="1175234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CAF612-7B68-274D-A0B8-302251096C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252566-B1EB-0441-8A03-DD1425607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BB8619-33FA-5B45-9720-A1D3E553CFF4}"/>
              </a:ext>
            </a:extLst>
          </p:cNvPr>
          <p:cNvSpPr>
            <a:spLocks noGrp="1" noChangeArrowheads="1"/>
          </p:cNvSpPr>
          <p:nvPr>
            <p:ph type="sldNum" sz="quarter" idx="12"/>
          </p:nvPr>
        </p:nvSpPr>
        <p:spPr>
          <a:ln/>
        </p:spPr>
        <p:txBody>
          <a:bodyPr/>
          <a:lstStyle>
            <a:lvl1pPr>
              <a:defRPr/>
            </a:lvl1pPr>
          </a:lstStyle>
          <a:p>
            <a:pPr>
              <a:defRPr/>
            </a:pPr>
            <a:fld id="{4E81C1A1-6093-3A4E-A781-785521C9CF7E}" type="slidenum">
              <a:rPr lang="en-US" altLang="en-US"/>
              <a:pPr>
                <a:defRPr/>
              </a:pPr>
              <a:t>‹#›</a:t>
            </a:fld>
            <a:endParaRPr lang="en-US" altLang="en-US"/>
          </a:p>
        </p:txBody>
      </p:sp>
    </p:spTree>
    <p:extLst>
      <p:ext uri="{BB962C8B-B14F-4D97-AF65-F5344CB8AC3E}">
        <p14:creationId xmlns:p14="http://schemas.microsoft.com/office/powerpoint/2010/main" val="24763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7" y="1319214"/>
            <a:ext cx="9874956" cy="28087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5689" y="1319214"/>
            <a:ext cx="29490812" cy="28087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03062D-79D1-AF41-AD0A-A7E5406156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7F1BE6-2FAA-D246-B61A-45E7606D9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B5A9BC-C2E0-404A-8639-62B0E8A4F444}"/>
              </a:ext>
            </a:extLst>
          </p:cNvPr>
          <p:cNvSpPr>
            <a:spLocks noGrp="1" noChangeArrowheads="1"/>
          </p:cNvSpPr>
          <p:nvPr>
            <p:ph type="sldNum" sz="quarter" idx="12"/>
          </p:nvPr>
        </p:nvSpPr>
        <p:spPr>
          <a:ln/>
        </p:spPr>
        <p:txBody>
          <a:bodyPr/>
          <a:lstStyle>
            <a:lvl1pPr>
              <a:defRPr/>
            </a:lvl1pPr>
          </a:lstStyle>
          <a:p>
            <a:pPr>
              <a:defRPr/>
            </a:pPr>
            <a:fld id="{EC56CB2E-3156-654B-BBC6-43E6AE8B3A97}" type="slidenum">
              <a:rPr lang="en-US" altLang="en-US"/>
              <a:pPr>
                <a:defRPr/>
              </a:pPr>
              <a:t>‹#›</a:t>
            </a:fld>
            <a:endParaRPr lang="en-US" altLang="en-US"/>
          </a:p>
        </p:txBody>
      </p:sp>
    </p:spTree>
    <p:extLst>
      <p:ext uri="{BB962C8B-B14F-4D97-AF65-F5344CB8AC3E}">
        <p14:creationId xmlns:p14="http://schemas.microsoft.com/office/powerpoint/2010/main" val="88065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8478D0-C25B-A546-AFF0-71AA428B13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AD346-27EE-9642-9FF8-A2BF5FE28A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2D3E44-FA36-D940-B0AB-E1F2592F7F53}"/>
              </a:ext>
            </a:extLst>
          </p:cNvPr>
          <p:cNvSpPr>
            <a:spLocks noGrp="1" noChangeArrowheads="1"/>
          </p:cNvSpPr>
          <p:nvPr>
            <p:ph type="sldNum" sz="quarter" idx="12"/>
          </p:nvPr>
        </p:nvSpPr>
        <p:spPr>
          <a:ln/>
        </p:spPr>
        <p:txBody>
          <a:bodyPr/>
          <a:lstStyle>
            <a:lvl1pPr>
              <a:defRPr/>
            </a:lvl1pPr>
          </a:lstStyle>
          <a:p>
            <a:pPr>
              <a:defRPr/>
            </a:pPr>
            <a:fld id="{A4099496-2707-8F49-9239-4809ECCE0096}" type="slidenum">
              <a:rPr lang="en-US" altLang="en-US"/>
              <a:pPr>
                <a:defRPr/>
              </a:pPr>
              <a:t>‹#›</a:t>
            </a:fld>
            <a:endParaRPr lang="en-US" altLang="en-US"/>
          </a:p>
        </p:txBody>
      </p:sp>
    </p:spTree>
    <p:extLst>
      <p:ext uri="{BB962C8B-B14F-4D97-AF65-F5344CB8AC3E}">
        <p14:creationId xmlns:p14="http://schemas.microsoft.com/office/powerpoint/2010/main" val="378345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439"/>
            <a:ext cx="37306956"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1" y="13952538"/>
            <a:ext cx="37306956"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8CD5C7-0263-4D45-AC49-8232370D8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E10FBD-FC98-204A-B968-3D66371C2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6EDCB3-5709-E940-B716-2041D497F8DA}"/>
              </a:ext>
            </a:extLst>
          </p:cNvPr>
          <p:cNvSpPr>
            <a:spLocks noGrp="1" noChangeArrowheads="1"/>
          </p:cNvSpPr>
          <p:nvPr>
            <p:ph type="sldNum" sz="quarter" idx="12"/>
          </p:nvPr>
        </p:nvSpPr>
        <p:spPr>
          <a:ln/>
        </p:spPr>
        <p:txBody>
          <a:bodyPr/>
          <a:lstStyle>
            <a:lvl1pPr>
              <a:defRPr/>
            </a:lvl1pPr>
          </a:lstStyle>
          <a:p>
            <a:pPr>
              <a:defRPr/>
            </a:pPr>
            <a:fld id="{0284684D-B33C-4042-A350-231E9B8DC43D}" type="slidenum">
              <a:rPr lang="en-US" altLang="en-US"/>
              <a:pPr>
                <a:defRPr/>
              </a:pPr>
              <a:t>‹#›</a:t>
            </a:fld>
            <a:endParaRPr lang="en-US" altLang="en-US"/>
          </a:p>
        </p:txBody>
      </p:sp>
    </p:spTree>
    <p:extLst>
      <p:ext uri="{BB962C8B-B14F-4D97-AF65-F5344CB8AC3E}">
        <p14:creationId xmlns:p14="http://schemas.microsoft.com/office/powerpoint/2010/main" val="406139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5689" y="7681914"/>
            <a:ext cx="19682178" cy="21724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3334" y="7681914"/>
            <a:ext cx="19683589" cy="21724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E95DE6-DC91-6346-B439-C827683F12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0CCC75-D590-5C40-9DEA-EA61ADFA02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1BF19C-AFE9-2447-BF9E-58A567B7DCA5}"/>
              </a:ext>
            </a:extLst>
          </p:cNvPr>
          <p:cNvSpPr>
            <a:spLocks noGrp="1" noChangeArrowheads="1"/>
          </p:cNvSpPr>
          <p:nvPr>
            <p:ph type="sldNum" sz="quarter" idx="12"/>
          </p:nvPr>
        </p:nvSpPr>
        <p:spPr>
          <a:ln/>
        </p:spPr>
        <p:txBody>
          <a:bodyPr/>
          <a:lstStyle>
            <a:lvl1pPr>
              <a:defRPr/>
            </a:lvl1pPr>
          </a:lstStyle>
          <a:p>
            <a:pPr>
              <a:defRPr/>
            </a:pPr>
            <a:fld id="{0EC9AF2F-411E-8344-9040-7A53AF7E6ADE}" type="slidenum">
              <a:rPr lang="en-US" altLang="en-US"/>
              <a:pPr>
                <a:defRPr/>
              </a:pPr>
              <a:t>‹#›</a:t>
            </a:fld>
            <a:endParaRPr lang="en-US" altLang="en-US"/>
          </a:p>
        </p:txBody>
      </p:sp>
    </p:spTree>
    <p:extLst>
      <p:ext uri="{BB962C8B-B14F-4D97-AF65-F5344CB8AC3E}">
        <p14:creationId xmlns:p14="http://schemas.microsoft.com/office/powerpoint/2010/main" val="80683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4"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278" y="7369176"/>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4278" y="10439401"/>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5556" y="7369176"/>
            <a:ext cx="1940136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5556" y="10439401"/>
            <a:ext cx="1940136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1E2E3A-1902-E041-9046-CF12FD31F3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6FFDFE1-A17A-BA41-A6DC-30D38D6273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587005-4192-B742-9906-7E238D94D3EA}"/>
              </a:ext>
            </a:extLst>
          </p:cNvPr>
          <p:cNvSpPr>
            <a:spLocks noGrp="1" noChangeArrowheads="1"/>
          </p:cNvSpPr>
          <p:nvPr>
            <p:ph type="sldNum" sz="quarter" idx="12"/>
          </p:nvPr>
        </p:nvSpPr>
        <p:spPr>
          <a:ln/>
        </p:spPr>
        <p:txBody>
          <a:bodyPr/>
          <a:lstStyle>
            <a:lvl1pPr>
              <a:defRPr/>
            </a:lvl1pPr>
          </a:lstStyle>
          <a:p>
            <a:pPr>
              <a:defRPr/>
            </a:pPr>
            <a:fld id="{5D3D826E-22FE-5B4C-9307-F7672C2E8C7E}" type="slidenum">
              <a:rPr lang="en-US" altLang="en-US"/>
              <a:pPr>
                <a:defRPr/>
              </a:pPr>
              <a:t>‹#›</a:t>
            </a:fld>
            <a:endParaRPr lang="en-US" altLang="en-US"/>
          </a:p>
        </p:txBody>
      </p:sp>
    </p:spTree>
    <p:extLst>
      <p:ext uri="{BB962C8B-B14F-4D97-AF65-F5344CB8AC3E}">
        <p14:creationId xmlns:p14="http://schemas.microsoft.com/office/powerpoint/2010/main" val="89279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EA4C27-0399-C942-A941-287CDEDEC26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C5C1BC-EE43-C04E-BE74-EA6429D9A0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CA0670F-CCDD-054E-9213-F046953873A7}"/>
              </a:ext>
            </a:extLst>
          </p:cNvPr>
          <p:cNvSpPr>
            <a:spLocks noGrp="1" noChangeArrowheads="1"/>
          </p:cNvSpPr>
          <p:nvPr>
            <p:ph type="sldNum" sz="quarter" idx="12"/>
          </p:nvPr>
        </p:nvSpPr>
        <p:spPr>
          <a:ln/>
        </p:spPr>
        <p:txBody>
          <a:bodyPr/>
          <a:lstStyle>
            <a:lvl1pPr>
              <a:defRPr/>
            </a:lvl1pPr>
          </a:lstStyle>
          <a:p>
            <a:pPr>
              <a:defRPr/>
            </a:pPr>
            <a:fld id="{8F916AA7-4877-B049-A015-0494841326C4}" type="slidenum">
              <a:rPr lang="en-US" altLang="en-US"/>
              <a:pPr>
                <a:defRPr/>
              </a:pPr>
              <a:t>‹#›</a:t>
            </a:fld>
            <a:endParaRPr lang="en-US" altLang="en-US"/>
          </a:p>
        </p:txBody>
      </p:sp>
    </p:spTree>
    <p:extLst>
      <p:ext uri="{BB962C8B-B14F-4D97-AF65-F5344CB8AC3E}">
        <p14:creationId xmlns:p14="http://schemas.microsoft.com/office/powerpoint/2010/main" val="1184177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914D08-77B6-2444-A138-A5883A6323F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2E40A8-44AC-A54B-911D-63CDC66973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E27B8-9E4F-D043-8F64-20EA0B81FE98}"/>
              </a:ext>
            </a:extLst>
          </p:cNvPr>
          <p:cNvSpPr>
            <a:spLocks noGrp="1" noChangeArrowheads="1"/>
          </p:cNvSpPr>
          <p:nvPr>
            <p:ph type="sldNum" sz="quarter" idx="12"/>
          </p:nvPr>
        </p:nvSpPr>
        <p:spPr>
          <a:ln/>
        </p:spPr>
        <p:txBody>
          <a:bodyPr/>
          <a:lstStyle>
            <a:lvl1pPr>
              <a:defRPr/>
            </a:lvl1pPr>
          </a:lstStyle>
          <a:p>
            <a:pPr>
              <a:defRPr/>
            </a:pPr>
            <a:fld id="{5F202F9F-214E-E14B-965E-AED7AA03642E}" type="slidenum">
              <a:rPr lang="en-US" altLang="en-US"/>
              <a:pPr>
                <a:defRPr/>
              </a:pPr>
              <a:t>‹#›</a:t>
            </a:fld>
            <a:endParaRPr lang="en-US" altLang="en-US"/>
          </a:p>
        </p:txBody>
      </p:sp>
    </p:spTree>
    <p:extLst>
      <p:ext uri="{BB962C8B-B14F-4D97-AF65-F5344CB8AC3E}">
        <p14:creationId xmlns:p14="http://schemas.microsoft.com/office/powerpoint/2010/main" val="128503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278" y="1311275"/>
            <a:ext cx="1443990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523"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278"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958FF5-C744-C545-BBE1-AAF248D63B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298C18-FAB2-6245-ABA5-35F7D73A71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39B984-CB05-9740-AE05-61D30DCBEBC2}"/>
              </a:ext>
            </a:extLst>
          </p:cNvPr>
          <p:cNvSpPr>
            <a:spLocks noGrp="1" noChangeArrowheads="1"/>
          </p:cNvSpPr>
          <p:nvPr>
            <p:ph type="sldNum" sz="quarter" idx="12"/>
          </p:nvPr>
        </p:nvSpPr>
        <p:spPr>
          <a:ln/>
        </p:spPr>
        <p:txBody>
          <a:bodyPr/>
          <a:lstStyle>
            <a:lvl1pPr>
              <a:defRPr/>
            </a:lvl1pPr>
          </a:lstStyle>
          <a:p>
            <a:pPr>
              <a:defRPr/>
            </a:pPr>
            <a:fld id="{64E8DE32-D7E1-E94C-BC99-4CE9C1E6D32E}" type="slidenum">
              <a:rPr lang="en-US" altLang="en-US"/>
              <a:pPr>
                <a:defRPr/>
              </a:pPr>
              <a:t>‹#›</a:t>
            </a:fld>
            <a:endParaRPr lang="en-US" altLang="en-US"/>
          </a:p>
        </p:txBody>
      </p:sp>
    </p:spTree>
    <p:extLst>
      <p:ext uri="{BB962C8B-B14F-4D97-AF65-F5344CB8AC3E}">
        <p14:creationId xmlns:p14="http://schemas.microsoft.com/office/powerpoint/2010/main" val="253720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3545" y="23042564"/>
            <a:ext cx="26334156"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3545" y="2941639"/>
            <a:ext cx="26334156"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3545" y="25763539"/>
            <a:ext cx="26334156"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09A3D4-5EAA-994B-B69D-8BA39E3675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13948D-A4CA-3F4A-ACD5-00F595472B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98598F-A9C8-5249-935A-E6374566052B}"/>
              </a:ext>
            </a:extLst>
          </p:cNvPr>
          <p:cNvSpPr>
            <a:spLocks noGrp="1" noChangeArrowheads="1"/>
          </p:cNvSpPr>
          <p:nvPr>
            <p:ph type="sldNum" sz="quarter" idx="12"/>
          </p:nvPr>
        </p:nvSpPr>
        <p:spPr>
          <a:ln/>
        </p:spPr>
        <p:txBody>
          <a:bodyPr/>
          <a:lstStyle>
            <a:lvl1pPr>
              <a:defRPr/>
            </a:lvl1pPr>
          </a:lstStyle>
          <a:p>
            <a:pPr>
              <a:defRPr/>
            </a:pPr>
            <a:fld id="{05D411A9-C06F-2149-B2ED-5D0FEE557DA9}" type="slidenum">
              <a:rPr lang="en-US" altLang="en-US"/>
              <a:pPr>
                <a:defRPr/>
              </a:pPr>
              <a:t>‹#›</a:t>
            </a:fld>
            <a:endParaRPr lang="en-US" altLang="en-US"/>
          </a:p>
        </p:txBody>
      </p:sp>
    </p:spTree>
    <p:extLst>
      <p:ext uri="{BB962C8B-B14F-4D97-AF65-F5344CB8AC3E}">
        <p14:creationId xmlns:p14="http://schemas.microsoft.com/office/powerpoint/2010/main" val="139742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2172A45-3CC1-4C40-A12C-B1C98DCA8512}"/>
              </a:ext>
            </a:extLst>
          </p:cNvPr>
          <p:cNvSpPr>
            <a:spLocks noGrp="1" noChangeArrowheads="1"/>
          </p:cNvSpPr>
          <p:nvPr>
            <p:ph type="title"/>
          </p:nvPr>
        </p:nvSpPr>
        <p:spPr bwMode="auto">
          <a:xfrm>
            <a:off x="2195513" y="1319213"/>
            <a:ext cx="3950176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A7F3604-DDBA-CE49-B6C8-1F8BF15BDE19}"/>
              </a:ext>
            </a:extLst>
          </p:cNvPr>
          <p:cNvSpPr>
            <a:spLocks noGrp="1" noChangeArrowheads="1"/>
          </p:cNvSpPr>
          <p:nvPr>
            <p:ph type="body" idx="1"/>
          </p:nvPr>
        </p:nvSpPr>
        <p:spPr bwMode="auto">
          <a:xfrm>
            <a:off x="2195513" y="7681913"/>
            <a:ext cx="39501762" cy="2172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078B7F5-B826-4812-B4D1-4B3E803C5EA0}"/>
              </a:ext>
            </a:extLst>
          </p:cNvPr>
          <p:cNvSpPr>
            <a:spLocks noGrp="1" noChangeArrowheads="1"/>
          </p:cNvSpPr>
          <p:nvPr>
            <p:ph type="dt" sz="half" idx="2"/>
          </p:nvPr>
        </p:nvSpPr>
        <p:spPr bwMode="auto">
          <a:xfrm>
            <a:off x="2195513" y="29978350"/>
            <a:ext cx="102409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numCol="1" anchor="t" anchorCtr="0" compatLnSpc="1">
            <a:prstTxWarp prst="textNoShape">
              <a:avLst/>
            </a:prstTxWarp>
          </a:bodyPr>
          <a:lstStyle>
            <a:lvl1pPr defTabSz="4703763" eaLnBrk="1" hangingPunct="1">
              <a:defRPr sz="7200">
                <a:latin typeface="Arial" charset="0"/>
              </a:defRPr>
            </a:lvl1pPr>
          </a:lstStyle>
          <a:p>
            <a:pPr>
              <a:defRPr/>
            </a:pPr>
            <a:endParaRPr lang="en-US"/>
          </a:p>
        </p:txBody>
      </p:sp>
      <p:sp>
        <p:nvSpPr>
          <p:cNvPr id="1029" name="Rectangle 5">
            <a:extLst>
              <a:ext uri="{FF2B5EF4-FFF2-40B4-BE49-F238E27FC236}">
                <a16:creationId xmlns:a16="http://schemas.microsoft.com/office/drawing/2014/main" id="{74B761EE-8968-4780-A02D-6DF2E521E5A8}"/>
              </a:ext>
            </a:extLst>
          </p:cNvPr>
          <p:cNvSpPr>
            <a:spLocks noGrp="1" noChangeArrowheads="1"/>
          </p:cNvSpPr>
          <p:nvPr>
            <p:ph type="ftr" sz="quarter" idx="3"/>
          </p:nvPr>
        </p:nvSpPr>
        <p:spPr bwMode="auto">
          <a:xfrm>
            <a:off x="14997113" y="29978350"/>
            <a:ext cx="138985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numCol="1" anchor="t" anchorCtr="0" compatLnSpc="1">
            <a:prstTxWarp prst="textNoShape">
              <a:avLst/>
            </a:prstTxWarp>
          </a:bodyPr>
          <a:lstStyle>
            <a:lvl1pPr algn="ctr" defTabSz="4703763" eaLnBrk="1" hangingPunct="1">
              <a:defRPr sz="7200">
                <a:latin typeface="Arial" charset="0"/>
              </a:defRPr>
            </a:lvl1pPr>
          </a:lstStyle>
          <a:p>
            <a:pPr>
              <a:defRPr/>
            </a:pPr>
            <a:endParaRPr lang="en-US"/>
          </a:p>
        </p:txBody>
      </p:sp>
      <p:sp>
        <p:nvSpPr>
          <p:cNvPr id="1030" name="Rectangle 6">
            <a:extLst>
              <a:ext uri="{FF2B5EF4-FFF2-40B4-BE49-F238E27FC236}">
                <a16:creationId xmlns:a16="http://schemas.microsoft.com/office/drawing/2014/main" id="{1ACC11A0-8E6A-46C7-B6CA-791D0F9B4787}"/>
              </a:ext>
            </a:extLst>
          </p:cNvPr>
          <p:cNvSpPr>
            <a:spLocks noGrp="1" noChangeArrowheads="1"/>
          </p:cNvSpPr>
          <p:nvPr>
            <p:ph type="sldNum" sz="quarter" idx="4"/>
          </p:nvPr>
        </p:nvSpPr>
        <p:spPr bwMode="auto">
          <a:xfrm>
            <a:off x="31456313" y="29978350"/>
            <a:ext cx="102409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numCol="1" anchor="t" anchorCtr="0" compatLnSpc="1">
            <a:prstTxWarp prst="textNoShape">
              <a:avLst/>
            </a:prstTxWarp>
          </a:bodyPr>
          <a:lstStyle>
            <a:lvl1pPr algn="r" defTabSz="4703763" eaLnBrk="1" hangingPunct="1">
              <a:defRPr sz="7200"/>
            </a:lvl1pPr>
          </a:lstStyle>
          <a:p>
            <a:pPr>
              <a:defRPr/>
            </a:pPr>
            <a:fld id="{DFB37E33-52BB-1B4D-A634-3C0E49564D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3763" rtl="0" eaLnBrk="0" fontAlgn="base" hangingPunct="0">
        <a:spcBef>
          <a:spcPct val="0"/>
        </a:spcBef>
        <a:spcAft>
          <a:spcPct val="0"/>
        </a:spcAft>
        <a:defRPr sz="22700">
          <a:solidFill>
            <a:schemeClr val="tx2"/>
          </a:solidFill>
          <a:latin typeface="+mj-lt"/>
          <a:ea typeface="+mj-ea"/>
          <a:cs typeface="+mj-cs"/>
        </a:defRPr>
      </a:lvl1pPr>
      <a:lvl2pPr algn="ctr" defTabSz="4703763" rtl="0" eaLnBrk="0" fontAlgn="base" hangingPunct="0">
        <a:spcBef>
          <a:spcPct val="0"/>
        </a:spcBef>
        <a:spcAft>
          <a:spcPct val="0"/>
        </a:spcAft>
        <a:defRPr sz="22700">
          <a:solidFill>
            <a:schemeClr val="tx2"/>
          </a:solidFill>
          <a:latin typeface="Arial" charset="0"/>
        </a:defRPr>
      </a:lvl2pPr>
      <a:lvl3pPr algn="ctr" defTabSz="4703763" rtl="0" eaLnBrk="0" fontAlgn="base" hangingPunct="0">
        <a:spcBef>
          <a:spcPct val="0"/>
        </a:spcBef>
        <a:spcAft>
          <a:spcPct val="0"/>
        </a:spcAft>
        <a:defRPr sz="22700">
          <a:solidFill>
            <a:schemeClr val="tx2"/>
          </a:solidFill>
          <a:latin typeface="Arial" charset="0"/>
        </a:defRPr>
      </a:lvl3pPr>
      <a:lvl4pPr algn="ctr" defTabSz="4703763" rtl="0" eaLnBrk="0" fontAlgn="base" hangingPunct="0">
        <a:spcBef>
          <a:spcPct val="0"/>
        </a:spcBef>
        <a:spcAft>
          <a:spcPct val="0"/>
        </a:spcAft>
        <a:defRPr sz="22700">
          <a:solidFill>
            <a:schemeClr val="tx2"/>
          </a:solidFill>
          <a:latin typeface="Arial" charset="0"/>
        </a:defRPr>
      </a:lvl4pPr>
      <a:lvl5pPr algn="ctr" defTabSz="4703763" rtl="0" eaLnBrk="0" fontAlgn="base" hangingPunct="0">
        <a:spcBef>
          <a:spcPct val="0"/>
        </a:spcBef>
        <a:spcAft>
          <a:spcPct val="0"/>
        </a:spcAft>
        <a:defRPr sz="22700">
          <a:solidFill>
            <a:schemeClr val="tx2"/>
          </a:solidFill>
          <a:latin typeface="Arial" charset="0"/>
        </a:defRPr>
      </a:lvl5pPr>
      <a:lvl6pPr marL="457200" algn="ctr" defTabSz="4703763" rtl="0" fontAlgn="base">
        <a:spcBef>
          <a:spcPct val="0"/>
        </a:spcBef>
        <a:spcAft>
          <a:spcPct val="0"/>
        </a:spcAft>
        <a:defRPr sz="22700">
          <a:solidFill>
            <a:schemeClr val="tx2"/>
          </a:solidFill>
          <a:latin typeface="Arial" charset="0"/>
        </a:defRPr>
      </a:lvl6pPr>
      <a:lvl7pPr marL="914400" algn="ctr" defTabSz="4703763" rtl="0" fontAlgn="base">
        <a:spcBef>
          <a:spcPct val="0"/>
        </a:spcBef>
        <a:spcAft>
          <a:spcPct val="0"/>
        </a:spcAft>
        <a:defRPr sz="22700">
          <a:solidFill>
            <a:schemeClr val="tx2"/>
          </a:solidFill>
          <a:latin typeface="Arial" charset="0"/>
        </a:defRPr>
      </a:lvl7pPr>
      <a:lvl8pPr marL="1371600" algn="ctr" defTabSz="4703763" rtl="0" fontAlgn="base">
        <a:spcBef>
          <a:spcPct val="0"/>
        </a:spcBef>
        <a:spcAft>
          <a:spcPct val="0"/>
        </a:spcAft>
        <a:defRPr sz="22700">
          <a:solidFill>
            <a:schemeClr val="tx2"/>
          </a:solidFill>
          <a:latin typeface="Arial" charset="0"/>
        </a:defRPr>
      </a:lvl8pPr>
      <a:lvl9pPr marL="1828800" algn="ctr" defTabSz="4703763" rtl="0" fontAlgn="base">
        <a:spcBef>
          <a:spcPct val="0"/>
        </a:spcBef>
        <a:spcAft>
          <a:spcPct val="0"/>
        </a:spcAft>
        <a:defRPr sz="22700">
          <a:solidFill>
            <a:schemeClr val="tx2"/>
          </a:solidFill>
          <a:latin typeface="Arial" charset="0"/>
        </a:defRPr>
      </a:lvl9pPr>
    </p:titleStyle>
    <p:bodyStyle>
      <a:lvl1pPr marL="1765300" indent="-1765300" algn="l" defTabSz="4703763" rtl="0" eaLnBrk="0" fontAlgn="base" hangingPunct="0">
        <a:spcBef>
          <a:spcPct val="20000"/>
        </a:spcBef>
        <a:spcAft>
          <a:spcPct val="0"/>
        </a:spcAft>
        <a:buChar char="•"/>
        <a:defRPr sz="16500">
          <a:solidFill>
            <a:schemeClr val="tx1"/>
          </a:solidFill>
          <a:latin typeface="+mn-lt"/>
          <a:ea typeface="+mn-ea"/>
          <a:cs typeface="+mn-cs"/>
        </a:defRPr>
      </a:lvl1pPr>
      <a:lvl2pPr marL="3822700" indent="-1471613" algn="l" defTabSz="4703763" rtl="0" eaLnBrk="0" fontAlgn="base" hangingPunct="0">
        <a:spcBef>
          <a:spcPct val="20000"/>
        </a:spcBef>
        <a:spcAft>
          <a:spcPct val="0"/>
        </a:spcAft>
        <a:buChar char="–"/>
        <a:defRPr sz="14400">
          <a:solidFill>
            <a:schemeClr val="tx1"/>
          </a:solidFill>
          <a:latin typeface="+mn-lt"/>
        </a:defRPr>
      </a:lvl2pPr>
      <a:lvl3pPr marL="5880100" indent="-1176338" algn="l" defTabSz="4703763" rtl="0" eaLnBrk="0" fontAlgn="base" hangingPunct="0">
        <a:spcBef>
          <a:spcPct val="20000"/>
        </a:spcBef>
        <a:spcAft>
          <a:spcPct val="0"/>
        </a:spcAft>
        <a:buChar char="•"/>
        <a:defRPr sz="12300">
          <a:solidFill>
            <a:schemeClr val="tx1"/>
          </a:solidFill>
          <a:latin typeface="+mn-lt"/>
        </a:defRPr>
      </a:lvl3pPr>
      <a:lvl4pPr marL="8229600" indent="-1176338" algn="l" defTabSz="4703763" rtl="0" eaLnBrk="0" fontAlgn="base" hangingPunct="0">
        <a:spcBef>
          <a:spcPct val="20000"/>
        </a:spcBef>
        <a:spcAft>
          <a:spcPct val="0"/>
        </a:spcAft>
        <a:buChar char="–"/>
        <a:defRPr sz="10400">
          <a:solidFill>
            <a:schemeClr val="tx1"/>
          </a:solidFill>
          <a:latin typeface="+mn-lt"/>
        </a:defRPr>
      </a:lvl4pPr>
      <a:lvl5pPr marL="10580688" indent="-1174750" algn="l" defTabSz="4703763" rtl="0" eaLnBrk="0" fontAlgn="base" hangingPunct="0">
        <a:spcBef>
          <a:spcPct val="20000"/>
        </a:spcBef>
        <a:spcAft>
          <a:spcPct val="0"/>
        </a:spcAft>
        <a:buChar char="»"/>
        <a:defRPr sz="10400">
          <a:solidFill>
            <a:schemeClr val="tx1"/>
          </a:solidFill>
          <a:latin typeface="+mn-lt"/>
        </a:defRPr>
      </a:lvl5pPr>
      <a:lvl6pPr marL="11037888" indent="-1174750" algn="l" defTabSz="4703763" rtl="0" fontAlgn="base">
        <a:spcBef>
          <a:spcPct val="20000"/>
        </a:spcBef>
        <a:spcAft>
          <a:spcPct val="0"/>
        </a:spcAft>
        <a:buChar char="»"/>
        <a:defRPr sz="10400">
          <a:solidFill>
            <a:schemeClr val="tx1"/>
          </a:solidFill>
          <a:latin typeface="+mn-lt"/>
        </a:defRPr>
      </a:lvl6pPr>
      <a:lvl7pPr marL="11495088" indent="-1174750" algn="l" defTabSz="4703763" rtl="0" fontAlgn="base">
        <a:spcBef>
          <a:spcPct val="20000"/>
        </a:spcBef>
        <a:spcAft>
          <a:spcPct val="0"/>
        </a:spcAft>
        <a:buChar char="»"/>
        <a:defRPr sz="10400">
          <a:solidFill>
            <a:schemeClr val="tx1"/>
          </a:solidFill>
          <a:latin typeface="+mn-lt"/>
        </a:defRPr>
      </a:lvl7pPr>
      <a:lvl8pPr marL="11952288" indent="-1174750" algn="l" defTabSz="4703763" rtl="0" fontAlgn="base">
        <a:spcBef>
          <a:spcPct val="20000"/>
        </a:spcBef>
        <a:spcAft>
          <a:spcPct val="0"/>
        </a:spcAft>
        <a:buChar char="»"/>
        <a:defRPr sz="10400">
          <a:solidFill>
            <a:schemeClr val="tx1"/>
          </a:solidFill>
          <a:latin typeface="+mn-lt"/>
        </a:defRPr>
      </a:lvl8pPr>
      <a:lvl9pPr marL="12409488" indent="-1174750" algn="l" defTabSz="4703763" rtl="0" fontAlgn="base">
        <a:spcBef>
          <a:spcPct val="20000"/>
        </a:spcBef>
        <a:spcAft>
          <a:spcPct val="0"/>
        </a:spcAft>
        <a:buChar char="»"/>
        <a:defRPr sz="10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tiff"/><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emf"/><Relationship Id="rId17" Type="http://schemas.openxmlformats.org/officeDocument/2006/relationships/image" Target="../media/image15.tiff"/><Relationship Id="rId2" Type="http://schemas.openxmlformats.org/officeDocument/2006/relationships/notesSlide" Target="../notesSlides/notesSlide1.xml"/><Relationship Id="rId16" Type="http://schemas.openxmlformats.org/officeDocument/2006/relationships/image" Target="../media/image14.tiff"/><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emf"/><Relationship Id="rId5" Type="http://schemas.openxmlformats.org/officeDocument/2006/relationships/image" Target="../media/image3.emf"/><Relationship Id="rId15" Type="http://schemas.openxmlformats.org/officeDocument/2006/relationships/image" Target="../media/image13.tiff"/><Relationship Id="rId10" Type="http://schemas.openxmlformats.org/officeDocument/2006/relationships/image" Target="../media/image8.emf"/><Relationship Id="rId19" Type="http://schemas.openxmlformats.org/officeDocument/2006/relationships/hyperlink" Target="https://youtu.be/gJi2Nu5-HTU" TargetMode="External"/><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EEE8C5"/>
            </a:gs>
            <a:gs pos="100000">
              <a:srgbClr val="F8F8F8"/>
            </a:gs>
          </a:gsLst>
          <a:lin ang="5400000" scaled="1"/>
        </a:gradFill>
        <a:effectLst/>
      </p:bgPr>
    </p:bg>
    <p:spTree>
      <p:nvGrpSpPr>
        <p:cNvPr id="1" name=""/>
        <p:cNvGrpSpPr/>
        <p:nvPr/>
      </p:nvGrpSpPr>
      <p:grpSpPr>
        <a:xfrm>
          <a:off x="0" y="0"/>
          <a:ext cx="0" cy="0"/>
          <a:chOff x="0" y="0"/>
          <a:chExt cx="0" cy="0"/>
        </a:xfrm>
      </p:grpSpPr>
      <p:sp>
        <p:nvSpPr>
          <p:cNvPr id="3074" name="Rectangle 6">
            <a:extLst>
              <a:ext uri="{FF2B5EF4-FFF2-40B4-BE49-F238E27FC236}">
                <a16:creationId xmlns:a16="http://schemas.microsoft.com/office/drawing/2014/main" id="{C58F039B-8E2C-5F4C-B70F-FD49C6857BF0}"/>
              </a:ext>
            </a:extLst>
          </p:cNvPr>
          <p:cNvSpPr>
            <a:spLocks noChangeArrowheads="1"/>
          </p:cNvSpPr>
          <p:nvPr/>
        </p:nvSpPr>
        <p:spPr bwMode="auto">
          <a:xfrm>
            <a:off x="0" y="24063"/>
            <a:ext cx="43891200" cy="3934326"/>
          </a:xfrm>
          <a:prstGeom prst="rect">
            <a:avLst/>
          </a:prstGeom>
          <a:solidFill>
            <a:srgbClr val="003C71"/>
          </a:solidFill>
          <a:ln w="38100">
            <a:noFill/>
            <a:miter lim="800000"/>
            <a:headEnd/>
            <a:tailEnd/>
          </a:ln>
        </p:spPr>
        <p:txBody>
          <a:bodyPr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sz="8000" b="1" dirty="0">
                <a:solidFill>
                  <a:schemeClr val="bg1"/>
                </a:solidFill>
                <a:latin typeface="Times New Roman" panose="02020603050405020304" pitchFamily="18" charset="0"/>
              </a:rPr>
              <a:t>Contrasting Cases of Backward Transfer Involving</a:t>
            </a:r>
            <a:br>
              <a:rPr lang="en-US" sz="8000" b="1" dirty="0">
                <a:solidFill>
                  <a:schemeClr val="bg1"/>
                </a:solidFill>
                <a:latin typeface="Times New Roman" panose="02020603050405020304" pitchFamily="18" charset="0"/>
              </a:rPr>
            </a:br>
            <a:r>
              <a:rPr lang="en-US" sz="8000" b="1" dirty="0">
                <a:solidFill>
                  <a:schemeClr val="bg1"/>
                </a:solidFill>
                <a:latin typeface="Times New Roman" panose="02020603050405020304" pitchFamily="18" charset="0"/>
              </a:rPr>
              <a:t>Linear and Quadratic Functions</a:t>
            </a:r>
            <a:endParaRPr lang="en-US" altLang="en-US" sz="8000" b="1" dirty="0">
              <a:solidFill>
                <a:schemeClr val="bg1"/>
              </a:solidFill>
              <a:latin typeface="Garamond" panose="02020404030301010803" pitchFamily="18" charset="0"/>
            </a:endParaRPr>
          </a:p>
          <a:p>
            <a:pPr algn="ctr" eaLnBrk="1" hangingPunct="1">
              <a:spcBef>
                <a:spcPct val="0"/>
              </a:spcBef>
              <a:buFontTx/>
              <a:buNone/>
            </a:pPr>
            <a:r>
              <a:rPr lang="en-US" altLang="en-US" sz="5400" b="1" dirty="0">
                <a:solidFill>
                  <a:schemeClr val="bg1"/>
                </a:solidFill>
                <a:latin typeface="Garamond" panose="02020404030301010803" pitchFamily="18" charset="0"/>
              </a:rPr>
              <a:t>Charles Hohensee &amp; Matthew Melville</a:t>
            </a:r>
          </a:p>
        </p:txBody>
      </p:sp>
      <p:sp>
        <p:nvSpPr>
          <p:cNvPr id="3079" name="Rectangle 10">
            <a:extLst>
              <a:ext uri="{FF2B5EF4-FFF2-40B4-BE49-F238E27FC236}">
                <a16:creationId xmlns:a16="http://schemas.microsoft.com/office/drawing/2014/main" id="{4135E13D-1B7A-C94B-8239-556336FAA099}"/>
              </a:ext>
            </a:extLst>
          </p:cNvPr>
          <p:cNvSpPr>
            <a:spLocks noChangeArrowheads="1"/>
          </p:cNvSpPr>
          <p:nvPr/>
        </p:nvSpPr>
        <p:spPr bwMode="auto">
          <a:xfrm>
            <a:off x="33531968" y="24993600"/>
            <a:ext cx="10358437" cy="1028700"/>
          </a:xfrm>
          <a:prstGeom prst="rect">
            <a:avLst/>
          </a:prstGeom>
          <a:solidFill>
            <a:srgbClr val="00A0D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Our Team</a:t>
            </a:r>
          </a:p>
        </p:txBody>
      </p:sp>
      <p:pic>
        <p:nvPicPr>
          <p:cNvPr id="3083" name="Picture 1">
            <a:extLst>
              <a:ext uri="{FF2B5EF4-FFF2-40B4-BE49-F238E27FC236}">
                <a16:creationId xmlns:a16="http://schemas.microsoft.com/office/drawing/2014/main" id="{387AB11F-FFB0-F14F-A805-03EE295E3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71600" y="1066800"/>
            <a:ext cx="7264452" cy="185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Text Box 402">
            <a:extLst>
              <a:ext uri="{FF2B5EF4-FFF2-40B4-BE49-F238E27FC236}">
                <a16:creationId xmlns:a16="http://schemas.microsoft.com/office/drawing/2014/main" id="{98ED2671-5F6C-484B-B16A-CDCAF1950942}"/>
              </a:ext>
            </a:extLst>
          </p:cNvPr>
          <p:cNvSpPr txBox="1">
            <a:spLocks noChangeArrowheads="1"/>
          </p:cNvSpPr>
          <p:nvPr/>
        </p:nvSpPr>
        <p:spPr bwMode="auto">
          <a:xfrm>
            <a:off x="23537863" y="7185025"/>
            <a:ext cx="7921625" cy="691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a:p>
            <a:pPr>
              <a:spcBef>
                <a:spcPct val="0"/>
              </a:spcBef>
              <a:buFontTx/>
              <a:buNone/>
            </a:pPr>
            <a:endParaRPr lang="en-US" altLang="en-US" sz="4000" dirty="0">
              <a:latin typeface="Gill Sans" panose="020B0502020104020203" pitchFamily="34" charset="-79"/>
            </a:endParaRPr>
          </a:p>
        </p:txBody>
      </p:sp>
      <p:sp>
        <p:nvSpPr>
          <p:cNvPr id="3089" name="Text Box 402">
            <a:extLst>
              <a:ext uri="{FF2B5EF4-FFF2-40B4-BE49-F238E27FC236}">
                <a16:creationId xmlns:a16="http://schemas.microsoft.com/office/drawing/2014/main" id="{88410339-BB81-CD43-8597-B10C405760F1}"/>
              </a:ext>
            </a:extLst>
          </p:cNvPr>
          <p:cNvSpPr txBox="1">
            <a:spLocks noChangeArrowheads="1"/>
          </p:cNvSpPr>
          <p:nvPr/>
        </p:nvSpPr>
        <p:spPr bwMode="auto">
          <a:xfrm>
            <a:off x="34750375" y="7185025"/>
            <a:ext cx="7921625" cy="691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a:p>
            <a:pPr>
              <a:spcBef>
                <a:spcPct val="0"/>
              </a:spcBef>
              <a:buFontTx/>
              <a:buNone/>
            </a:pPr>
            <a:endParaRPr lang="en-US" altLang="en-US" sz="4000">
              <a:latin typeface="Gill Sans" panose="020B0502020104020203" pitchFamily="34" charset="-79"/>
            </a:endParaRPr>
          </a:p>
        </p:txBody>
      </p:sp>
      <p:sp>
        <p:nvSpPr>
          <p:cNvPr id="3091" name="Rectangle 9">
            <a:extLst>
              <a:ext uri="{FF2B5EF4-FFF2-40B4-BE49-F238E27FC236}">
                <a16:creationId xmlns:a16="http://schemas.microsoft.com/office/drawing/2014/main" id="{68DA0117-AB7E-2A47-BC17-FB0E0D88C62B}"/>
              </a:ext>
            </a:extLst>
          </p:cNvPr>
          <p:cNvSpPr>
            <a:spLocks noChangeArrowheads="1"/>
          </p:cNvSpPr>
          <p:nvPr/>
        </p:nvSpPr>
        <p:spPr bwMode="auto">
          <a:xfrm>
            <a:off x="33531968" y="4364355"/>
            <a:ext cx="10358437" cy="1028700"/>
          </a:xfrm>
          <a:prstGeom prst="rect">
            <a:avLst/>
          </a:prstGeom>
          <a:solidFill>
            <a:srgbClr val="00539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What We Found (cont.)</a:t>
            </a:r>
          </a:p>
        </p:txBody>
      </p:sp>
      <p:sp>
        <p:nvSpPr>
          <p:cNvPr id="31" name="Rectangle 7">
            <a:extLst>
              <a:ext uri="{FF2B5EF4-FFF2-40B4-BE49-F238E27FC236}">
                <a16:creationId xmlns:a16="http://schemas.microsoft.com/office/drawing/2014/main" id="{6DE8A8B3-BCB1-9140-A973-079A718F5D0D}"/>
              </a:ext>
            </a:extLst>
          </p:cNvPr>
          <p:cNvSpPr>
            <a:spLocks noChangeArrowheads="1"/>
          </p:cNvSpPr>
          <p:nvPr/>
        </p:nvSpPr>
        <p:spPr bwMode="auto">
          <a:xfrm>
            <a:off x="0" y="4343400"/>
            <a:ext cx="10358438" cy="1028700"/>
          </a:xfrm>
          <a:prstGeom prst="rect">
            <a:avLst/>
          </a:prstGeom>
          <a:solidFill>
            <a:srgbClr val="00A0D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Example of Backward Transfer</a:t>
            </a:r>
          </a:p>
        </p:txBody>
      </p:sp>
      <p:sp>
        <p:nvSpPr>
          <p:cNvPr id="32" name="Rectangle 14">
            <a:extLst>
              <a:ext uri="{FF2B5EF4-FFF2-40B4-BE49-F238E27FC236}">
                <a16:creationId xmlns:a16="http://schemas.microsoft.com/office/drawing/2014/main" id="{04144533-59AE-1F49-B2C7-B23DD01687FE}"/>
              </a:ext>
            </a:extLst>
          </p:cNvPr>
          <p:cNvSpPr>
            <a:spLocks noChangeArrowheads="1"/>
          </p:cNvSpPr>
          <p:nvPr/>
        </p:nvSpPr>
        <p:spPr bwMode="auto">
          <a:xfrm>
            <a:off x="0" y="21145500"/>
            <a:ext cx="10358438" cy="1028700"/>
          </a:xfrm>
          <a:prstGeom prst="rect">
            <a:avLst/>
          </a:prstGeom>
          <a:solidFill>
            <a:srgbClr val="00A0D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Defining Backward Transfer</a:t>
            </a:r>
          </a:p>
        </p:txBody>
      </p:sp>
      <p:sp>
        <p:nvSpPr>
          <p:cNvPr id="33" name="Text Box 402">
            <a:extLst>
              <a:ext uri="{FF2B5EF4-FFF2-40B4-BE49-F238E27FC236}">
                <a16:creationId xmlns:a16="http://schemas.microsoft.com/office/drawing/2014/main" id="{A241C41D-0B36-AC44-BCEF-7E3DFDD3D318}"/>
              </a:ext>
            </a:extLst>
          </p:cNvPr>
          <p:cNvSpPr txBox="1">
            <a:spLocks noChangeArrowheads="1"/>
          </p:cNvSpPr>
          <p:nvPr/>
        </p:nvSpPr>
        <p:spPr bwMode="auto">
          <a:xfrm>
            <a:off x="454819" y="22392888"/>
            <a:ext cx="9448800"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spcAft>
                <a:spcPts val="1200"/>
              </a:spcAft>
              <a:buFontTx/>
              <a:buNone/>
            </a:pPr>
            <a:r>
              <a:rPr lang="en-US" altLang="en-US" sz="3000" dirty="0">
                <a:cs typeface="Arial" panose="020B0604020202020204" pitchFamily="34" charset="0"/>
              </a:rPr>
              <a:t>We define Backward Transfer in the following way:</a:t>
            </a:r>
          </a:p>
          <a:p>
            <a:pPr marL="457200">
              <a:spcBef>
                <a:spcPct val="0"/>
              </a:spcBef>
              <a:buFontTx/>
              <a:buNone/>
            </a:pPr>
            <a:r>
              <a:rPr lang="en-US" altLang="en-US" sz="3000" i="1" dirty="0">
                <a:cs typeface="Arial" panose="020B0604020202020204" pitchFamily="34" charset="0"/>
              </a:rPr>
              <a:t>Backward transfer is the </a:t>
            </a:r>
            <a:r>
              <a:rPr lang="en-US" sz="3000" i="1" dirty="0">
                <a:cs typeface="Arial" panose="020B0604020202020204" pitchFamily="34" charset="0"/>
              </a:rPr>
              <a:t>influence that learning something new has on a learner’s prior ways of reasoning about a different or related concept.</a:t>
            </a:r>
          </a:p>
          <a:p>
            <a:pPr marL="457200" algn="r">
              <a:spcBef>
                <a:spcPct val="0"/>
              </a:spcBef>
              <a:buFontTx/>
              <a:buNone/>
            </a:pPr>
            <a:r>
              <a:rPr lang="en-US" altLang="en-US" sz="3000" dirty="0">
                <a:cs typeface="Arial" panose="020B0604020202020204" pitchFamily="34" charset="0"/>
              </a:rPr>
              <a:t>(Hohensee, Gartland, Willoughby, &amp; Melville, 2020)</a:t>
            </a:r>
          </a:p>
        </p:txBody>
      </p:sp>
      <p:grpSp>
        <p:nvGrpSpPr>
          <p:cNvPr id="36" name="Group 35">
            <a:extLst>
              <a:ext uri="{FF2B5EF4-FFF2-40B4-BE49-F238E27FC236}">
                <a16:creationId xmlns:a16="http://schemas.microsoft.com/office/drawing/2014/main" id="{FF1CCF3C-9472-5D40-B469-8A4A9A1F476C}"/>
              </a:ext>
            </a:extLst>
          </p:cNvPr>
          <p:cNvGrpSpPr/>
          <p:nvPr/>
        </p:nvGrpSpPr>
        <p:grpSpPr>
          <a:xfrm>
            <a:off x="150019" y="5638800"/>
            <a:ext cx="10058400" cy="1938992"/>
            <a:chOff x="300038" y="6172200"/>
            <a:chExt cx="10058400" cy="1938992"/>
          </a:xfrm>
        </p:grpSpPr>
        <p:sp>
          <p:nvSpPr>
            <p:cNvPr id="37" name="TextBox 36">
              <a:extLst>
                <a:ext uri="{FF2B5EF4-FFF2-40B4-BE49-F238E27FC236}">
                  <a16:creationId xmlns:a16="http://schemas.microsoft.com/office/drawing/2014/main" id="{846E43E5-758F-254C-B507-027618BFAEF4}"/>
                </a:ext>
              </a:extLst>
            </p:cNvPr>
            <p:cNvSpPr txBox="1"/>
            <p:nvPr/>
          </p:nvSpPr>
          <p:spPr>
            <a:xfrm>
              <a:off x="300038" y="6172200"/>
              <a:ext cx="2362200" cy="1938992"/>
            </a:xfrm>
            <a:prstGeom prst="rect">
              <a:avLst/>
            </a:prstGeom>
            <a:noFill/>
            <a:ln w="38100">
              <a:solidFill>
                <a:schemeClr val="accent1"/>
              </a:solidFill>
            </a:ln>
          </p:spPr>
          <p:txBody>
            <a:bodyPr wrap="square" rtlCol="0">
              <a:spAutoFit/>
            </a:bodyPr>
            <a:lstStyle/>
            <a:p>
              <a:pPr algn="ctr"/>
              <a:r>
                <a:rPr lang="en-US" dirty="0"/>
                <a:t>Students learn about </a:t>
              </a:r>
              <a:r>
                <a:rPr lang="en-US" u="sng" dirty="0"/>
                <a:t>Linear</a:t>
              </a:r>
            </a:p>
            <a:p>
              <a:pPr algn="ctr"/>
              <a:r>
                <a:rPr lang="en-US" dirty="0"/>
                <a:t>Functions</a:t>
              </a:r>
            </a:p>
          </p:txBody>
        </p:sp>
        <p:sp>
          <p:nvSpPr>
            <p:cNvPr id="38" name="TextBox 37">
              <a:extLst>
                <a:ext uri="{FF2B5EF4-FFF2-40B4-BE49-F238E27FC236}">
                  <a16:creationId xmlns:a16="http://schemas.microsoft.com/office/drawing/2014/main" id="{15007F6B-1D9C-6F4D-88AE-2A3A6C08602A}"/>
                </a:ext>
              </a:extLst>
            </p:cNvPr>
            <p:cNvSpPr txBox="1"/>
            <p:nvPr/>
          </p:nvSpPr>
          <p:spPr>
            <a:xfrm>
              <a:off x="2865438" y="6172200"/>
              <a:ext cx="2362200" cy="1938992"/>
            </a:xfrm>
            <a:prstGeom prst="rect">
              <a:avLst/>
            </a:prstGeom>
            <a:noFill/>
            <a:ln w="38100">
              <a:solidFill>
                <a:schemeClr val="accent1"/>
              </a:solidFill>
            </a:ln>
          </p:spPr>
          <p:txBody>
            <a:bodyPr wrap="square" rtlCol="0">
              <a:spAutoFit/>
            </a:bodyPr>
            <a:lstStyle/>
            <a:p>
              <a:pPr algn="ctr"/>
              <a:r>
                <a:rPr lang="en-US" dirty="0"/>
                <a:t>Students are tested on </a:t>
              </a:r>
              <a:r>
                <a:rPr lang="en-US" u="sng" dirty="0"/>
                <a:t>Linear</a:t>
              </a:r>
            </a:p>
            <a:p>
              <a:pPr algn="ctr"/>
              <a:r>
                <a:rPr lang="en-US" dirty="0"/>
                <a:t>Functions</a:t>
              </a:r>
            </a:p>
          </p:txBody>
        </p:sp>
        <p:sp>
          <p:nvSpPr>
            <p:cNvPr id="39" name="TextBox 38">
              <a:extLst>
                <a:ext uri="{FF2B5EF4-FFF2-40B4-BE49-F238E27FC236}">
                  <a16:creationId xmlns:a16="http://schemas.microsoft.com/office/drawing/2014/main" id="{8680524E-8D11-C440-BC9B-213EAF53E8D8}"/>
                </a:ext>
              </a:extLst>
            </p:cNvPr>
            <p:cNvSpPr txBox="1"/>
            <p:nvPr/>
          </p:nvSpPr>
          <p:spPr>
            <a:xfrm>
              <a:off x="5430838" y="6172200"/>
              <a:ext cx="2362200" cy="1938992"/>
            </a:xfrm>
            <a:prstGeom prst="rect">
              <a:avLst/>
            </a:prstGeom>
            <a:noFill/>
            <a:ln w="38100">
              <a:solidFill>
                <a:schemeClr val="accent1"/>
              </a:solidFill>
            </a:ln>
          </p:spPr>
          <p:txBody>
            <a:bodyPr wrap="square" rtlCol="0">
              <a:spAutoFit/>
            </a:bodyPr>
            <a:lstStyle/>
            <a:p>
              <a:pPr algn="ctr"/>
              <a:r>
                <a:rPr lang="en-US" dirty="0"/>
                <a:t>Students learn about Quadratic</a:t>
              </a:r>
            </a:p>
            <a:p>
              <a:pPr algn="ctr"/>
              <a:r>
                <a:rPr lang="en-US" dirty="0"/>
                <a:t>Functions</a:t>
              </a:r>
            </a:p>
          </p:txBody>
        </p:sp>
        <p:sp>
          <p:nvSpPr>
            <p:cNvPr id="40" name="TextBox 39">
              <a:extLst>
                <a:ext uri="{FF2B5EF4-FFF2-40B4-BE49-F238E27FC236}">
                  <a16:creationId xmlns:a16="http://schemas.microsoft.com/office/drawing/2014/main" id="{EC3EC3AC-399C-CB46-BF85-4F88D81FE3AB}"/>
                </a:ext>
              </a:extLst>
            </p:cNvPr>
            <p:cNvSpPr txBox="1"/>
            <p:nvPr/>
          </p:nvSpPr>
          <p:spPr>
            <a:xfrm>
              <a:off x="7996238" y="6172200"/>
              <a:ext cx="2362200" cy="1938992"/>
            </a:xfrm>
            <a:prstGeom prst="rect">
              <a:avLst/>
            </a:prstGeom>
            <a:noFill/>
            <a:ln w="38100">
              <a:solidFill>
                <a:schemeClr val="accent1"/>
              </a:solidFill>
            </a:ln>
            <a:effectLst/>
          </p:spPr>
          <p:txBody>
            <a:bodyPr wrap="square" rtlCol="0">
              <a:spAutoFit/>
            </a:bodyPr>
            <a:lstStyle/>
            <a:p>
              <a:pPr algn="ctr"/>
              <a:r>
                <a:rPr lang="en-US" dirty="0"/>
                <a:t>Students are tested on </a:t>
              </a:r>
              <a:r>
                <a:rPr lang="en-US" u="sng" dirty="0"/>
                <a:t>Linear</a:t>
              </a:r>
            </a:p>
            <a:p>
              <a:pPr algn="ctr"/>
              <a:r>
                <a:rPr lang="en-US" dirty="0"/>
                <a:t>Functions</a:t>
              </a:r>
            </a:p>
          </p:txBody>
        </p:sp>
        <p:sp>
          <p:nvSpPr>
            <p:cNvPr id="41" name="Right Arrow 40">
              <a:extLst>
                <a:ext uri="{FF2B5EF4-FFF2-40B4-BE49-F238E27FC236}">
                  <a16:creationId xmlns:a16="http://schemas.microsoft.com/office/drawing/2014/main" id="{1FF9B604-84CF-E942-A934-BFAEC69335BC}"/>
                </a:ext>
              </a:extLst>
            </p:cNvPr>
            <p:cNvSpPr/>
            <p:nvPr/>
          </p:nvSpPr>
          <p:spPr bwMode="auto">
            <a:xfrm>
              <a:off x="2382838" y="7277100"/>
              <a:ext cx="762000" cy="533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sp>
          <p:nvSpPr>
            <p:cNvPr id="42" name="Right Arrow 41">
              <a:extLst>
                <a:ext uri="{FF2B5EF4-FFF2-40B4-BE49-F238E27FC236}">
                  <a16:creationId xmlns:a16="http://schemas.microsoft.com/office/drawing/2014/main" id="{1D351BC9-E1B7-E74F-BA93-0822B6AF3D38}"/>
                </a:ext>
              </a:extLst>
            </p:cNvPr>
            <p:cNvSpPr/>
            <p:nvPr/>
          </p:nvSpPr>
          <p:spPr bwMode="auto">
            <a:xfrm>
              <a:off x="4948238" y="7277100"/>
              <a:ext cx="762000" cy="533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sp>
          <p:nvSpPr>
            <p:cNvPr id="43" name="Right Arrow 42">
              <a:extLst>
                <a:ext uri="{FF2B5EF4-FFF2-40B4-BE49-F238E27FC236}">
                  <a16:creationId xmlns:a16="http://schemas.microsoft.com/office/drawing/2014/main" id="{10F38C57-6504-904C-BFAD-386FE7AB9993}"/>
                </a:ext>
              </a:extLst>
            </p:cNvPr>
            <p:cNvSpPr/>
            <p:nvPr/>
          </p:nvSpPr>
          <p:spPr bwMode="auto">
            <a:xfrm>
              <a:off x="7513638" y="7277100"/>
              <a:ext cx="762000" cy="533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grpSp>
      <p:sp>
        <p:nvSpPr>
          <p:cNvPr id="44" name="Rectangle 14">
            <a:extLst>
              <a:ext uri="{FF2B5EF4-FFF2-40B4-BE49-F238E27FC236}">
                <a16:creationId xmlns:a16="http://schemas.microsoft.com/office/drawing/2014/main" id="{4923E861-9E58-4749-B905-A036AACB8041}"/>
              </a:ext>
            </a:extLst>
          </p:cNvPr>
          <p:cNvSpPr>
            <a:spLocks noChangeArrowheads="1"/>
          </p:cNvSpPr>
          <p:nvPr/>
        </p:nvSpPr>
        <p:spPr bwMode="auto">
          <a:xfrm>
            <a:off x="0" y="25603200"/>
            <a:ext cx="10358438" cy="1028700"/>
          </a:xfrm>
          <a:prstGeom prst="rect">
            <a:avLst/>
          </a:prstGeom>
          <a:solidFill>
            <a:srgbClr val="00A0D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Why BT Research is Important</a:t>
            </a:r>
          </a:p>
        </p:txBody>
      </p:sp>
      <p:sp>
        <p:nvSpPr>
          <p:cNvPr id="45" name="Text Box 402">
            <a:extLst>
              <a:ext uri="{FF2B5EF4-FFF2-40B4-BE49-F238E27FC236}">
                <a16:creationId xmlns:a16="http://schemas.microsoft.com/office/drawing/2014/main" id="{47EE0DAB-C5A8-A642-B25F-16C0D664A177}"/>
              </a:ext>
            </a:extLst>
          </p:cNvPr>
          <p:cNvSpPr txBox="1">
            <a:spLocks noChangeArrowheads="1"/>
          </p:cNvSpPr>
          <p:nvPr/>
        </p:nvSpPr>
        <p:spPr bwMode="auto">
          <a:xfrm>
            <a:off x="454819" y="26900088"/>
            <a:ext cx="9448800" cy="49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marL="457200" indent="-457200">
              <a:spcBef>
                <a:spcPct val="0"/>
              </a:spcBef>
              <a:spcAft>
                <a:spcPts val="1200"/>
              </a:spcAft>
            </a:pPr>
            <a:r>
              <a:rPr lang="en-US" altLang="en-US" sz="3000" dirty="0">
                <a:cs typeface="Arial" panose="020B0604020202020204" pitchFamily="34" charset="0"/>
              </a:rPr>
              <a:t>Sometimes BT can be unproductive (i.e., the new learning makes students’ prior ways of reasoning less clear and/or less correct). We want to find ways to teach, that minimize or even eliminate unproductive BT.</a:t>
            </a:r>
          </a:p>
          <a:p>
            <a:pPr marL="457200" indent="-457200">
              <a:spcBef>
                <a:spcPct val="0"/>
              </a:spcBef>
              <a:spcAft>
                <a:spcPts val="1200"/>
              </a:spcAft>
            </a:pPr>
            <a:r>
              <a:rPr lang="en-US" altLang="en-US" sz="3000" dirty="0">
                <a:cs typeface="Arial" panose="020B0604020202020204" pitchFamily="34" charset="0"/>
              </a:rPr>
              <a:t>Sometimes BT can be productive (i.e., the new learning makes students’ prior ways of reasoning more clear and/or more correct). We want to find ways to teach, that promote and maximize productive BT.</a:t>
            </a:r>
          </a:p>
        </p:txBody>
      </p:sp>
      <p:sp>
        <p:nvSpPr>
          <p:cNvPr id="46" name="Rectangle 45">
            <a:extLst>
              <a:ext uri="{FF2B5EF4-FFF2-40B4-BE49-F238E27FC236}">
                <a16:creationId xmlns:a16="http://schemas.microsoft.com/office/drawing/2014/main" id="{4BA928D6-D5BC-6D4B-9BB7-4D371D9AECC9}"/>
              </a:ext>
            </a:extLst>
          </p:cNvPr>
          <p:cNvSpPr/>
          <p:nvPr/>
        </p:nvSpPr>
        <p:spPr bwMode="auto">
          <a:xfrm>
            <a:off x="1146048" y="16056033"/>
            <a:ext cx="8375904" cy="4441767"/>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524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pic>
        <p:nvPicPr>
          <p:cNvPr id="47" name="Picture 46">
            <a:extLst>
              <a:ext uri="{FF2B5EF4-FFF2-40B4-BE49-F238E27FC236}">
                <a16:creationId xmlns:a16="http://schemas.microsoft.com/office/drawing/2014/main" id="{D616873C-F4D8-4B43-99C4-D8584E97E3F2}"/>
              </a:ext>
            </a:extLst>
          </p:cNvPr>
          <p:cNvPicPr/>
          <p:nvPr/>
        </p:nvPicPr>
        <p:blipFill>
          <a:blip r:embed="rId4"/>
          <a:stretch>
            <a:fillRect/>
          </a:stretch>
        </p:blipFill>
        <p:spPr>
          <a:xfrm>
            <a:off x="1219200" y="16193990"/>
            <a:ext cx="8248996" cy="4227610"/>
          </a:xfrm>
          <a:prstGeom prst="rect">
            <a:avLst/>
          </a:prstGeom>
          <a:ln>
            <a:noFill/>
          </a:ln>
        </p:spPr>
      </p:pic>
      <p:sp>
        <p:nvSpPr>
          <p:cNvPr id="48" name="TextBox 47">
            <a:extLst>
              <a:ext uri="{FF2B5EF4-FFF2-40B4-BE49-F238E27FC236}">
                <a16:creationId xmlns:a16="http://schemas.microsoft.com/office/drawing/2014/main" id="{F70BF427-3881-4E43-9A7B-EA8F26863523}"/>
              </a:ext>
            </a:extLst>
          </p:cNvPr>
          <p:cNvSpPr txBox="1"/>
          <p:nvPr/>
        </p:nvSpPr>
        <p:spPr>
          <a:xfrm>
            <a:off x="1293019" y="8280737"/>
            <a:ext cx="7772400" cy="1015663"/>
          </a:xfrm>
          <a:prstGeom prst="rect">
            <a:avLst/>
          </a:prstGeom>
          <a:noFill/>
        </p:spPr>
        <p:txBody>
          <a:bodyPr wrap="square" rtlCol="0">
            <a:spAutoFit/>
          </a:bodyPr>
          <a:lstStyle/>
          <a:p>
            <a:pPr algn="ctr"/>
            <a:r>
              <a:rPr lang="en-US" b="1" dirty="0"/>
              <a:t>Alex’s Reasoning </a:t>
            </a:r>
            <a:r>
              <a:rPr lang="en-US" b="1" i="1" dirty="0"/>
              <a:t>Before</a:t>
            </a:r>
            <a:r>
              <a:rPr lang="en-US" b="1" dirty="0"/>
              <a:t> Learning</a:t>
            </a:r>
            <a:br>
              <a:rPr lang="en-US" b="1" dirty="0"/>
            </a:br>
            <a:r>
              <a:rPr lang="en-US" b="1" dirty="0"/>
              <a:t>About Quadratic Functions</a:t>
            </a:r>
          </a:p>
        </p:txBody>
      </p:sp>
      <p:sp>
        <p:nvSpPr>
          <p:cNvPr id="49" name="TextBox 48">
            <a:extLst>
              <a:ext uri="{FF2B5EF4-FFF2-40B4-BE49-F238E27FC236}">
                <a16:creationId xmlns:a16="http://schemas.microsoft.com/office/drawing/2014/main" id="{1001D351-EE5C-8946-BE56-BED73D72CD21}"/>
              </a:ext>
            </a:extLst>
          </p:cNvPr>
          <p:cNvSpPr txBox="1"/>
          <p:nvPr/>
        </p:nvSpPr>
        <p:spPr>
          <a:xfrm>
            <a:off x="1763454" y="15087600"/>
            <a:ext cx="6831530" cy="1015663"/>
          </a:xfrm>
          <a:prstGeom prst="rect">
            <a:avLst/>
          </a:prstGeom>
          <a:noFill/>
        </p:spPr>
        <p:txBody>
          <a:bodyPr wrap="square" rtlCol="0">
            <a:spAutoFit/>
          </a:bodyPr>
          <a:lstStyle/>
          <a:p>
            <a:pPr algn="ctr"/>
            <a:r>
              <a:rPr lang="en-US" b="1" dirty="0"/>
              <a:t>Alex’s Reasoning </a:t>
            </a:r>
            <a:r>
              <a:rPr lang="en-US" b="1" i="1" dirty="0"/>
              <a:t>After</a:t>
            </a:r>
            <a:r>
              <a:rPr lang="en-US" b="1" dirty="0"/>
              <a:t> Learning</a:t>
            </a:r>
          </a:p>
          <a:p>
            <a:pPr algn="ctr"/>
            <a:r>
              <a:rPr lang="en-US" b="1" dirty="0"/>
              <a:t>About Quadratic Functions</a:t>
            </a:r>
          </a:p>
        </p:txBody>
      </p:sp>
      <p:sp>
        <p:nvSpPr>
          <p:cNvPr id="54" name="Rectangle 8">
            <a:extLst>
              <a:ext uri="{FF2B5EF4-FFF2-40B4-BE49-F238E27FC236}">
                <a16:creationId xmlns:a16="http://schemas.microsoft.com/office/drawing/2014/main" id="{181E0607-5CC3-DF48-9573-49569284E1C5}"/>
              </a:ext>
            </a:extLst>
          </p:cNvPr>
          <p:cNvSpPr>
            <a:spLocks noChangeArrowheads="1"/>
          </p:cNvSpPr>
          <p:nvPr/>
        </p:nvSpPr>
        <p:spPr bwMode="auto">
          <a:xfrm>
            <a:off x="11177323" y="4343400"/>
            <a:ext cx="10358438" cy="1028700"/>
          </a:xfrm>
          <a:prstGeom prst="rect">
            <a:avLst/>
          </a:prstGeom>
          <a:solidFill>
            <a:srgbClr val="00A0D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The Type of Research We Do</a:t>
            </a:r>
          </a:p>
        </p:txBody>
      </p:sp>
      <p:sp>
        <p:nvSpPr>
          <p:cNvPr id="55" name="Text Box 403">
            <a:extLst>
              <a:ext uri="{FF2B5EF4-FFF2-40B4-BE49-F238E27FC236}">
                <a16:creationId xmlns:a16="http://schemas.microsoft.com/office/drawing/2014/main" id="{C4CF7989-4A6A-3E4D-BF42-04FC06F35EFA}"/>
              </a:ext>
            </a:extLst>
          </p:cNvPr>
          <p:cNvSpPr txBox="1">
            <a:spLocks noChangeArrowheads="1"/>
          </p:cNvSpPr>
          <p:nvPr/>
        </p:nvSpPr>
        <p:spPr bwMode="auto">
          <a:xfrm>
            <a:off x="11327342" y="5638800"/>
            <a:ext cx="10058400" cy="1798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eaLnBrk="1" hangingPunct="1">
              <a:spcBef>
                <a:spcPct val="50000"/>
              </a:spcBef>
              <a:buFontTx/>
              <a:buNone/>
            </a:pPr>
            <a:r>
              <a:rPr lang="en-US" altLang="en-US" sz="4000" b="1" dirty="0"/>
              <a:t>Our Mathematical Focus: </a:t>
            </a:r>
            <a:r>
              <a:rPr lang="en-US" altLang="en-US" sz="4000" dirty="0"/>
              <a:t>We study how to teach quadratic functions so that the influences it has on students’ prior ways of reasoning about linear functions are productive.</a:t>
            </a:r>
          </a:p>
          <a:p>
            <a:pPr eaLnBrk="1" hangingPunct="1">
              <a:spcBef>
                <a:spcPct val="50000"/>
              </a:spcBef>
              <a:buFontTx/>
              <a:buNone/>
            </a:pPr>
            <a:r>
              <a:rPr lang="en-US" altLang="en-US" sz="4000" b="1" dirty="0"/>
              <a:t>Summer Math Program: </a:t>
            </a:r>
            <a:r>
              <a:rPr lang="en-US" altLang="en-US" sz="4000" dirty="0"/>
              <a:t>Much of this project is situated around running 2-3 week summer math programs, in which students learn about quadratic functions.</a:t>
            </a:r>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a:p>
            <a:pPr eaLnBrk="1" hangingPunct="1">
              <a:spcBef>
                <a:spcPct val="50000"/>
              </a:spcBef>
              <a:buFontTx/>
              <a:buNone/>
            </a:pPr>
            <a:endParaRPr lang="en-US" altLang="en-US" sz="4000" dirty="0"/>
          </a:p>
        </p:txBody>
      </p:sp>
      <p:grpSp>
        <p:nvGrpSpPr>
          <p:cNvPr id="56" name="Group 55">
            <a:extLst>
              <a:ext uri="{FF2B5EF4-FFF2-40B4-BE49-F238E27FC236}">
                <a16:creationId xmlns:a16="http://schemas.microsoft.com/office/drawing/2014/main" id="{20F0E8E5-C674-FA47-ACC0-E380E7B91D61}"/>
              </a:ext>
            </a:extLst>
          </p:cNvPr>
          <p:cNvGrpSpPr>
            <a:grpSpLocks noChangeAspect="1"/>
          </p:cNvGrpSpPr>
          <p:nvPr/>
        </p:nvGrpSpPr>
        <p:grpSpPr>
          <a:xfrm>
            <a:off x="11377634" y="12115800"/>
            <a:ext cx="9957816" cy="6982754"/>
            <a:chOff x="12878594" y="11430000"/>
            <a:chExt cx="6628606" cy="4648200"/>
          </a:xfrm>
        </p:grpSpPr>
        <p:pic>
          <p:nvPicPr>
            <p:cNvPr id="59" name="Picture 58">
              <a:extLst>
                <a:ext uri="{FF2B5EF4-FFF2-40B4-BE49-F238E27FC236}">
                  <a16:creationId xmlns:a16="http://schemas.microsoft.com/office/drawing/2014/main" id="{75706969-9A6E-DF4E-91B7-3403AF5DA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78594" y="11431524"/>
              <a:ext cx="3284550" cy="4645152"/>
            </a:xfrm>
            <a:prstGeom prst="rect">
              <a:avLst/>
            </a:prstGeom>
          </p:spPr>
        </p:pic>
        <p:grpSp>
          <p:nvGrpSpPr>
            <p:cNvPr id="60" name="Group 59">
              <a:extLst>
                <a:ext uri="{FF2B5EF4-FFF2-40B4-BE49-F238E27FC236}">
                  <a16:creationId xmlns:a16="http://schemas.microsoft.com/office/drawing/2014/main" id="{DF3737CD-E090-DF48-BBDD-3A6CE912B7BE}"/>
                </a:ext>
              </a:extLst>
            </p:cNvPr>
            <p:cNvGrpSpPr/>
            <p:nvPr/>
          </p:nvGrpSpPr>
          <p:grpSpPr>
            <a:xfrm>
              <a:off x="16306800" y="11430000"/>
              <a:ext cx="3200400" cy="4648200"/>
              <a:chOff x="15316200" y="11506200"/>
              <a:chExt cx="3200400" cy="4648200"/>
            </a:xfrm>
          </p:grpSpPr>
          <p:pic>
            <p:nvPicPr>
              <p:cNvPr id="61" name="Picture 60">
                <a:extLst>
                  <a:ext uri="{FF2B5EF4-FFF2-40B4-BE49-F238E27FC236}">
                    <a16:creationId xmlns:a16="http://schemas.microsoft.com/office/drawing/2014/main" id="{73F17346-140E-7B4F-83AE-6159A83D1C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16200" y="11506200"/>
                <a:ext cx="3200400" cy="2400300"/>
              </a:xfrm>
              <a:prstGeom prst="rect">
                <a:avLst/>
              </a:prstGeom>
            </p:spPr>
          </p:pic>
          <p:pic>
            <p:nvPicPr>
              <p:cNvPr id="62" name="Picture 61">
                <a:extLst>
                  <a:ext uri="{FF2B5EF4-FFF2-40B4-BE49-F238E27FC236}">
                    <a16:creationId xmlns:a16="http://schemas.microsoft.com/office/drawing/2014/main" id="{0A2E52A8-9B1D-0545-A9B8-05CB3DC56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16200" y="14020800"/>
                <a:ext cx="3200400" cy="2133600"/>
              </a:xfrm>
              <a:prstGeom prst="rect">
                <a:avLst/>
              </a:prstGeom>
            </p:spPr>
          </p:pic>
        </p:grpSp>
      </p:grpSp>
      <p:pic>
        <p:nvPicPr>
          <p:cNvPr id="57" name="Picture 56">
            <a:extLst>
              <a:ext uri="{FF2B5EF4-FFF2-40B4-BE49-F238E27FC236}">
                <a16:creationId xmlns:a16="http://schemas.microsoft.com/office/drawing/2014/main" id="{F26DD11C-06C4-CC49-9293-83B6DE3D4CED}"/>
              </a:ext>
            </a:extLst>
          </p:cNvPr>
          <p:cNvPicPr>
            <a:picLocks noChangeAspect="1"/>
          </p:cNvPicPr>
          <p:nvPr/>
        </p:nvPicPr>
        <p:blipFill rotWithShape="1">
          <a:blip r:embed="rId8">
            <a:extLst>
              <a:ext uri="{28A0092B-C50C-407E-A947-70E740481C1C}">
                <a14:useLocalDpi xmlns:a14="http://schemas.microsoft.com/office/drawing/2010/main" val="0"/>
              </a:ext>
            </a:extLst>
          </a:blip>
          <a:srcRect t="2968" r="555" b="18821"/>
          <a:stretch/>
        </p:blipFill>
        <p:spPr>
          <a:xfrm>
            <a:off x="11378142" y="19947005"/>
            <a:ext cx="9956800" cy="4894195"/>
          </a:xfrm>
          <a:prstGeom prst="rect">
            <a:avLst/>
          </a:prstGeom>
          <a:ln>
            <a:solidFill>
              <a:schemeClr val="tx1"/>
            </a:solidFill>
          </a:ln>
          <a:effectLst>
            <a:outerShdw blurRad="50800" dist="165100" dir="2700000" algn="tl" rotWithShape="0">
              <a:prstClr val="black">
                <a:alpha val="40000"/>
              </a:prstClr>
            </a:outerShdw>
          </a:effectLst>
        </p:spPr>
      </p:pic>
      <p:sp>
        <p:nvSpPr>
          <p:cNvPr id="58" name="TextBox 57">
            <a:extLst>
              <a:ext uri="{FF2B5EF4-FFF2-40B4-BE49-F238E27FC236}">
                <a16:creationId xmlns:a16="http://schemas.microsoft.com/office/drawing/2014/main" id="{7A297A69-041B-E04A-A5BF-290D25D9B865}"/>
              </a:ext>
            </a:extLst>
          </p:cNvPr>
          <p:cNvSpPr txBox="1"/>
          <p:nvPr/>
        </p:nvSpPr>
        <p:spPr>
          <a:xfrm>
            <a:off x="11505835" y="20248303"/>
            <a:ext cx="9829800" cy="1569660"/>
          </a:xfrm>
          <a:prstGeom prst="rect">
            <a:avLst/>
          </a:prstGeom>
          <a:noFill/>
        </p:spPr>
        <p:txBody>
          <a:bodyPr wrap="square" rtlCol="0">
            <a:spAutoFit/>
          </a:bodyPr>
          <a:lstStyle/>
          <a:p>
            <a:pPr algn="ctr"/>
            <a:r>
              <a:rPr lang="en-US" sz="4800" dirty="0">
                <a:solidFill>
                  <a:schemeClr val="bg1"/>
                </a:solidFill>
              </a:rPr>
              <a:t>SimCalc MathWorlds</a:t>
            </a:r>
            <a:br>
              <a:rPr lang="en-US" sz="4800" dirty="0">
                <a:solidFill>
                  <a:schemeClr val="bg1"/>
                </a:solidFill>
              </a:rPr>
            </a:br>
            <a:r>
              <a:rPr lang="en-US" sz="4800" dirty="0">
                <a:solidFill>
                  <a:schemeClr val="bg1"/>
                </a:solidFill>
              </a:rPr>
              <a:t>for Computers</a:t>
            </a:r>
          </a:p>
        </p:txBody>
      </p:sp>
      <p:grpSp>
        <p:nvGrpSpPr>
          <p:cNvPr id="5" name="Group 4">
            <a:extLst>
              <a:ext uri="{FF2B5EF4-FFF2-40B4-BE49-F238E27FC236}">
                <a16:creationId xmlns:a16="http://schemas.microsoft.com/office/drawing/2014/main" id="{BBB7A6DF-9FF5-4A4B-AAB5-1B1C9533B930}"/>
              </a:ext>
            </a:extLst>
          </p:cNvPr>
          <p:cNvGrpSpPr/>
          <p:nvPr/>
        </p:nvGrpSpPr>
        <p:grpSpPr>
          <a:xfrm>
            <a:off x="23071264" y="18589795"/>
            <a:ext cx="4591807" cy="2789523"/>
            <a:chOff x="23071264" y="17522995"/>
            <a:chExt cx="4591807" cy="2789523"/>
          </a:xfrm>
        </p:grpSpPr>
        <p:sp>
          <p:nvSpPr>
            <p:cNvPr id="64" name="Rectangle 63">
              <a:extLst>
                <a:ext uri="{FF2B5EF4-FFF2-40B4-BE49-F238E27FC236}">
                  <a16:creationId xmlns:a16="http://schemas.microsoft.com/office/drawing/2014/main" id="{97D89D4C-7B2A-D442-933E-9144D4CE5517}"/>
                </a:ext>
              </a:extLst>
            </p:cNvPr>
            <p:cNvSpPr/>
            <p:nvPr/>
          </p:nvSpPr>
          <p:spPr bwMode="auto">
            <a:xfrm>
              <a:off x="23071264" y="17522995"/>
              <a:ext cx="4591807" cy="278952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pic>
          <p:nvPicPr>
            <p:cNvPr id="72" name="Picture 71">
              <a:extLst>
                <a:ext uri="{FF2B5EF4-FFF2-40B4-BE49-F238E27FC236}">
                  <a16:creationId xmlns:a16="http://schemas.microsoft.com/office/drawing/2014/main" id="{3B665104-7336-F646-8648-2339A92CA7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71264" y="17523815"/>
              <a:ext cx="4591807" cy="2787883"/>
            </a:xfrm>
            <a:prstGeom prst="rect">
              <a:avLst/>
            </a:prstGeom>
            <a:ln>
              <a:solidFill>
                <a:schemeClr val="tx1"/>
              </a:solidFill>
            </a:ln>
          </p:spPr>
        </p:pic>
      </p:grpSp>
      <p:grpSp>
        <p:nvGrpSpPr>
          <p:cNvPr id="4" name="Group 3">
            <a:extLst>
              <a:ext uri="{FF2B5EF4-FFF2-40B4-BE49-F238E27FC236}">
                <a16:creationId xmlns:a16="http://schemas.microsoft.com/office/drawing/2014/main" id="{80CEEA8D-FDCD-4948-B8DB-2CDAB6B8BFBF}"/>
              </a:ext>
            </a:extLst>
          </p:cNvPr>
          <p:cNvGrpSpPr/>
          <p:nvPr/>
        </p:nvGrpSpPr>
        <p:grpSpPr>
          <a:xfrm>
            <a:off x="23071264" y="21579252"/>
            <a:ext cx="4591807" cy="2789523"/>
            <a:chOff x="23071264" y="20512452"/>
            <a:chExt cx="4591807" cy="2789523"/>
          </a:xfrm>
        </p:grpSpPr>
        <p:sp>
          <p:nvSpPr>
            <p:cNvPr id="65" name="Rectangle 64">
              <a:extLst>
                <a:ext uri="{FF2B5EF4-FFF2-40B4-BE49-F238E27FC236}">
                  <a16:creationId xmlns:a16="http://schemas.microsoft.com/office/drawing/2014/main" id="{C53478F3-E612-3545-AC72-66EB6E79AAC5}"/>
                </a:ext>
              </a:extLst>
            </p:cNvPr>
            <p:cNvSpPr/>
            <p:nvPr/>
          </p:nvSpPr>
          <p:spPr bwMode="auto">
            <a:xfrm>
              <a:off x="23071264" y="20512452"/>
              <a:ext cx="4591807" cy="278952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pic>
          <p:nvPicPr>
            <p:cNvPr id="73" name="Picture 72">
              <a:extLst>
                <a:ext uri="{FF2B5EF4-FFF2-40B4-BE49-F238E27FC236}">
                  <a16:creationId xmlns:a16="http://schemas.microsoft.com/office/drawing/2014/main" id="{9D05A181-D53D-D341-86E8-910BB37F6C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71264" y="20513272"/>
              <a:ext cx="4591807" cy="2787883"/>
            </a:xfrm>
            <a:prstGeom prst="rect">
              <a:avLst/>
            </a:prstGeom>
            <a:ln>
              <a:solidFill>
                <a:schemeClr val="tx1"/>
              </a:solidFill>
            </a:ln>
          </p:spPr>
        </p:pic>
      </p:grpSp>
      <p:grpSp>
        <p:nvGrpSpPr>
          <p:cNvPr id="6" name="Group 5">
            <a:extLst>
              <a:ext uri="{FF2B5EF4-FFF2-40B4-BE49-F238E27FC236}">
                <a16:creationId xmlns:a16="http://schemas.microsoft.com/office/drawing/2014/main" id="{91956028-FD70-9A4A-90E2-0ECDB64FC976}"/>
              </a:ext>
            </a:extLst>
          </p:cNvPr>
          <p:cNvGrpSpPr/>
          <p:nvPr/>
        </p:nvGrpSpPr>
        <p:grpSpPr>
          <a:xfrm>
            <a:off x="27818215" y="18589795"/>
            <a:ext cx="4591807" cy="2789523"/>
            <a:chOff x="27818215" y="17522995"/>
            <a:chExt cx="4591807" cy="2789523"/>
          </a:xfrm>
        </p:grpSpPr>
        <p:sp>
          <p:nvSpPr>
            <p:cNvPr id="68" name="Rectangle 67">
              <a:extLst>
                <a:ext uri="{FF2B5EF4-FFF2-40B4-BE49-F238E27FC236}">
                  <a16:creationId xmlns:a16="http://schemas.microsoft.com/office/drawing/2014/main" id="{2B3A6D40-42F7-8241-87C2-32CD9D1F5661}"/>
                </a:ext>
              </a:extLst>
            </p:cNvPr>
            <p:cNvSpPr/>
            <p:nvPr/>
          </p:nvSpPr>
          <p:spPr bwMode="auto">
            <a:xfrm>
              <a:off x="27818215" y="17522995"/>
              <a:ext cx="4591807" cy="278952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pic>
          <p:nvPicPr>
            <p:cNvPr id="70" name="Picture 69">
              <a:extLst>
                <a:ext uri="{FF2B5EF4-FFF2-40B4-BE49-F238E27FC236}">
                  <a16:creationId xmlns:a16="http://schemas.microsoft.com/office/drawing/2014/main" id="{A8F15D93-B02B-8B42-A711-4CDB453974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18215" y="17523815"/>
              <a:ext cx="4591807" cy="2787883"/>
            </a:xfrm>
            <a:prstGeom prst="rect">
              <a:avLst/>
            </a:prstGeom>
            <a:ln>
              <a:solidFill>
                <a:schemeClr val="tx1"/>
              </a:solidFill>
            </a:ln>
          </p:spPr>
        </p:pic>
      </p:grpSp>
      <p:grpSp>
        <p:nvGrpSpPr>
          <p:cNvPr id="7" name="Group 6">
            <a:extLst>
              <a:ext uri="{FF2B5EF4-FFF2-40B4-BE49-F238E27FC236}">
                <a16:creationId xmlns:a16="http://schemas.microsoft.com/office/drawing/2014/main" id="{1A293BD3-CD8B-5349-8DF0-649CABB6B636}"/>
              </a:ext>
            </a:extLst>
          </p:cNvPr>
          <p:cNvGrpSpPr/>
          <p:nvPr/>
        </p:nvGrpSpPr>
        <p:grpSpPr>
          <a:xfrm>
            <a:off x="27818215" y="21567294"/>
            <a:ext cx="4591807" cy="2789523"/>
            <a:chOff x="27818215" y="20500494"/>
            <a:chExt cx="4591807" cy="2789523"/>
          </a:xfrm>
        </p:grpSpPr>
        <p:sp>
          <p:nvSpPr>
            <p:cNvPr id="69" name="Rectangle 68">
              <a:extLst>
                <a:ext uri="{FF2B5EF4-FFF2-40B4-BE49-F238E27FC236}">
                  <a16:creationId xmlns:a16="http://schemas.microsoft.com/office/drawing/2014/main" id="{762EC9FE-A05D-0244-8456-C25CE6307BD5}"/>
                </a:ext>
              </a:extLst>
            </p:cNvPr>
            <p:cNvSpPr/>
            <p:nvPr/>
          </p:nvSpPr>
          <p:spPr bwMode="auto">
            <a:xfrm>
              <a:off x="27818215" y="20500494"/>
              <a:ext cx="4591807" cy="278952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chemeClr val="tx1"/>
                </a:solidFill>
                <a:effectLst/>
                <a:latin typeface="Arial" charset="0"/>
              </a:endParaRPr>
            </a:p>
          </p:txBody>
        </p:sp>
        <p:pic>
          <p:nvPicPr>
            <p:cNvPr id="71" name="Picture 70">
              <a:extLst>
                <a:ext uri="{FF2B5EF4-FFF2-40B4-BE49-F238E27FC236}">
                  <a16:creationId xmlns:a16="http://schemas.microsoft.com/office/drawing/2014/main" id="{3AC4600A-C8D5-3347-A060-BE237A1DD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18215" y="20501314"/>
              <a:ext cx="4591807" cy="2787883"/>
            </a:xfrm>
            <a:prstGeom prst="rect">
              <a:avLst/>
            </a:prstGeom>
            <a:ln>
              <a:solidFill>
                <a:schemeClr val="tx1"/>
              </a:solidFill>
            </a:ln>
          </p:spPr>
        </p:pic>
      </p:grpSp>
      <p:sp>
        <p:nvSpPr>
          <p:cNvPr id="75" name="Rectangle 8">
            <a:extLst>
              <a:ext uri="{FF2B5EF4-FFF2-40B4-BE49-F238E27FC236}">
                <a16:creationId xmlns:a16="http://schemas.microsoft.com/office/drawing/2014/main" id="{5D2A2DBC-99F2-7F4F-B864-932919F9BBFF}"/>
              </a:ext>
            </a:extLst>
          </p:cNvPr>
          <p:cNvSpPr>
            <a:spLocks noChangeArrowheads="1"/>
          </p:cNvSpPr>
          <p:nvPr/>
        </p:nvSpPr>
        <p:spPr bwMode="auto">
          <a:xfrm>
            <a:off x="22354646" y="4364355"/>
            <a:ext cx="10358437" cy="1028700"/>
          </a:xfrm>
          <a:prstGeom prst="rect">
            <a:avLst/>
          </a:prstGeom>
          <a:solidFill>
            <a:srgbClr val="00539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Our Research Project</a:t>
            </a:r>
          </a:p>
        </p:txBody>
      </p:sp>
      <p:sp>
        <p:nvSpPr>
          <p:cNvPr id="76" name="Text Box 402">
            <a:extLst>
              <a:ext uri="{FF2B5EF4-FFF2-40B4-BE49-F238E27FC236}">
                <a16:creationId xmlns:a16="http://schemas.microsoft.com/office/drawing/2014/main" id="{7EA8D0DA-2D3D-714E-AC19-28FF8884E724}"/>
              </a:ext>
            </a:extLst>
          </p:cNvPr>
          <p:cNvSpPr txBox="1">
            <a:spLocks noChangeArrowheads="1"/>
          </p:cNvSpPr>
          <p:nvPr/>
        </p:nvSpPr>
        <p:spPr bwMode="auto">
          <a:xfrm>
            <a:off x="22998906" y="5626537"/>
            <a:ext cx="9448800" cy="114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spcAft>
                <a:spcPts val="1800"/>
              </a:spcAft>
              <a:buNone/>
            </a:pPr>
            <a:r>
              <a:rPr lang="en-US" altLang="en-US" sz="4000" b="1" dirty="0">
                <a:cs typeface="Arial" panose="020B0604020202020204" pitchFamily="34" charset="0"/>
              </a:rPr>
              <a:t>Experimental Group: </a:t>
            </a:r>
            <a:r>
              <a:rPr lang="en-US" altLang="en-US" sz="4000" dirty="0">
                <a:cs typeface="Arial" panose="020B0604020202020204" pitchFamily="34" charset="0"/>
              </a:rPr>
              <a:t>We gave a pre- and post-tests on linear functions to students in our summer math program (n</a:t>
            </a:r>
            <a:r>
              <a:rPr lang="en-US" altLang="en-US" sz="4000" baseline="-25000" dirty="0">
                <a:cs typeface="Arial" panose="020B0604020202020204" pitchFamily="34" charset="0"/>
              </a:rPr>
              <a:t>2</a:t>
            </a:r>
            <a:r>
              <a:rPr lang="en-US" altLang="en-US" sz="4000" dirty="0">
                <a:cs typeface="Arial" panose="020B0604020202020204" pitchFamily="34" charset="0"/>
              </a:rPr>
              <a:t>=18), before and after we taught them about quadratic functions, using an approach that emphasized covariational reasoning and used SimCalc </a:t>
            </a:r>
            <a:r>
              <a:rPr lang="en-US" altLang="en-US" sz="4000" dirty="0" err="1">
                <a:cs typeface="Arial" panose="020B0604020202020204" pitchFamily="34" charset="0"/>
              </a:rPr>
              <a:t>MathWorlds</a:t>
            </a:r>
            <a:r>
              <a:rPr lang="en-US" altLang="en-US" sz="4000" dirty="0">
                <a:cs typeface="Arial" panose="020B0604020202020204" pitchFamily="34" charset="0"/>
              </a:rPr>
              <a:t>. The students came from low-income ethnically-diverse populations. </a:t>
            </a:r>
          </a:p>
          <a:p>
            <a:pPr>
              <a:spcBef>
                <a:spcPct val="0"/>
              </a:spcBef>
              <a:spcAft>
                <a:spcPts val="1800"/>
              </a:spcAft>
              <a:buNone/>
            </a:pPr>
            <a:r>
              <a:rPr lang="en-US" altLang="en-US" sz="4000" b="1" dirty="0">
                <a:cs typeface="Arial" panose="020B0604020202020204" pitchFamily="34" charset="0"/>
              </a:rPr>
              <a:t>Control Group:</a:t>
            </a:r>
            <a:r>
              <a:rPr lang="en-US" altLang="en-US" sz="4000" dirty="0">
                <a:cs typeface="Arial" panose="020B0604020202020204" pitchFamily="34" charset="0"/>
              </a:rPr>
              <a:t> We gave the same pre- and post-tests on linear functions to 2 regular algebra classes (n</a:t>
            </a:r>
            <a:r>
              <a:rPr lang="en-US" altLang="en-US" sz="4000" baseline="-25000" dirty="0">
                <a:cs typeface="Arial" panose="020B0604020202020204" pitchFamily="34" charset="0"/>
              </a:rPr>
              <a:t>1</a:t>
            </a:r>
            <a:r>
              <a:rPr lang="en-US" altLang="en-US" sz="4000" dirty="0">
                <a:cs typeface="Arial" panose="020B0604020202020204" pitchFamily="34" charset="0"/>
              </a:rPr>
              <a:t>=57), before and after they learned about quadratic functions. The teachers taught the way they normally teach that topic. Both schools serve low-income, ethnically diverse populations. </a:t>
            </a:r>
            <a:endParaRPr lang="en-US" altLang="en-US" sz="3000" dirty="0">
              <a:cs typeface="Arial" panose="020B0604020202020204" pitchFamily="34" charset="0"/>
            </a:endParaRPr>
          </a:p>
        </p:txBody>
      </p:sp>
      <p:sp>
        <p:nvSpPr>
          <p:cNvPr id="77" name="Rectangle 9">
            <a:extLst>
              <a:ext uri="{FF2B5EF4-FFF2-40B4-BE49-F238E27FC236}">
                <a16:creationId xmlns:a16="http://schemas.microsoft.com/office/drawing/2014/main" id="{55C90C93-F87D-9F4F-BA2F-202977D4AB6E}"/>
              </a:ext>
            </a:extLst>
          </p:cNvPr>
          <p:cNvSpPr>
            <a:spLocks noChangeArrowheads="1"/>
          </p:cNvSpPr>
          <p:nvPr/>
        </p:nvSpPr>
        <p:spPr bwMode="auto">
          <a:xfrm>
            <a:off x="22544087" y="17145000"/>
            <a:ext cx="10358438" cy="1028700"/>
          </a:xfrm>
          <a:prstGeom prst="rect">
            <a:avLst/>
          </a:prstGeom>
          <a:solidFill>
            <a:srgbClr val="00539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The Test We Used</a:t>
            </a:r>
          </a:p>
        </p:txBody>
      </p:sp>
      <p:sp>
        <p:nvSpPr>
          <p:cNvPr id="81" name="Rectangle 8">
            <a:extLst>
              <a:ext uri="{FF2B5EF4-FFF2-40B4-BE49-F238E27FC236}">
                <a16:creationId xmlns:a16="http://schemas.microsoft.com/office/drawing/2014/main" id="{C76ECBEF-D78E-0B4B-9B56-41A2B482A0F9}"/>
              </a:ext>
            </a:extLst>
          </p:cNvPr>
          <p:cNvSpPr>
            <a:spLocks noChangeArrowheads="1"/>
          </p:cNvSpPr>
          <p:nvPr/>
        </p:nvSpPr>
        <p:spPr bwMode="auto">
          <a:xfrm>
            <a:off x="22544088" y="24765000"/>
            <a:ext cx="10358437" cy="1028700"/>
          </a:xfrm>
          <a:prstGeom prst="rect">
            <a:avLst/>
          </a:prstGeom>
          <a:solidFill>
            <a:srgbClr val="00539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What We Found</a:t>
            </a:r>
          </a:p>
        </p:txBody>
      </p:sp>
      <p:grpSp>
        <p:nvGrpSpPr>
          <p:cNvPr id="82" name="Group 81">
            <a:extLst>
              <a:ext uri="{FF2B5EF4-FFF2-40B4-BE49-F238E27FC236}">
                <a16:creationId xmlns:a16="http://schemas.microsoft.com/office/drawing/2014/main" id="{ECE80E5B-DB07-974C-A688-7DE9AF0A280E}"/>
              </a:ext>
            </a:extLst>
          </p:cNvPr>
          <p:cNvGrpSpPr>
            <a:grpSpLocks noChangeAspect="1"/>
          </p:cNvGrpSpPr>
          <p:nvPr/>
        </p:nvGrpSpPr>
        <p:grpSpPr>
          <a:xfrm>
            <a:off x="1441535" y="9253346"/>
            <a:ext cx="8106502" cy="5422392"/>
            <a:chOff x="591558" y="8229599"/>
            <a:chExt cx="5755561" cy="3905961"/>
          </a:xfrm>
        </p:grpSpPr>
        <p:pic>
          <p:nvPicPr>
            <p:cNvPr id="83" name="Image" descr="Image">
              <a:extLst>
                <a:ext uri="{FF2B5EF4-FFF2-40B4-BE49-F238E27FC236}">
                  <a16:creationId xmlns:a16="http://schemas.microsoft.com/office/drawing/2014/main" id="{AD68B173-C02F-0B41-A245-A3C1046B7527}"/>
                </a:ext>
              </a:extLst>
            </p:cNvPr>
            <p:cNvPicPr/>
            <p:nvPr/>
          </p:nvPicPr>
          <p:blipFill rotWithShape="1">
            <a:blip r:embed="rId13">
              <a:extLst>
                <a:ext uri="{BEBA8EAE-BF5A-486C-A8C5-ECC9F3942E4B}">
                  <a14:imgProps xmlns:a14="http://schemas.microsoft.com/office/drawing/2010/main">
                    <a14:imgLayer>
                      <a14:imgEffect>
                        <a14:sharpenSoften amount="50000"/>
                      </a14:imgEffect>
                    </a14:imgLayer>
                  </a14:imgProps>
                </a:ext>
              </a:extLst>
            </a:blip>
            <a:srcRect l="11235" t="6376" r="-7433" b="3504"/>
            <a:stretch/>
          </p:blipFill>
          <p:spPr bwMode="auto">
            <a:xfrm>
              <a:off x="591558" y="8229599"/>
              <a:ext cx="5755561" cy="3882291"/>
            </a:xfrm>
            <a:prstGeom prst="rect">
              <a:avLst/>
            </a:prstGeom>
            <a:ln>
              <a:solidFill>
                <a:schemeClr val="tx1"/>
              </a:solidFill>
            </a:ln>
            <a:effectLst>
              <a:outerShdw blurRad="50800" dist="152400" dir="2700000" algn="tl" rotWithShape="0">
                <a:prstClr val="black">
                  <a:alpha val="40000"/>
                </a:prstClr>
              </a:outerShdw>
            </a:effectLst>
            <a:extLst>
              <a:ext uri="{53640926-AAD7-44D8-BBD7-CCE9431645EC}">
                <a14:shadowObscured xmlns:a14="http://schemas.microsoft.com/office/drawing/2010/main"/>
              </a:ext>
            </a:extLst>
          </p:spPr>
        </p:pic>
        <p:pic>
          <p:nvPicPr>
            <p:cNvPr id="84" name="Image" descr="Image">
              <a:extLst>
                <a:ext uri="{FF2B5EF4-FFF2-40B4-BE49-F238E27FC236}">
                  <a16:creationId xmlns:a16="http://schemas.microsoft.com/office/drawing/2014/main" id="{BAD0618F-290C-D544-BFDD-3A24A1223DD6}"/>
                </a:ext>
              </a:extLst>
            </p:cNvPr>
            <p:cNvPicPr/>
            <p:nvPr/>
          </p:nvPicPr>
          <p:blipFill rotWithShape="1">
            <a:blip r:embed="rId13">
              <a:extLst>
                <a:ext uri="{BEBA8EAE-BF5A-486C-A8C5-ECC9F3942E4B}">
                  <a14:imgProps xmlns:a14="http://schemas.microsoft.com/office/drawing/2010/main">
                    <a14:imgLayer>
                      <a14:imgEffect>
                        <a14:sharpenSoften amount="50000"/>
                      </a14:imgEffect>
                    </a14:imgLayer>
                  </a14:imgProps>
                </a:ext>
              </a:extLst>
            </a:blip>
            <a:srcRect l="-339" t="1" r="89181" b="-777"/>
            <a:stretch/>
          </p:blipFill>
          <p:spPr bwMode="auto">
            <a:xfrm>
              <a:off x="5757862" y="8229599"/>
              <a:ext cx="571501" cy="3905961"/>
            </a:xfrm>
            <a:prstGeom prst="rect">
              <a:avLst/>
            </a:prstGeom>
            <a:ln>
              <a:noFill/>
            </a:ln>
            <a:effectLst>
              <a:outerShdw blurRad="50800" dist="152400" dir="2700000" algn="tl" rotWithShape="0">
                <a:prstClr val="black">
                  <a:alpha val="40000"/>
                </a:prstClr>
              </a:outerShdw>
            </a:effectLst>
            <a:extLst>
              <a:ext uri="{53640926-AAD7-44D8-BBD7-CCE9431645EC}">
                <a14:shadowObscured xmlns:a14="http://schemas.microsoft.com/office/drawing/2010/main"/>
              </a:ext>
            </a:extLst>
          </p:spPr>
        </p:pic>
      </p:grpSp>
      <p:sp>
        <p:nvSpPr>
          <p:cNvPr id="80" name="Rectangle 9">
            <a:extLst>
              <a:ext uri="{FF2B5EF4-FFF2-40B4-BE49-F238E27FC236}">
                <a16:creationId xmlns:a16="http://schemas.microsoft.com/office/drawing/2014/main" id="{9C02185D-E0EF-2644-B76A-998E1E50493A}"/>
              </a:ext>
            </a:extLst>
          </p:cNvPr>
          <p:cNvSpPr>
            <a:spLocks noChangeArrowheads="1"/>
          </p:cNvSpPr>
          <p:nvPr/>
        </p:nvSpPr>
        <p:spPr bwMode="auto">
          <a:xfrm>
            <a:off x="11177323" y="25450800"/>
            <a:ext cx="10358438" cy="1028700"/>
          </a:xfrm>
          <a:prstGeom prst="rect">
            <a:avLst/>
          </a:prstGeom>
          <a:solidFill>
            <a:srgbClr val="00539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Our Research Question</a:t>
            </a:r>
          </a:p>
        </p:txBody>
      </p:sp>
      <p:sp>
        <p:nvSpPr>
          <p:cNvPr id="85" name="Text Box 402">
            <a:extLst>
              <a:ext uri="{FF2B5EF4-FFF2-40B4-BE49-F238E27FC236}">
                <a16:creationId xmlns:a16="http://schemas.microsoft.com/office/drawing/2014/main" id="{DFCB30EB-BA96-6E43-A18D-7C55141CF208}"/>
              </a:ext>
            </a:extLst>
          </p:cNvPr>
          <p:cNvSpPr txBox="1">
            <a:spLocks noChangeArrowheads="1"/>
          </p:cNvSpPr>
          <p:nvPr/>
        </p:nvSpPr>
        <p:spPr bwMode="auto">
          <a:xfrm>
            <a:off x="11633666" y="26746200"/>
            <a:ext cx="9445752" cy="50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buNone/>
            </a:pPr>
            <a:r>
              <a:rPr lang="en-US" sz="4000" dirty="0">
                <a:cs typeface="Arial" panose="020B0604020202020204" pitchFamily="34" charset="0"/>
              </a:rPr>
              <a:t>How will backward transfer effects (i.e., influences on prior ways of reasoning by new instruction) produced in an experimental setting (i.e., a summer math program) compare with backward transfer effects produced in a control setting (i.e., two business-as-usual classrooms)?</a:t>
            </a:r>
          </a:p>
        </p:txBody>
      </p:sp>
      <p:sp>
        <p:nvSpPr>
          <p:cNvPr id="86" name="Text Box 402">
            <a:extLst>
              <a:ext uri="{FF2B5EF4-FFF2-40B4-BE49-F238E27FC236}">
                <a16:creationId xmlns:a16="http://schemas.microsoft.com/office/drawing/2014/main" id="{CE0C5E54-9B69-4C43-B10D-486E604CB360}"/>
              </a:ext>
            </a:extLst>
          </p:cNvPr>
          <p:cNvSpPr txBox="1">
            <a:spLocks noChangeArrowheads="1"/>
          </p:cNvSpPr>
          <p:nvPr/>
        </p:nvSpPr>
        <p:spPr bwMode="auto">
          <a:xfrm>
            <a:off x="33974484" y="5486400"/>
            <a:ext cx="9448800"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spcAft>
                <a:spcPts val="1800"/>
              </a:spcAft>
              <a:buNone/>
            </a:pPr>
            <a:r>
              <a:rPr lang="en-US" altLang="en-US" sz="4000" b="1" dirty="0">
                <a:cs typeface="Arial" panose="020B0604020202020204" pitchFamily="34" charset="0"/>
              </a:rPr>
              <a:t>Finding 1: </a:t>
            </a:r>
            <a:r>
              <a:rPr lang="en-US" altLang="en-US" sz="4000" dirty="0">
                <a:cs typeface="Arial" panose="020B0604020202020204" pitchFamily="34" charset="0"/>
              </a:rPr>
              <a:t>We found far fewer changes in prior ways of reasoning in the experimental group than the control group.</a:t>
            </a:r>
            <a:r>
              <a:rPr lang="en-US" altLang="en-US" sz="4000" b="1" dirty="0">
                <a:cs typeface="Arial" panose="020B0604020202020204" pitchFamily="34" charset="0"/>
              </a:rPr>
              <a:t> </a:t>
            </a:r>
            <a:endParaRPr lang="en-US" altLang="en-US" sz="3000" dirty="0">
              <a:cs typeface="Arial" panose="020B0604020202020204" pitchFamily="34" charset="0"/>
            </a:endParaRPr>
          </a:p>
        </p:txBody>
      </p:sp>
      <p:graphicFrame>
        <p:nvGraphicFramePr>
          <p:cNvPr id="11" name="Table 10">
            <a:extLst>
              <a:ext uri="{FF2B5EF4-FFF2-40B4-BE49-F238E27FC236}">
                <a16:creationId xmlns:a16="http://schemas.microsoft.com/office/drawing/2014/main" id="{3BDD146A-3034-0644-8951-CE66D78BBE59}"/>
              </a:ext>
            </a:extLst>
          </p:cNvPr>
          <p:cNvGraphicFramePr>
            <a:graphicFrameLocks noGrp="1"/>
          </p:cNvGraphicFramePr>
          <p:nvPr>
            <p:extLst>
              <p:ext uri="{D42A27DB-BD31-4B8C-83A1-F6EECF244321}">
                <p14:modId xmlns:p14="http://schemas.microsoft.com/office/powerpoint/2010/main" val="388119503"/>
              </p:ext>
            </p:extLst>
          </p:nvPr>
        </p:nvGraphicFramePr>
        <p:xfrm>
          <a:off x="33523380" y="8382000"/>
          <a:ext cx="10351008" cy="2468880"/>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479570538"/>
                    </a:ext>
                  </a:extLst>
                </a:gridCol>
                <a:gridCol w="2514600">
                  <a:extLst>
                    <a:ext uri="{9D8B030D-6E8A-4147-A177-3AD203B41FA5}">
                      <a16:colId xmlns:a16="http://schemas.microsoft.com/office/drawing/2014/main" val="3527689359"/>
                    </a:ext>
                  </a:extLst>
                </a:gridCol>
                <a:gridCol w="1892808">
                  <a:extLst>
                    <a:ext uri="{9D8B030D-6E8A-4147-A177-3AD203B41FA5}">
                      <a16:colId xmlns:a16="http://schemas.microsoft.com/office/drawing/2014/main" val="1067557973"/>
                    </a:ext>
                  </a:extLst>
                </a:gridCol>
              </a:tblGrid>
              <a:tr h="370840">
                <a:tc>
                  <a:txBody>
                    <a:bodyPr/>
                    <a:lstStyle/>
                    <a:p>
                      <a:endParaRPr lang="en-US" sz="3000" b="0"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Experimental Group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Control Group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5068009"/>
                  </a:ext>
                </a:extLst>
              </a:tr>
              <a:tr h="370840">
                <a:tc>
                  <a:txBody>
                    <a:bodyPr/>
                    <a:lstStyle/>
                    <a:p>
                      <a:r>
                        <a:rPr lang="en-US" sz="3000" b="0" dirty="0">
                          <a:solidFill>
                            <a:schemeClr val="tx1"/>
                          </a:solidFill>
                        </a:rPr>
                        <a:t>Responses from pre- to post-test with changes in prior ways of reasoning</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28%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50%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0931056"/>
                  </a:ext>
                </a:extLst>
              </a:tr>
            </a:tbl>
          </a:graphicData>
        </a:graphic>
      </p:graphicFrame>
      <p:sp>
        <p:nvSpPr>
          <p:cNvPr id="87" name="Text Box 402">
            <a:extLst>
              <a:ext uri="{FF2B5EF4-FFF2-40B4-BE49-F238E27FC236}">
                <a16:creationId xmlns:a16="http://schemas.microsoft.com/office/drawing/2014/main" id="{32DD59AE-74F9-264B-A0E0-56FB87F27915}"/>
              </a:ext>
            </a:extLst>
          </p:cNvPr>
          <p:cNvSpPr txBox="1">
            <a:spLocks noChangeArrowheads="1"/>
          </p:cNvSpPr>
          <p:nvPr/>
        </p:nvSpPr>
        <p:spPr bwMode="auto">
          <a:xfrm>
            <a:off x="33974484" y="11079480"/>
            <a:ext cx="9448800"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spcAft>
                <a:spcPts val="1800"/>
              </a:spcAft>
              <a:buNone/>
            </a:pPr>
            <a:r>
              <a:rPr lang="en-US" altLang="en-US" sz="4000" b="1" dirty="0">
                <a:cs typeface="Arial" panose="020B0604020202020204" pitchFamily="34" charset="0"/>
              </a:rPr>
              <a:t>Finding 2: </a:t>
            </a:r>
            <a:r>
              <a:rPr lang="en-US" altLang="en-US" sz="4000" dirty="0">
                <a:cs typeface="Arial" panose="020B0604020202020204" pitchFamily="34" charset="0"/>
              </a:rPr>
              <a:t>We found that the changes in prior ways of reasoning for the experimental group were more in one direction than for the control group.</a:t>
            </a:r>
            <a:endParaRPr lang="en-US" altLang="en-US" sz="3000" dirty="0">
              <a:cs typeface="Arial" panose="020B0604020202020204" pitchFamily="34" charset="0"/>
            </a:endParaRPr>
          </a:p>
        </p:txBody>
      </p:sp>
      <p:graphicFrame>
        <p:nvGraphicFramePr>
          <p:cNvPr id="88" name="Table 87">
            <a:extLst>
              <a:ext uri="{FF2B5EF4-FFF2-40B4-BE49-F238E27FC236}">
                <a16:creationId xmlns:a16="http://schemas.microsoft.com/office/drawing/2014/main" id="{EEB8E8BB-A99F-4C4F-93B1-E89D4FDA88D7}"/>
              </a:ext>
            </a:extLst>
          </p:cNvPr>
          <p:cNvGraphicFramePr>
            <a:graphicFrameLocks noGrp="1"/>
          </p:cNvGraphicFramePr>
          <p:nvPr>
            <p:extLst>
              <p:ext uri="{D42A27DB-BD31-4B8C-83A1-F6EECF244321}">
                <p14:modId xmlns:p14="http://schemas.microsoft.com/office/powerpoint/2010/main" val="645133780"/>
              </p:ext>
            </p:extLst>
          </p:nvPr>
        </p:nvGraphicFramePr>
        <p:xfrm>
          <a:off x="33523380" y="13944600"/>
          <a:ext cx="10351008" cy="4389120"/>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479570538"/>
                    </a:ext>
                  </a:extLst>
                </a:gridCol>
                <a:gridCol w="2514600">
                  <a:extLst>
                    <a:ext uri="{9D8B030D-6E8A-4147-A177-3AD203B41FA5}">
                      <a16:colId xmlns:a16="http://schemas.microsoft.com/office/drawing/2014/main" val="3527689359"/>
                    </a:ext>
                  </a:extLst>
                </a:gridCol>
                <a:gridCol w="1892808">
                  <a:extLst>
                    <a:ext uri="{9D8B030D-6E8A-4147-A177-3AD203B41FA5}">
                      <a16:colId xmlns:a16="http://schemas.microsoft.com/office/drawing/2014/main" val="1067557973"/>
                    </a:ext>
                  </a:extLst>
                </a:gridCol>
              </a:tblGrid>
              <a:tr h="370840">
                <a:tc>
                  <a:txBody>
                    <a:bodyPr/>
                    <a:lstStyle/>
                    <a:p>
                      <a:endParaRPr lang="en-US" sz="3000" b="0"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Experimental Group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Control Group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5068009"/>
                  </a:ext>
                </a:extLst>
              </a:tr>
              <a:tr h="370840">
                <a:tc>
                  <a:txBody>
                    <a:bodyPr/>
                    <a:lstStyle/>
                    <a:p>
                      <a:r>
                        <a:rPr lang="en-US" sz="3000" b="0" dirty="0">
                          <a:solidFill>
                            <a:schemeClr val="tx1"/>
                          </a:solidFill>
                        </a:rPr>
                        <a:t>Responses from pre- to post-test with changed from a general answer to a specific answer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32%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09310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0" dirty="0">
                          <a:solidFill>
                            <a:schemeClr val="tx1"/>
                          </a:solidFill>
                        </a:rPr>
                        <a:t>Responses from pre- to post-test with changed from a specific answer to a general answer</a:t>
                      </a:r>
                    </a:p>
                    <a:p>
                      <a:r>
                        <a:rPr lang="en-US" sz="3000" b="0" dirty="0">
                          <a:solidFill>
                            <a:schemeClr val="tx1"/>
                          </a:solidFill>
                        </a:rPr>
                        <a:t>(this was the correct answer)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44%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000" b="0" dirty="0">
                          <a:solidFill>
                            <a:schemeClr val="tx1"/>
                          </a:solidFill>
                        </a:rPr>
                        <a:t>35%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2276771"/>
                  </a:ext>
                </a:extLst>
              </a:tr>
            </a:tbl>
          </a:graphicData>
        </a:graphic>
      </p:graphicFrame>
      <p:sp>
        <p:nvSpPr>
          <p:cNvPr id="89" name="Rectangle 9">
            <a:extLst>
              <a:ext uri="{FF2B5EF4-FFF2-40B4-BE49-F238E27FC236}">
                <a16:creationId xmlns:a16="http://schemas.microsoft.com/office/drawing/2014/main" id="{8E3874A3-1434-2242-B21A-6648005B7282}"/>
              </a:ext>
            </a:extLst>
          </p:cNvPr>
          <p:cNvSpPr>
            <a:spLocks noChangeArrowheads="1"/>
          </p:cNvSpPr>
          <p:nvPr/>
        </p:nvSpPr>
        <p:spPr bwMode="auto">
          <a:xfrm>
            <a:off x="33532763" y="18783300"/>
            <a:ext cx="10358437" cy="1028700"/>
          </a:xfrm>
          <a:prstGeom prst="rect">
            <a:avLst/>
          </a:prstGeom>
          <a:solidFill>
            <a:srgbClr val="00539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lgn="ctr" eaLnBrk="1" hangingPunct="1">
              <a:spcBef>
                <a:spcPct val="0"/>
              </a:spcBef>
              <a:buFontTx/>
              <a:buNone/>
            </a:pPr>
            <a:r>
              <a:rPr lang="en-US" altLang="en-US" sz="5700" b="1" dirty="0">
                <a:solidFill>
                  <a:schemeClr val="bg1"/>
                </a:solidFill>
                <a:latin typeface="Garamond" panose="02020404030301010803" pitchFamily="18" charset="0"/>
              </a:rPr>
              <a:t>Possible Explanations</a:t>
            </a:r>
          </a:p>
        </p:txBody>
      </p:sp>
      <p:sp>
        <p:nvSpPr>
          <p:cNvPr id="90" name="Text Box 402">
            <a:extLst>
              <a:ext uri="{FF2B5EF4-FFF2-40B4-BE49-F238E27FC236}">
                <a16:creationId xmlns:a16="http://schemas.microsoft.com/office/drawing/2014/main" id="{06144CC1-5C9A-6B47-AC13-8C5F58E958AE}"/>
              </a:ext>
            </a:extLst>
          </p:cNvPr>
          <p:cNvSpPr txBox="1">
            <a:spLocks noChangeArrowheads="1"/>
          </p:cNvSpPr>
          <p:nvPr/>
        </p:nvSpPr>
        <p:spPr bwMode="auto">
          <a:xfrm>
            <a:off x="33987581" y="19854476"/>
            <a:ext cx="9448800" cy="50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spcAft>
                <a:spcPts val="1800"/>
              </a:spcAft>
              <a:buNone/>
            </a:pPr>
            <a:r>
              <a:rPr lang="en-US" altLang="en-US" sz="4000" dirty="0">
                <a:cs typeface="Arial" panose="020B0604020202020204" pitchFamily="34" charset="0"/>
              </a:rPr>
              <a:t>The experimental group experienced a more consistent instructional focus on particular aspects of reasoning about quadratic functions (i.e., covariational reasoning) then the control group. That may have led to fewer backward transfer effects that were more consistently in a particular direction.</a:t>
            </a:r>
          </a:p>
        </p:txBody>
      </p:sp>
      <p:sp>
        <p:nvSpPr>
          <p:cNvPr id="3080" name="Rectangle 27">
            <a:extLst>
              <a:ext uri="{FF2B5EF4-FFF2-40B4-BE49-F238E27FC236}">
                <a16:creationId xmlns:a16="http://schemas.microsoft.com/office/drawing/2014/main" id="{0BEF3D71-6FBA-BB48-8C6E-B5C80DB38FC5}"/>
              </a:ext>
            </a:extLst>
          </p:cNvPr>
          <p:cNvSpPr>
            <a:spLocks noChangeArrowheads="1"/>
          </p:cNvSpPr>
          <p:nvPr/>
        </p:nvSpPr>
        <p:spPr bwMode="auto">
          <a:xfrm>
            <a:off x="33516871" y="29813636"/>
            <a:ext cx="10360152" cy="1995488"/>
          </a:xfrm>
          <a:prstGeom prst="rect">
            <a:avLst/>
          </a:prstGeom>
          <a:solidFill>
            <a:srgbClr val="00539F"/>
          </a:solidFill>
          <a:ln>
            <a:noFill/>
          </a:ln>
        </p:spPr>
        <p:txBody>
          <a:bodyPr wrap="none" lIns="137160" tIns="68580" rIns="137160" bIns="68580" anchor="ctr"/>
          <a:lstStyle>
            <a:lvl1pPr defTabSz="4703763">
              <a:spcBef>
                <a:spcPct val="20000"/>
              </a:spcBef>
              <a:buChar char="•"/>
              <a:defRPr sz="16500">
                <a:solidFill>
                  <a:schemeClr val="tx1"/>
                </a:solidFill>
                <a:latin typeface="Arial" panose="020B0604020202020204" pitchFamily="34" charset="0"/>
              </a:defRPr>
            </a:lvl1pPr>
            <a:lvl2pPr marL="742950" indent="-2857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marL="1608138" eaLnBrk="1" hangingPunct="1">
              <a:spcBef>
                <a:spcPct val="0"/>
              </a:spcBef>
              <a:buFontTx/>
              <a:buNone/>
            </a:pPr>
            <a:r>
              <a:rPr lang="en-US" altLang="en-US" sz="3100" b="1" dirty="0">
                <a:solidFill>
                  <a:schemeClr val="bg1"/>
                </a:solidFill>
                <a:latin typeface="+mn-lt"/>
              </a:rPr>
              <a:t>This work was supported by</a:t>
            </a:r>
            <a:endParaRPr lang="en-US" altLang="en-US" sz="3100" dirty="0">
              <a:solidFill>
                <a:schemeClr val="bg1"/>
              </a:solidFill>
              <a:latin typeface="+mn-lt"/>
            </a:endParaRPr>
          </a:p>
        </p:txBody>
      </p:sp>
      <p:pic>
        <p:nvPicPr>
          <p:cNvPr id="91" name="Picture 90">
            <a:extLst>
              <a:ext uri="{FF2B5EF4-FFF2-40B4-BE49-F238E27FC236}">
                <a16:creationId xmlns:a16="http://schemas.microsoft.com/office/drawing/2014/main" id="{62212A25-AE83-F843-86C3-E54C5EB3EE5E}"/>
              </a:ext>
            </a:extLst>
          </p:cNvPr>
          <p:cNvPicPr>
            <a:picLocks noChangeAspect="1"/>
          </p:cNvPicPr>
          <p:nvPr/>
        </p:nvPicPr>
        <p:blipFill>
          <a:blip r:embed="rId14"/>
          <a:stretch>
            <a:fillRect/>
          </a:stretch>
        </p:blipFill>
        <p:spPr>
          <a:xfrm>
            <a:off x="40684450" y="29714865"/>
            <a:ext cx="1454150" cy="1736299"/>
          </a:xfrm>
          <a:prstGeom prst="rect">
            <a:avLst/>
          </a:prstGeom>
        </p:spPr>
      </p:pic>
      <p:grpSp>
        <p:nvGrpSpPr>
          <p:cNvPr id="17" name="Group 16">
            <a:extLst>
              <a:ext uri="{FF2B5EF4-FFF2-40B4-BE49-F238E27FC236}">
                <a16:creationId xmlns:a16="http://schemas.microsoft.com/office/drawing/2014/main" id="{BDD40E06-9806-C64D-A772-E797C0A209C7}"/>
              </a:ext>
            </a:extLst>
          </p:cNvPr>
          <p:cNvGrpSpPr/>
          <p:nvPr/>
        </p:nvGrpSpPr>
        <p:grpSpPr>
          <a:xfrm>
            <a:off x="33708880" y="26089168"/>
            <a:ext cx="10004612" cy="3657600"/>
            <a:chOff x="33734188" y="21197888"/>
            <a:chExt cx="10004612" cy="3657600"/>
          </a:xfrm>
        </p:grpSpPr>
        <p:pic>
          <p:nvPicPr>
            <p:cNvPr id="13" name="Picture 12">
              <a:extLst>
                <a:ext uri="{FF2B5EF4-FFF2-40B4-BE49-F238E27FC236}">
                  <a16:creationId xmlns:a16="http://schemas.microsoft.com/office/drawing/2014/main" id="{050953FB-2AC8-8A4E-83EF-5C94B01DA693}"/>
                </a:ext>
              </a:extLst>
            </p:cNvPr>
            <p:cNvPicPr>
              <a:picLocks noChangeAspect="1"/>
            </p:cNvPicPr>
            <p:nvPr/>
          </p:nvPicPr>
          <p:blipFill>
            <a:blip r:embed="rId15"/>
            <a:stretch>
              <a:fillRect/>
            </a:stretch>
          </p:blipFill>
          <p:spPr>
            <a:xfrm>
              <a:off x="33734188" y="21197888"/>
              <a:ext cx="2486284" cy="3657600"/>
            </a:xfrm>
            <a:prstGeom prst="rect">
              <a:avLst/>
            </a:prstGeom>
          </p:spPr>
        </p:pic>
        <p:pic>
          <p:nvPicPr>
            <p:cNvPr id="14" name="Picture 13">
              <a:extLst>
                <a:ext uri="{FF2B5EF4-FFF2-40B4-BE49-F238E27FC236}">
                  <a16:creationId xmlns:a16="http://schemas.microsoft.com/office/drawing/2014/main" id="{E0BE2166-EDD2-E248-94C2-046DB15AEC56}"/>
                </a:ext>
              </a:extLst>
            </p:cNvPr>
            <p:cNvPicPr>
              <a:picLocks noChangeAspect="1"/>
            </p:cNvPicPr>
            <p:nvPr/>
          </p:nvPicPr>
          <p:blipFill rotWithShape="1">
            <a:blip r:embed="rId16"/>
            <a:srcRect l="26605" t="16998" r="24279" b="11905"/>
            <a:stretch/>
          </p:blipFill>
          <p:spPr>
            <a:xfrm>
              <a:off x="39032340" y="21197888"/>
              <a:ext cx="2256090" cy="3657600"/>
            </a:xfrm>
            <a:prstGeom prst="rect">
              <a:avLst/>
            </a:prstGeom>
          </p:spPr>
        </p:pic>
        <p:pic>
          <p:nvPicPr>
            <p:cNvPr id="15" name="Picture 14">
              <a:extLst>
                <a:ext uri="{FF2B5EF4-FFF2-40B4-BE49-F238E27FC236}">
                  <a16:creationId xmlns:a16="http://schemas.microsoft.com/office/drawing/2014/main" id="{7B760636-8FB5-A846-A7FA-C33B37FF5572}"/>
                </a:ext>
              </a:extLst>
            </p:cNvPr>
            <p:cNvPicPr>
              <a:picLocks noChangeAspect="1"/>
            </p:cNvPicPr>
            <p:nvPr/>
          </p:nvPicPr>
          <p:blipFill rotWithShape="1">
            <a:blip r:embed="rId17"/>
            <a:srcRect l="29086" t="19722" r="24031" b="26139"/>
            <a:stretch/>
          </p:blipFill>
          <p:spPr>
            <a:xfrm>
              <a:off x="36438630" y="21197888"/>
              <a:ext cx="2375552" cy="3657600"/>
            </a:xfrm>
            <a:prstGeom prst="rect">
              <a:avLst/>
            </a:prstGeom>
          </p:spPr>
        </p:pic>
        <p:pic>
          <p:nvPicPr>
            <p:cNvPr id="16" name="Picture 15">
              <a:extLst>
                <a:ext uri="{FF2B5EF4-FFF2-40B4-BE49-F238E27FC236}">
                  <a16:creationId xmlns:a16="http://schemas.microsoft.com/office/drawing/2014/main" id="{41515C94-EB2A-6448-91A0-D029CA85E417}"/>
                </a:ext>
              </a:extLst>
            </p:cNvPr>
            <p:cNvPicPr>
              <a:picLocks noChangeAspect="1"/>
            </p:cNvPicPr>
            <p:nvPr/>
          </p:nvPicPr>
          <p:blipFill rotWithShape="1">
            <a:blip r:embed="rId18"/>
            <a:srcRect l="24709" t="6378" r="27035" b="34584"/>
            <a:stretch/>
          </p:blipFill>
          <p:spPr>
            <a:xfrm>
              <a:off x="41506588" y="21197888"/>
              <a:ext cx="2232212" cy="3657600"/>
            </a:xfrm>
            <a:prstGeom prst="rect">
              <a:avLst/>
            </a:prstGeom>
          </p:spPr>
        </p:pic>
      </p:grpSp>
      <p:sp>
        <p:nvSpPr>
          <p:cNvPr id="74" name="Text Box 402">
            <a:extLst>
              <a:ext uri="{FF2B5EF4-FFF2-40B4-BE49-F238E27FC236}">
                <a16:creationId xmlns:a16="http://schemas.microsoft.com/office/drawing/2014/main" id="{2A045853-FDAC-1541-9909-1748B89C518B}"/>
              </a:ext>
            </a:extLst>
          </p:cNvPr>
          <p:cNvSpPr txBox="1">
            <a:spLocks noChangeArrowheads="1"/>
          </p:cNvSpPr>
          <p:nvPr/>
        </p:nvSpPr>
        <p:spPr bwMode="auto">
          <a:xfrm>
            <a:off x="23088600" y="25984200"/>
            <a:ext cx="944880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lvl1pPr defTabSz="4703763">
              <a:spcBef>
                <a:spcPct val="20000"/>
              </a:spcBef>
              <a:buChar char="•"/>
              <a:defRPr sz="16500">
                <a:solidFill>
                  <a:schemeClr val="tx1"/>
                </a:solidFill>
                <a:latin typeface="Arial" panose="020B0604020202020204" pitchFamily="34" charset="0"/>
              </a:defRPr>
            </a:lvl1pPr>
            <a:lvl2pPr marL="1485900" indent="-742950" defTabSz="4703763">
              <a:spcBef>
                <a:spcPct val="20000"/>
              </a:spcBef>
              <a:buChar char="–"/>
              <a:defRPr sz="14400">
                <a:solidFill>
                  <a:schemeClr val="tx1"/>
                </a:solidFill>
                <a:latin typeface="Arial" panose="020B0604020202020204" pitchFamily="34" charset="0"/>
              </a:defRPr>
            </a:lvl2pPr>
            <a:lvl3pPr marL="1143000" indent="-228600" defTabSz="4703763">
              <a:spcBef>
                <a:spcPct val="20000"/>
              </a:spcBef>
              <a:buChar char="•"/>
              <a:defRPr sz="12300">
                <a:solidFill>
                  <a:schemeClr val="tx1"/>
                </a:solidFill>
                <a:latin typeface="Arial" panose="020B0604020202020204" pitchFamily="34" charset="0"/>
              </a:defRPr>
            </a:lvl3pPr>
            <a:lvl4pPr marL="1600200" indent="-228600" defTabSz="4703763">
              <a:spcBef>
                <a:spcPct val="20000"/>
              </a:spcBef>
              <a:buChar char="–"/>
              <a:defRPr sz="10400">
                <a:solidFill>
                  <a:schemeClr val="tx1"/>
                </a:solidFill>
                <a:latin typeface="Arial" panose="020B0604020202020204" pitchFamily="34" charset="0"/>
              </a:defRPr>
            </a:lvl4pPr>
            <a:lvl5pPr marL="2057400" indent="-228600" defTabSz="4703763">
              <a:spcBef>
                <a:spcPct val="20000"/>
              </a:spcBef>
              <a:buChar char="»"/>
              <a:defRPr sz="10400">
                <a:solidFill>
                  <a:schemeClr val="tx1"/>
                </a:solidFill>
                <a:latin typeface="Arial" panose="020B0604020202020204" pitchFamily="34" charset="0"/>
              </a:defRPr>
            </a:lvl5pPr>
            <a:lvl6pPr marL="25146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6pPr>
            <a:lvl7pPr marL="29718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7pPr>
            <a:lvl8pPr marL="34290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8pPr>
            <a:lvl9pPr marL="3886200" indent="-228600" defTabSz="4703763" eaLnBrk="0" fontAlgn="base" hangingPunct="0">
              <a:spcBef>
                <a:spcPct val="20000"/>
              </a:spcBef>
              <a:spcAft>
                <a:spcPct val="0"/>
              </a:spcAft>
              <a:buChar char="»"/>
              <a:defRPr sz="10400">
                <a:solidFill>
                  <a:schemeClr val="tx1"/>
                </a:solidFill>
                <a:latin typeface="Arial" panose="020B0604020202020204" pitchFamily="34" charset="0"/>
              </a:defRPr>
            </a:lvl9pPr>
          </a:lstStyle>
          <a:p>
            <a:pPr>
              <a:spcBef>
                <a:spcPct val="0"/>
              </a:spcBef>
              <a:spcAft>
                <a:spcPts val="1800"/>
              </a:spcAft>
              <a:buNone/>
            </a:pPr>
            <a:r>
              <a:rPr lang="en-US" altLang="en-US" sz="4000" b="1" dirty="0">
                <a:cs typeface="Arial" panose="020B0604020202020204" pitchFamily="34" charset="0"/>
              </a:rPr>
              <a:t>Three types of Changes in Reasoning:</a:t>
            </a:r>
          </a:p>
          <a:p>
            <a:pPr marL="742950" indent="-742950">
              <a:spcBef>
                <a:spcPct val="0"/>
              </a:spcBef>
              <a:spcAft>
                <a:spcPts val="1800"/>
              </a:spcAft>
              <a:buAutoNum type="arabicPeriod"/>
            </a:pPr>
            <a:r>
              <a:rPr lang="en-US" altLang="en-US" sz="4000" dirty="0">
                <a:cs typeface="Arial" panose="020B0604020202020204" pitchFamily="34" charset="0"/>
              </a:rPr>
              <a:t>Changes in the strategies students used (build-up vs abbrev build-up).</a:t>
            </a:r>
          </a:p>
          <a:p>
            <a:pPr marL="742950" indent="-742950">
              <a:spcBef>
                <a:spcPct val="0"/>
              </a:spcBef>
              <a:spcAft>
                <a:spcPts val="1800"/>
              </a:spcAft>
              <a:buAutoNum type="arabicPeriod"/>
            </a:pPr>
            <a:r>
              <a:rPr lang="en-US" altLang="en-US" sz="4000" dirty="0">
                <a:cs typeface="Arial" panose="020B0604020202020204" pitchFamily="34" charset="0"/>
              </a:rPr>
              <a:t>Changes in whether they thought a solution was possible or not possible.</a:t>
            </a:r>
          </a:p>
          <a:p>
            <a:pPr marL="742950" indent="-742950">
              <a:spcBef>
                <a:spcPct val="0"/>
              </a:spcBef>
              <a:spcAft>
                <a:spcPts val="1800"/>
              </a:spcAft>
              <a:buAutoNum type="arabicPeriod"/>
            </a:pPr>
            <a:r>
              <a:rPr lang="en-US" altLang="en-US" sz="4000" dirty="0">
                <a:cs typeface="Arial" panose="020B0604020202020204" pitchFamily="34" charset="0"/>
              </a:rPr>
              <a:t>Changes in the kind of solutions they found (specific vs general).</a:t>
            </a:r>
            <a:endParaRPr lang="en-US" altLang="en-US" sz="3000" dirty="0">
              <a:cs typeface="Arial" panose="020B0604020202020204" pitchFamily="34" charset="0"/>
            </a:endParaRPr>
          </a:p>
        </p:txBody>
      </p:sp>
      <p:sp>
        <p:nvSpPr>
          <p:cNvPr id="2" name="Rectangle 1">
            <a:extLst>
              <a:ext uri="{FF2B5EF4-FFF2-40B4-BE49-F238E27FC236}">
                <a16:creationId xmlns:a16="http://schemas.microsoft.com/office/drawing/2014/main" id="{BFA71BC1-B88C-4847-8E83-BBE6F4AA2C0F}"/>
              </a:ext>
            </a:extLst>
          </p:cNvPr>
          <p:cNvSpPr/>
          <p:nvPr/>
        </p:nvSpPr>
        <p:spPr>
          <a:xfrm>
            <a:off x="34877632" y="32059602"/>
            <a:ext cx="7746031" cy="553998"/>
          </a:xfrm>
          <a:prstGeom prst="rect">
            <a:avLst/>
          </a:prstGeom>
        </p:spPr>
        <p:txBody>
          <a:bodyPr wrap="none">
            <a:spAutoFit/>
          </a:bodyPr>
          <a:lstStyle/>
          <a:p>
            <a:r>
              <a:rPr lang="en-US"/>
              <a:t>Link </a:t>
            </a:r>
            <a:r>
              <a:rPr lang="en-US" dirty="0"/>
              <a:t>to video: </a:t>
            </a:r>
            <a:r>
              <a:rPr lang="en-US" dirty="0">
                <a:hlinkClick r:id="rId19"/>
              </a:rPr>
              <a:t>https://youtu.be/gJi2Nu5-HTU</a:t>
            </a:r>
            <a:r>
              <a:rPr lang="en-US" dirty="0"/>
              <a:t>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TotalTime>
  <Words>672</Words>
  <Application>Microsoft Macintosh PowerPoint</Application>
  <PresentationFormat>Custom</PresentationFormat>
  <Paragraphs>88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Garamond</vt:lpstr>
      <vt:lpstr>Gill Sans</vt:lpstr>
      <vt:lpstr>Times New Roman</vt:lpstr>
      <vt:lpstr>Default Design</vt:lpstr>
      <vt:lpstr>PowerPoint Presentation</vt:lpstr>
    </vt:vector>
  </TitlesOfParts>
  <Company>Graphicsland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to create a scientific poster</dc:title>
  <dc:subject>Example Of A Sample Research Poster</dc:subject>
  <dc:creator>Graphicsland/MakeSigns.com</dc:creator>
  <cp:keywords>scientific, research, template, custom, poster, presentation, symposium, printing, PowerPoint, create, design, example, sample, download</cp:keywords>
  <dc:description>We offer free PowerPoint poster templates to help you design your very own scientific poster presentation.</dc:description>
  <cp:lastModifiedBy>Charles Hohensee</cp:lastModifiedBy>
  <cp:revision>77</cp:revision>
  <dcterms:created xsi:type="dcterms:W3CDTF">2004-07-27T19:46:06Z</dcterms:created>
  <dcterms:modified xsi:type="dcterms:W3CDTF">2021-03-05T02:53:00Z</dcterms:modified>
  <cp:category>science research poster</cp:category>
</cp:coreProperties>
</file>