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"/>
  </p:notesMasterIdLst>
  <p:sldIdLst>
    <p:sldId id="257" r:id="rId2"/>
  </p:sldIdLst>
  <p:sldSz cx="43891200" cy="32918400"/>
  <p:notesSz cx="6858000" cy="9144000"/>
  <p:defaultTextStyle>
    <a:defPPr>
      <a:defRPr lang="en-US"/>
    </a:defPPr>
    <a:lvl1pPr marL="0" algn="l" defTabSz="4388326" rtl="0" eaLnBrk="1" latinLnBrk="0" hangingPunct="1">
      <a:defRPr sz="8598" kern="1200">
        <a:solidFill>
          <a:schemeClr val="tx1"/>
        </a:solidFill>
        <a:latin typeface="+mn-lt"/>
        <a:ea typeface="+mn-ea"/>
        <a:cs typeface="+mn-cs"/>
      </a:defRPr>
    </a:lvl1pPr>
    <a:lvl2pPr marL="2194163" algn="l" defTabSz="4388326" rtl="0" eaLnBrk="1" latinLnBrk="0" hangingPunct="1">
      <a:defRPr sz="8598" kern="1200">
        <a:solidFill>
          <a:schemeClr val="tx1"/>
        </a:solidFill>
        <a:latin typeface="+mn-lt"/>
        <a:ea typeface="+mn-ea"/>
        <a:cs typeface="+mn-cs"/>
      </a:defRPr>
    </a:lvl2pPr>
    <a:lvl3pPr marL="4388326" algn="l" defTabSz="4388326" rtl="0" eaLnBrk="1" latinLnBrk="0" hangingPunct="1">
      <a:defRPr sz="8598" kern="1200">
        <a:solidFill>
          <a:schemeClr val="tx1"/>
        </a:solidFill>
        <a:latin typeface="+mn-lt"/>
        <a:ea typeface="+mn-ea"/>
        <a:cs typeface="+mn-cs"/>
      </a:defRPr>
    </a:lvl3pPr>
    <a:lvl4pPr marL="6582489" algn="l" defTabSz="4388326" rtl="0" eaLnBrk="1" latinLnBrk="0" hangingPunct="1">
      <a:defRPr sz="8598" kern="1200">
        <a:solidFill>
          <a:schemeClr val="tx1"/>
        </a:solidFill>
        <a:latin typeface="+mn-lt"/>
        <a:ea typeface="+mn-ea"/>
        <a:cs typeface="+mn-cs"/>
      </a:defRPr>
    </a:lvl4pPr>
    <a:lvl5pPr marL="8776652" algn="l" defTabSz="4388326" rtl="0" eaLnBrk="1" latinLnBrk="0" hangingPunct="1">
      <a:defRPr sz="8598" kern="1200">
        <a:solidFill>
          <a:schemeClr val="tx1"/>
        </a:solidFill>
        <a:latin typeface="+mn-lt"/>
        <a:ea typeface="+mn-ea"/>
        <a:cs typeface="+mn-cs"/>
      </a:defRPr>
    </a:lvl5pPr>
    <a:lvl6pPr marL="10970815" algn="l" defTabSz="4388326" rtl="0" eaLnBrk="1" latinLnBrk="0" hangingPunct="1">
      <a:defRPr sz="8598" kern="1200">
        <a:solidFill>
          <a:schemeClr val="tx1"/>
        </a:solidFill>
        <a:latin typeface="+mn-lt"/>
        <a:ea typeface="+mn-ea"/>
        <a:cs typeface="+mn-cs"/>
      </a:defRPr>
    </a:lvl6pPr>
    <a:lvl7pPr marL="13164978" algn="l" defTabSz="4388326" rtl="0" eaLnBrk="1" latinLnBrk="0" hangingPunct="1">
      <a:defRPr sz="8598" kern="1200">
        <a:solidFill>
          <a:schemeClr val="tx1"/>
        </a:solidFill>
        <a:latin typeface="+mn-lt"/>
        <a:ea typeface="+mn-ea"/>
        <a:cs typeface="+mn-cs"/>
      </a:defRPr>
    </a:lvl7pPr>
    <a:lvl8pPr marL="15359141" algn="l" defTabSz="4388326" rtl="0" eaLnBrk="1" latinLnBrk="0" hangingPunct="1">
      <a:defRPr sz="8598" kern="1200">
        <a:solidFill>
          <a:schemeClr val="tx1"/>
        </a:solidFill>
        <a:latin typeface="+mn-lt"/>
        <a:ea typeface="+mn-ea"/>
        <a:cs typeface="+mn-cs"/>
      </a:defRPr>
    </a:lvl8pPr>
    <a:lvl9pPr marL="17553304" algn="l" defTabSz="4388326" rtl="0" eaLnBrk="1" latinLnBrk="0" hangingPunct="1">
      <a:defRPr sz="859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0"/>
  </p:normalViewPr>
  <p:slideViewPr>
    <p:cSldViewPr>
      <p:cViewPr varScale="1">
        <p:scale>
          <a:sx n="17" d="100"/>
          <a:sy n="17" d="100"/>
        </p:scale>
        <p:origin x="1522" y="82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9A70A-F2B3-443E-AD77-48971004D2FD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28F96-5D7D-4AC0-B255-FF99F9E64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47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88326" rtl="0" eaLnBrk="1" latinLnBrk="0" hangingPunct="1">
      <a:defRPr sz="5798" kern="1200">
        <a:solidFill>
          <a:schemeClr val="tx1"/>
        </a:solidFill>
        <a:latin typeface="+mn-lt"/>
        <a:ea typeface="+mn-ea"/>
        <a:cs typeface="+mn-cs"/>
      </a:defRPr>
    </a:lvl1pPr>
    <a:lvl2pPr marL="2194163" algn="l" defTabSz="4388326" rtl="0" eaLnBrk="1" latinLnBrk="0" hangingPunct="1">
      <a:defRPr sz="5798" kern="1200">
        <a:solidFill>
          <a:schemeClr val="tx1"/>
        </a:solidFill>
        <a:latin typeface="+mn-lt"/>
        <a:ea typeface="+mn-ea"/>
        <a:cs typeface="+mn-cs"/>
      </a:defRPr>
    </a:lvl2pPr>
    <a:lvl3pPr marL="4388326" algn="l" defTabSz="4388326" rtl="0" eaLnBrk="1" latinLnBrk="0" hangingPunct="1">
      <a:defRPr sz="5798" kern="1200">
        <a:solidFill>
          <a:schemeClr val="tx1"/>
        </a:solidFill>
        <a:latin typeface="+mn-lt"/>
        <a:ea typeface="+mn-ea"/>
        <a:cs typeface="+mn-cs"/>
      </a:defRPr>
    </a:lvl3pPr>
    <a:lvl4pPr marL="6582489" algn="l" defTabSz="4388326" rtl="0" eaLnBrk="1" latinLnBrk="0" hangingPunct="1">
      <a:defRPr sz="5798" kern="1200">
        <a:solidFill>
          <a:schemeClr val="tx1"/>
        </a:solidFill>
        <a:latin typeface="+mn-lt"/>
        <a:ea typeface="+mn-ea"/>
        <a:cs typeface="+mn-cs"/>
      </a:defRPr>
    </a:lvl4pPr>
    <a:lvl5pPr marL="8776652" algn="l" defTabSz="4388326" rtl="0" eaLnBrk="1" latinLnBrk="0" hangingPunct="1">
      <a:defRPr sz="5798" kern="1200">
        <a:solidFill>
          <a:schemeClr val="tx1"/>
        </a:solidFill>
        <a:latin typeface="+mn-lt"/>
        <a:ea typeface="+mn-ea"/>
        <a:cs typeface="+mn-cs"/>
      </a:defRPr>
    </a:lvl5pPr>
    <a:lvl6pPr marL="10970815" algn="l" defTabSz="4388326" rtl="0" eaLnBrk="1" latinLnBrk="0" hangingPunct="1">
      <a:defRPr sz="5798" kern="1200">
        <a:solidFill>
          <a:schemeClr val="tx1"/>
        </a:solidFill>
        <a:latin typeface="+mn-lt"/>
        <a:ea typeface="+mn-ea"/>
        <a:cs typeface="+mn-cs"/>
      </a:defRPr>
    </a:lvl6pPr>
    <a:lvl7pPr marL="13164978" algn="l" defTabSz="4388326" rtl="0" eaLnBrk="1" latinLnBrk="0" hangingPunct="1">
      <a:defRPr sz="5798" kern="1200">
        <a:solidFill>
          <a:schemeClr val="tx1"/>
        </a:solidFill>
        <a:latin typeface="+mn-lt"/>
        <a:ea typeface="+mn-ea"/>
        <a:cs typeface="+mn-cs"/>
      </a:defRPr>
    </a:lvl7pPr>
    <a:lvl8pPr marL="15359141" algn="l" defTabSz="4388326" rtl="0" eaLnBrk="1" latinLnBrk="0" hangingPunct="1">
      <a:defRPr sz="5798" kern="1200">
        <a:solidFill>
          <a:schemeClr val="tx1"/>
        </a:solidFill>
        <a:latin typeface="+mn-lt"/>
        <a:ea typeface="+mn-ea"/>
        <a:cs typeface="+mn-cs"/>
      </a:defRPr>
    </a:lvl8pPr>
    <a:lvl9pPr marL="17553304" algn="l" defTabSz="4388326" rtl="0" eaLnBrk="1" latinLnBrk="0" hangingPunct="1">
      <a:defRPr sz="579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Side panels: 12”</a:t>
            </a:r>
          </a:p>
          <a:p>
            <a:r>
              <a:rPr lang="en-US" dirty="0"/>
              <a:t>Middle panel:</a:t>
            </a:r>
            <a:r>
              <a:rPr lang="en-US" baseline="0" dirty="0"/>
              <a:t> 24”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28F96-5D7D-4AC0-B255-FF99F9E645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4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3"/>
            <a:ext cx="3730752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8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7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1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0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4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8827-F3F6-4B4F-89AE-E92B46AFBC1C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1DB0-D28B-4832-9845-D2D2E01D3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27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8827-F3F6-4B4F-89AE-E92B46AFBC1C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1DB0-D28B-4832-9845-D2D2E01D3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5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6"/>
            <a:ext cx="9875520" cy="28087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6"/>
            <a:ext cx="28895040" cy="28087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8827-F3F6-4B4F-89AE-E92B46AFBC1C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1DB0-D28B-4832-9845-D2D2E01D3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4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8827-F3F6-4B4F-89AE-E92B46AFBC1C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1DB0-D28B-4832-9845-D2D2E01D3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68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3"/>
            <a:ext cx="37307520" cy="6537960"/>
          </a:xfrm>
        </p:spPr>
        <p:txBody>
          <a:bodyPr anchor="t"/>
          <a:lstStyle>
            <a:lvl1pPr algn="l">
              <a:defRPr sz="1919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8"/>
            <a:ext cx="37307520" cy="7200897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341" indent="0">
              <a:buNone/>
              <a:defRPr sz="8598">
                <a:solidFill>
                  <a:schemeClr val="tx1">
                    <a:tint val="75000"/>
                  </a:schemeClr>
                </a:solidFill>
              </a:defRPr>
            </a:lvl2pPr>
            <a:lvl3pPr marL="4388682" indent="0">
              <a:buNone/>
              <a:defRPr sz="7698">
                <a:solidFill>
                  <a:schemeClr val="tx1">
                    <a:tint val="75000"/>
                  </a:schemeClr>
                </a:solidFill>
              </a:defRPr>
            </a:lvl3pPr>
            <a:lvl4pPr marL="6583023" indent="0">
              <a:buNone/>
              <a:defRPr sz="6699">
                <a:solidFill>
                  <a:schemeClr val="tx1">
                    <a:tint val="75000"/>
                  </a:schemeClr>
                </a:solidFill>
              </a:defRPr>
            </a:lvl4pPr>
            <a:lvl5pPr marL="8777361" indent="0">
              <a:buNone/>
              <a:defRPr sz="6699">
                <a:solidFill>
                  <a:schemeClr val="tx1">
                    <a:tint val="75000"/>
                  </a:schemeClr>
                </a:solidFill>
              </a:defRPr>
            </a:lvl5pPr>
            <a:lvl6pPr marL="10971702" indent="0">
              <a:buNone/>
              <a:defRPr sz="6699">
                <a:solidFill>
                  <a:schemeClr val="tx1">
                    <a:tint val="75000"/>
                  </a:schemeClr>
                </a:solidFill>
              </a:defRPr>
            </a:lvl6pPr>
            <a:lvl7pPr marL="13166043" indent="0">
              <a:buNone/>
              <a:defRPr sz="6699">
                <a:solidFill>
                  <a:schemeClr val="tx1">
                    <a:tint val="75000"/>
                  </a:schemeClr>
                </a:solidFill>
              </a:defRPr>
            </a:lvl7pPr>
            <a:lvl8pPr marL="15360384" indent="0">
              <a:buNone/>
              <a:defRPr sz="6699">
                <a:solidFill>
                  <a:schemeClr val="tx1">
                    <a:tint val="75000"/>
                  </a:schemeClr>
                </a:solidFill>
              </a:defRPr>
            </a:lvl8pPr>
            <a:lvl9pPr marL="17554725" indent="0">
              <a:buNone/>
              <a:defRPr sz="66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8827-F3F6-4B4F-89AE-E92B46AFBC1C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1DB0-D28B-4832-9845-D2D2E01D3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6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5"/>
            <a:ext cx="19385280" cy="21724623"/>
          </a:xfrm>
        </p:spPr>
        <p:txBody>
          <a:bodyPr/>
          <a:lstStyle>
            <a:lvl1pPr>
              <a:defRPr sz="13398"/>
            </a:lvl1pPr>
            <a:lvl2pPr>
              <a:defRPr sz="11499"/>
            </a:lvl2pPr>
            <a:lvl3pPr>
              <a:defRPr sz="9600"/>
            </a:lvl3pPr>
            <a:lvl4pPr>
              <a:defRPr sz="8598"/>
            </a:lvl4pPr>
            <a:lvl5pPr>
              <a:defRPr sz="8598"/>
            </a:lvl5pPr>
            <a:lvl6pPr>
              <a:defRPr sz="8598"/>
            </a:lvl6pPr>
            <a:lvl7pPr>
              <a:defRPr sz="8598"/>
            </a:lvl7pPr>
            <a:lvl8pPr>
              <a:defRPr sz="8598"/>
            </a:lvl8pPr>
            <a:lvl9pPr>
              <a:defRPr sz="85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5"/>
            <a:ext cx="19385280" cy="21724623"/>
          </a:xfrm>
        </p:spPr>
        <p:txBody>
          <a:bodyPr/>
          <a:lstStyle>
            <a:lvl1pPr>
              <a:defRPr sz="13398"/>
            </a:lvl1pPr>
            <a:lvl2pPr>
              <a:defRPr sz="11499"/>
            </a:lvl2pPr>
            <a:lvl3pPr>
              <a:defRPr sz="9600"/>
            </a:lvl3pPr>
            <a:lvl4pPr>
              <a:defRPr sz="8598"/>
            </a:lvl4pPr>
            <a:lvl5pPr>
              <a:defRPr sz="8598"/>
            </a:lvl5pPr>
            <a:lvl6pPr>
              <a:defRPr sz="8598"/>
            </a:lvl6pPr>
            <a:lvl7pPr>
              <a:defRPr sz="8598"/>
            </a:lvl7pPr>
            <a:lvl8pPr>
              <a:defRPr sz="8598"/>
            </a:lvl8pPr>
            <a:lvl9pPr>
              <a:defRPr sz="85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8827-F3F6-4B4F-89AE-E92B46AFBC1C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1DB0-D28B-4832-9845-D2D2E01D3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7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1" y="7368545"/>
            <a:ext cx="19392902" cy="3070857"/>
          </a:xfrm>
        </p:spPr>
        <p:txBody>
          <a:bodyPr anchor="b"/>
          <a:lstStyle>
            <a:lvl1pPr marL="0" indent="0">
              <a:buNone/>
              <a:defRPr sz="11499" b="1"/>
            </a:lvl1pPr>
            <a:lvl2pPr marL="2194341" indent="0">
              <a:buNone/>
              <a:defRPr sz="9600" b="1"/>
            </a:lvl2pPr>
            <a:lvl3pPr marL="4388682" indent="0">
              <a:buNone/>
              <a:defRPr sz="8598" b="1"/>
            </a:lvl3pPr>
            <a:lvl4pPr marL="6583023" indent="0">
              <a:buNone/>
              <a:defRPr sz="7698" b="1"/>
            </a:lvl4pPr>
            <a:lvl5pPr marL="8777361" indent="0">
              <a:buNone/>
              <a:defRPr sz="7698" b="1"/>
            </a:lvl5pPr>
            <a:lvl6pPr marL="10971702" indent="0">
              <a:buNone/>
              <a:defRPr sz="7698" b="1"/>
            </a:lvl6pPr>
            <a:lvl7pPr marL="13166043" indent="0">
              <a:buNone/>
              <a:defRPr sz="7698" b="1"/>
            </a:lvl7pPr>
            <a:lvl8pPr marL="15360384" indent="0">
              <a:buNone/>
              <a:defRPr sz="7698" b="1"/>
            </a:lvl8pPr>
            <a:lvl9pPr marL="17554725" indent="0">
              <a:buNone/>
              <a:defRPr sz="76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1" y="10439402"/>
            <a:ext cx="19392902" cy="18966183"/>
          </a:xfrm>
        </p:spPr>
        <p:txBody>
          <a:bodyPr/>
          <a:lstStyle>
            <a:lvl1pPr>
              <a:defRPr sz="11499"/>
            </a:lvl1pPr>
            <a:lvl2pPr>
              <a:defRPr sz="9600"/>
            </a:lvl2pPr>
            <a:lvl3pPr>
              <a:defRPr sz="8598"/>
            </a:lvl3pPr>
            <a:lvl4pPr>
              <a:defRPr sz="7698"/>
            </a:lvl4pPr>
            <a:lvl5pPr>
              <a:defRPr sz="7698"/>
            </a:lvl5pPr>
            <a:lvl6pPr>
              <a:defRPr sz="7698"/>
            </a:lvl6pPr>
            <a:lvl7pPr>
              <a:defRPr sz="7698"/>
            </a:lvl7pPr>
            <a:lvl8pPr>
              <a:defRPr sz="7698"/>
            </a:lvl8pPr>
            <a:lvl9pPr>
              <a:defRPr sz="76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5"/>
            <a:ext cx="19400520" cy="3070857"/>
          </a:xfrm>
        </p:spPr>
        <p:txBody>
          <a:bodyPr anchor="b"/>
          <a:lstStyle>
            <a:lvl1pPr marL="0" indent="0">
              <a:buNone/>
              <a:defRPr sz="11499" b="1"/>
            </a:lvl1pPr>
            <a:lvl2pPr marL="2194341" indent="0">
              <a:buNone/>
              <a:defRPr sz="9600" b="1"/>
            </a:lvl2pPr>
            <a:lvl3pPr marL="4388682" indent="0">
              <a:buNone/>
              <a:defRPr sz="8598" b="1"/>
            </a:lvl3pPr>
            <a:lvl4pPr marL="6583023" indent="0">
              <a:buNone/>
              <a:defRPr sz="7698" b="1"/>
            </a:lvl4pPr>
            <a:lvl5pPr marL="8777361" indent="0">
              <a:buNone/>
              <a:defRPr sz="7698" b="1"/>
            </a:lvl5pPr>
            <a:lvl6pPr marL="10971702" indent="0">
              <a:buNone/>
              <a:defRPr sz="7698" b="1"/>
            </a:lvl6pPr>
            <a:lvl7pPr marL="13166043" indent="0">
              <a:buNone/>
              <a:defRPr sz="7698" b="1"/>
            </a:lvl7pPr>
            <a:lvl8pPr marL="15360384" indent="0">
              <a:buNone/>
              <a:defRPr sz="7698" b="1"/>
            </a:lvl8pPr>
            <a:lvl9pPr marL="17554725" indent="0">
              <a:buNone/>
              <a:defRPr sz="76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2"/>
            <a:ext cx="19400520" cy="18966183"/>
          </a:xfrm>
        </p:spPr>
        <p:txBody>
          <a:bodyPr/>
          <a:lstStyle>
            <a:lvl1pPr>
              <a:defRPr sz="11499"/>
            </a:lvl1pPr>
            <a:lvl2pPr>
              <a:defRPr sz="9600"/>
            </a:lvl2pPr>
            <a:lvl3pPr>
              <a:defRPr sz="8598"/>
            </a:lvl3pPr>
            <a:lvl4pPr>
              <a:defRPr sz="7698"/>
            </a:lvl4pPr>
            <a:lvl5pPr>
              <a:defRPr sz="7698"/>
            </a:lvl5pPr>
            <a:lvl6pPr>
              <a:defRPr sz="7698"/>
            </a:lvl6pPr>
            <a:lvl7pPr>
              <a:defRPr sz="7698"/>
            </a:lvl7pPr>
            <a:lvl8pPr>
              <a:defRPr sz="7698"/>
            </a:lvl8pPr>
            <a:lvl9pPr>
              <a:defRPr sz="76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8827-F3F6-4B4F-89AE-E92B46AFBC1C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1DB0-D28B-4832-9845-D2D2E01D3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0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8827-F3F6-4B4F-89AE-E92B46AFBC1C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1DB0-D28B-4832-9845-D2D2E01D3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88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8827-F3F6-4B4F-89AE-E92B46AFBC1C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1DB0-D28B-4832-9845-D2D2E01D3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26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5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5"/>
            <a:ext cx="24536400" cy="28094943"/>
          </a:xfrm>
        </p:spPr>
        <p:txBody>
          <a:bodyPr/>
          <a:lstStyle>
            <a:lvl1pPr>
              <a:defRPr sz="15399"/>
            </a:lvl1pPr>
            <a:lvl2pPr>
              <a:defRPr sz="13398"/>
            </a:lvl2pPr>
            <a:lvl3pPr>
              <a:defRPr sz="11499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5" y="6888485"/>
            <a:ext cx="14439902" cy="22517103"/>
          </a:xfrm>
        </p:spPr>
        <p:txBody>
          <a:bodyPr/>
          <a:lstStyle>
            <a:lvl1pPr marL="0" indent="0">
              <a:buNone/>
              <a:defRPr sz="6699"/>
            </a:lvl1pPr>
            <a:lvl2pPr marL="2194341" indent="0">
              <a:buNone/>
              <a:defRPr sz="5799"/>
            </a:lvl2pPr>
            <a:lvl3pPr marL="4388682" indent="0">
              <a:buNone/>
              <a:defRPr sz="4800"/>
            </a:lvl3pPr>
            <a:lvl4pPr marL="6583023" indent="0">
              <a:buNone/>
              <a:defRPr sz="4299"/>
            </a:lvl4pPr>
            <a:lvl5pPr marL="8777361" indent="0">
              <a:buNone/>
              <a:defRPr sz="4299"/>
            </a:lvl5pPr>
            <a:lvl6pPr marL="10971702" indent="0">
              <a:buNone/>
              <a:defRPr sz="4299"/>
            </a:lvl6pPr>
            <a:lvl7pPr marL="13166043" indent="0">
              <a:buNone/>
              <a:defRPr sz="4299"/>
            </a:lvl7pPr>
            <a:lvl8pPr marL="15360384" indent="0">
              <a:buNone/>
              <a:defRPr sz="4299"/>
            </a:lvl8pPr>
            <a:lvl9pPr marL="17554725" indent="0">
              <a:buNone/>
              <a:defRPr sz="42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8827-F3F6-4B4F-89AE-E92B46AFBC1C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1DB0-D28B-4832-9845-D2D2E01D3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11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2"/>
            <a:ext cx="26334720" cy="2720343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399"/>
            </a:lvl1pPr>
            <a:lvl2pPr marL="2194341" indent="0">
              <a:buNone/>
              <a:defRPr sz="13398"/>
            </a:lvl2pPr>
            <a:lvl3pPr marL="4388682" indent="0">
              <a:buNone/>
              <a:defRPr sz="11499"/>
            </a:lvl3pPr>
            <a:lvl4pPr marL="6583023" indent="0">
              <a:buNone/>
              <a:defRPr sz="9600"/>
            </a:lvl4pPr>
            <a:lvl5pPr marL="8777361" indent="0">
              <a:buNone/>
              <a:defRPr sz="9600"/>
            </a:lvl5pPr>
            <a:lvl6pPr marL="10971702" indent="0">
              <a:buNone/>
              <a:defRPr sz="9600"/>
            </a:lvl6pPr>
            <a:lvl7pPr marL="13166043" indent="0">
              <a:buNone/>
              <a:defRPr sz="9600"/>
            </a:lvl7pPr>
            <a:lvl8pPr marL="15360384" indent="0">
              <a:buNone/>
              <a:defRPr sz="9600"/>
            </a:lvl8pPr>
            <a:lvl9pPr marL="17554725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5"/>
            <a:ext cx="26334720" cy="3863337"/>
          </a:xfrm>
        </p:spPr>
        <p:txBody>
          <a:bodyPr/>
          <a:lstStyle>
            <a:lvl1pPr marL="0" indent="0">
              <a:buNone/>
              <a:defRPr sz="6699"/>
            </a:lvl1pPr>
            <a:lvl2pPr marL="2194341" indent="0">
              <a:buNone/>
              <a:defRPr sz="5799"/>
            </a:lvl2pPr>
            <a:lvl3pPr marL="4388682" indent="0">
              <a:buNone/>
              <a:defRPr sz="4800"/>
            </a:lvl3pPr>
            <a:lvl4pPr marL="6583023" indent="0">
              <a:buNone/>
              <a:defRPr sz="4299"/>
            </a:lvl4pPr>
            <a:lvl5pPr marL="8777361" indent="0">
              <a:buNone/>
              <a:defRPr sz="4299"/>
            </a:lvl5pPr>
            <a:lvl6pPr marL="10971702" indent="0">
              <a:buNone/>
              <a:defRPr sz="4299"/>
            </a:lvl6pPr>
            <a:lvl7pPr marL="13166043" indent="0">
              <a:buNone/>
              <a:defRPr sz="4299"/>
            </a:lvl7pPr>
            <a:lvl8pPr marL="15360384" indent="0">
              <a:buNone/>
              <a:defRPr sz="4299"/>
            </a:lvl8pPr>
            <a:lvl9pPr marL="17554725" indent="0">
              <a:buNone/>
              <a:defRPr sz="42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8827-F3F6-4B4F-89AE-E92B46AFBC1C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1DB0-D28B-4832-9845-D2D2E01D3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34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5"/>
            <a:ext cx="39502080" cy="21724623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3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78827-F3F6-4B4F-89AE-E92B46AFBC1C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3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3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61DB0-D28B-4832-9845-D2D2E01D3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7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8682" rtl="0" eaLnBrk="1" latinLnBrk="0" hangingPunct="1">
        <a:spcBef>
          <a:spcPct val="0"/>
        </a:spcBef>
        <a:buNone/>
        <a:defRPr sz="210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755" indent="-1645755" algn="l" defTabSz="4388682" rtl="0" eaLnBrk="1" latinLnBrk="0" hangingPunct="1">
        <a:spcBef>
          <a:spcPct val="20000"/>
        </a:spcBef>
        <a:buFont typeface="Arial" panose="020B0604020202020204" pitchFamily="34" charset="0"/>
        <a:buChar char="•"/>
        <a:defRPr sz="15399" kern="1200">
          <a:solidFill>
            <a:schemeClr val="tx1"/>
          </a:solidFill>
          <a:latin typeface="+mn-lt"/>
          <a:ea typeface="+mn-ea"/>
          <a:cs typeface="+mn-cs"/>
        </a:defRPr>
      </a:lvl1pPr>
      <a:lvl2pPr marL="3565803" indent="-1371462" algn="l" defTabSz="4388682" rtl="0" eaLnBrk="1" latinLnBrk="0" hangingPunct="1">
        <a:spcBef>
          <a:spcPct val="20000"/>
        </a:spcBef>
        <a:buFont typeface="Arial" panose="020B0604020202020204" pitchFamily="34" charset="0"/>
        <a:buChar char="–"/>
        <a:defRPr sz="13398" kern="1200">
          <a:solidFill>
            <a:schemeClr val="tx1"/>
          </a:solidFill>
          <a:latin typeface="+mn-lt"/>
          <a:ea typeface="+mn-ea"/>
          <a:cs typeface="+mn-cs"/>
        </a:defRPr>
      </a:lvl2pPr>
      <a:lvl3pPr marL="5485851" indent="-1097169" algn="l" defTabSz="4388682" rtl="0" eaLnBrk="1" latinLnBrk="0" hangingPunct="1">
        <a:spcBef>
          <a:spcPct val="20000"/>
        </a:spcBef>
        <a:buFont typeface="Arial" panose="020B0604020202020204" pitchFamily="34" charset="0"/>
        <a:buChar char="•"/>
        <a:defRPr sz="11499" kern="1200">
          <a:solidFill>
            <a:schemeClr val="tx1"/>
          </a:solidFill>
          <a:latin typeface="+mn-lt"/>
          <a:ea typeface="+mn-ea"/>
          <a:cs typeface="+mn-cs"/>
        </a:defRPr>
      </a:lvl3pPr>
      <a:lvl4pPr marL="7680192" indent="-1097169" algn="l" defTabSz="4388682" rtl="0" eaLnBrk="1" latinLnBrk="0" hangingPunct="1">
        <a:spcBef>
          <a:spcPct val="20000"/>
        </a:spcBef>
        <a:buFont typeface="Arial" panose="020B0604020202020204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4533" indent="-1097169" algn="l" defTabSz="4388682" rtl="0" eaLnBrk="1" latinLnBrk="0" hangingPunct="1">
        <a:spcBef>
          <a:spcPct val="20000"/>
        </a:spcBef>
        <a:buFont typeface="Arial" panose="020B0604020202020204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8874" indent="-1097169" algn="l" defTabSz="4388682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3215" indent="-1097169" algn="l" defTabSz="4388682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7553" indent="-1097169" algn="l" defTabSz="4388682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1894" indent="-1097169" algn="l" defTabSz="4388682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682" rtl="0" eaLnBrk="1" latinLnBrk="0" hangingPunct="1">
        <a:defRPr sz="8598" kern="1200">
          <a:solidFill>
            <a:schemeClr val="tx1"/>
          </a:solidFill>
          <a:latin typeface="+mn-lt"/>
          <a:ea typeface="+mn-ea"/>
          <a:cs typeface="+mn-cs"/>
        </a:defRPr>
      </a:lvl1pPr>
      <a:lvl2pPr marL="2194341" algn="l" defTabSz="4388682" rtl="0" eaLnBrk="1" latinLnBrk="0" hangingPunct="1">
        <a:defRPr sz="8598" kern="1200">
          <a:solidFill>
            <a:schemeClr val="tx1"/>
          </a:solidFill>
          <a:latin typeface="+mn-lt"/>
          <a:ea typeface="+mn-ea"/>
          <a:cs typeface="+mn-cs"/>
        </a:defRPr>
      </a:lvl2pPr>
      <a:lvl3pPr marL="4388682" algn="l" defTabSz="4388682" rtl="0" eaLnBrk="1" latinLnBrk="0" hangingPunct="1">
        <a:defRPr sz="8598" kern="1200">
          <a:solidFill>
            <a:schemeClr val="tx1"/>
          </a:solidFill>
          <a:latin typeface="+mn-lt"/>
          <a:ea typeface="+mn-ea"/>
          <a:cs typeface="+mn-cs"/>
        </a:defRPr>
      </a:lvl3pPr>
      <a:lvl4pPr marL="6583023" algn="l" defTabSz="4388682" rtl="0" eaLnBrk="1" latinLnBrk="0" hangingPunct="1">
        <a:defRPr sz="8598" kern="1200">
          <a:solidFill>
            <a:schemeClr val="tx1"/>
          </a:solidFill>
          <a:latin typeface="+mn-lt"/>
          <a:ea typeface="+mn-ea"/>
          <a:cs typeface="+mn-cs"/>
        </a:defRPr>
      </a:lvl4pPr>
      <a:lvl5pPr marL="8777361" algn="l" defTabSz="4388682" rtl="0" eaLnBrk="1" latinLnBrk="0" hangingPunct="1">
        <a:defRPr sz="8598" kern="1200">
          <a:solidFill>
            <a:schemeClr val="tx1"/>
          </a:solidFill>
          <a:latin typeface="+mn-lt"/>
          <a:ea typeface="+mn-ea"/>
          <a:cs typeface="+mn-cs"/>
        </a:defRPr>
      </a:lvl5pPr>
      <a:lvl6pPr marL="10971702" algn="l" defTabSz="4388682" rtl="0" eaLnBrk="1" latinLnBrk="0" hangingPunct="1">
        <a:defRPr sz="8598" kern="1200">
          <a:solidFill>
            <a:schemeClr val="tx1"/>
          </a:solidFill>
          <a:latin typeface="+mn-lt"/>
          <a:ea typeface="+mn-ea"/>
          <a:cs typeface="+mn-cs"/>
        </a:defRPr>
      </a:lvl6pPr>
      <a:lvl7pPr marL="13166043" algn="l" defTabSz="4388682" rtl="0" eaLnBrk="1" latinLnBrk="0" hangingPunct="1">
        <a:defRPr sz="8598" kern="1200">
          <a:solidFill>
            <a:schemeClr val="tx1"/>
          </a:solidFill>
          <a:latin typeface="+mn-lt"/>
          <a:ea typeface="+mn-ea"/>
          <a:cs typeface="+mn-cs"/>
        </a:defRPr>
      </a:lvl7pPr>
      <a:lvl8pPr marL="15360384" algn="l" defTabSz="4388682" rtl="0" eaLnBrk="1" latinLnBrk="0" hangingPunct="1">
        <a:defRPr sz="8598" kern="1200">
          <a:solidFill>
            <a:schemeClr val="tx1"/>
          </a:solidFill>
          <a:latin typeface="+mn-lt"/>
          <a:ea typeface="+mn-ea"/>
          <a:cs typeface="+mn-cs"/>
        </a:defRPr>
      </a:lvl8pPr>
      <a:lvl9pPr marL="17554725" algn="l" defTabSz="4388682" rtl="0" eaLnBrk="1" latinLnBrk="0" hangingPunct="1">
        <a:defRPr sz="85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gif"/><Relationship Id="rId5" Type="http://schemas.openxmlformats.org/officeDocument/2006/relationships/image" Target="../media/image3.jpe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343400"/>
            <a:ext cx="43891200" cy="2857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84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3891200" cy="434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84"/>
          </a:p>
        </p:txBody>
      </p:sp>
      <p:sp>
        <p:nvSpPr>
          <p:cNvPr id="48" name="TextBox 47"/>
          <p:cNvSpPr txBox="1"/>
          <p:nvPr/>
        </p:nvSpPr>
        <p:spPr>
          <a:xfrm>
            <a:off x="33048909" y="5257800"/>
            <a:ext cx="10058400" cy="104009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155" indent="-457155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999" b="1" dirty="0">
                <a:latin typeface="Arial" panose="020B0604020202020204" pitchFamily="34" charset="0"/>
                <a:cs typeface="Arial" panose="020B0604020202020204" pitchFamily="34" charset="0"/>
              </a:rPr>
              <a:t>Optimal vibrotactile line width for information extraction is 4 mm.</a:t>
            </a:r>
          </a:p>
          <a:p>
            <a:pPr marL="457155" indent="-457155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999" b="1" dirty="0">
                <a:latin typeface="Arial" panose="020B0604020202020204" pitchFamily="34" charset="0"/>
                <a:cs typeface="Arial" panose="020B0604020202020204" pitchFamily="34" charset="0"/>
              </a:rPr>
              <a:t>Gap between vibrotactile lines should be 4 mm at minimum.</a:t>
            </a:r>
          </a:p>
          <a:p>
            <a:pPr marL="457155" indent="-457155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999" b="1" dirty="0">
                <a:latin typeface="Arial" panose="020B0604020202020204" pitchFamily="34" charset="0"/>
                <a:cs typeface="Arial" panose="020B0604020202020204" pitchFamily="34" charset="0"/>
              </a:rPr>
              <a:t>Borders around lines encourages finer tracing.</a:t>
            </a:r>
          </a:p>
          <a:p>
            <a:pPr marL="457155" indent="-457155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999" b="1" dirty="0">
                <a:latin typeface="Arial" panose="020B0604020202020204" pitchFamily="34" charset="0"/>
                <a:cs typeface="Arial" panose="020B0604020202020204" pitchFamily="34" charset="0"/>
              </a:rPr>
              <a:t>Indicate significant points with a different vibration or with audio.</a:t>
            </a:r>
          </a:p>
          <a:p>
            <a:pPr marL="457155" indent="-457155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999" b="1" dirty="0">
                <a:latin typeface="Arial" panose="020B0604020202020204" pitchFamily="34" charset="0"/>
                <a:cs typeface="Arial" panose="020B0604020202020204" pitchFamily="34" charset="0"/>
              </a:rPr>
              <a:t>Design to allow multitouch on screen, even if just used for reference.</a:t>
            </a:r>
          </a:p>
          <a:p>
            <a:pPr marL="457155" indent="-457155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999" b="1" dirty="0">
                <a:latin typeface="Arial" panose="020B0604020202020204" pitchFamily="34" charset="0"/>
                <a:cs typeface="Arial" panose="020B0604020202020204" pitchFamily="34" charset="0"/>
              </a:rPr>
              <a:t>Minimize signal distractions and clutter during tasks.</a:t>
            </a:r>
          </a:p>
          <a:p>
            <a:pPr marL="457155" indent="-457155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999" b="1" dirty="0">
                <a:latin typeface="Arial" panose="020B0604020202020204" pitchFamily="34" charset="0"/>
                <a:cs typeface="Arial" panose="020B0604020202020204" pitchFamily="34" charset="0"/>
              </a:rPr>
              <a:t>Full guidelines</a:t>
            </a:r>
            <a:r>
              <a:rPr lang="en-US" sz="3999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999" dirty="0" err="1">
                <a:latin typeface="Arial" panose="020B0604020202020204" pitchFamily="34" charset="0"/>
                <a:cs typeface="Arial" panose="020B0604020202020204" pitchFamily="34" charset="0"/>
              </a:rPr>
              <a:t>Gorlewicz</a:t>
            </a:r>
            <a:r>
              <a:rPr lang="en-US" sz="3999" dirty="0">
                <a:latin typeface="Arial" panose="020B0604020202020204" pitchFamily="34" charset="0"/>
                <a:cs typeface="Arial" panose="020B0604020202020204" pitchFamily="34" charset="0"/>
              </a:rPr>
              <a:t> et al (2020. ACM TACCESS 13(3), 1-30.</a:t>
            </a:r>
          </a:p>
          <a:p>
            <a:pPr marL="457155" indent="-457155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99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8382000"/>
            <a:ext cx="10058400" cy="160933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155" indent="-457155">
              <a:buFont typeface="Arial" panose="020B0604020202020204" pitchFamily="34" charset="0"/>
              <a:buChar char="•"/>
            </a:pPr>
            <a:endParaRPr lang="en-US" sz="39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55" indent="-457155">
              <a:buFont typeface="Arial" panose="020B0604020202020204" pitchFamily="34" charset="0"/>
              <a:buChar char="•"/>
            </a:pPr>
            <a:r>
              <a:rPr lang="en-US" sz="3999" dirty="0">
                <a:latin typeface="Arial" panose="020B0604020202020204" pitchFamily="34" charset="0"/>
                <a:cs typeface="Arial" panose="020B0604020202020204" pitchFamily="34" charset="0"/>
              </a:rPr>
              <a:t>Access to graphical information is one of the most pervasive challenges faced by individuals who are blind or visually impaired. </a:t>
            </a:r>
          </a:p>
          <a:p>
            <a:pPr marL="457155" indent="-457155">
              <a:buFont typeface="Arial" panose="020B0604020202020204" pitchFamily="34" charset="0"/>
              <a:buChar char="•"/>
            </a:pPr>
            <a:endParaRPr lang="en-US" sz="39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55" indent="-457155">
              <a:buFont typeface="Arial" panose="020B0604020202020204" pitchFamily="34" charset="0"/>
              <a:buChar char="•"/>
            </a:pPr>
            <a:endParaRPr lang="en-US" sz="39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55" indent="-457155">
              <a:buFont typeface="Arial" panose="020B0604020202020204" pitchFamily="34" charset="0"/>
              <a:buChar char="•"/>
            </a:pPr>
            <a:endParaRPr lang="en-US" sz="39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55" indent="-457155">
              <a:buFont typeface="Arial" panose="020B0604020202020204" pitchFamily="34" charset="0"/>
              <a:buChar char="•"/>
            </a:pPr>
            <a:endParaRPr lang="en-US" sz="39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55" indent="-457155">
              <a:buFont typeface="Arial" panose="020B0604020202020204" pitchFamily="34" charset="0"/>
              <a:buChar char="•"/>
            </a:pPr>
            <a:endParaRPr lang="en-US" sz="39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55" indent="-457155">
              <a:buFont typeface="Arial" panose="020B0604020202020204" pitchFamily="34" charset="0"/>
              <a:buChar char="•"/>
            </a:pPr>
            <a:endParaRPr lang="en-US" sz="39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55" indent="-457155">
              <a:buFont typeface="Arial" panose="020B0604020202020204" pitchFamily="34" charset="0"/>
              <a:buChar char="•"/>
            </a:pPr>
            <a:endParaRPr lang="en-US" sz="39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55" indent="-457155">
              <a:buFont typeface="Arial" panose="020B0604020202020204" pitchFamily="34" charset="0"/>
              <a:buChar char="•"/>
            </a:pPr>
            <a:endParaRPr lang="en-US" sz="39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55" indent="-457155">
              <a:buFont typeface="Arial" panose="020B0604020202020204" pitchFamily="34" charset="0"/>
              <a:buChar char="•"/>
            </a:pPr>
            <a:endParaRPr lang="en-US" sz="39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9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55" indent="-457155">
              <a:buFont typeface="Arial" panose="020B0604020202020204" pitchFamily="34" charset="0"/>
              <a:buChar char="•"/>
            </a:pPr>
            <a:endParaRPr lang="en-US" sz="39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55" indent="-457155">
              <a:buFont typeface="Arial" panose="020B0604020202020204" pitchFamily="34" charset="0"/>
              <a:buChar char="•"/>
            </a:pPr>
            <a:endParaRPr lang="en-US" sz="39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55" indent="-457155">
              <a:buFont typeface="Arial" panose="020B0604020202020204" pitchFamily="34" charset="0"/>
              <a:buChar char="•"/>
            </a:pPr>
            <a:r>
              <a:rPr lang="en-US" sz="3999" dirty="0">
                <a:latin typeface="Arial" panose="020B0604020202020204" pitchFamily="34" charset="0"/>
                <a:cs typeface="Arial" panose="020B0604020202020204" pitchFamily="34" charset="0"/>
              </a:rPr>
              <a:t>Captions on figures, alt tags on web images, etc. tend to be </a:t>
            </a:r>
            <a:r>
              <a:rPr lang="en-US" sz="3999" b="1" dirty="0">
                <a:latin typeface="Arial" panose="020B0604020202020204" pitchFamily="34" charset="0"/>
                <a:cs typeface="Arial" panose="020B0604020202020204" pitchFamily="34" charset="0"/>
              </a:rPr>
              <a:t>short and imprecise</a:t>
            </a:r>
            <a:r>
              <a:rPr lang="en-US" sz="3999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39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55" indent="-457155">
              <a:buFont typeface="Arial" panose="020B0604020202020204" pitchFamily="34" charset="0"/>
              <a:buChar char="•"/>
            </a:pPr>
            <a:r>
              <a:rPr lang="en-US" sz="3999" dirty="0">
                <a:latin typeface="Arial" panose="020B0604020202020204" pitchFamily="34" charset="0"/>
                <a:cs typeface="Arial" panose="020B0604020202020204" pitchFamily="34" charset="0"/>
              </a:rPr>
              <a:t>Traditional approaches to tactile graphics, are </a:t>
            </a:r>
            <a:r>
              <a:rPr lang="en-US" sz="3999" b="1" dirty="0">
                <a:latin typeface="Arial" panose="020B0604020202020204" pitchFamily="34" charset="0"/>
                <a:cs typeface="Arial" panose="020B0604020202020204" pitchFamily="34" charset="0"/>
              </a:rPr>
              <a:t>expensive</a:t>
            </a:r>
            <a:r>
              <a:rPr lang="en-US" sz="3999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999" b="1" dirty="0">
                <a:latin typeface="Arial" panose="020B0604020202020204" pitchFamily="34" charset="0"/>
                <a:cs typeface="Arial" panose="020B0604020202020204" pitchFamily="34" charset="0"/>
              </a:rPr>
              <a:t>inconvenient</a:t>
            </a:r>
            <a:r>
              <a:rPr lang="en-US" sz="3999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3999" b="1" dirty="0">
                <a:latin typeface="Arial" panose="020B0604020202020204" pitchFamily="34" charset="0"/>
                <a:cs typeface="Arial" panose="020B0604020202020204" pitchFamily="34" charset="0"/>
              </a:rPr>
              <a:t>not immediately accessible</a:t>
            </a:r>
            <a:r>
              <a:rPr lang="en-US" sz="3999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155" indent="-457155">
              <a:buFont typeface="Arial" panose="020B0604020202020204" pitchFamily="34" charset="0"/>
              <a:buChar char="•"/>
            </a:pPr>
            <a:endParaRPr lang="en-US" sz="39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55" indent="-457155">
              <a:buFont typeface="Arial" panose="020B0604020202020204" pitchFamily="34" charset="0"/>
              <a:buChar char="•"/>
            </a:pPr>
            <a:endParaRPr lang="en-US" sz="39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70800" y="15129248"/>
            <a:ext cx="10058400" cy="17202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9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999" dirty="0">
                <a:latin typeface="Arial" panose="020B0604020202020204" pitchFamily="34" charset="0"/>
                <a:cs typeface="Arial" panose="020B0604020202020204" pitchFamily="34" charset="0"/>
              </a:rPr>
              <a:t>No statistically significant difference between </a:t>
            </a:r>
            <a:r>
              <a:rPr lang="en-US" sz="3999" b="1" dirty="0">
                <a:latin typeface="Arial" panose="020B0604020202020204" pitchFamily="34" charset="0"/>
                <a:cs typeface="Arial" panose="020B0604020202020204" pitchFamily="34" charset="0"/>
              </a:rPr>
              <a:t>embossed</a:t>
            </a:r>
            <a:r>
              <a:rPr lang="en-US" sz="3999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999" b="1" dirty="0">
                <a:latin typeface="Arial" panose="020B0604020202020204" pitchFamily="34" charset="0"/>
                <a:cs typeface="Arial" panose="020B0604020202020204" pitchFamily="34" charset="0"/>
              </a:rPr>
              <a:t>touchscreen</a:t>
            </a:r>
            <a:r>
              <a:rPr lang="en-US" sz="3999" dirty="0">
                <a:latin typeface="Arial" panose="020B0604020202020204" pitchFamily="34" charset="0"/>
                <a:cs typeface="Arial" panose="020B0604020202020204" pitchFamily="34" charset="0"/>
              </a:rPr>
              <a:t> bar charts or geometry figures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999" dirty="0">
                <a:latin typeface="Arial" panose="020B0604020202020204" pitchFamily="34" charset="0"/>
                <a:cs typeface="Arial" panose="020B0604020202020204" pitchFamily="34" charset="0"/>
              </a:rPr>
              <a:t>Participants performed better on </a:t>
            </a:r>
            <a:r>
              <a:rPr lang="en-US" sz="3999" b="1" dirty="0">
                <a:latin typeface="Arial" panose="020B0604020202020204" pitchFamily="34" charset="0"/>
                <a:cs typeface="Arial" panose="020B0604020202020204" pitchFamily="34" charset="0"/>
              </a:rPr>
              <a:t>geometric figures </a:t>
            </a:r>
            <a:r>
              <a:rPr lang="en-US" sz="3999" dirty="0">
                <a:latin typeface="Arial" panose="020B0604020202020204" pitchFamily="34" charset="0"/>
                <a:cs typeface="Arial" panose="020B0604020202020204" pitchFamily="34" charset="0"/>
              </a:rPr>
              <a:t>overall, but touchscreen bar charts better liked.</a:t>
            </a:r>
          </a:p>
          <a:p>
            <a:pPr marL="457155" indent="-457155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999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would like to thank the NSF for supporting this work (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Grant #1845490 and #1644538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Any opinions, findings, and conclusions or recommendations expressed in this material are those of the author(s) and do not necessarily reflect the views of the National Science Foundation..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Klatzky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Giudice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Bennett, &amp; Loomis, 2014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[2]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Poppinga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Magnusson,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Pielot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&amp;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Rassmus-Gröhn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2011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[3] Palani &amp;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Giudice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2017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[4] Palani,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Giudice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&amp;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Giudice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2016</a:t>
            </a:r>
          </a:p>
          <a:p>
            <a:endParaRPr lang="en-US" sz="2499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99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799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799" dirty="0">
                <a:latin typeface="Arial" panose="020B0604020202020204" pitchFamily="34" charset="0"/>
                <a:cs typeface="Arial" panose="020B0604020202020204" pitchFamily="34" charset="0"/>
              </a:rPr>
              <a:t> Jenna.Gorlewicz@slu.edu, </a:t>
            </a:r>
            <a:r>
              <a:rPr lang="en-US" sz="2799" dirty="0" err="1">
                <a:latin typeface="Arial" panose="020B0604020202020204" pitchFamily="34" charset="0"/>
                <a:cs typeface="Arial" panose="020B0604020202020204" pitchFamily="34" charset="0"/>
              </a:rPr>
              <a:t>Jen.Tennison@slu.edu</a:t>
            </a:r>
            <a:r>
              <a:rPr lang="en-US" sz="2799" dirty="0">
                <a:latin typeface="Arial" panose="020B0604020202020204" pitchFamily="34" charset="0"/>
                <a:cs typeface="Arial" panose="020B0604020202020204" pitchFamily="34" charset="0"/>
              </a:rPr>
              <a:t> (Saint Louis University)</a:t>
            </a:r>
          </a:p>
          <a:p>
            <a:r>
              <a:rPr lang="en-US" sz="2799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799" dirty="0">
                <a:latin typeface="Arial" panose="020B0604020202020204" pitchFamily="34" charset="0"/>
                <a:cs typeface="Arial" panose="020B0604020202020204" pitchFamily="34" charset="0"/>
              </a:rPr>
              <a:t> Nicholas.Giudice@maine.edu (University of Maine)</a:t>
            </a:r>
          </a:p>
          <a:p>
            <a:r>
              <a:rPr lang="en-US" sz="2799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799" dirty="0">
                <a:latin typeface="Arial" panose="020B0604020202020204" pitchFamily="34" charset="0"/>
                <a:cs typeface="Arial" panose="020B0604020202020204" pitchFamily="34" charset="0"/>
              </a:rPr>
              <a:t> Andreas.Stefik@unlv.edu (University of Nevada Las Vegas)</a:t>
            </a:r>
          </a:p>
          <a:p>
            <a:r>
              <a:rPr lang="en-US" sz="2799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799" dirty="0">
                <a:latin typeface="Arial" panose="020B0604020202020204" pitchFamily="34" charset="0"/>
                <a:cs typeface="Arial" panose="020B0604020202020204" pitchFamily="34" charset="0"/>
              </a:rPr>
              <a:t> Derrick.Smith@uah.edu (University of Alabama Huntsville)</a:t>
            </a:r>
          </a:p>
          <a:p>
            <a:r>
              <a:rPr lang="en-US" sz="27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79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90600"/>
            <a:ext cx="42595800" cy="2924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CAREER: Bridging the Digital Accessibility Gap in STEM Using Multisensory Haptic Platforms</a:t>
            </a:r>
          </a:p>
          <a:p>
            <a:r>
              <a:rPr lang="en-US" sz="4401" dirty="0"/>
              <a:t>Also Presenting on Collaborative Project: Perceptual and Implementation Strategies for Knowledge Acquisition of Digital Tactile Graphics for Visually Impaired Students </a:t>
            </a:r>
            <a:endParaRPr lang="en-US" sz="8799" dirty="0"/>
          </a:p>
          <a:p>
            <a:r>
              <a:rPr lang="en-US" sz="6000" dirty="0"/>
              <a:t>Jenna Gorlewicz</a:t>
            </a:r>
            <a:r>
              <a:rPr lang="en-US" sz="6000" baseline="30000" dirty="0"/>
              <a:t>1</a:t>
            </a:r>
            <a:r>
              <a:rPr lang="en-US" sz="6000" dirty="0"/>
              <a:t>, Nicholas Giudice</a:t>
            </a:r>
            <a:r>
              <a:rPr lang="en-US" sz="6000" baseline="30000" dirty="0"/>
              <a:t>2</a:t>
            </a:r>
            <a:r>
              <a:rPr lang="en-US" sz="6000" dirty="0"/>
              <a:t>, Andreas Stefik</a:t>
            </a:r>
            <a:r>
              <a:rPr lang="en-US" sz="6000" baseline="30000" dirty="0"/>
              <a:t>3</a:t>
            </a:r>
            <a:r>
              <a:rPr lang="en-US" sz="6000" dirty="0"/>
              <a:t>, Derrick Smith</a:t>
            </a:r>
            <a:r>
              <a:rPr lang="en-US" sz="6000" baseline="30000" dirty="0"/>
              <a:t>4</a:t>
            </a:r>
            <a:r>
              <a:rPr lang="en-US" sz="6000" dirty="0"/>
              <a:t>, Jennifer Tennison</a:t>
            </a:r>
            <a:r>
              <a:rPr lang="en-US" sz="6000" baseline="30000" dirty="0"/>
              <a:t>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7606" y="88637"/>
            <a:ext cx="4144473" cy="41661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AF82D3-7460-45E8-818E-EAE07151F6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"/>
          <a:stretch/>
        </p:blipFill>
        <p:spPr>
          <a:xfrm>
            <a:off x="1219200" y="12226374"/>
            <a:ext cx="10058400" cy="60616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8082896-7FD3-43B4-97B2-3EBC5B69DE41}"/>
              </a:ext>
            </a:extLst>
          </p:cNvPr>
          <p:cNvSpPr txBox="1"/>
          <p:nvPr/>
        </p:nvSpPr>
        <p:spPr>
          <a:xfrm>
            <a:off x="12115800" y="5257801"/>
            <a:ext cx="20116800" cy="267004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7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67" indent="-342867">
              <a:buFont typeface="Arial" panose="020B0604020202020204" pitchFamily="34" charset="0"/>
              <a:buChar char="•"/>
            </a:pPr>
            <a:r>
              <a:rPr lang="en-US" sz="3999" b="1" dirty="0">
                <a:latin typeface="Arial" panose="020B0604020202020204" pitchFamily="34" charset="0"/>
                <a:cs typeface="Arial" panose="020B0604020202020204" pitchFamily="34" charset="0"/>
              </a:rPr>
              <a:t>How best to convey straight lines on a flat, smooth, touchscreen surface?</a:t>
            </a:r>
          </a:p>
          <a:p>
            <a:pPr marL="342867" indent="-342867">
              <a:buFont typeface="Arial" panose="020B0604020202020204" pitchFamily="34" charset="0"/>
              <a:buChar char="•"/>
            </a:pPr>
            <a:endParaRPr lang="en-US" sz="39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67" indent="-342867">
              <a:buFont typeface="Arial" panose="020B0604020202020204" pitchFamily="34" charset="0"/>
              <a:buChar char="•"/>
            </a:pPr>
            <a:endParaRPr lang="en-US" sz="39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67" indent="-342867">
              <a:buFont typeface="Arial" panose="020B0604020202020204" pitchFamily="34" charset="0"/>
              <a:buChar char="•"/>
            </a:pPr>
            <a:endParaRPr lang="en-US" sz="39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67" indent="-342867">
              <a:buFont typeface="Arial" panose="020B0604020202020204" pitchFamily="34" charset="0"/>
              <a:buChar char="•"/>
            </a:pPr>
            <a:endParaRPr lang="en-US" sz="39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67" indent="-342867">
              <a:buFont typeface="Arial" panose="020B0604020202020204" pitchFamily="34" charset="0"/>
              <a:buChar char="•"/>
            </a:pPr>
            <a:endParaRPr lang="en-US" sz="39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9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67" indent="-342867">
              <a:buFont typeface="Arial" panose="020B0604020202020204" pitchFamily="34" charset="0"/>
              <a:buChar char="•"/>
            </a:pPr>
            <a:r>
              <a:rPr lang="en-US" sz="3999" b="1" dirty="0">
                <a:latin typeface="Arial" panose="020B0604020202020204" pitchFamily="34" charset="0"/>
                <a:cs typeface="Arial" panose="020B0604020202020204" pitchFamily="34" charset="0"/>
              </a:rPr>
              <a:t>Lines with borders </a:t>
            </a:r>
            <a:r>
              <a:rPr lang="en-US" sz="3999" dirty="0">
                <a:latin typeface="Arial" panose="020B0604020202020204" pitchFamily="34" charset="0"/>
                <a:cs typeface="Arial" panose="020B0604020202020204" pitchFamily="34" charset="0"/>
              </a:rPr>
              <a:t>had highest recreation accuracies (90%) and smallest average deviation (11-12 mm). </a:t>
            </a:r>
          </a:p>
          <a:p>
            <a:pPr marL="342867" indent="-342867">
              <a:buFont typeface="Arial" panose="020B0604020202020204" pitchFamily="34" charset="0"/>
              <a:buChar char="•"/>
            </a:pPr>
            <a:r>
              <a:rPr lang="en-US" sz="3999" b="1" dirty="0">
                <a:latin typeface="Arial" panose="020B0604020202020204" pitchFamily="34" charset="0"/>
                <a:cs typeface="Arial" panose="020B0604020202020204" pitchFamily="34" charset="0"/>
              </a:rPr>
              <a:t>Vibration-only</a:t>
            </a:r>
            <a:r>
              <a:rPr lang="en-US" sz="3999" dirty="0">
                <a:latin typeface="Arial" panose="020B0604020202020204" pitchFamily="34" charset="0"/>
                <a:cs typeface="Arial" panose="020B0604020202020204" pitchFamily="34" charset="0"/>
              </a:rPr>
              <a:t> (81%; 14.5 mm) and </a:t>
            </a:r>
            <a:r>
              <a:rPr lang="en-US" sz="3999" b="1" dirty="0">
                <a:latin typeface="Arial" panose="020B0604020202020204" pitchFamily="34" charset="0"/>
                <a:cs typeface="Arial" panose="020B0604020202020204" pitchFamily="34" charset="0"/>
              </a:rPr>
              <a:t>audio-only</a:t>
            </a:r>
            <a:r>
              <a:rPr lang="en-US" sz="3999" dirty="0">
                <a:latin typeface="Arial" panose="020B0604020202020204" pitchFamily="34" charset="0"/>
                <a:cs typeface="Arial" panose="020B0604020202020204" pitchFamily="34" charset="0"/>
              </a:rPr>
              <a:t> (81%; 13.5 mm) were comparable.</a:t>
            </a:r>
            <a:endParaRPr lang="en-US" sz="27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7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7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799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799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67" indent="-342867">
              <a:buFont typeface="Arial" panose="020B0604020202020204" pitchFamily="34" charset="0"/>
              <a:buChar char="•"/>
            </a:pPr>
            <a:r>
              <a:rPr lang="en-US" sz="3999" b="1" dirty="0">
                <a:latin typeface="Arial" panose="020B0604020202020204" pitchFamily="34" charset="0"/>
                <a:cs typeface="Arial" panose="020B0604020202020204" pitchFamily="34" charset="0"/>
              </a:rPr>
              <a:t>How best to indicate curves and deviations in lines?</a:t>
            </a:r>
          </a:p>
          <a:p>
            <a:pPr marL="342867" indent="-342867">
              <a:buFont typeface="Arial" panose="020B0604020202020204" pitchFamily="34" charset="0"/>
              <a:buChar char="•"/>
            </a:pPr>
            <a:endParaRPr lang="en-US" sz="39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67" indent="-342867">
              <a:buFont typeface="Arial" panose="020B0604020202020204" pitchFamily="34" charset="0"/>
              <a:buChar char="•"/>
            </a:pPr>
            <a:endParaRPr lang="en-US" sz="39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67" indent="-342867">
              <a:buFont typeface="Arial" panose="020B0604020202020204" pitchFamily="34" charset="0"/>
              <a:buChar char="•"/>
            </a:pPr>
            <a:endParaRPr lang="en-US" sz="39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67" indent="-342867">
              <a:buFont typeface="Arial" panose="020B0604020202020204" pitchFamily="34" charset="0"/>
              <a:buChar char="•"/>
            </a:pPr>
            <a:endParaRPr lang="en-US" sz="39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67" indent="-342867">
              <a:buFont typeface="Arial" panose="020B0604020202020204" pitchFamily="34" charset="0"/>
              <a:buChar char="•"/>
            </a:pPr>
            <a:endParaRPr lang="en-US" sz="39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67" indent="-342867">
              <a:buFont typeface="Arial" panose="020B0604020202020204" pitchFamily="34" charset="0"/>
              <a:buChar char="•"/>
            </a:pPr>
            <a:endParaRPr lang="en-US" sz="39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67" indent="-342867">
              <a:buFont typeface="Arial" panose="020B0604020202020204" pitchFamily="34" charset="0"/>
              <a:buChar char="•"/>
            </a:pPr>
            <a:endParaRPr lang="en-US" sz="39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67" indent="-342867">
              <a:buFont typeface="Arial" panose="020B0604020202020204" pitchFamily="34" charset="0"/>
              <a:buChar char="•"/>
            </a:pPr>
            <a:endParaRPr lang="en-US" sz="39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67" indent="-342867">
              <a:buFont typeface="Arial" panose="020B0604020202020204" pitchFamily="34" charset="0"/>
              <a:buChar char="•"/>
            </a:pPr>
            <a:r>
              <a:rPr lang="en-US" sz="3999" dirty="0">
                <a:latin typeface="Arial" panose="020B0604020202020204" pitchFamily="34" charset="0"/>
                <a:cs typeface="Arial" panose="020B0604020202020204" pitchFamily="34" charset="0"/>
              </a:rPr>
              <a:t>Auditory points </a:t>
            </a:r>
            <a:r>
              <a:rPr lang="en-US" sz="3999" b="1" dirty="0">
                <a:latin typeface="Arial" panose="020B0604020202020204" pitchFamily="34" charset="0"/>
                <a:cs typeface="Arial" panose="020B0604020202020204" pitchFamily="34" charset="0"/>
              </a:rPr>
              <a:t>improved</a:t>
            </a:r>
            <a:r>
              <a:rPr lang="en-US" sz="3999" dirty="0">
                <a:latin typeface="Arial" panose="020B0604020202020204" pitchFamily="34" charset="0"/>
                <a:cs typeface="Arial" panose="020B0604020202020204" pitchFamily="34" charset="0"/>
              </a:rPr>
              <a:t> average deviations (1 point: 7-8 mm; 3 point: 7-9 mm</a:t>
            </a:r>
          </a:p>
          <a:p>
            <a:pPr marL="342867" indent="-342867">
              <a:buFont typeface="Arial" panose="020B0604020202020204" pitchFamily="34" charset="0"/>
              <a:buChar char="•"/>
            </a:pPr>
            <a:r>
              <a:rPr lang="en-US" sz="3999" b="1" dirty="0">
                <a:latin typeface="Arial" panose="020B0604020202020204" pitchFamily="34" charset="0"/>
                <a:cs typeface="Arial" panose="020B0604020202020204" pitchFamily="34" charset="0"/>
              </a:rPr>
              <a:t>No difference </a:t>
            </a:r>
            <a:r>
              <a:rPr lang="en-US" sz="3999" dirty="0">
                <a:latin typeface="Arial" panose="020B0604020202020204" pitchFamily="34" charset="0"/>
                <a:cs typeface="Arial" panose="020B0604020202020204" pitchFamily="34" charset="0"/>
              </a:rPr>
              <a:t>was found between the 2 point orientations, indicating the importance of user preference.</a:t>
            </a:r>
          </a:p>
          <a:p>
            <a:endParaRPr lang="en-US" sz="27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7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7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7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67" marR="0" lvl="0" indent="-342867" algn="l" defTabSz="43883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 there differences between large and small screens when understanding graphics?</a:t>
            </a:r>
          </a:p>
          <a:p>
            <a:pPr marL="342867" marR="0" lvl="0" indent="-342867" algn="l" defTabSz="43883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999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67" marR="0" lvl="0" indent="-342867" algn="l" defTabSz="43883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99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43883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endParaRPr kumimoji="0" lang="en-US" sz="399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155" marR="0" lvl="0" indent="-457155" algn="l" defTabSz="43883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Tablet-sized 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devices are more accurate.</a:t>
            </a:r>
          </a:p>
          <a:p>
            <a:pPr marL="457155" marR="0" lvl="0" indent="-457155" algn="l" defTabSz="43883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Phone-sized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screens afford comparable accuracy, but are </a:t>
            </a:r>
            <a:r>
              <a: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quicker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explore.</a:t>
            </a:r>
          </a:p>
          <a:p>
            <a:pPr marL="457155" marR="0" lvl="0" indent="-457155" algn="l" defTabSz="43883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99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55" marR="0" lvl="0" indent="-457155" algn="l" defTabSz="43883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9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155" marR="0" lvl="0" indent="-457155" algn="l" defTabSz="43883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99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55" marR="0" lvl="0" indent="-457155" algn="l" defTabSz="43883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9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Dashed lines: </a:t>
            </a:r>
            <a:r>
              <a:rPr lang="en-US" sz="39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&lt;10 Hz</a:t>
            </a:r>
          </a:p>
          <a:p>
            <a:pPr marL="457155" marR="0" lvl="0" indent="-457155" algn="l" defTabSz="43883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Dotted lines: 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10-25 Hz</a:t>
            </a:r>
          </a:p>
          <a:p>
            <a:pPr marL="457155" marR="0" lvl="0" indent="-457155" algn="l" defTabSz="43883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9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lines: </a:t>
            </a:r>
            <a:r>
              <a:rPr lang="en-US" sz="39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25-100 Hz</a:t>
            </a:r>
          </a:p>
          <a:p>
            <a:pPr marL="457155" marR="0" lvl="0" indent="-457155" algn="l" defTabSz="43883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 100 Hz difficult to perceive</a:t>
            </a:r>
            <a:endParaRPr lang="en-US" sz="2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5257800"/>
            <a:ext cx="10058400" cy="2468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155" indent="-457155">
              <a:buFont typeface="Arial" panose="020B0604020202020204" pitchFamily="34" charset="0"/>
              <a:buChar char="•"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55" indent="-457155">
              <a:buFont typeface="Arial" panose="020B0604020202020204" pitchFamily="34" charset="0"/>
              <a:buChar char="•"/>
            </a:pPr>
            <a:r>
              <a:rPr lang="en-US" sz="3999" b="1" dirty="0">
                <a:latin typeface="Arial" panose="020B0604020202020204" pitchFamily="34" charset="0"/>
                <a:cs typeface="Arial" panose="020B0604020202020204" pitchFamily="34" charset="0"/>
              </a:rPr>
              <a:t>Make digital graphics accessible using multimodal feedback on touchscreens.</a:t>
            </a:r>
          </a:p>
          <a:p>
            <a:pPr marL="457155" indent="-457155">
              <a:buFont typeface="Arial" panose="020B0604020202020204" pitchFamily="34" charset="0"/>
              <a:buChar char="•"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19200" y="7696202"/>
            <a:ext cx="10058400" cy="70775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9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Challenges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19200" y="24231599"/>
            <a:ext cx="10058400" cy="76809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155" indent="-457155">
              <a:buFont typeface="Arial" panose="020B0604020202020204" pitchFamily="34" charset="0"/>
              <a:buChar char="•"/>
            </a:pPr>
            <a:endParaRPr lang="en-US" sz="39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55" indent="-457155">
              <a:buFont typeface="Arial" panose="020B0604020202020204" pitchFamily="34" charset="0"/>
              <a:buChar char="•"/>
            </a:pPr>
            <a:r>
              <a:rPr lang="en-US" sz="3999" dirty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n-US" sz="3999" b="1" dirty="0">
                <a:latin typeface="Arial" panose="020B0604020202020204" pitchFamily="34" charset="0"/>
                <a:cs typeface="Arial" panose="020B0604020202020204" pitchFamily="34" charset="0"/>
              </a:rPr>
              <a:t> haptics </a:t>
            </a:r>
            <a:r>
              <a:rPr lang="en-US" sz="3999" dirty="0">
                <a:latin typeface="Arial" panose="020B0604020202020204" pitchFamily="34" charset="0"/>
                <a:cs typeface="Arial" panose="020B0604020202020204" pitchFamily="34" charset="0"/>
              </a:rPr>
              <a:t>(touch) and</a:t>
            </a:r>
            <a:r>
              <a:rPr lang="en-US" sz="3999" b="1" dirty="0">
                <a:latin typeface="Arial" panose="020B0604020202020204" pitchFamily="34" charset="0"/>
                <a:cs typeface="Arial" panose="020B0604020202020204" pitchFamily="34" charset="0"/>
              </a:rPr>
              <a:t> audio.</a:t>
            </a:r>
            <a:r>
              <a:rPr lang="en-US" sz="3999" dirty="0">
                <a:latin typeface="Arial" panose="020B0604020202020204" pitchFamily="34" charset="0"/>
                <a:cs typeface="Arial" panose="020B0604020202020204" pitchFamily="34" charset="0"/>
              </a:rPr>
              <a:t> Useful in interpreting </a:t>
            </a:r>
            <a:r>
              <a:rPr lang="en-US" sz="3999" b="1" dirty="0">
                <a:latin typeface="Arial" panose="020B0604020202020204" pitchFamily="34" charset="0"/>
                <a:cs typeface="Arial" panose="020B0604020202020204" pitchFamily="34" charset="0"/>
              </a:rPr>
              <a:t>graphs</a:t>
            </a:r>
            <a:r>
              <a:rPr lang="en-US" sz="3999" dirty="0">
                <a:latin typeface="Arial" panose="020B0604020202020204" pitchFamily="34" charset="0"/>
                <a:cs typeface="Arial" panose="020B0604020202020204" pitchFamily="34" charset="0"/>
              </a:rPr>
              <a:t> [1], </a:t>
            </a:r>
            <a:r>
              <a:rPr lang="en-US" sz="3999" b="1" dirty="0">
                <a:latin typeface="Arial" panose="020B0604020202020204" pitchFamily="34" charset="0"/>
                <a:cs typeface="Arial" panose="020B0604020202020204" pitchFamily="34" charset="0"/>
              </a:rPr>
              <a:t>maps</a:t>
            </a:r>
            <a:r>
              <a:rPr lang="en-US" sz="3999" dirty="0">
                <a:latin typeface="Arial" panose="020B0604020202020204" pitchFamily="34" charset="0"/>
                <a:cs typeface="Arial" panose="020B0604020202020204" pitchFamily="34" charset="0"/>
              </a:rPr>
              <a:t> [2], and for </a:t>
            </a:r>
            <a:r>
              <a:rPr lang="en-US" sz="3999" b="1" dirty="0">
                <a:latin typeface="Arial" panose="020B0604020202020204" pitchFamily="34" charset="0"/>
                <a:cs typeface="Arial" panose="020B0604020202020204" pitchFamily="34" charset="0"/>
              </a:rPr>
              <a:t>panning and zooming</a:t>
            </a:r>
            <a:r>
              <a:rPr lang="en-US" sz="3999" dirty="0">
                <a:latin typeface="Arial" panose="020B0604020202020204" pitchFamily="34" charset="0"/>
                <a:cs typeface="Arial" panose="020B0604020202020204" pitchFamily="34" charset="0"/>
              </a:rPr>
              <a:t> on touchscreens [3][4]. </a:t>
            </a:r>
          </a:p>
          <a:p>
            <a:pPr marL="457155" indent="-457155">
              <a:buFont typeface="Arial" panose="020B0604020202020204" pitchFamily="34" charset="0"/>
              <a:buChar char="•"/>
            </a:pPr>
            <a:endParaRPr lang="en-US" sz="39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55" indent="-457155">
              <a:buFont typeface="Arial" panose="020B0604020202020204" pitchFamily="34" charset="0"/>
              <a:buChar char="•"/>
            </a:pPr>
            <a:endParaRPr lang="en-US" sz="39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55" indent="-457155">
              <a:buFont typeface="Arial" panose="020B0604020202020204" pitchFamily="34" charset="0"/>
              <a:buChar char="•"/>
            </a:pPr>
            <a:endParaRPr lang="en-US" sz="39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55" indent="-457155">
              <a:buFont typeface="Arial" panose="020B0604020202020204" pitchFamily="34" charset="0"/>
              <a:buChar char="•"/>
            </a:pPr>
            <a:endParaRPr lang="en-US" sz="39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55" indent="-457155">
              <a:buFont typeface="Arial" panose="020B0604020202020204" pitchFamily="34" charset="0"/>
              <a:buChar char="•"/>
            </a:pPr>
            <a:endParaRPr lang="en-US" sz="39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9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2" descr="C:\Users\gorlewicz\Documents\SLU\GRANTS\NSF_EHR_2015\Proposal\fig\Reps_EH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532" y="27813002"/>
            <a:ext cx="9401736" cy="341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2115800" y="4564560"/>
            <a:ext cx="20116800" cy="70775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9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Line Following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3359888" y="6705600"/>
            <a:ext cx="17550168" cy="2889570"/>
            <a:chOff x="13359887" y="5873429"/>
            <a:chExt cx="17550167" cy="2889571"/>
          </a:xfrm>
        </p:grpSpPr>
        <p:pic>
          <p:nvPicPr>
            <p:cNvPr id="39" name="Picture 3" descr="C:\Users\jtenniso\Documents\MATLAB\leftDiagVibSolid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4938" y="5873430"/>
              <a:ext cx="4625116" cy="2889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59887" y="5873430"/>
              <a:ext cx="4623313" cy="2889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0" t="1111" r="17910" b="7778"/>
            <a:stretch/>
          </p:blipFill>
          <p:spPr>
            <a:xfrm rot="16200000">
              <a:off x="22579679" y="5082888"/>
              <a:ext cx="2889569" cy="4470651"/>
            </a:xfrm>
            <a:prstGeom prst="rect">
              <a:avLst/>
            </a:prstGeom>
          </p:spPr>
        </p:pic>
        <p:pic>
          <p:nvPicPr>
            <p:cNvPr id="1026" name="Picture 2" descr="C:\Users\jtenniso\Documents\MATLAB\p10vib3.pn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88" b="13288"/>
            <a:stretch/>
          </p:blipFill>
          <p:spPr bwMode="auto">
            <a:xfrm>
              <a:off x="17979138" y="5873430"/>
              <a:ext cx="3795008" cy="2889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12963131" y="14706600"/>
            <a:ext cx="17888745" cy="4017087"/>
            <a:chOff x="5657056" y="9013114"/>
            <a:chExt cx="17888744" cy="4017088"/>
          </a:xfrm>
        </p:grpSpPr>
        <p:pic>
          <p:nvPicPr>
            <p:cNvPr id="1027" name="Picture 3" descr="C:\Users\jtenniso\Dropbox\GradSchool\NSF\ViTAL Materials\Jen\Line Exploration\images\image_6.gif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7056" y="9013115"/>
              <a:ext cx="7231885" cy="4017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jtenniso\Dropbox\GradSchool\NSF\ViTAL Materials\Jen\Line Exploration\images\ScatterPlots\p1_img6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77800" y="9013116"/>
              <a:ext cx="5356114" cy="4017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jtenniso\Dropbox\GradSchool\NSF\ViTAL Materials\Jen\Line Exploration\images\6.png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71"/>
            <a:stretch/>
          </p:blipFill>
          <p:spPr bwMode="auto">
            <a:xfrm>
              <a:off x="17885645" y="9013114"/>
              <a:ext cx="5660155" cy="4017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TextBox 42"/>
          <p:cNvSpPr txBox="1"/>
          <p:nvPr/>
        </p:nvSpPr>
        <p:spPr>
          <a:xfrm>
            <a:off x="12115800" y="12268200"/>
            <a:ext cx="20116800" cy="70775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9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Non-Linear Line Following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3070803" y="4581110"/>
            <a:ext cx="10058398" cy="70775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9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</a:p>
        </p:txBody>
      </p:sp>
      <p:pic>
        <p:nvPicPr>
          <p:cNvPr id="1030" name="Picture 6" descr="C:\Users\jtenniso\Dropbox\PI Conference\ovsfig.pn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5" t="5805" r="3371" b="78524"/>
          <a:stretch/>
        </p:blipFill>
        <p:spPr bwMode="auto">
          <a:xfrm>
            <a:off x="17324365" y="23744066"/>
            <a:ext cx="8899563" cy="201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33070802" y="15065642"/>
            <a:ext cx="10036509" cy="70775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9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of Guidelines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3070802" y="23219042"/>
            <a:ext cx="10036509" cy="70775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9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9200" y="4564560"/>
            <a:ext cx="10058400" cy="70775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9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19200" y="23469602"/>
            <a:ext cx="10058400" cy="70775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9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Multimodal Feedback on Touchscreens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0" y="4564560"/>
            <a:ext cx="10058400" cy="2736865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84"/>
          </a:p>
        </p:txBody>
      </p:sp>
      <p:sp>
        <p:nvSpPr>
          <p:cNvPr id="37" name="Rectangle 36"/>
          <p:cNvSpPr/>
          <p:nvPr/>
        </p:nvSpPr>
        <p:spPr>
          <a:xfrm>
            <a:off x="33070800" y="4559142"/>
            <a:ext cx="10058400" cy="2736865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84"/>
          </a:p>
        </p:txBody>
      </p:sp>
      <p:sp>
        <p:nvSpPr>
          <p:cNvPr id="42" name="Rectangle 41"/>
          <p:cNvSpPr/>
          <p:nvPr/>
        </p:nvSpPr>
        <p:spPr>
          <a:xfrm>
            <a:off x="12115800" y="4564560"/>
            <a:ext cx="20116800" cy="2736865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84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4E1E68E-DF44-4B51-89CF-4C57F4FC7E56}"/>
              </a:ext>
            </a:extLst>
          </p:cNvPr>
          <p:cNvSpPr txBox="1"/>
          <p:nvPr/>
        </p:nvSpPr>
        <p:spPr>
          <a:xfrm>
            <a:off x="12137690" y="21466442"/>
            <a:ext cx="20094909" cy="70775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9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 Size and Graphical Density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FDCF41C-4218-422E-BBDC-9A8B3D9077B1}"/>
              </a:ext>
            </a:extLst>
          </p:cNvPr>
          <p:cNvSpPr txBox="1"/>
          <p:nvPr/>
        </p:nvSpPr>
        <p:spPr>
          <a:xfrm>
            <a:off x="12137691" y="28077183"/>
            <a:ext cx="20071080" cy="70775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9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Vibration Discrimination and Categorization</a:t>
            </a:r>
          </a:p>
        </p:txBody>
      </p:sp>
      <p:pic>
        <p:nvPicPr>
          <p:cNvPr id="51" name="Picture 2" descr="5 Hz vibration wave as measured on a tablet">
            <a:extLst>
              <a:ext uri="{FF2B5EF4-FFF2-40B4-BE49-F238E27FC236}">
                <a16:creationId xmlns:a16="http://schemas.microsoft.com/office/drawing/2014/main" id="{FFFBA5F7-2CCA-4509-99AC-C1EFA3F880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2" t="39473" r="34972" b="31965"/>
          <a:stretch/>
        </p:blipFill>
        <p:spPr bwMode="auto">
          <a:xfrm>
            <a:off x="20535826" y="28910282"/>
            <a:ext cx="5762969" cy="290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" descr="Chart of vibration waves at 9 points on a touchscreen for 100 Hz">
            <a:extLst>
              <a:ext uri="{FF2B5EF4-FFF2-40B4-BE49-F238E27FC236}">
                <a16:creationId xmlns:a16="http://schemas.microsoft.com/office/drawing/2014/main" id="{62BAD3B3-9204-4A70-8953-126B5CD386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1" t="38698" r="36306" b="33924"/>
          <a:stretch/>
        </p:blipFill>
        <p:spPr bwMode="auto">
          <a:xfrm>
            <a:off x="26136600" y="28858449"/>
            <a:ext cx="5762969" cy="276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023D23B-4692-4F2C-9044-40AC282987A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479309" y="20146465"/>
            <a:ext cx="7241382" cy="281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4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598</Words>
  <Application>Microsoft Office PowerPoint</Application>
  <PresentationFormat>Custom</PresentationFormat>
  <Paragraphs>114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 Theme</vt:lpstr>
      <vt:lpstr>PowerPoint Presentation</vt:lpstr>
    </vt:vector>
  </TitlesOfParts>
  <Company>Saint Louis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jtenniso</dc:creator>
  <cp:lastModifiedBy>Jenna Gorlewicz</cp:lastModifiedBy>
  <cp:revision>120</cp:revision>
  <dcterms:created xsi:type="dcterms:W3CDTF">2018-05-23T18:28:37Z</dcterms:created>
  <dcterms:modified xsi:type="dcterms:W3CDTF">2021-06-17T14:20:04Z</dcterms:modified>
</cp:coreProperties>
</file>