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Leatham" initials="KL" lastIdx="8" clrIdx="0">
    <p:extLst>
      <p:ext uri="{19B8F6BF-5375-455C-9EA6-DF929625EA0E}">
        <p15:presenceInfo xmlns:p15="http://schemas.microsoft.com/office/powerpoint/2012/main" userId="S::krl34@byu.edu::6a22f710-4958-4526-b8fd-b98e00186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1C1"/>
    <a:srgbClr val="8497B0"/>
    <a:srgbClr val="40387C"/>
    <a:srgbClr val="A2676C"/>
    <a:srgbClr val="7C0512"/>
    <a:srgbClr val="B7220D"/>
    <a:srgbClr val="B75513"/>
    <a:srgbClr val="AC746A"/>
    <a:srgbClr val="C99471"/>
    <a:srgbClr val="B4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911B3-51DC-474F-B2D7-80CA23185C6B}" type="doc">
      <dgm:prSet loTypeId="urn:microsoft.com/office/officeart/2005/8/layout/chevron1" loCatId="" qsTypeId="urn:microsoft.com/office/officeart/2005/8/quickstyle/simple1" qsCatId="simple" csTypeId="urn:microsoft.com/office/officeart/2005/8/colors/colorful3" csCatId="colorful" phldr="1"/>
      <dgm:spPr/>
    </dgm:pt>
    <dgm:pt modelId="{DA46E07D-240B-5A44-903C-7996736908F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Establish</a:t>
          </a:r>
        </a:p>
      </dgm:t>
    </dgm:pt>
    <dgm:pt modelId="{A55E1433-4AEB-6C4F-83F9-EC28043C6494}" type="parTrans" cxnId="{218ECFE9-83FE-2246-A858-FB807FAD544A}">
      <dgm:prSet/>
      <dgm:spPr/>
      <dgm:t>
        <a:bodyPr/>
        <a:lstStyle/>
        <a:p>
          <a:endParaRPr lang="en-US"/>
        </a:p>
      </dgm:t>
    </dgm:pt>
    <dgm:pt modelId="{9118555C-B30D-2649-B9BA-B5DF06A69C78}" type="sibTrans" cxnId="{218ECFE9-83FE-2246-A858-FB807FAD544A}">
      <dgm:prSet/>
      <dgm:spPr/>
      <dgm:t>
        <a:bodyPr/>
        <a:lstStyle/>
        <a:p>
          <a:endParaRPr lang="en-US"/>
        </a:p>
      </dgm:t>
    </dgm:pt>
    <dgm:pt modelId="{BF00AA0A-E0B9-DF4D-9CB0-9A4C54AD26E5}">
      <dgm:prSet phldrT="[Text]"/>
      <dgm:spPr>
        <a:solidFill>
          <a:srgbClr val="AC746A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Grapple Toss</a:t>
          </a:r>
        </a:p>
      </dgm:t>
    </dgm:pt>
    <dgm:pt modelId="{9E8ED556-A65B-2645-B173-1738E5F01082}" type="parTrans" cxnId="{BC2C84F7-B7C4-D64B-862A-55B981C6E351}">
      <dgm:prSet/>
      <dgm:spPr/>
      <dgm:t>
        <a:bodyPr/>
        <a:lstStyle/>
        <a:p>
          <a:endParaRPr lang="en-US"/>
        </a:p>
      </dgm:t>
    </dgm:pt>
    <dgm:pt modelId="{92D9BFFF-5188-794C-8562-3F2ECC2878F1}" type="sibTrans" cxnId="{BC2C84F7-B7C4-D64B-862A-55B981C6E351}">
      <dgm:prSet/>
      <dgm:spPr/>
      <dgm:t>
        <a:bodyPr/>
        <a:lstStyle/>
        <a:p>
          <a:endParaRPr lang="en-US"/>
        </a:p>
      </dgm:t>
    </dgm:pt>
    <dgm:pt modelId="{F4609961-9D1B-B74B-A8E1-BA3AAEC02CE5}">
      <dgm:prSet phldrT="[Text]"/>
      <dgm:spPr>
        <a:solidFill>
          <a:schemeClr val="accent3">
            <a:hueOff val="1807066"/>
            <a:satOff val="66667"/>
            <a:lumOff val="-9804"/>
            <a:alpha val="62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Conduct</a:t>
          </a:r>
        </a:p>
      </dgm:t>
    </dgm:pt>
    <dgm:pt modelId="{25B2C38A-C09D-CB41-811A-984428EDB6DD}" type="parTrans" cxnId="{35ABA7B9-197D-704C-BE72-1535F454CE7B}">
      <dgm:prSet/>
      <dgm:spPr/>
      <dgm:t>
        <a:bodyPr/>
        <a:lstStyle/>
        <a:p>
          <a:endParaRPr lang="en-US"/>
        </a:p>
      </dgm:t>
    </dgm:pt>
    <dgm:pt modelId="{AAC35BDA-8852-984D-A820-19B4A588E0EA}" type="sibTrans" cxnId="{35ABA7B9-197D-704C-BE72-1535F454CE7B}">
      <dgm:prSet/>
      <dgm:spPr/>
      <dgm:t>
        <a:bodyPr/>
        <a:lstStyle/>
        <a:p>
          <a:endParaRPr lang="en-US"/>
        </a:p>
      </dgm:t>
    </dgm:pt>
    <dgm:pt modelId="{729E825E-8F06-E842-B28A-1A86E2B714E9}">
      <dgm:prSet phldrT="[Text]"/>
      <dgm:spPr>
        <a:solidFill>
          <a:srgbClr val="8497B0">
            <a:alpha val="65882"/>
          </a:srgb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Make Explicit</a:t>
          </a:r>
        </a:p>
      </dgm:t>
    </dgm:pt>
    <dgm:pt modelId="{7932FE17-5D16-2B4F-A8C4-0B6ACDF5CE40}" type="parTrans" cxnId="{70DC940B-341A-3645-A97F-A6A9D4B18398}">
      <dgm:prSet/>
      <dgm:spPr/>
      <dgm:t>
        <a:bodyPr/>
        <a:lstStyle/>
        <a:p>
          <a:endParaRPr lang="en-US"/>
        </a:p>
      </dgm:t>
    </dgm:pt>
    <dgm:pt modelId="{7FD51E7B-C9BC-6045-A8A7-9E6831A1B1A7}" type="sibTrans" cxnId="{70DC940B-341A-3645-A97F-A6A9D4B18398}">
      <dgm:prSet/>
      <dgm:spPr/>
      <dgm:t>
        <a:bodyPr/>
        <a:lstStyle/>
        <a:p>
          <a:endParaRPr lang="en-US"/>
        </a:p>
      </dgm:t>
    </dgm:pt>
    <dgm:pt modelId="{44F10824-522C-6442-9F14-25160D6F0A72}" type="pres">
      <dgm:prSet presAssocID="{685911B3-51DC-474F-B2D7-80CA23185C6B}" presName="Name0" presStyleCnt="0">
        <dgm:presLayoutVars>
          <dgm:dir/>
          <dgm:animLvl val="lvl"/>
          <dgm:resizeHandles val="exact"/>
        </dgm:presLayoutVars>
      </dgm:prSet>
      <dgm:spPr/>
    </dgm:pt>
    <dgm:pt modelId="{E5D679F7-83C8-6D43-BDC0-34F89A9D84C8}" type="pres">
      <dgm:prSet presAssocID="{DA46E07D-240B-5A44-903C-7996736908F2}" presName="parTxOnly" presStyleLbl="node1" presStyleIdx="0" presStyleCnt="4" custLinFactNeighborX="-1718">
        <dgm:presLayoutVars>
          <dgm:chMax val="0"/>
          <dgm:chPref val="0"/>
          <dgm:bulletEnabled val="1"/>
        </dgm:presLayoutVars>
      </dgm:prSet>
      <dgm:spPr/>
    </dgm:pt>
    <dgm:pt modelId="{8FC1DB7E-3316-ED44-BEC9-A7BEAAD5B9CD}" type="pres">
      <dgm:prSet presAssocID="{9118555C-B30D-2649-B9BA-B5DF06A69C78}" presName="parTxOnlySpace" presStyleCnt="0"/>
      <dgm:spPr/>
    </dgm:pt>
    <dgm:pt modelId="{86C483F6-349E-6F45-9BD0-E1CD589D773D}" type="pres">
      <dgm:prSet presAssocID="{BF00AA0A-E0B9-DF4D-9CB0-9A4C54AD26E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93EAF9-CDF2-0C44-BE78-32DDF96F8669}" type="pres">
      <dgm:prSet presAssocID="{92D9BFFF-5188-794C-8562-3F2ECC2878F1}" presName="parTxOnlySpace" presStyleCnt="0"/>
      <dgm:spPr/>
    </dgm:pt>
    <dgm:pt modelId="{13964D0C-D0DA-504D-9DE8-E4A1824A7DA1}" type="pres">
      <dgm:prSet presAssocID="{F4609961-9D1B-B74B-A8E1-BA3AAEC02CE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776816-09F8-F346-B680-AE5CDAD4FA42}" type="pres">
      <dgm:prSet presAssocID="{AAC35BDA-8852-984D-A820-19B4A588E0EA}" presName="parTxOnlySpace" presStyleCnt="0"/>
      <dgm:spPr/>
    </dgm:pt>
    <dgm:pt modelId="{D7A2B0C6-5AE1-7845-BA9A-F04BF254A88B}" type="pres">
      <dgm:prSet presAssocID="{729E825E-8F06-E842-B28A-1A86E2B714E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0DC940B-341A-3645-A97F-A6A9D4B18398}" srcId="{685911B3-51DC-474F-B2D7-80CA23185C6B}" destId="{729E825E-8F06-E842-B28A-1A86E2B714E9}" srcOrd="3" destOrd="0" parTransId="{7932FE17-5D16-2B4F-A8C4-0B6ACDF5CE40}" sibTransId="{7FD51E7B-C9BC-6045-A8A7-9E6831A1B1A7}"/>
    <dgm:cxn modelId="{55B5B017-CFF2-CD4D-A29C-10553830B561}" type="presOf" srcId="{F4609961-9D1B-B74B-A8E1-BA3AAEC02CE5}" destId="{13964D0C-D0DA-504D-9DE8-E4A1824A7DA1}" srcOrd="0" destOrd="0" presId="urn:microsoft.com/office/officeart/2005/8/layout/chevron1"/>
    <dgm:cxn modelId="{0FD1E930-DBC0-ED42-8CED-B32D893ABFAB}" type="presOf" srcId="{729E825E-8F06-E842-B28A-1A86E2B714E9}" destId="{D7A2B0C6-5AE1-7845-BA9A-F04BF254A88B}" srcOrd="0" destOrd="0" presId="urn:microsoft.com/office/officeart/2005/8/layout/chevron1"/>
    <dgm:cxn modelId="{66724C8B-857A-A74D-96E7-79219DC8BA9E}" type="presOf" srcId="{685911B3-51DC-474F-B2D7-80CA23185C6B}" destId="{44F10824-522C-6442-9F14-25160D6F0A72}" srcOrd="0" destOrd="0" presId="urn:microsoft.com/office/officeart/2005/8/layout/chevron1"/>
    <dgm:cxn modelId="{A8E1D9A9-A5E4-494B-96BB-9B5DA7E9FE84}" type="presOf" srcId="{BF00AA0A-E0B9-DF4D-9CB0-9A4C54AD26E5}" destId="{86C483F6-349E-6F45-9BD0-E1CD589D773D}" srcOrd="0" destOrd="0" presId="urn:microsoft.com/office/officeart/2005/8/layout/chevron1"/>
    <dgm:cxn modelId="{35ABA7B9-197D-704C-BE72-1535F454CE7B}" srcId="{685911B3-51DC-474F-B2D7-80CA23185C6B}" destId="{F4609961-9D1B-B74B-A8E1-BA3AAEC02CE5}" srcOrd="2" destOrd="0" parTransId="{25B2C38A-C09D-CB41-811A-984428EDB6DD}" sibTransId="{AAC35BDA-8852-984D-A820-19B4A588E0EA}"/>
    <dgm:cxn modelId="{69F92FC2-9552-AB4D-9137-7286E8583F6D}" type="presOf" srcId="{DA46E07D-240B-5A44-903C-7996736908F2}" destId="{E5D679F7-83C8-6D43-BDC0-34F89A9D84C8}" srcOrd="0" destOrd="0" presId="urn:microsoft.com/office/officeart/2005/8/layout/chevron1"/>
    <dgm:cxn modelId="{218ECFE9-83FE-2246-A858-FB807FAD544A}" srcId="{685911B3-51DC-474F-B2D7-80CA23185C6B}" destId="{DA46E07D-240B-5A44-903C-7996736908F2}" srcOrd="0" destOrd="0" parTransId="{A55E1433-4AEB-6C4F-83F9-EC28043C6494}" sibTransId="{9118555C-B30D-2649-B9BA-B5DF06A69C78}"/>
    <dgm:cxn modelId="{BC2C84F7-B7C4-D64B-862A-55B981C6E351}" srcId="{685911B3-51DC-474F-B2D7-80CA23185C6B}" destId="{BF00AA0A-E0B9-DF4D-9CB0-9A4C54AD26E5}" srcOrd="1" destOrd="0" parTransId="{9E8ED556-A65B-2645-B173-1738E5F01082}" sibTransId="{92D9BFFF-5188-794C-8562-3F2ECC2878F1}"/>
    <dgm:cxn modelId="{D6B5EB4A-2BCE-8544-9E2E-961625DE2722}" type="presParOf" srcId="{44F10824-522C-6442-9F14-25160D6F0A72}" destId="{E5D679F7-83C8-6D43-BDC0-34F89A9D84C8}" srcOrd="0" destOrd="0" presId="urn:microsoft.com/office/officeart/2005/8/layout/chevron1"/>
    <dgm:cxn modelId="{D0B5B174-10CA-DA4B-820A-384739748D08}" type="presParOf" srcId="{44F10824-522C-6442-9F14-25160D6F0A72}" destId="{8FC1DB7E-3316-ED44-BEC9-A7BEAAD5B9CD}" srcOrd="1" destOrd="0" presId="urn:microsoft.com/office/officeart/2005/8/layout/chevron1"/>
    <dgm:cxn modelId="{279F976E-1F84-5543-95D0-96F4A36CBF49}" type="presParOf" srcId="{44F10824-522C-6442-9F14-25160D6F0A72}" destId="{86C483F6-349E-6F45-9BD0-E1CD589D773D}" srcOrd="2" destOrd="0" presId="urn:microsoft.com/office/officeart/2005/8/layout/chevron1"/>
    <dgm:cxn modelId="{654E7ABD-422F-A947-B35B-0F02941D2088}" type="presParOf" srcId="{44F10824-522C-6442-9F14-25160D6F0A72}" destId="{B393EAF9-CDF2-0C44-BE78-32DDF96F8669}" srcOrd="3" destOrd="0" presId="urn:microsoft.com/office/officeart/2005/8/layout/chevron1"/>
    <dgm:cxn modelId="{000D01C4-6FCF-1F4D-B160-4CDD1BC6A569}" type="presParOf" srcId="{44F10824-522C-6442-9F14-25160D6F0A72}" destId="{13964D0C-D0DA-504D-9DE8-E4A1824A7DA1}" srcOrd="4" destOrd="0" presId="urn:microsoft.com/office/officeart/2005/8/layout/chevron1"/>
    <dgm:cxn modelId="{410CBDE6-57DD-224F-8506-4FE191D69420}" type="presParOf" srcId="{44F10824-522C-6442-9F14-25160D6F0A72}" destId="{30776816-09F8-F346-B680-AE5CDAD4FA42}" srcOrd="5" destOrd="0" presId="urn:microsoft.com/office/officeart/2005/8/layout/chevron1"/>
    <dgm:cxn modelId="{8597D502-E8E2-2A40-8AA8-D0414D19FFF2}" type="presParOf" srcId="{44F10824-522C-6442-9F14-25160D6F0A72}" destId="{D7A2B0C6-5AE1-7845-BA9A-F04BF254A88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679F7-83C8-6D43-BDC0-34F89A9D84C8}">
      <dsp:nvSpPr>
        <dsp:cNvPr id="0" name=""/>
        <dsp:cNvSpPr/>
      </dsp:nvSpPr>
      <dsp:spPr>
        <a:xfrm>
          <a:off x="0" y="240808"/>
          <a:ext cx="2194718" cy="8778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Establish</a:t>
          </a:r>
        </a:p>
      </dsp:txBody>
      <dsp:txXfrm>
        <a:off x="438944" y="240808"/>
        <a:ext cx="1316831" cy="877887"/>
      </dsp:txXfrm>
    </dsp:sp>
    <dsp:sp modelId="{86C483F6-349E-6F45-9BD0-E1CD589D773D}">
      <dsp:nvSpPr>
        <dsp:cNvPr id="0" name=""/>
        <dsp:cNvSpPr/>
      </dsp:nvSpPr>
      <dsp:spPr>
        <a:xfrm>
          <a:off x="1979017" y="240808"/>
          <a:ext cx="2194718" cy="877887"/>
        </a:xfrm>
        <a:prstGeom prst="chevron">
          <a:avLst/>
        </a:prstGeom>
        <a:solidFill>
          <a:srgbClr val="AC7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Grapple Toss</a:t>
          </a:r>
        </a:p>
      </dsp:txBody>
      <dsp:txXfrm>
        <a:off x="2417961" y="240808"/>
        <a:ext cx="1316831" cy="877887"/>
      </dsp:txXfrm>
    </dsp:sp>
    <dsp:sp modelId="{13964D0C-D0DA-504D-9DE8-E4A1824A7DA1}">
      <dsp:nvSpPr>
        <dsp:cNvPr id="0" name=""/>
        <dsp:cNvSpPr/>
      </dsp:nvSpPr>
      <dsp:spPr>
        <a:xfrm>
          <a:off x="3954264" y="240808"/>
          <a:ext cx="2194718" cy="877887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 val="6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Conduct</a:t>
          </a:r>
        </a:p>
      </dsp:txBody>
      <dsp:txXfrm>
        <a:off x="4393208" y="240808"/>
        <a:ext cx="1316831" cy="877887"/>
      </dsp:txXfrm>
    </dsp:sp>
    <dsp:sp modelId="{D7A2B0C6-5AE1-7845-BA9A-F04BF254A88B}">
      <dsp:nvSpPr>
        <dsp:cNvPr id="0" name=""/>
        <dsp:cNvSpPr/>
      </dsp:nvSpPr>
      <dsp:spPr>
        <a:xfrm>
          <a:off x="5929510" y="240808"/>
          <a:ext cx="2194718" cy="877887"/>
        </a:xfrm>
        <a:prstGeom prst="chevron">
          <a:avLst/>
        </a:prstGeom>
        <a:solidFill>
          <a:srgbClr val="8497B0">
            <a:alpha val="6588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Make Explicit</a:t>
          </a:r>
        </a:p>
      </dsp:txBody>
      <dsp:txXfrm>
        <a:off x="6368454" y="240808"/>
        <a:ext cx="1316831" cy="87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246D-DE48-5542-BCB1-CA9671BA2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A662C-89D7-EC4D-9064-9710A6930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9DC2-EF8E-2949-B2DD-BCEEC2A4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1923-B9EB-994B-92CF-BC7CC274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AE3AC-8817-5B4A-9B1A-FC2738A3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A5A5-9B12-8A4E-BC9B-E28AA662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B5523-1757-7646-96A7-61B4AA49D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D4C60-919B-FC48-BF40-985ED6A1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727ED-E0E1-CD43-9727-40CC346A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F00F5-8D39-3B41-8EBE-FAF23E28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4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115AD-423D-5C4E-8FE9-B425C7A37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E3ED3-127B-214E-88C1-E1CF3034A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DF189-7E75-6F40-93EA-DD37ECC4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7AAE8-8C07-F041-8570-4917DDD5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72E09-9A22-2C4A-BD59-6F39E56E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4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835-FA5C-684A-BB6C-B1D27EA9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57AC2-FC72-0A49-A9AB-24911827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58568-A8A6-BD4B-8F23-A6953BBC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12B21-4758-B440-83BD-83915FFA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2BB5-31B9-C646-B58B-A8FEF9F1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1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5D58-B367-D640-916E-83611325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582F1-EAEE-1741-9937-1A84E813C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1326-4676-9541-82EB-FE71DADB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D4621-F765-204A-82AC-8F55257E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63F20-821A-DB47-93FC-0770853F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9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2E22-F9D2-AF47-9B7A-90FD1EF1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5AA75-F1E5-6146-A684-B3F500630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4BF5D-1A0C-274C-AA77-25662D172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17ABD-51BA-4241-A9FE-09A94426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CFEA9-E45B-7947-9943-1F1C8D26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74ADA-7775-B143-A40E-4EB1B36D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B037-CBF0-8344-84DD-D926ECD8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51DE1-B469-8248-965A-DEFA36A5F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0554-75A2-E84F-9E51-D75B6F5E1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403CE-F259-E44B-9DA5-03620229F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FD6E8-C109-EC4F-B1A0-332A2936C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16120-E3F0-8045-B440-A28B7E0A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17479-DB44-7C46-BA24-96BA1EA8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2267A-FA2A-5F4B-A2AC-CF50FCD1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7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AA01-8403-A94D-A4B7-E9673FCD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29E34-C7D5-B54F-A67B-DE5D61EB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D5D63-63CF-454F-9E49-64B546D6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AC9D8-9D62-304D-8148-C08AB09B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77B73-8289-6C4D-AC5B-4B9989CF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374D1-26BB-D34B-86ED-C7FF7151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8F92B-82F0-4F4F-9E04-5C4D6271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3836-6CF5-9A40-A391-53C0FB34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E8C5A-F0C9-234D-954A-C44E426C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E20B0-5E21-0D43-B116-6D3696DA5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BCD40-6D22-464B-8858-46901C11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3E5C9-95A2-A84D-9DE3-2E372C57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E1910-AFE4-9C49-9455-BA09D1A5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7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7107-0226-154E-A2D1-3DCF5CBB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E61BB-A0F7-E743-A6B8-AFCE65188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99D85-3B3B-AE4A-8562-EEC019910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C1C8F-8C8E-7045-8638-2F48B1AD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89928-6378-6649-9F09-7FA07735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50D4A-07C0-304E-ADD5-22FA64D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9981B-4943-884C-90BB-BA1B6406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5404C-8793-9A41-BBA7-9FBF0B1A9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414E-5DCF-A047-90B0-E08B5B5F2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3B0C-1920-E948-84AF-1DE11482218B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E3F26-D081-D244-9A8A-9AF4B780B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CEA02-6BAD-3A4D-A0AE-6AEA3AD33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27513-B065-FD46-B975-F0AD24D6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6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291F6D-22B8-8241-90EF-BD5B6828F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18" y="163285"/>
            <a:ext cx="884901" cy="8849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2EC4D4-5CC8-4B4A-B2DF-811F94583018}"/>
              </a:ext>
            </a:extLst>
          </p:cNvPr>
          <p:cNvSpPr txBox="1"/>
          <p:nvPr/>
        </p:nvSpPr>
        <p:spPr>
          <a:xfrm>
            <a:off x="8434546" y="278094"/>
            <a:ext cx="275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800" dirty="0">
                <a:latin typeface="Cambria" panose="02040503050406030204" pitchFamily="18" charset="0"/>
              </a:rPr>
              <a:t>This work was funded in part by the National Science Foundation (NSF) under Grant Nos. 1720613, 1720566, &amp; 1720410. Any opinions, findings, and conclusions or recommendations expressed here are those of the authors and do not necessarily reflect the views of the NSF.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6D077F-97C9-734E-9FFF-DBCFCFF344BD}"/>
              </a:ext>
            </a:extLst>
          </p:cNvPr>
          <p:cNvSpPr txBox="1"/>
          <p:nvPr/>
        </p:nvSpPr>
        <p:spPr>
          <a:xfrm>
            <a:off x="3644360" y="242236"/>
            <a:ext cx="4688475" cy="707886"/>
          </a:xfrm>
          <a:custGeom>
            <a:avLst/>
            <a:gdLst>
              <a:gd name="connsiteX0" fmla="*/ 0 w 4688475"/>
              <a:gd name="connsiteY0" fmla="*/ 0 h 707886"/>
              <a:gd name="connsiteX1" fmla="*/ 622897 w 4688475"/>
              <a:gd name="connsiteY1" fmla="*/ 0 h 707886"/>
              <a:gd name="connsiteX2" fmla="*/ 1152025 w 4688475"/>
              <a:gd name="connsiteY2" fmla="*/ 0 h 707886"/>
              <a:gd name="connsiteX3" fmla="*/ 1915577 w 4688475"/>
              <a:gd name="connsiteY3" fmla="*/ 0 h 707886"/>
              <a:gd name="connsiteX4" fmla="*/ 2538474 w 4688475"/>
              <a:gd name="connsiteY4" fmla="*/ 0 h 707886"/>
              <a:gd name="connsiteX5" fmla="*/ 3161372 w 4688475"/>
              <a:gd name="connsiteY5" fmla="*/ 0 h 707886"/>
              <a:gd name="connsiteX6" fmla="*/ 3924923 w 4688475"/>
              <a:gd name="connsiteY6" fmla="*/ 0 h 707886"/>
              <a:gd name="connsiteX7" fmla="*/ 4688475 w 4688475"/>
              <a:gd name="connsiteY7" fmla="*/ 0 h 707886"/>
              <a:gd name="connsiteX8" fmla="*/ 4688475 w 4688475"/>
              <a:gd name="connsiteY8" fmla="*/ 368101 h 707886"/>
              <a:gd name="connsiteX9" fmla="*/ 4688475 w 4688475"/>
              <a:gd name="connsiteY9" fmla="*/ 707886 h 707886"/>
              <a:gd name="connsiteX10" fmla="*/ 4112462 w 4688475"/>
              <a:gd name="connsiteY10" fmla="*/ 707886 h 707886"/>
              <a:gd name="connsiteX11" fmla="*/ 3442680 w 4688475"/>
              <a:gd name="connsiteY11" fmla="*/ 707886 h 707886"/>
              <a:gd name="connsiteX12" fmla="*/ 2819783 w 4688475"/>
              <a:gd name="connsiteY12" fmla="*/ 707886 h 707886"/>
              <a:gd name="connsiteX13" fmla="*/ 2056231 w 4688475"/>
              <a:gd name="connsiteY13" fmla="*/ 707886 h 707886"/>
              <a:gd name="connsiteX14" fmla="*/ 1292680 w 4688475"/>
              <a:gd name="connsiteY14" fmla="*/ 707886 h 707886"/>
              <a:gd name="connsiteX15" fmla="*/ 716667 w 4688475"/>
              <a:gd name="connsiteY15" fmla="*/ 707886 h 707886"/>
              <a:gd name="connsiteX16" fmla="*/ 0 w 4688475"/>
              <a:gd name="connsiteY16" fmla="*/ 707886 h 707886"/>
              <a:gd name="connsiteX17" fmla="*/ 0 w 4688475"/>
              <a:gd name="connsiteY17" fmla="*/ 339785 h 707886"/>
              <a:gd name="connsiteX18" fmla="*/ 0 w 4688475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88475" h="707886" extrusionOk="0">
                <a:moveTo>
                  <a:pt x="0" y="0"/>
                </a:moveTo>
                <a:cubicBezTo>
                  <a:pt x="141567" y="18274"/>
                  <a:pt x="362395" y="-28854"/>
                  <a:pt x="622897" y="0"/>
                </a:cubicBezTo>
                <a:cubicBezTo>
                  <a:pt x="883399" y="28854"/>
                  <a:pt x="929742" y="14704"/>
                  <a:pt x="1152025" y="0"/>
                </a:cubicBezTo>
                <a:cubicBezTo>
                  <a:pt x="1374308" y="-14704"/>
                  <a:pt x="1626180" y="17341"/>
                  <a:pt x="1915577" y="0"/>
                </a:cubicBezTo>
                <a:cubicBezTo>
                  <a:pt x="2204974" y="-17341"/>
                  <a:pt x="2373918" y="7129"/>
                  <a:pt x="2538474" y="0"/>
                </a:cubicBezTo>
                <a:cubicBezTo>
                  <a:pt x="2703030" y="-7129"/>
                  <a:pt x="2980707" y="4017"/>
                  <a:pt x="3161372" y="0"/>
                </a:cubicBezTo>
                <a:cubicBezTo>
                  <a:pt x="3342037" y="-4017"/>
                  <a:pt x="3688002" y="-13876"/>
                  <a:pt x="3924923" y="0"/>
                </a:cubicBezTo>
                <a:cubicBezTo>
                  <a:pt x="4161844" y="13876"/>
                  <a:pt x="4514056" y="23344"/>
                  <a:pt x="4688475" y="0"/>
                </a:cubicBezTo>
                <a:cubicBezTo>
                  <a:pt x="4680470" y="119443"/>
                  <a:pt x="4680689" y="285700"/>
                  <a:pt x="4688475" y="368101"/>
                </a:cubicBezTo>
                <a:cubicBezTo>
                  <a:pt x="4696261" y="450502"/>
                  <a:pt x="4699066" y="629692"/>
                  <a:pt x="4688475" y="707886"/>
                </a:cubicBezTo>
                <a:cubicBezTo>
                  <a:pt x="4512202" y="695648"/>
                  <a:pt x="4272382" y="712832"/>
                  <a:pt x="4112462" y="707886"/>
                </a:cubicBezTo>
                <a:cubicBezTo>
                  <a:pt x="3952542" y="702940"/>
                  <a:pt x="3720975" y="698293"/>
                  <a:pt x="3442680" y="707886"/>
                </a:cubicBezTo>
                <a:cubicBezTo>
                  <a:pt x="3164385" y="717479"/>
                  <a:pt x="2973647" y="677658"/>
                  <a:pt x="2819783" y="707886"/>
                </a:cubicBezTo>
                <a:cubicBezTo>
                  <a:pt x="2665919" y="738114"/>
                  <a:pt x="2432870" y="698226"/>
                  <a:pt x="2056231" y="707886"/>
                </a:cubicBezTo>
                <a:cubicBezTo>
                  <a:pt x="1679592" y="717546"/>
                  <a:pt x="1607633" y="726217"/>
                  <a:pt x="1292680" y="707886"/>
                </a:cubicBezTo>
                <a:cubicBezTo>
                  <a:pt x="977727" y="689555"/>
                  <a:pt x="844414" y="723739"/>
                  <a:pt x="716667" y="707886"/>
                </a:cubicBezTo>
                <a:cubicBezTo>
                  <a:pt x="588920" y="692033"/>
                  <a:pt x="257129" y="702395"/>
                  <a:pt x="0" y="707886"/>
                </a:cubicBezTo>
                <a:cubicBezTo>
                  <a:pt x="-18310" y="617100"/>
                  <a:pt x="11905" y="497217"/>
                  <a:pt x="0" y="339785"/>
                </a:cubicBezTo>
                <a:cubicBezTo>
                  <a:pt x="-11905" y="182353"/>
                  <a:pt x="-11116" y="148898"/>
                  <a:pt x="0" y="0"/>
                </a:cubicBezTo>
                <a:close/>
              </a:path>
            </a:pathLst>
          </a:custGeom>
          <a:noFill/>
          <a:ln w="34925" cmpd="sng">
            <a:solidFill>
              <a:srgbClr val="7C051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C1417"/>
                </a:solidFill>
                <a:latin typeface="Garamond" panose="02020404030301010803" pitchFamily="18" charset="0"/>
              </a:rPr>
              <a:t>Building on MOSTs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1D3614-115B-A547-B00D-3267AF2E786C}"/>
              </a:ext>
            </a:extLst>
          </p:cNvPr>
          <p:cNvSpPr txBox="1"/>
          <p:nvPr/>
        </p:nvSpPr>
        <p:spPr>
          <a:xfrm>
            <a:off x="64956" y="310823"/>
            <a:ext cx="3747515" cy="10926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100" b="1" dirty="0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Keith Leatham</a:t>
            </a:r>
          </a:p>
          <a:p>
            <a:r>
              <a:rPr lang="en-US" sz="900" dirty="0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Brigham Young University</a:t>
            </a:r>
            <a:endParaRPr lang="en-US" sz="900" baseline="30000" dirty="0">
              <a:solidFill>
                <a:schemeClr val="tx2">
                  <a:satMod val="13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100" b="1" dirty="0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Shari </a:t>
            </a:r>
            <a:r>
              <a:rPr lang="en-US" sz="1100" b="1" dirty="0" err="1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Stockero</a:t>
            </a:r>
            <a:endParaRPr lang="en-US" sz="1100" b="1" dirty="0">
              <a:solidFill>
                <a:schemeClr val="tx2">
                  <a:satMod val="13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900" dirty="0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Michigan Tech University</a:t>
            </a:r>
          </a:p>
          <a:p>
            <a:endParaRPr lang="en-US" sz="1200" b="1" dirty="0">
              <a:solidFill>
                <a:schemeClr val="tx2">
                  <a:satMod val="130000"/>
                </a:schemeClr>
              </a:solidFill>
              <a:latin typeface="Cambria" panose="02040503050406030204" pitchFamily="18" charset="0"/>
            </a:endParaRPr>
          </a:p>
          <a:p>
            <a:endParaRPr lang="en-US" sz="1200" b="1" dirty="0">
              <a:solidFill>
                <a:schemeClr val="tx2">
                  <a:satMod val="13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100" b="1" dirty="0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Blake Peterson</a:t>
            </a:r>
          </a:p>
          <a:p>
            <a:r>
              <a:rPr lang="en-US" sz="900" dirty="0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Brigham Young University</a:t>
            </a:r>
          </a:p>
          <a:p>
            <a:r>
              <a:rPr lang="en-US" sz="1100" b="1" dirty="0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Laura Van </a:t>
            </a:r>
            <a:r>
              <a:rPr lang="en-US" sz="1100" b="1" dirty="0" err="1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Zoest</a:t>
            </a:r>
            <a:endParaRPr lang="en-US" sz="1100" b="1" dirty="0">
              <a:solidFill>
                <a:schemeClr val="tx2">
                  <a:satMod val="13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900" dirty="0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Western Michigan University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4C60EF-12B8-F140-B5FC-C15D45591D2D}"/>
              </a:ext>
            </a:extLst>
          </p:cNvPr>
          <p:cNvGrpSpPr/>
          <p:nvPr/>
        </p:nvGrpSpPr>
        <p:grpSpPr>
          <a:xfrm>
            <a:off x="711311" y="1025229"/>
            <a:ext cx="10682876" cy="1359505"/>
            <a:chOff x="120181" y="985980"/>
            <a:chExt cx="10682876" cy="13595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34E97F-E9C8-264D-B654-C81715DAD45E}"/>
                </a:ext>
              </a:extLst>
            </p:cNvPr>
            <p:cNvGrpSpPr/>
            <p:nvPr/>
          </p:nvGrpSpPr>
          <p:grpSpPr>
            <a:xfrm>
              <a:off x="1388941" y="985980"/>
              <a:ext cx="9414116" cy="1359505"/>
              <a:chOff x="1823570" y="948265"/>
              <a:chExt cx="9414116" cy="1359505"/>
            </a:xfrm>
          </p:grpSpPr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A13A392B-3BFE-2D4B-8602-270A7ACE52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3570" y="1003045"/>
                <a:ext cx="1286116" cy="124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FE8F403F-C1F0-F046-9982-970A5FF3206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91030357"/>
                  </p:ext>
                </p:extLst>
              </p:nvPr>
            </p:nvGraphicFramePr>
            <p:xfrm>
              <a:off x="3109686" y="948265"/>
              <a:ext cx="8128000" cy="13595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BD2FB3-5337-8744-B577-B419E5D07128}"/>
                </a:ext>
              </a:extLst>
            </p:cNvPr>
            <p:cNvSpPr txBox="1"/>
            <p:nvPr/>
          </p:nvSpPr>
          <p:spPr>
            <a:xfrm>
              <a:off x="120181" y="1127123"/>
              <a:ext cx="15054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5088"/>
              <a:r>
                <a:rPr lang="en-US" sz="1600" b="1" dirty="0"/>
                <a:t>M</a:t>
              </a:r>
              <a:r>
                <a:rPr lang="en-US" sz="1600" dirty="0"/>
                <a:t>athematical</a:t>
              </a:r>
            </a:p>
            <a:p>
              <a:r>
                <a:rPr lang="en-US" sz="1600" b="1" dirty="0"/>
                <a:t>O</a:t>
              </a:r>
              <a:r>
                <a:rPr lang="en-US" sz="1600" dirty="0"/>
                <a:t>pportunities</a:t>
              </a:r>
            </a:p>
            <a:p>
              <a:pPr marL="231775"/>
              <a:r>
                <a:rPr lang="en-US" sz="1600" dirty="0"/>
                <a:t>in </a:t>
              </a:r>
              <a:r>
                <a:rPr lang="en-US" sz="1600" b="1" dirty="0"/>
                <a:t>S</a:t>
              </a:r>
              <a:r>
                <a:rPr lang="en-US" sz="1600" dirty="0"/>
                <a:t>tudent</a:t>
              </a:r>
            </a:p>
            <a:p>
              <a:pPr marL="463550"/>
              <a:r>
                <a:rPr lang="en-US" sz="1600" b="1" dirty="0"/>
                <a:t>T</a:t>
              </a:r>
              <a:r>
                <a:rPr lang="en-US" sz="1600" dirty="0"/>
                <a:t>hinking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3783CB-B306-9042-9C93-ADE5AAC8E63C}"/>
              </a:ext>
            </a:extLst>
          </p:cNvPr>
          <p:cNvGrpSpPr/>
          <p:nvPr/>
        </p:nvGrpSpPr>
        <p:grpSpPr>
          <a:xfrm>
            <a:off x="242664" y="3064704"/>
            <a:ext cx="11706671" cy="3687698"/>
            <a:chOff x="234368" y="3007016"/>
            <a:chExt cx="11706671" cy="36876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93F526D-8013-284A-BFA0-99763E9E8FC8}"/>
                </a:ext>
              </a:extLst>
            </p:cNvPr>
            <p:cNvGrpSpPr/>
            <p:nvPr/>
          </p:nvGrpSpPr>
          <p:grpSpPr>
            <a:xfrm>
              <a:off x="234368" y="3054020"/>
              <a:ext cx="3173636" cy="3640694"/>
              <a:chOff x="-282146" y="241338"/>
              <a:chExt cx="2194718" cy="877887"/>
            </a:xfrm>
          </p:grpSpPr>
          <p:sp>
            <p:nvSpPr>
              <p:cNvPr id="21" name="Chevron 20">
                <a:extLst>
                  <a:ext uri="{FF2B5EF4-FFF2-40B4-BE49-F238E27FC236}">
                    <a16:creationId xmlns:a16="http://schemas.microsoft.com/office/drawing/2014/main" id="{7D06CAA2-70FC-C348-9F0F-4545A760F9D7}"/>
                  </a:ext>
                </a:extLst>
              </p:cNvPr>
              <p:cNvSpPr/>
              <p:nvPr/>
            </p:nvSpPr>
            <p:spPr>
              <a:xfrm>
                <a:off x="-282146" y="241338"/>
                <a:ext cx="2194718" cy="877887"/>
              </a:xfrm>
              <a:prstGeom prst="chevron">
                <a:avLst>
                  <a:gd name="adj" fmla="val 1755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Chevron 4">
                <a:extLst>
                  <a:ext uri="{FF2B5EF4-FFF2-40B4-BE49-F238E27FC236}">
                    <a16:creationId xmlns:a16="http://schemas.microsoft.com/office/drawing/2014/main" id="{2F30E67B-E001-154D-92DA-12ED5FBFEA6D}"/>
                  </a:ext>
                </a:extLst>
              </p:cNvPr>
              <p:cNvSpPr txBox="1"/>
              <p:nvPr/>
            </p:nvSpPr>
            <p:spPr>
              <a:xfrm>
                <a:off x="119451" y="248999"/>
                <a:ext cx="1412374" cy="8608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010" tIns="25337" rIns="25337" bIns="25337" numCol="1" spcCol="1270" anchor="t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900" b="1" kern="1200" dirty="0">
                    <a:solidFill>
                      <a:schemeClr val="tx1"/>
                    </a:solidFill>
                  </a:rPr>
                  <a:t>Establish</a:t>
                </a:r>
              </a:p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i="1" dirty="0">
                    <a:solidFill>
                      <a:schemeClr val="tx1"/>
                    </a:solidFill>
                  </a:rPr>
                  <a:t>Make the MOST clear</a:t>
                </a:r>
              </a:p>
              <a:p>
                <a:pPr marL="120650" lvl="0" indent="-12065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Establish Precision</a:t>
                </a:r>
              </a:p>
              <a:p>
                <a:pPr marL="352425" lvl="2" indent="-12065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Clarify for clarity</a:t>
                </a:r>
              </a:p>
              <a:p>
                <a:pPr marL="352425" lvl="2" indent="-12065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Expand for completeness</a:t>
                </a:r>
              </a:p>
              <a:p>
                <a:pPr marL="352425" lvl="2" indent="-12065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Hone for conciseness</a:t>
                </a:r>
              </a:p>
              <a:p>
                <a:pPr marL="120650" indent="-12065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Establish the Object</a:t>
                </a:r>
              </a:p>
              <a:p>
                <a:pPr marL="352425" lvl="2" indent="-12065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Re-present the object (e.g., create a public record)</a:t>
                </a:r>
              </a:p>
              <a:p>
                <a:pPr marL="352425" lvl="2" indent="-12065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Refer to the object (e.g., naming)</a:t>
                </a:r>
              </a:p>
              <a:p>
                <a:pPr marL="120650" indent="-12065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Establish the Intellectual Need</a:t>
                </a:r>
                <a:endParaRPr lang="en-US" sz="1900" dirty="0">
                  <a:solidFill>
                    <a:schemeClr val="tx1"/>
                  </a:solidFill>
                </a:endParaRPr>
              </a:p>
              <a:p>
                <a:pPr marL="800100" lvl="1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endParaRPr lang="en-US" sz="1900" dirty="0">
                  <a:solidFill>
                    <a:schemeClr val="tx1"/>
                  </a:solidFill>
                </a:endParaRPr>
              </a:p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00" dirty="0">
                  <a:solidFill>
                    <a:schemeClr val="tx1"/>
                  </a:solidFill>
                </a:endParaRPr>
              </a:p>
              <a:p>
                <a:pPr marL="0" lvl="0" indent="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900" kern="1200" dirty="0"/>
              </a:p>
            </p:txBody>
          </p:sp>
        </p:grp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444DDEE3-60F9-EA4D-9FD6-B755084B7E64}"/>
                </a:ext>
              </a:extLst>
            </p:cNvPr>
            <p:cNvSpPr/>
            <p:nvPr/>
          </p:nvSpPr>
          <p:spPr>
            <a:xfrm>
              <a:off x="3078713" y="3038352"/>
              <a:ext cx="3173636" cy="3640695"/>
            </a:xfrm>
            <a:prstGeom prst="chevron">
              <a:avLst>
                <a:gd name="adj" fmla="val 17554"/>
              </a:avLst>
            </a:prstGeom>
            <a:solidFill>
              <a:srgbClr val="AC746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Chevron 26">
              <a:extLst>
                <a:ext uri="{FF2B5EF4-FFF2-40B4-BE49-F238E27FC236}">
                  <a16:creationId xmlns:a16="http://schemas.microsoft.com/office/drawing/2014/main" id="{21301B03-3A88-B344-81BB-A00EF4EDC7FE}"/>
                </a:ext>
              </a:extLst>
            </p:cNvPr>
            <p:cNvSpPr/>
            <p:nvPr/>
          </p:nvSpPr>
          <p:spPr>
            <a:xfrm>
              <a:off x="5923058" y="3022684"/>
              <a:ext cx="3173636" cy="3640695"/>
            </a:xfrm>
            <a:prstGeom prst="chevron">
              <a:avLst>
                <a:gd name="adj" fmla="val 17554"/>
              </a:avLst>
            </a:prstGeom>
            <a:solidFill>
              <a:srgbClr val="C994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Chevron 29">
              <a:extLst>
                <a:ext uri="{FF2B5EF4-FFF2-40B4-BE49-F238E27FC236}">
                  <a16:creationId xmlns:a16="http://schemas.microsoft.com/office/drawing/2014/main" id="{C8A22450-0522-BF49-A8E3-62B3E95A4E74}"/>
                </a:ext>
              </a:extLst>
            </p:cNvPr>
            <p:cNvSpPr/>
            <p:nvPr/>
          </p:nvSpPr>
          <p:spPr>
            <a:xfrm>
              <a:off x="8767403" y="3007016"/>
              <a:ext cx="3173636" cy="3640695"/>
            </a:xfrm>
            <a:prstGeom prst="chevron">
              <a:avLst>
                <a:gd name="adj" fmla="val 17554"/>
              </a:avLst>
            </a:prstGeom>
            <a:solidFill>
              <a:srgbClr val="A6B1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Chevron 4">
            <a:extLst>
              <a:ext uri="{FF2B5EF4-FFF2-40B4-BE49-F238E27FC236}">
                <a16:creationId xmlns:a16="http://schemas.microsoft.com/office/drawing/2014/main" id="{194336CD-548B-D143-9778-91C5D63E8BB8}"/>
              </a:ext>
            </a:extLst>
          </p:cNvPr>
          <p:cNvSpPr txBox="1"/>
          <p:nvPr/>
        </p:nvSpPr>
        <p:spPr>
          <a:xfrm>
            <a:off x="3565934" y="3126235"/>
            <a:ext cx="2276043" cy="35699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010" tIns="25337" rIns="25337" bIns="25337" numCol="1" spcCol="1270" anchor="t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1" kern="1200" dirty="0">
                <a:solidFill>
                  <a:schemeClr val="tx1"/>
                </a:solidFill>
              </a:rPr>
              <a:t>Grapple Toss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i="1" dirty="0">
                <a:solidFill>
                  <a:schemeClr val="tx1"/>
                </a:solidFill>
              </a:rPr>
              <a:t>Offer the MOST to the class with parameters that put them in a sense making situation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Student questions: What do you think, can a linear equation have more than one y-intercept?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Student ”errors and sensemaking”: What do you find mathematically compelling or conflicting about…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Multiple student solutions: How can you decide which of these options are correct?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marL="8001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dirty="0">
              <a:solidFill>
                <a:schemeClr val="tx1"/>
              </a:solidFill>
            </a:endParaRPr>
          </a:p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 dirty="0"/>
          </a:p>
        </p:txBody>
      </p:sp>
      <p:sp>
        <p:nvSpPr>
          <p:cNvPr id="33" name="Chevron 4">
            <a:extLst>
              <a:ext uri="{FF2B5EF4-FFF2-40B4-BE49-F238E27FC236}">
                <a16:creationId xmlns:a16="http://schemas.microsoft.com/office/drawing/2014/main" id="{C320EC9B-DC9F-4A47-BE47-141F849090E2}"/>
              </a:ext>
            </a:extLst>
          </p:cNvPr>
          <p:cNvSpPr txBox="1"/>
          <p:nvPr/>
        </p:nvSpPr>
        <p:spPr>
          <a:xfrm>
            <a:off x="6439399" y="3103016"/>
            <a:ext cx="2236250" cy="35699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010" tIns="25337" rIns="25337" bIns="25337" numCol="1" spcCol="1270" anchor="t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1" kern="1200" dirty="0">
                <a:solidFill>
                  <a:schemeClr val="tx1"/>
                </a:solidFill>
              </a:rPr>
              <a:t>Conduct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i="1">
                <a:solidFill>
                  <a:schemeClr val="tx1"/>
                </a:solidFill>
              </a:rPr>
              <a:t>Conduct </a:t>
            </a:r>
            <a:r>
              <a:rPr lang="en-US" sz="1900" i="1" dirty="0">
                <a:solidFill>
                  <a:schemeClr val="tx1"/>
                </a:solidFill>
              </a:rPr>
              <a:t>a whole- class discussion in which students collaboratively make sense of the MOST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Discern whether contributions are MOST-related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Put aside tangential thinking 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Establish MOST-related contributions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Connect MOST-related contributions to the MOST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Toss connection back to the class to make sense of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marL="8001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dirty="0">
              <a:solidFill>
                <a:schemeClr val="tx1"/>
              </a:solidFill>
            </a:endParaRPr>
          </a:p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 dirty="0"/>
          </a:p>
        </p:txBody>
      </p:sp>
      <p:sp>
        <p:nvSpPr>
          <p:cNvPr id="34" name="Chevron 4">
            <a:extLst>
              <a:ext uri="{FF2B5EF4-FFF2-40B4-BE49-F238E27FC236}">
                <a16:creationId xmlns:a16="http://schemas.microsoft.com/office/drawing/2014/main" id="{83C82303-B315-704D-8BFA-9D621493A918}"/>
              </a:ext>
            </a:extLst>
          </p:cNvPr>
          <p:cNvSpPr txBox="1"/>
          <p:nvPr/>
        </p:nvSpPr>
        <p:spPr>
          <a:xfrm>
            <a:off x="9315322" y="3094588"/>
            <a:ext cx="2236250" cy="35699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010" tIns="25337" rIns="25337" bIns="25337" numCol="1" spcCol="1270" anchor="t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b="1" kern="1200" dirty="0">
                <a:solidFill>
                  <a:schemeClr val="tx1"/>
                </a:solidFill>
              </a:rPr>
              <a:t>Make Explicit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i="1" dirty="0">
                <a:solidFill>
                  <a:schemeClr val="tx1"/>
                </a:solidFill>
              </a:rPr>
              <a:t>Facilitate the extraction and articulation of the mathematics of the MOST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Resolve the MOST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Weave together MOST-related contributions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Provide language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Transition back/onward</a:t>
            </a: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20650" lvl="0" indent="-12065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marL="8001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dirty="0">
              <a:solidFill>
                <a:schemeClr val="tx1"/>
              </a:solidFill>
            </a:endParaRPr>
          </a:p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2F7EB-D0D7-0942-913C-2F9C6E3860BA}"/>
              </a:ext>
            </a:extLst>
          </p:cNvPr>
          <p:cNvSpPr txBox="1"/>
          <p:nvPr/>
        </p:nvSpPr>
        <p:spPr>
          <a:xfrm>
            <a:off x="614140" y="129142"/>
            <a:ext cx="1786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>
                <a:solidFill>
                  <a:schemeClr val="tx2">
                    <a:satMod val="130000"/>
                  </a:schemeClr>
                </a:solidFill>
                <a:latin typeface="Cambria" panose="02040503050406030204" pitchFamily="18" charset="0"/>
              </a:rPr>
              <a:t>Principal Investigators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CB6985-BFA9-564A-9C84-D49FE6E9AA99}"/>
              </a:ext>
            </a:extLst>
          </p:cNvPr>
          <p:cNvGrpSpPr/>
          <p:nvPr/>
        </p:nvGrpSpPr>
        <p:grpSpPr>
          <a:xfrm>
            <a:off x="3918450" y="2313058"/>
            <a:ext cx="6804428" cy="584775"/>
            <a:chOff x="3644360" y="2315333"/>
            <a:chExt cx="6804428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1CB17D-237A-A046-AD06-878C530480F5}"/>
                </a:ext>
              </a:extLst>
            </p:cNvPr>
            <p:cNvSpPr txBox="1"/>
            <p:nvPr/>
          </p:nvSpPr>
          <p:spPr>
            <a:xfrm>
              <a:off x="3663784" y="2315333"/>
              <a:ext cx="678500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The teaching practice of building on a MOST </a:t>
              </a:r>
              <a:r>
                <a:rPr lang="en-US" sz="1600" dirty="0"/>
                <a:t>is engaging the class in making sense of the MOST in order to better understand the mathematics of the MOST.</a:t>
              </a:r>
            </a:p>
          </p:txBody>
        </p:sp>
        <p:sp>
          <p:nvSpPr>
            <p:cNvPr id="6" name="Double Bracket 5">
              <a:extLst>
                <a:ext uri="{FF2B5EF4-FFF2-40B4-BE49-F238E27FC236}">
                  <a16:creationId xmlns:a16="http://schemas.microsoft.com/office/drawing/2014/main" id="{6890EBBC-6294-7947-A153-C42DE3658847}"/>
                </a:ext>
              </a:extLst>
            </p:cNvPr>
            <p:cNvSpPr/>
            <p:nvPr/>
          </p:nvSpPr>
          <p:spPr>
            <a:xfrm>
              <a:off x="3644360" y="2338148"/>
              <a:ext cx="6785005" cy="539147"/>
            </a:xfrm>
            <a:prstGeom prst="bracketPair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0BD708-54D1-0944-B1CB-A2CD95E53C16}"/>
              </a:ext>
            </a:extLst>
          </p:cNvPr>
          <p:cNvGrpSpPr/>
          <p:nvPr/>
        </p:nvGrpSpPr>
        <p:grpSpPr>
          <a:xfrm>
            <a:off x="223242" y="2309149"/>
            <a:ext cx="3570104" cy="584775"/>
            <a:chOff x="44488" y="2309241"/>
            <a:chExt cx="357010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941F35-7158-8D41-841F-C89A3885342D}"/>
                </a:ext>
              </a:extLst>
            </p:cNvPr>
            <p:cNvSpPr txBox="1"/>
            <p:nvPr/>
          </p:nvSpPr>
          <p:spPr>
            <a:xfrm>
              <a:off x="44488" y="2309241"/>
              <a:ext cx="357010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MOSTs are high-leverage instances of student thinking (“teachable moments”).</a:t>
              </a:r>
            </a:p>
          </p:txBody>
        </p:sp>
        <p:sp>
          <p:nvSpPr>
            <p:cNvPr id="28" name="Double Bracket 27">
              <a:extLst>
                <a:ext uri="{FF2B5EF4-FFF2-40B4-BE49-F238E27FC236}">
                  <a16:creationId xmlns:a16="http://schemas.microsoft.com/office/drawing/2014/main" id="{19AF71C2-0E70-844A-B56C-840F97D4E7ED}"/>
                </a:ext>
              </a:extLst>
            </p:cNvPr>
            <p:cNvSpPr/>
            <p:nvPr/>
          </p:nvSpPr>
          <p:spPr>
            <a:xfrm>
              <a:off x="63911" y="2340182"/>
              <a:ext cx="3502024" cy="539147"/>
            </a:xfrm>
            <a:prstGeom prst="bracketPair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46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0D466C1-ADF7-1842-97A0-98EF7B56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" y="1745805"/>
            <a:ext cx="11999526" cy="338986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A9992-768C-284D-9D31-5624116C932F}"/>
              </a:ext>
            </a:extLst>
          </p:cNvPr>
          <p:cNvSpPr txBox="1"/>
          <p:nvPr/>
        </p:nvSpPr>
        <p:spPr>
          <a:xfrm>
            <a:off x="3453306" y="515155"/>
            <a:ext cx="573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MOST Analytic Framework</a:t>
            </a:r>
          </a:p>
        </p:txBody>
      </p:sp>
    </p:spTree>
    <p:extLst>
      <p:ext uri="{BB962C8B-B14F-4D97-AF65-F5344CB8AC3E}">
        <p14:creationId xmlns:p14="http://schemas.microsoft.com/office/powerpoint/2010/main" val="428912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315</Words>
  <Application>Microsoft Macintosh PowerPoint</Application>
  <PresentationFormat>Widescreen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Garamond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Leatham</dc:creator>
  <cp:lastModifiedBy>Keith Leatham</cp:lastModifiedBy>
  <cp:revision>26</cp:revision>
  <dcterms:created xsi:type="dcterms:W3CDTF">2021-05-25T22:58:32Z</dcterms:created>
  <dcterms:modified xsi:type="dcterms:W3CDTF">2021-06-07T18:29:39Z</dcterms:modified>
</cp:coreProperties>
</file>