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43" r:id="rId2"/>
  </p:sldMasterIdLst>
  <p:notesMasterIdLst>
    <p:notesMasterId r:id="rId22"/>
  </p:notesMasterIdLst>
  <p:handoutMasterIdLst>
    <p:handoutMasterId r:id="rId23"/>
  </p:handoutMasterIdLst>
  <p:sldIdLst>
    <p:sldId id="331" r:id="rId3"/>
    <p:sldId id="555" r:id="rId4"/>
    <p:sldId id="556" r:id="rId5"/>
    <p:sldId id="584" r:id="rId6"/>
    <p:sldId id="583" r:id="rId7"/>
    <p:sldId id="585" r:id="rId8"/>
    <p:sldId id="582" r:id="rId9"/>
    <p:sldId id="564" r:id="rId10"/>
    <p:sldId id="579" r:id="rId11"/>
    <p:sldId id="576" r:id="rId12"/>
    <p:sldId id="568" r:id="rId13"/>
    <p:sldId id="569" r:id="rId14"/>
    <p:sldId id="559" r:id="rId15"/>
    <p:sldId id="588" r:id="rId16"/>
    <p:sldId id="572" r:id="rId17"/>
    <p:sldId id="550" r:id="rId18"/>
    <p:sldId id="590" r:id="rId19"/>
    <p:sldId id="562" r:id="rId20"/>
    <p:sldId id="558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2"/>
    <a:srgbClr val="00CC00"/>
    <a:srgbClr val="F71334"/>
    <a:srgbClr val="56F218"/>
    <a:srgbClr val="F9FBA3"/>
    <a:srgbClr val="9BC3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6833" autoAdjust="0"/>
  </p:normalViewPr>
  <p:slideViewPr>
    <p:cSldViewPr>
      <p:cViewPr varScale="1">
        <p:scale>
          <a:sx n="76" d="100"/>
          <a:sy n="76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74" y="-84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2400"/>
            <a:ext cx="7010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Indonesia Presentation -- 2009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764588"/>
            <a:ext cx="7010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84785C8-ED27-405C-936D-222C9DAD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0FFF391-52FA-43B9-9D53-1A073F06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70AA2-D74D-4B54-B101-0C30BD5E533C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00B58-A9CC-4A96-ADD4-9DD1C1EC0F64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FA6E09-911B-4423-8462-6B84DC7400BD}" type="slidenum">
              <a:rPr lang="en-US" sz="1200" b="0"/>
              <a:pPr algn="r"/>
              <a:t>3</a:t>
            </a:fld>
            <a:endParaRPr lang="en-US" sz="1200" b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CC51A-5780-41CF-BC89-A61712A44164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ecker\Office\ETE\ETE Graphics\ete_logo.ep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172200"/>
            <a:ext cx="10604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8478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3911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9175-7580-41A1-B55F-7F68DB9A8A29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9616-64E7-4B50-97DE-3C2CE1854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D3B3-B42B-48BA-AF25-DAD76B34C34B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A28B-B61A-4910-B92A-461169FD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03D0-8EC8-4903-8139-DD5517E5D369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0405-E085-45DC-B0FE-C9CC7075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1C9F-0550-42BD-AB4A-56D430479E62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3E10-B714-498F-8083-BAB2D49FB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40FA-A939-409B-B877-0AD1798815C0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1DE0-CF60-4FD5-AFD3-6864FE7A6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02E7-BDC5-411F-A8FE-B1A5EDB827F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A606-4E79-4964-AB30-D386BDB9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4B3E-707D-4E8F-A180-2B6E974CC00C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1A7A-8844-4BBF-AE60-7A17C1814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2D8D-5F3C-4B4A-8B4B-4C64572049A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1DF-B321-4D02-9240-5FDBA95E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B416-C100-474B-9D81-A1F8D7E7973A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42EA-A411-4F91-AF57-2EA5E616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EE32-D2F0-4B7F-B5A5-C506A22A27D2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0675-0F21-4F39-949F-65A85A96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678A-2E1C-406C-A758-EFD6DF79FD84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1FAA-ADBA-4EC9-B82F-1495C350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59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075" name="Picture 13" descr="stri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89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USU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6248400"/>
            <a:ext cx="1981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9BC347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9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99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99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99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99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99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99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99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99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353E60-6C7B-402A-AD54-502847D60170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827CD-1163-4E34-A05B-8CF5BCC3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"/>
            <a:ext cx="7924800" cy="182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Teacher Preparation Programs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Engineering and Technology Education: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Putting the T&amp;E in STEM”</a:t>
            </a:r>
            <a:endParaRPr lang="en-US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3600" b="1" dirty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76400" y="3657600"/>
            <a:ext cx="7010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Kurt Becker</a:t>
            </a: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Professor, Department Head</a:t>
            </a: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Engineering and Technology Education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Utah State University</a:t>
            </a:r>
          </a:p>
          <a:p>
            <a:pPr algn="ctr">
              <a:spcBef>
                <a:spcPts val="0"/>
              </a:spcBef>
              <a:defRPr/>
            </a:pP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2286000"/>
            <a:ext cx="65532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</a:rPr>
              <a:t>National Center for Engineering and Technology Education (NCETE)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000" b="0"/>
              <a:t>NCETE a collaborative network of scholars with backgrounds in technology education, engineering, and related fields. The mission is to build capacity in technology education and to </a:t>
            </a:r>
            <a:r>
              <a:rPr lang="en-US" sz="2000" b="0">
                <a:solidFill>
                  <a:srgbClr val="FF0000"/>
                </a:solidFill>
              </a:rPr>
              <a:t>improve the understanding of the learning and teaching of high school students and teachers as they apply engineering design processes to technological problems</a:t>
            </a:r>
            <a:r>
              <a:rPr lang="en-US" sz="2000" b="0"/>
              <a:t>.</a:t>
            </a:r>
            <a:r>
              <a:rPr lang="en-US" sz="2400" b="0"/>
              <a:t> </a:t>
            </a:r>
          </a:p>
        </p:txBody>
      </p:sp>
      <p:pic>
        <p:nvPicPr>
          <p:cNvPr id="15363" name="Picture 5" descr="home_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6981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657600" y="5334000"/>
            <a:ext cx="272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www.ncete.org</a:t>
            </a:r>
          </a:p>
        </p:txBody>
      </p:sp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153025"/>
            <a:ext cx="792163" cy="749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5992"/>
                </a:solidFill>
                <a:latin typeface="Arial" charset="0"/>
              </a:rPr>
              <a:t>Comparison of Design Process</a:t>
            </a:r>
            <a:br>
              <a:rPr lang="en-US" sz="4000" b="1" smtClean="0">
                <a:solidFill>
                  <a:srgbClr val="005992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5992"/>
                </a:solidFill>
                <a:latin typeface="Arial" charset="0"/>
              </a:rPr>
              <a:t>(Hailey, Becker, Erickson, Thomas, 2005)</a:t>
            </a:r>
            <a:endParaRPr lang="en-US" sz="4000" b="1" smtClean="0">
              <a:solidFill>
                <a:srgbClr val="005992"/>
              </a:solidFill>
              <a:latin typeface="Arial" charset="0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Engineering Design Process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smtClean="0"/>
              <a:t>(Eide, Jenison, Mashaw, Northup, 2001)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 the Need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Define Problem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Search for Solutions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 Constraints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Specify Evaluation Criteria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Generate Alternative Solutions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Analysis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Mathematical Predictions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Optimization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Decision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Create a Working Model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Design Specifications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39624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Technology Education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Design Process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smtClean="0"/>
              <a:t>(Standards for Technological Literacy, 2000)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Defining a Problem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Brainstorming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Researching &amp; Generating Ideas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Identifying Criteria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Specifying Constraints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Exploring Possibilities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Selecting an Approach and Develop a Design Proposal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Building a Model or Prototype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Testing &amp; Evaluating the Design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Refining the Design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Communicating Results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133600"/>
            <a:ext cx="342900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724400" y="2133600"/>
            <a:ext cx="396240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7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7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7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7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7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7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7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7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78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78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8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8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8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8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8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8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87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87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87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87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87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87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87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  <p:bldP spid="1187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724400" y="3810000"/>
            <a:ext cx="38100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4038600"/>
            <a:ext cx="3276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5992"/>
                </a:solidFill>
                <a:latin typeface="Arial" charset="0"/>
              </a:rPr>
              <a:t>Comparison of Design Process</a:t>
            </a:r>
            <a:br>
              <a:rPr lang="en-US" sz="4000" b="1" smtClean="0">
                <a:solidFill>
                  <a:srgbClr val="005992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5992"/>
                </a:solidFill>
                <a:latin typeface="Arial" charset="0"/>
              </a:rPr>
              <a:t>(Hailey, Becker, Erickson, Thomas, 2005</a:t>
            </a:r>
            <a:r>
              <a:rPr lang="en-US" sz="1200" b="1" smtClean="0">
                <a:solidFill>
                  <a:srgbClr val="005992"/>
                </a:solidFill>
                <a:latin typeface="Arial" charset="0"/>
              </a:rPr>
              <a:t>)</a:t>
            </a:r>
            <a:r>
              <a:rPr lang="en-US" sz="4000" smtClean="0">
                <a:solidFill>
                  <a:srgbClr val="005992"/>
                </a:solidFill>
                <a:latin typeface="Arial" charset="0"/>
              </a:rPr>
              <a:t/>
            </a:r>
            <a:br>
              <a:rPr lang="en-US" sz="4000" smtClean="0">
                <a:solidFill>
                  <a:srgbClr val="005992"/>
                </a:solidFill>
                <a:latin typeface="Arial" charset="0"/>
              </a:rPr>
            </a:br>
            <a:endParaRPr lang="en-US" sz="4000" smtClean="0">
              <a:solidFill>
                <a:srgbClr val="005992"/>
              </a:solidFill>
              <a:latin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9624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Engineering Design Process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smtClean="0"/>
              <a:t>(Eide, Jenison, Mashaw, Northup, 2001)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 the Need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Define Problem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Search for Solutions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 Constraints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Specify Evaluation Criteria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Generate Alternative Solutions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Analysis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Mathematical Predictions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Optimization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Decision 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b="1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Create a Working Model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Design Specifications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39624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Technology Education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0000"/>
                </a:solidFill>
              </a:rPr>
              <a:t>Design Process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smtClean="0"/>
              <a:t>(Standards for Technological Literacy, 2000)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Defining a Problem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Brainstorming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Researching &amp; Generating Ideas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Identifying Criteria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Specifying Constraints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Exploring Possibilities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b="1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Selecting an Approach and Develop a Design Proposal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u="sng" smtClean="0"/>
              <a:t>Building a Model or Prototype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Testing &amp; Evaluating the Design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smtClean="0"/>
              <a:t>Refining the Design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>
                <a:solidFill>
                  <a:schemeClr val="tx1"/>
                </a:solidFill>
              </a:rPr>
              <a:t>Communicating Results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62000" y="2133600"/>
            <a:ext cx="34290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4648200" y="2133600"/>
            <a:ext cx="39624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2672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4267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23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Problems with Existing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7010400" cy="4581525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defRPr/>
            </a:pPr>
            <a:r>
              <a:rPr lang="en-US" sz="2800" b="1" dirty="0" smtClean="0"/>
              <a:t>Technology Education - Use trial &amp; error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sz="2800" b="1" dirty="0" smtClean="0"/>
              <a:t>Mathematics &amp; Science – Teachers struggled with teaching open ended engineering problems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sz="2800" b="1" dirty="0" smtClean="0"/>
              <a:t>Teachers struggle with teaching engineering concepts</a:t>
            </a:r>
          </a:p>
          <a:p>
            <a:pPr marL="228600" indent="-228600">
              <a:spcBef>
                <a:spcPts val="600"/>
              </a:spcBef>
              <a:defRPr/>
            </a:pPr>
            <a:endParaRPr lang="en-US" sz="2800" b="1" dirty="0" smtClean="0"/>
          </a:p>
          <a:p>
            <a:pPr marL="228600" indent="-228600"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18436" name="Picture 8" descr="C:\Documents and Settings\Kurt Becker\Desktop\ETE Images\ETE PIX\ETE Avi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306888"/>
            <a:ext cx="1092200" cy="164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23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Utah State University</a:t>
            </a: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Pre-Service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934200" cy="3362325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defRPr/>
            </a:pPr>
            <a:r>
              <a:rPr lang="en-US" b="1" dirty="0" smtClean="0"/>
              <a:t>Curricular Changes</a:t>
            </a:r>
          </a:p>
          <a:p>
            <a:pPr marL="628650" lvl="1" indent="-228600">
              <a:spcBef>
                <a:spcPts val="600"/>
              </a:spcBef>
              <a:defRPr/>
            </a:pPr>
            <a:r>
              <a:rPr lang="en-US" sz="2400" b="1" dirty="0" smtClean="0"/>
              <a:t>changed course requirements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b="1" dirty="0" smtClean="0"/>
              <a:t>Course Modifications</a:t>
            </a:r>
          </a:p>
          <a:p>
            <a:pPr marL="628650" lvl="1" indent="-228600">
              <a:spcBef>
                <a:spcPts val="600"/>
              </a:spcBef>
              <a:defRPr/>
            </a:pPr>
            <a:r>
              <a:rPr lang="en-US" sz="2400" b="1" dirty="0" smtClean="0"/>
              <a:t>Added engineering design component to each technical course </a:t>
            </a:r>
            <a:endParaRPr lang="en-US" sz="2400" dirty="0" smtClean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60525" y="1143000"/>
          <a:ext cx="3749675" cy="4783138"/>
        </p:xfrm>
        <a:graphic>
          <a:graphicData uri="http://schemas.openxmlformats.org/presentationml/2006/ole">
            <p:oleObj spid="_x0000_s1026" name="Worksheet" r:id="rId3" imgW="6048332" imgH="7715207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0175" y="152400"/>
            <a:ext cx="77438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and Technology Education Program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5943600" y="1752600"/>
            <a:ext cx="27701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Math Requirements</a:t>
            </a:r>
          </a:p>
          <a:p>
            <a:endParaRPr lang="en-US"/>
          </a:p>
          <a:p>
            <a:r>
              <a:rPr lang="en-US"/>
              <a:t>Trigonometry</a:t>
            </a:r>
          </a:p>
          <a:p>
            <a:r>
              <a:rPr lang="en-US"/>
              <a:t>College Algebra</a:t>
            </a:r>
          </a:p>
          <a:p>
            <a:endParaRPr lang="en-US"/>
          </a:p>
          <a:p>
            <a:r>
              <a:rPr lang="en-US" u="sng"/>
              <a:t>Other Requirements</a:t>
            </a:r>
          </a:p>
          <a:p>
            <a:endParaRPr lang="en-US"/>
          </a:p>
          <a:p>
            <a:r>
              <a:rPr lang="en-US"/>
              <a:t>Physics for Technology</a:t>
            </a:r>
          </a:p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23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USU’s Technology Education Pre-Service Program</a:t>
            </a:r>
          </a:p>
        </p:txBody>
      </p:sp>
      <p:pic>
        <p:nvPicPr>
          <p:cNvPr id="2052" name="Picture 11" descr="C:\Documents and Settings\Kurt Becker\Desktop\ETE PIX\ETE Robot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75" y="4343400"/>
            <a:ext cx="1430338" cy="157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1371600"/>
          <a:ext cx="3702050" cy="4581525"/>
        </p:xfrm>
        <a:graphic>
          <a:graphicData uri="http://schemas.openxmlformats.org/presentationml/2006/ole">
            <p:oleObj spid="_x0000_s2050" name="Worksheet" r:id="rId5" imgW="6724780" imgH="8334375" progId="Excel.Sheet.8">
              <p:embed/>
            </p:oleObj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943600" y="1752600"/>
            <a:ext cx="24034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Math Requirements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Calculus I</a:t>
            </a:r>
          </a:p>
          <a:p>
            <a:pPr>
              <a:buFont typeface="Arial" charset="0"/>
              <a:buChar char="•"/>
            </a:pPr>
            <a:r>
              <a:rPr lang="en-US"/>
              <a:t>  Calculus II</a:t>
            </a:r>
          </a:p>
          <a:p>
            <a:endParaRPr lang="en-US"/>
          </a:p>
          <a:p>
            <a:r>
              <a:rPr lang="en-US" u="sng"/>
              <a:t>Other Requirements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Physics</a:t>
            </a:r>
          </a:p>
          <a:p>
            <a:pPr>
              <a:buFont typeface="Arial" charset="0"/>
              <a:buChar char="•"/>
            </a:pPr>
            <a:r>
              <a:rPr lang="en-US"/>
              <a:t>  Chemistry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Statics</a:t>
            </a:r>
          </a:p>
          <a:p>
            <a:pPr>
              <a:buFont typeface="Arial" charset="0"/>
              <a:buChar char="•"/>
            </a:pPr>
            <a:r>
              <a:rPr lang="en-US"/>
              <a:t>  Dynamics</a:t>
            </a:r>
          </a:p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23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Reasons for Change</a:t>
            </a:r>
            <a:endParaRPr lang="en-US" b="1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705600" cy="4581525"/>
          </a:xfrm>
        </p:spPr>
        <p:txBody>
          <a:bodyPr/>
          <a:lstStyle/>
          <a:p>
            <a:pPr marL="228600" indent="-228600">
              <a:spcBef>
                <a:spcPts val="600"/>
              </a:spcBef>
            </a:pPr>
            <a:r>
              <a:rPr lang="en-US" sz="2400" b="1" smtClean="0">
                <a:solidFill>
                  <a:schemeClr val="tx1"/>
                </a:solidFill>
              </a:rPr>
              <a:t>Prepare</a:t>
            </a:r>
            <a:r>
              <a:rPr lang="en-US" sz="2400" b="1" smtClean="0"/>
              <a:t> the next generation of teacher who can truly teach engineering.</a:t>
            </a:r>
          </a:p>
          <a:p>
            <a:pPr marL="228600" indent="-228600">
              <a:spcBef>
                <a:spcPts val="600"/>
              </a:spcBef>
              <a:buFontTx/>
              <a:buNone/>
            </a:pPr>
            <a:endParaRPr lang="en-US" sz="800" b="1" smtClean="0"/>
          </a:p>
          <a:p>
            <a:pPr marL="228600" indent="-228600">
              <a:spcBef>
                <a:spcPts val="600"/>
              </a:spcBef>
            </a:pPr>
            <a:r>
              <a:rPr lang="en-US" sz="2400" b="1" smtClean="0">
                <a:solidFill>
                  <a:schemeClr val="tx1"/>
                </a:solidFill>
              </a:rPr>
              <a:t>Increase Rigor</a:t>
            </a:r>
            <a:r>
              <a:rPr lang="en-US" sz="2400" b="1" smtClean="0"/>
              <a:t> – Students from engineering and other majors would take a look at our course curriculum and move on.</a:t>
            </a:r>
          </a:p>
          <a:p>
            <a:pPr marL="228600" indent="-228600">
              <a:spcBef>
                <a:spcPts val="600"/>
              </a:spcBef>
              <a:buFontTx/>
              <a:buNone/>
            </a:pPr>
            <a:endParaRPr lang="en-US" sz="800" b="1" smtClean="0">
              <a:solidFill>
                <a:schemeClr val="tx1"/>
              </a:solidFill>
            </a:endParaRPr>
          </a:p>
          <a:p>
            <a:pPr marL="228600" indent="-228600">
              <a:spcBef>
                <a:spcPts val="600"/>
              </a:spcBef>
            </a:pPr>
            <a:r>
              <a:rPr lang="en-US" sz="2400" b="1" smtClean="0">
                <a:solidFill>
                  <a:schemeClr val="tx1"/>
                </a:solidFill>
              </a:rPr>
              <a:t>STEM Integration </a:t>
            </a:r>
            <a:r>
              <a:rPr lang="en-US" sz="2400" b="1" smtClean="0"/>
              <a:t>– Teachers with a skill set to do a better job with integrating science and math into engineering and technology. </a:t>
            </a:r>
          </a:p>
          <a:p>
            <a:pPr marL="228600" indent="-228600">
              <a:spcBef>
                <a:spcPts val="600"/>
              </a:spcBef>
              <a:buFontTx/>
              <a:buNone/>
            </a:pPr>
            <a:endParaRPr lang="en-US" sz="800" b="1" smtClean="0"/>
          </a:p>
          <a:p>
            <a:pPr marL="228600" indent="-228600">
              <a:spcBef>
                <a:spcPts val="600"/>
              </a:spcBef>
            </a:pPr>
            <a:endParaRPr lang="en-US" sz="280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848600" cy="1238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Issues &amp; Challenges</a:t>
            </a:r>
            <a:endParaRPr lang="en-US" b="1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705600" cy="4581525"/>
          </a:xfrm>
        </p:spPr>
        <p:txBody>
          <a:bodyPr/>
          <a:lstStyle/>
          <a:p>
            <a:pPr marL="228600" indent="-228600">
              <a:spcBef>
                <a:spcPts val="600"/>
              </a:spcBef>
            </a:pPr>
            <a:r>
              <a:rPr lang="en-US" sz="2400" b="1" smtClean="0">
                <a:solidFill>
                  <a:schemeClr val="tx1"/>
                </a:solidFill>
              </a:rPr>
              <a:t>Recruitment</a:t>
            </a:r>
            <a:r>
              <a:rPr lang="en-US" sz="2400" b="1" smtClean="0"/>
              <a:t> - We are working on the premise that: </a:t>
            </a:r>
            <a:r>
              <a:rPr lang="en-US" sz="2400" b="1" smtClean="0">
                <a:solidFill>
                  <a:schemeClr val="tx1"/>
                </a:solidFill>
              </a:rPr>
              <a:t>“If we build It, they will come”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2000" b="1" smtClean="0">
                <a:solidFill>
                  <a:schemeClr val="tx1"/>
                </a:solidFill>
              </a:rPr>
              <a:t>math, science, engineering,</a:t>
            </a:r>
          </a:p>
          <a:p>
            <a:pPr marL="228600" indent="-228600">
              <a:spcBef>
                <a:spcPts val="600"/>
              </a:spcBef>
            </a:pPr>
            <a:endParaRPr lang="en-US" sz="2400" b="1" smtClean="0"/>
          </a:p>
          <a:p>
            <a:pPr marL="228600" indent="-228600">
              <a:spcBef>
                <a:spcPts val="600"/>
              </a:spcBef>
            </a:pPr>
            <a:r>
              <a:rPr lang="en-US" sz="2400" b="1" smtClean="0">
                <a:solidFill>
                  <a:schemeClr val="tx1"/>
                </a:solidFill>
              </a:rPr>
              <a:t>Student Support </a:t>
            </a:r>
            <a:r>
              <a:rPr lang="en-US" sz="2400" b="1" smtClean="0"/>
              <a:t>for foundational courses (Calculus, Statics, Dynamics</a:t>
            </a:r>
            <a:r>
              <a:rPr lang="en-US" sz="2000" b="1" smtClean="0"/>
              <a:t>) </a:t>
            </a:r>
          </a:p>
          <a:p>
            <a:pPr marL="228600" indent="-228600">
              <a:spcBef>
                <a:spcPts val="600"/>
              </a:spcBef>
            </a:pPr>
            <a:endParaRPr lang="en-US" sz="2000" b="1" smtClean="0"/>
          </a:p>
          <a:p>
            <a:pPr marL="228600" indent="-228600">
              <a:spcBef>
                <a:spcPts val="600"/>
              </a:spcBef>
            </a:pPr>
            <a:r>
              <a:rPr lang="en-US" sz="2400" b="1" smtClean="0"/>
              <a:t>Will this new breed of student be successful?</a:t>
            </a:r>
            <a:endParaRPr lang="en-US" sz="240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505200" y="2057400"/>
            <a:ext cx="3279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accent2"/>
                </a:solidFill>
              </a:rPr>
              <a:t>Thank You</a:t>
            </a:r>
          </a:p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33600" y="44196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5992"/>
                </a:solidFill>
              </a:rPr>
              <a:t>Department of Engineering and Technology Education</a:t>
            </a:r>
          </a:p>
          <a:p>
            <a:pPr algn="ctr"/>
            <a:r>
              <a:rPr lang="en-US" sz="2400"/>
              <a:t>www.ete.usu.edu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571750" cy="1801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71" name="Picture 12" descr="Review of EE -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1646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Engineering - Global Calls to Action</a:t>
            </a:r>
          </a:p>
        </p:txBody>
      </p:sp>
      <p:pic>
        <p:nvPicPr>
          <p:cNvPr id="7173" name="Picture 4" descr="Purple me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17272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5" descr="03090964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86000"/>
            <a:ext cx="1638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409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971800"/>
            <a:ext cx="16716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209800"/>
            <a:ext cx="1589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18440719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3200400"/>
            <a:ext cx="1589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086547587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810000"/>
            <a:ext cx="1400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3810000"/>
            <a:ext cx="1681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1752600" y="57150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“Business as usual” will not get us there</a:t>
            </a: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7239000" y="99060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“Education as usual” will not get us there</a:t>
            </a:r>
          </a:p>
        </p:txBody>
      </p:sp>
      <p:pic>
        <p:nvPicPr>
          <p:cNvPr id="7182" name="Picture 14" descr="C:\Users\Kurt Becker\Desktop\0309137780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3886200"/>
            <a:ext cx="14827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C:\Users\Kurt Becker\Desktop\030909162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990600"/>
            <a:ext cx="1066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C:\Users\Kurt Becker\Desktop\0309119340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914400"/>
            <a:ext cx="11049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228600"/>
            <a:ext cx="7467600" cy="2209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Why Change?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981200" y="4800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752600" y="1295400"/>
            <a:ext cx="6934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000" b="0"/>
              <a:t>The call for a transformation in how engineers are educated is well documented. The need for change: </a:t>
            </a:r>
            <a:r>
              <a:rPr lang="en-US" sz="2000"/>
              <a:t>American students’ declining interest in engineering and/or STEM as a major, low engineering retention rates, the need for a diverse engineering workforce, the effects of rapid technological change and globalization</a:t>
            </a:r>
            <a:r>
              <a:rPr lang="en-US" sz="2000" b="0"/>
              <a:t>.</a:t>
            </a:r>
          </a:p>
          <a:p>
            <a:pPr algn="just">
              <a:buFont typeface="Arial" charset="0"/>
              <a:buNone/>
            </a:pPr>
            <a:endParaRPr lang="en-US" sz="2000" b="0"/>
          </a:p>
          <a:p>
            <a:pPr algn="just">
              <a:buFont typeface="Arial" charset="0"/>
              <a:buNone/>
            </a:pPr>
            <a:r>
              <a:rPr lang="en-US" b="0" i="1"/>
              <a:t>ASEE’s Engineering Dean’s Council and the Corporate Roundtable (1994); the National Research Council (1995); the National Academy of Engineering (2002 and later); and the National Science Foundation. </a:t>
            </a:r>
          </a:p>
        </p:txBody>
      </p:sp>
      <p:pic>
        <p:nvPicPr>
          <p:cNvPr id="8197" name="Picture 16" descr="C:\Users\Kurt Becker\Desktop\03090916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419600"/>
            <a:ext cx="1066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848600" cy="12573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Benefits of K-12 Engineering Education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858000" cy="4400550"/>
          </a:xfrm>
        </p:spPr>
        <p:txBody>
          <a:bodyPr/>
          <a:lstStyle/>
          <a:p>
            <a:r>
              <a:rPr lang="en-US" sz="2800" smtClean="0"/>
              <a:t>Improve learning and achievement in science and mathematics;</a:t>
            </a:r>
          </a:p>
          <a:p>
            <a:r>
              <a:rPr lang="en-US" sz="2800" smtClean="0"/>
              <a:t>Increase awareness of engineering and the work of engineers;</a:t>
            </a:r>
          </a:p>
          <a:p>
            <a:r>
              <a:rPr lang="en-US" sz="2800" smtClean="0"/>
              <a:t>Understanding of and the ability to engage in engineering design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	(Engineering in K-12 Education, NAE, 2009</a:t>
            </a:r>
            <a:r>
              <a:rPr lang="en-US" sz="1800" smtClean="0"/>
              <a:t>)</a:t>
            </a:r>
          </a:p>
          <a:p>
            <a:endParaRPr lang="en-US" smtClean="0"/>
          </a:p>
        </p:txBody>
      </p:sp>
      <p:pic>
        <p:nvPicPr>
          <p:cNvPr id="9220" name="Picture 14" descr="C:\Users\Kurt Becker\Desktop\03091377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86200"/>
            <a:ext cx="13271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848600" cy="12573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Who Will Teach Engineering at the Secondary Level?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858000" cy="4400550"/>
          </a:xfrm>
        </p:spPr>
        <p:txBody>
          <a:bodyPr/>
          <a:lstStyle/>
          <a:p>
            <a:r>
              <a:rPr lang="en-US" sz="2800" smtClean="0"/>
              <a:t>Currently engineering education at the secondary level is taught by </a:t>
            </a:r>
            <a:r>
              <a:rPr lang="en-US" sz="2800" smtClean="0">
                <a:solidFill>
                  <a:schemeClr val="tx1"/>
                </a:solidFill>
              </a:rPr>
              <a:t>math, science, physics, and technology education teachers</a:t>
            </a:r>
            <a:r>
              <a:rPr lang="en-US" sz="2800" smtClean="0"/>
              <a:t>.</a:t>
            </a:r>
          </a:p>
          <a:p>
            <a:pPr>
              <a:buFontTx/>
              <a:buNone/>
            </a:pPr>
            <a:endParaRPr lang="en-US" sz="800" smtClean="0"/>
          </a:p>
          <a:p>
            <a:r>
              <a:rPr lang="en-US" sz="2800" smtClean="0">
                <a:solidFill>
                  <a:schemeClr val="tx1"/>
                </a:solidFill>
              </a:rPr>
              <a:t>Technology education </a:t>
            </a:r>
            <a:r>
              <a:rPr lang="en-US" sz="2800" smtClean="0"/>
              <a:t>teachers are the predominant group teaching engineering.</a:t>
            </a:r>
          </a:p>
          <a:p>
            <a:endParaRPr lang="en-US" sz="1600" smtClean="0"/>
          </a:p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184650"/>
            <a:ext cx="156051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848600" cy="12573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Engineering and Technology Education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858000" cy="44005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Why?</a:t>
            </a:r>
            <a:r>
              <a:rPr lang="en-US" sz="2400" smtClean="0"/>
              <a:t> </a:t>
            </a:r>
          </a:p>
          <a:p>
            <a:r>
              <a:rPr lang="en-US" sz="2400" smtClean="0"/>
              <a:t>Infrastructure is in place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smtClean="0"/>
              <a:t>Buildings, classrooms &amp; laboratories</a:t>
            </a:r>
          </a:p>
          <a:p>
            <a:pPr marL="628650" lvl="1" indent="-228600">
              <a:spcBef>
                <a:spcPts val="600"/>
              </a:spcBef>
            </a:pPr>
            <a:r>
              <a:rPr lang="en-US" sz="1800" smtClean="0"/>
              <a:t>Programs in high schools and junior high schools</a:t>
            </a:r>
          </a:p>
          <a:p>
            <a:r>
              <a:rPr lang="en-US" sz="2400" smtClean="0"/>
              <a:t>Technology Education –  has a great overlap with engineering (design component)</a:t>
            </a:r>
          </a:p>
          <a:p>
            <a:r>
              <a:rPr lang="en-US" sz="2400" smtClean="0"/>
              <a:t>Ill-structured creative problem solving</a:t>
            </a:r>
          </a:p>
          <a:p>
            <a:r>
              <a:rPr lang="en-US" sz="2400" smtClean="0"/>
              <a:t>Standards for Technological Literacy are in place </a:t>
            </a:r>
            <a:r>
              <a:rPr lang="en-US" sz="1800" smtClean="0"/>
              <a:t>(STL, 2000)</a:t>
            </a:r>
            <a:endParaRPr lang="en-US" sz="2400" smtClean="0"/>
          </a:p>
          <a:p>
            <a:r>
              <a:rPr lang="en-US" sz="2400" smtClean="0"/>
              <a:t>Secondary Licensure (6 – 12)</a:t>
            </a:r>
          </a:p>
          <a:p>
            <a:endParaRPr lang="en-US" sz="1600" smtClean="0"/>
          </a:p>
          <a:p>
            <a:endParaRPr 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144000" cy="9906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Engineering and Technology Education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00200" y="1066800"/>
            <a:ext cx="6096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>
              <a:solidFill>
                <a:srgbClr val="005992"/>
              </a:solidFill>
            </a:endParaRPr>
          </a:p>
          <a:p>
            <a:pPr eaLnBrk="0" hangingPunct="0"/>
            <a:r>
              <a:rPr lang="en-US" sz="2000">
                <a:solidFill>
                  <a:srgbClr val="005992"/>
                </a:solidFill>
                <a:cs typeface="Arial" charset="0"/>
              </a:rPr>
              <a:t>The Engineering and Technology Education degree consists of courses in the following areas:   </a:t>
            </a:r>
          </a:p>
          <a:p>
            <a:pPr eaLnBrk="0" hangingPunct="0"/>
            <a:endParaRPr lang="en-US" sz="2000">
              <a:solidFill>
                <a:srgbClr val="005992"/>
              </a:solidFill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5992"/>
                </a:solidFill>
                <a:cs typeface="Arial" charset="0"/>
              </a:rPr>
              <a:t>  communication 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5992"/>
                </a:solidFill>
                <a:cs typeface="Arial" charset="0"/>
              </a:rPr>
              <a:t>  construction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5992"/>
                </a:solidFill>
                <a:cs typeface="Arial" charset="0"/>
              </a:rPr>
              <a:t>  engineering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5992"/>
                </a:solidFill>
                <a:cs typeface="Arial" charset="0"/>
              </a:rPr>
              <a:t>  manufacturing 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005992"/>
                </a:solidFill>
                <a:cs typeface="Arial" charset="0"/>
              </a:rPr>
              <a:t>  power, energy &amp; transportation</a:t>
            </a:r>
            <a:br>
              <a:rPr lang="en-US" sz="2000">
                <a:solidFill>
                  <a:srgbClr val="005992"/>
                </a:solidFill>
                <a:cs typeface="Arial" charset="0"/>
              </a:rPr>
            </a:br>
            <a:r>
              <a:rPr lang="en-US" sz="2000">
                <a:solidFill>
                  <a:srgbClr val="005992"/>
                </a:solidFill>
                <a:cs typeface="Arial" charset="0"/>
              </a:rPr>
              <a:t>  </a:t>
            </a:r>
          </a:p>
          <a:p>
            <a:pPr eaLnBrk="0" hangingPunct="0"/>
            <a:r>
              <a:rPr lang="en-US" sz="2000">
                <a:solidFill>
                  <a:srgbClr val="005992"/>
                </a:solidFill>
                <a:cs typeface="Arial" charset="0"/>
              </a:rPr>
              <a:t>These courses consists of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hands-on experiences in laboratory settings</a:t>
            </a:r>
            <a:r>
              <a:rPr lang="en-US" sz="2000">
                <a:solidFill>
                  <a:srgbClr val="005992"/>
                </a:solidFill>
                <a:cs typeface="Arial" charset="0"/>
              </a:rPr>
              <a:t>. Laboratory activities have a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design emphasis </a:t>
            </a:r>
            <a:r>
              <a:rPr lang="en-US" sz="2000">
                <a:solidFill>
                  <a:srgbClr val="005992"/>
                </a:solidFill>
                <a:cs typeface="Arial" charset="0"/>
              </a:rPr>
              <a:t>that requires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creative problem solving</a:t>
            </a:r>
            <a:r>
              <a:rPr lang="en-US" sz="2000">
                <a:solidFill>
                  <a:srgbClr val="005992"/>
                </a:solidFill>
                <a:cs typeface="Arial" charset="0"/>
              </a:rPr>
              <a:t>. </a:t>
            </a:r>
          </a:p>
        </p:txBody>
      </p:sp>
      <p:pic>
        <p:nvPicPr>
          <p:cNvPr id="12292" name="Picture 4" descr="http://www.ete.usu.edu/images/uploads/photos/ETE-Tech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1388" y="-43748325"/>
            <a:ext cx="2266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Documents and Settings\Kurt Becker\Desktop\ETE Images\ETE PIX\ETE Rapid Prot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362200"/>
            <a:ext cx="1495425" cy="224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9144000" cy="990600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COLLEGE OF ENGINEERING</a:t>
            </a:r>
          </a:p>
        </p:txBody>
      </p:sp>
      <p:pic>
        <p:nvPicPr>
          <p:cNvPr id="2050" name="Picture 2" descr="C:\Users\hinton\AppData\Local\Microsoft\Windows\Temporary Internet Files\Content.Outlook\K0APRGL6\Colage_Panor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7462838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286000" y="152400"/>
            <a:ext cx="5862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Utah State University</a:t>
            </a:r>
            <a:endParaRPr lang="en-US" sz="440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828800" y="3886200"/>
            <a:ext cx="6858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5 Departments</a:t>
            </a:r>
            <a:endParaRPr lang="en-US" sz="280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200" b="0">
                <a:solidFill>
                  <a:srgbClr val="005992"/>
                </a:solidFill>
              </a:rPr>
              <a:t>  Biological Engineering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200" b="0">
                <a:solidFill>
                  <a:srgbClr val="005992"/>
                </a:solidFill>
              </a:rPr>
              <a:t>  Civil &amp; Environmental Engineering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200" b="0">
                <a:solidFill>
                  <a:srgbClr val="005992"/>
                </a:solidFill>
              </a:rPr>
              <a:t>  Electrical &amp; Computer Engineering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200" b="0">
                <a:solidFill>
                  <a:srgbClr val="005992"/>
                </a:solidFill>
              </a:rPr>
              <a:t>  </a:t>
            </a:r>
            <a:r>
              <a:rPr lang="en-US" sz="2200">
                <a:solidFill>
                  <a:srgbClr val="005992"/>
                </a:solidFill>
              </a:rPr>
              <a:t>Engineering &amp; Technology Education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200" b="0">
                <a:solidFill>
                  <a:srgbClr val="005992"/>
                </a:solidFill>
              </a:rPr>
              <a:t>  Mechanical &amp; Aerospace Engineering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7848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Department of Engineering &amp; Technology Education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362200"/>
            <a:ext cx="7391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Offers a PhD in Engineering Education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Offers the first two years of the engineering program – foundational courses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Offers a two year Assoc. of Pre-Engineering (APE) at Regional Campuses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Offers a 6-12 Engineering and Technology Education – Teacher Preparation Program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</p:txBody>
      </p:sp>
      <p:pic>
        <p:nvPicPr>
          <p:cNvPr id="14340" name="Picture 2" descr="C:\Becker\Office\ETE\ETE Graphics\ete_logo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172200"/>
            <a:ext cx="10604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5E1840D30214BB0E278088DD3F8A3" ma:contentTypeVersion="1" ma:contentTypeDescription="Create a new document." ma:contentTypeScope="" ma:versionID="c63e12be6e239949f424810fe3ad7bcf">
  <xsd:schema xmlns:xsd="http://www.w3.org/2001/XMLSchema" xmlns:p="http://schemas.microsoft.com/office/2006/metadata/properties" xmlns:ns2="6bc510d7-855d-4442-9456-1ebf1183d01a" targetNamespace="http://schemas.microsoft.com/office/2006/metadata/properties" ma:root="true" ma:fieldsID="22167df2f7af04f28acb8acc1a6e9027" ns2:_="">
    <xsd:import namespace="6bc510d7-855d-4442-9456-1ebf1183d01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bc510d7-855d-4442-9456-1ebf1183d01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6bc510d7-855d-4442-9456-1ebf1183d01a" xsi:nil="true"/>
  </documentManagement>
</p:properties>
</file>

<file path=customXml/itemProps1.xml><?xml version="1.0" encoding="utf-8"?>
<ds:datastoreItem xmlns:ds="http://schemas.openxmlformats.org/officeDocument/2006/customXml" ds:itemID="{A1FD9755-5B80-4011-B522-AF021281D8C4}"/>
</file>

<file path=customXml/itemProps2.xml><?xml version="1.0" encoding="utf-8"?>
<ds:datastoreItem xmlns:ds="http://schemas.openxmlformats.org/officeDocument/2006/customXml" ds:itemID="{459AA43D-40AF-4CCC-8EB3-9C927AA1B18C}"/>
</file>

<file path=customXml/itemProps3.xml><?xml version="1.0" encoding="utf-8"?>
<ds:datastoreItem xmlns:ds="http://schemas.openxmlformats.org/officeDocument/2006/customXml" ds:itemID="{A31BCADD-31DD-4D6D-AF40-A6BBDD683F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560711</TotalTime>
  <Words>838</Words>
  <Application>Microsoft Office PowerPoint</Application>
  <PresentationFormat>On-screen Show (4:3)</PresentationFormat>
  <Paragraphs>199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Aharoni</vt:lpstr>
      <vt:lpstr>Wingdings</vt:lpstr>
      <vt:lpstr>Verdana</vt:lpstr>
      <vt:lpstr>Default Design</vt:lpstr>
      <vt:lpstr>Custom Design</vt:lpstr>
      <vt:lpstr>Microsoft Office Excel 97-2003 Worksheet</vt:lpstr>
      <vt:lpstr>Slide 1</vt:lpstr>
      <vt:lpstr>Engineering - Global Calls to Action</vt:lpstr>
      <vt:lpstr>Slide 3</vt:lpstr>
      <vt:lpstr>Benefits of K-12 Engineering Education</vt:lpstr>
      <vt:lpstr>Who Will Teach Engineering at the Secondary Level?</vt:lpstr>
      <vt:lpstr>Engineering and Technology Education</vt:lpstr>
      <vt:lpstr>Engineering and Technology Education</vt:lpstr>
      <vt:lpstr>COLLEGE OF ENGINEERING</vt:lpstr>
      <vt:lpstr>Department of Engineering &amp; Technology Education</vt:lpstr>
      <vt:lpstr>Slide 10</vt:lpstr>
      <vt:lpstr>Comparison of Design Process (Hailey, Becker, Erickson, Thomas, 2005)</vt:lpstr>
      <vt:lpstr>Comparison of Design Process (Hailey, Becker, Erickson, Thomas, 2005) </vt:lpstr>
      <vt:lpstr>Problems with Existing Programs</vt:lpstr>
      <vt:lpstr>Utah State University Pre-Service Model</vt:lpstr>
      <vt:lpstr>Slide 15</vt:lpstr>
      <vt:lpstr>USU’s Technology Education Pre-Service Program</vt:lpstr>
      <vt:lpstr>Reasons for Change</vt:lpstr>
      <vt:lpstr>Issues &amp; Challenges</vt:lpstr>
      <vt:lpstr>Slide 19</vt:lpstr>
    </vt:vector>
  </TitlesOfParts>
  <Company>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Brunson McEntire</dc:creator>
  <cp:lastModifiedBy>michael</cp:lastModifiedBy>
  <cp:revision>1224</cp:revision>
  <dcterms:created xsi:type="dcterms:W3CDTF">2005-04-28T16:56:03Z</dcterms:created>
  <dcterms:modified xsi:type="dcterms:W3CDTF">2010-12-06T16:21:33Z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0x010100E175E1840D30214BB0E278088DD3F8A3</vt:lpwstr>
  </property>
</Properties>
</file>