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Default Extension="docx" ContentType="application/vnd.openxmlformats-officedocument.wordprocessingml.document"/>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Default Extension="vml" ContentType="application/vnd.openxmlformats-officedocument.vmlDrawing"/>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60" r:id="rId2"/>
    <p:sldId id="258" r:id="rId3"/>
    <p:sldId id="259" r:id="rId4"/>
    <p:sldId id="264" r:id="rId5"/>
    <p:sldId id="263" r:id="rId6"/>
    <p:sldId id="267" r:id="rId7"/>
    <p:sldId id="265" r:id="rId8"/>
    <p:sldId id="26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6851" autoAdjust="0"/>
    <p:restoredTop sz="86414" autoAdjust="0"/>
  </p:normalViewPr>
  <p:slideViewPr>
    <p:cSldViewPr snapToGrid="0" snapToObjects="1">
      <p:cViewPr varScale="1">
        <p:scale>
          <a:sx n="126" d="100"/>
          <a:sy n="126" d="100"/>
        </p:scale>
        <p:origin x="-728" y="-11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6A4633-FBCD-F14F-ACCB-43A4C12E7705}" type="datetimeFigureOut">
              <a:rPr lang="en-US" smtClean="0"/>
              <a:pPr/>
              <a:t>12/23/10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A4633-FBCD-F14F-ACCB-43A4C12E7705}" type="datetimeFigureOut">
              <a:rPr lang="en-US" smtClean="0"/>
              <a:pPr/>
              <a:t>12/23/10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A4633-FBCD-F14F-ACCB-43A4C12E7705}" type="datetimeFigureOut">
              <a:rPr lang="en-US" smtClean="0"/>
              <a:pPr/>
              <a:t>12/23/10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A4633-FBCD-F14F-ACCB-43A4C12E7705}" type="datetimeFigureOut">
              <a:rPr lang="en-US" smtClean="0"/>
              <a:pPr/>
              <a:t>12/23/10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6A4633-FBCD-F14F-ACCB-43A4C12E7705}" type="datetimeFigureOut">
              <a:rPr lang="en-US" smtClean="0"/>
              <a:pPr/>
              <a:t>12/23/10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6A4633-FBCD-F14F-ACCB-43A4C12E7705}" type="datetimeFigureOut">
              <a:rPr lang="en-US" smtClean="0"/>
              <a:pPr/>
              <a:t>12/23/10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6A4633-FBCD-F14F-ACCB-43A4C12E7705}" type="datetimeFigureOut">
              <a:rPr lang="en-US" smtClean="0"/>
              <a:pPr/>
              <a:t>12/23/10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6A4633-FBCD-F14F-ACCB-43A4C12E7705}" type="datetimeFigureOut">
              <a:rPr lang="en-US" smtClean="0"/>
              <a:pPr/>
              <a:t>12/23/10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A4633-FBCD-F14F-ACCB-43A4C12E7705}" type="datetimeFigureOut">
              <a:rPr lang="en-US" smtClean="0"/>
              <a:pPr/>
              <a:t>12/23/10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A4633-FBCD-F14F-ACCB-43A4C12E7705}" type="datetimeFigureOut">
              <a:rPr lang="en-US" smtClean="0"/>
              <a:pPr/>
              <a:t>12/23/10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A4633-FBCD-F14F-ACCB-43A4C12E7705}" type="datetimeFigureOut">
              <a:rPr lang="en-US" smtClean="0"/>
              <a:pPr/>
              <a:t>12/23/10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F99965-0567-9145-AA80-49EC0FA6C2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A4633-FBCD-F14F-ACCB-43A4C12E7705}" type="datetimeFigureOut">
              <a:rPr lang="en-US" smtClean="0"/>
              <a:pPr/>
              <a:t>12/23/10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99965-0567-9145-AA80-49EC0FA6C2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package" Target="../embeddings/Microsoft_Word_Document1.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df"/><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chemeClr val="tx1">
                    <a:lumMod val="65000"/>
                    <a:lumOff val="35000"/>
                  </a:schemeClr>
                </a:solidFill>
              </a:rPr>
              <a:t>Clarifying the Role for the Evaluator: Working with Projects Focusing on Research Products</a:t>
            </a:r>
            <a:r>
              <a:rPr lang="en-US" dirty="0">
                <a:solidFill>
                  <a:schemeClr val="tx1">
                    <a:lumMod val="65000"/>
                    <a:lumOff val="35000"/>
                  </a:schemeClr>
                </a:solidFill>
              </a:rPr>
              <a:t/>
            </a:r>
            <a:br>
              <a:rPr lang="en-US" dirty="0">
                <a:solidFill>
                  <a:schemeClr val="tx1">
                    <a:lumMod val="65000"/>
                    <a:lumOff val="35000"/>
                  </a:schemeClr>
                </a:solidFill>
              </a:rPr>
            </a:br>
            <a:endParaRPr lang="en-US" dirty="0">
              <a:solidFill>
                <a:schemeClr val="tx1">
                  <a:lumMod val="65000"/>
                  <a:lumOff val="35000"/>
                </a:schemeClr>
              </a:solidFill>
            </a:endParaRPr>
          </a:p>
        </p:txBody>
      </p:sp>
      <p:sp>
        <p:nvSpPr>
          <p:cNvPr id="3" name="Subtitle 2"/>
          <p:cNvSpPr>
            <a:spLocks noGrp="1"/>
          </p:cNvSpPr>
          <p:nvPr>
            <p:ph type="subTitle" idx="1"/>
          </p:nvPr>
        </p:nvSpPr>
        <p:spPr/>
        <p:txBody>
          <a:bodyPr/>
          <a:lstStyle/>
          <a:p>
            <a:r>
              <a:rPr lang="en-US" dirty="0" smtClean="0">
                <a:solidFill>
                  <a:srgbClr val="376092"/>
                </a:solidFill>
              </a:rPr>
              <a:t>Jeff Barrett</a:t>
            </a:r>
          </a:p>
          <a:p>
            <a:endParaRPr lang="en-US" dirty="0" smtClean="0"/>
          </a:p>
          <a:p>
            <a:endParaRPr lang="en-US" dirty="0" smtClean="0"/>
          </a:p>
          <a:p>
            <a:endParaRPr lang="en-US" dirty="0" smtClean="0"/>
          </a:p>
          <a:p>
            <a:endParaRPr lang="en-US" dirty="0" smtClean="0"/>
          </a:p>
          <a:p>
            <a:endParaRPr lang="en-US" dirty="0" smtClean="0"/>
          </a:p>
          <a:p>
            <a:endParaRPr lang="en-US" dirty="0"/>
          </a:p>
        </p:txBody>
      </p:sp>
      <p:graphicFrame>
        <p:nvGraphicFramePr>
          <p:cNvPr id="18434" name="Object 2"/>
          <p:cNvGraphicFramePr>
            <a:graphicFrameLocks noChangeAspect="1"/>
          </p:cNvGraphicFramePr>
          <p:nvPr/>
        </p:nvGraphicFramePr>
        <p:xfrm>
          <a:off x="3824384" y="4902979"/>
          <a:ext cx="1462478" cy="1128930"/>
        </p:xfrm>
        <a:graphic>
          <a:graphicData uri="http://schemas.openxmlformats.org/presentationml/2006/ole">
            <p:oleObj spid="_x0000_s18434" name="Document" r:id="rId3" imgW="2171700" imgH="1676400" progId="Word.Documen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Being a critical friend but not just another researcher (with PI and Co-PI)</a:t>
            </a:r>
            <a:endParaRPr lang="en-US" dirty="0"/>
          </a:p>
        </p:txBody>
      </p:sp>
      <p:sp>
        <p:nvSpPr>
          <p:cNvPr id="3" name="Content Placeholder 2"/>
          <p:cNvSpPr>
            <a:spLocks noGrp="1"/>
          </p:cNvSpPr>
          <p:nvPr>
            <p:ph idx="1"/>
          </p:nvPr>
        </p:nvSpPr>
        <p:spPr/>
        <p:txBody>
          <a:bodyPr>
            <a:normAutofit fontScale="85000" lnSpcReduction="20000"/>
          </a:bodyPr>
          <a:lstStyle/>
          <a:p>
            <a:r>
              <a:rPr lang="en-US" dirty="0"/>
              <a:t> </a:t>
            </a:r>
            <a:r>
              <a:rPr lang="en-US" b="1" dirty="0"/>
              <a:t>How does the evaluator serve the project as “critical friend” in a situation where the project is primarily designed to produce research outcomes </a:t>
            </a:r>
            <a:r>
              <a:rPr lang="en-US" dirty="0"/>
              <a:t>such as frameworks or trajectories (progressions for curriculum or assessment development)? What contribution is possible for a researcher/evaluator that is distinct from the work and ongoing contributions of the project researchers themselves</a:t>
            </a:r>
            <a:r>
              <a:rPr lang="en-US" dirty="0" smtClean="0"/>
              <a:t>?</a:t>
            </a:r>
          </a:p>
          <a:p>
            <a:r>
              <a:rPr lang="en-US" i="1" dirty="0"/>
              <a:t>Context</a:t>
            </a:r>
            <a:r>
              <a:rPr lang="en-US" dirty="0"/>
              <a:t>: a DRK12 project, </a:t>
            </a:r>
            <a:r>
              <a:rPr lang="en-US" dirty="0">
                <a:solidFill>
                  <a:srgbClr val="376092"/>
                </a:solidFill>
              </a:rPr>
              <a:t>“A Study of the Struggling Learner’s knowledge and Development for Number and Operation”.</a:t>
            </a:r>
            <a:r>
              <a:rPr lang="en-US" dirty="0" smtClean="0">
                <a:solidFill>
                  <a:srgbClr val="376092"/>
                </a:solidFill>
              </a:rPr>
              <a:t> </a:t>
            </a:r>
            <a:r>
              <a:rPr lang="en-US" b="1" dirty="0"/>
              <a:t>Data collection and data analysis</a:t>
            </a:r>
            <a:r>
              <a:rPr lang="en-US" dirty="0" smtClean="0"/>
              <a:t> . I am </a:t>
            </a:r>
            <a:r>
              <a:rPr lang="en-US" dirty="0" err="1" smtClean="0"/>
              <a:t>eval</a:t>
            </a:r>
            <a:r>
              <a:rPr lang="en-US" dirty="0" smtClean="0"/>
              <a:t>, and member of a 4 person adv board.</a:t>
            </a:r>
            <a:endParaRPr lang="en-US" dirty="0" smtClean="0">
              <a:solidFill>
                <a:srgbClr val="376092"/>
              </a:solidFill>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p:cNvPicPr>
            <a:picLocks noGrp="1"/>
          </p:cNvPicPr>
          <p:nvPr>
            <p:ph idx="1"/>
          </p:nvPr>
        </p:nvPicPr>
        <mc:AlternateContent>
          <mc:Choice xmlns:ma="http://schemas.microsoft.com/office/mac/drawingml/2008/main" Requires="ma">
            <p:blipFill>
              <a:blip r:embed="rId2"/>
              <a:srcRect l="-24883" r="-24883"/>
              <a:stretch>
                <a:fillRect/>
              </a:stretch>
            </p:blipFill>
          </mc:Choice>
          <mc:Fallback>
            <p:blipFill>
              <a:blip r:embed="rId3"/>
              <a:srcRect l="-24883" r="-24883"/>
              <a:stretch>
                <a:fillRect/>
              </a:stretch>
            </p:blipFill>
          </mc:Fallback>
        </mc:AlternateContent>
        <p:spPr bwMode="auto">
          <a:xfrm>
            <a:off x="457200" y="909320"/>
            <a:ext cx="822960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Checkpoint </a:t>
            </a:r>
            <a:r>
              <a:rPr lang="en-US" b="1" dirty="0" smtClean="0"/>
              <a:t>1 (monthly or semester):</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While the design was intact, and the fidelity of data collection was carefully monitored, it became clear that the interpretation of these data was unusually demanding and ambitious for time from the limited project staff.</a:t>
            </a:r>
            <a:r>
              <a:rPr lang="en-US" dirty="0" smtClean="0"/>
              <a:t> </a:t>
            </a:r>
          </a:p>
          <a:p>
            <a:r>
              <a:rPr lang="en-US" dirty="0" smtClean="0"/>
              <a:t>There </a:t>
            </a:r>
            <a:r>
              <a:rPr lang="en-US" dirty="0"/>
              <a:t>were provisions for extensive observation, but less opportunity for predictive model construction and testing, since researcher/interviewers were often engaged in daily lessons/ tutoring with students, as often as 4 times a week.</a:t>
            </a:r>
            <a:r>
              <a:rPr lang="en-US" dirty="0" smtClean="0"/>
              <a:t> </a:t>
            </a:r>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Action</a:t>
            </a:r>
            <a:endParaRPr lang="en-US" dirty="0"/>
          </a:p>
        </p:txBody>
      </p:sp>
      <p:pic>
        <p:nvPicPr>
          <p:cNvPr id="4" name="Content Placeholder 3"/>
          <p:cNvPicPr>
            <a:picLocks noGrp="1"/>
          </p:cNvPicPr>
          <p:nvPr>
            <p:ph idx="1"/>
          </p:nvPr>
        </p:nvPicPr>
        <mc:AlternateContent>
          <mc:Choice xmlns:ma="http://schemas.microsoft.com/office/mac/drawingml/2008/main" Requires="ma">
            <p:blipFill>
              <a:blip r:embed="rId2"/>
              <a:srcRect l="-9807" r="-9807"/>
              <a:stretch>
                <a:fillRect/>
              </a:stretch>
            </p:blipFill>
          </mc:Choice>
          <mc:Fallback>
            <p:blipFill>
              <a:blip r:embed="rId3"/>
              <a:srcRect l="-9807" r="-9807"/>
              <a:stretch>
                <a:fillRect/>
              </a:stretch>
            </p:blipFill>
          </mc:Fallback>
        </mc:AlternateContent>
        <p:spPr bwMode="auto">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 existing theory of action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This was a tradeoff, balanced against substantive review and model construction based in analysis of these sessions. Although summative review would be worthwhile as the researchers would be able to review the videotaped data during the subsequent summer, the ongoing and concurrent analysis was going on during the school year without extensive documentation of the analyst’s reasoning and decision making to prepare for subsequent lessons. </a:t>
            </a:r>
            <a:endParaRPr lang="en-US" dirty="0" smtClean="0"/>
          </a:p>
          <a:p>
            <a:r>
              <a:rPr lang="en-US" dirty="0" smtClean="0">
                <a:solidFill>
                  <a:schemeClr val="accent1">
                    <a:lumMod val="75000"/>
                  </a:schemeClr>
                </a:solidFill>
              </a:rPr>
              <a:t>A need </a:t>
            </a:r>
            <a:r>
              <a:rPr lang="en-US" dirty="0">
                <a:solidFill>
                  <a:schemeClr val="accent1">
                    <a:lumMod val="75000"/>
                  </a:schemeClr>
                </a:solidFill>
              </a:rPr>
              <a:t>for modified ways of finding and examining shift points: where are students changing?  What is happening to promote changes in their thinking? Can we build adequate predictions of change, based on current LT? I recommended that the researchers take the opportunity to reflect on their ways of working with an existing LT and adapting it in use with a different population. While the outcome would be useful as a product, the process would be useful as a second-order outcome too.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Negotiation of changes</a:t>
            </a:r>
            <a:endParaRPr lang="en-US" dirty="0"/>
          </a:p>
        </p:txBody>
      </p:sp>
      <p:sp>
        <p:nvSpPr>
          <p:cNvPr id="3" name="Content Placeholder 2"/>
          <p:cNvSpPr>
            <a:spLocks noGrp="1"/>
          </p:cNvSpPr>
          <p:nvPr>
            <p:ph idx="1"/>
          </p:nvPr>
        </p:nvSpPr>
        <p:spPr>
          <a:xfrm>
            <a:off x="457200" y="1600200"/>
            <a:ext cx="8229600" cy="5115560"/>
          </a:xfrm>
        </p:spPr>
        <p:txBody>
          <a:bodyPr>
            <a:normAutofit fontScale="77500" lnSpcReduction="20000"/>
          </a:bodyPr>
          <a:lstStyle/>
          <a:p>
            <a:r>
              <a:rPr lang="en-US" dirty="0"/>
              <a:t>I advised the project team to adapt a funneled process of data analysis,</a:t>
            </a:r>
            <a:r>
              <a:rPr lang="en-US" dirty="0" smtClean="0"/>
              <a:t> altering </a:t>
            </a:r>
            <a:r>
              <a:rPr lang="en-US" dirty="0"/>
              <a:t>the design of the teaching sessions during the second</a:t>
            </a:r>
            <a:r>
              <a:rPr lang="en-US" dirty="0" smtClean="0"/>
              <a:t> year of the project. </a:t>
            </a:r>
          </a:p>
          <a:p>
            <a:r>
              <a:rPr lang="en-US" dirty="0" smtClean="0"/>
              <a:t>We </a:t>
            </a:r>
            <a:r>
              <a:rPr lang="en-US" dirty="0"/>
              <a:t>examined alternatives to the present methodology and schedule and decided to present these alternatives to the advisory board.</a:t>
            </a:r>
            <a:r>
              <a:rPr lang="en-US" dirty="0" smtClean="0"/>
              <a:t> </a:t>
            </a:r>
          </a:p>
          <a:p>
            <a:r>
              <a:rPr lang="en-US" dirty="0" smtClean="0"/>
              <a:t>Thus</a:t>
            </a:r>
            <a:r>
              <a:rPr lang="en-US" dirty="0"/>
              <a:t>, as evaluator, I took responsibility to recommend a specific way of adapting the project with varying schedules of engagement with different members of the cohort of students as</a:t>
            </a:r>
            <a:r>
              <a:rPr lang="en-US" dirty="0" smtClean="0"/>
              <a:t> children participants entered Grade 2. </a:t>
            </a:r>
            <a:r>
              <a:rPr lang="en-US" dirty="0"/>
              <a:t>I submitted revision </a:t>
            </a:r>
            <a:r>
              <a:rPr lang="en-US" dirty="0" smtClean="0"/>
              <a:t>options to the PI team </a:t>
            </a:r>
            <a:r>
              <a:rPr lang="en-US" dirty="0"/>
              <a:t>as a record of the adaptation and improvement of the methodology from year1 to year2</a:t>
            </a:r>
            <a:r>
              <a:rPr lang="en-US" dirty="0" smtClean="0"/>
              <a:t>.</a:t>
            </a:r>
          </a:p>
          <a:p>
            <a:r>
              <a:rPr lang="en-US" dirty="0" smtClean="0"/>
              <a:t>Then we checked this decision with the advisory board, presenting options and asking their counsel.</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theory of action</a:t>
            </a:r>
            <a:endParaRPr lang="en-US" dirty="0"/>
          </a:p>
        </p:txBody>
      </p:sp>
      <p:pic>
        <p:nvPicPr>
          <p:cNvPr id="4" name="Content Placeholder 3"/>
          <p:cNvPicPr>
            <a:picLocks noGrp="1"/>
          </p:cNvPicPr>
          <p:nvPr>
            <p:ph idx="1"/>
          </p:nvPr>
        </p:nvPicPr>
        <mc:AlternateContent>
          <mc:Choice xmlns:ma="http://schemas.microsoft.com/office/mac/drawingml/2008/main" Requires="ma">
            <p:blipFill>
              <a:blip r:embed="rId2"/>
              <a:srcRect l="-39167" r="-39167"/>
              <a:stretch>
                <a:fillRect/>
              </a:stretch>
            </p:blipFill>
          </mc:Choice>
          <mc:Fallback>
            <p:blipFill>
              <a:blip r:embed="rId3"/>
              <a:srcRect l="-39167" r="-39167"/>
              <a:stretch>
                <a:fillRect/>
              </a:stretch>
            </p:blipFill>
          </mc:Fallback>
        </mc:AlternateContent>
        <p:spPr bwMode="auto">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937</TotalTime>
  <Words>528</Words>
  <Application>Microsoft Macintosh PowerPoint</Application>
  <PresentationFormat>On-screen Show (4:3)</PresentationFormat>
  <Paragraphs>22</Paragraphs>
  <Slides>8</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Document</vt:lpstr>
      <vt:lpstr>Clarifying the Role for the Evaluator: Working with Projects Focusing on Research Products </vt:lpstr>
      <vt:lpstr>Being a critical friend but not just another researcher (with PI and Co-PI)</vt:lpstr>
      <vt:lpstr>Slide 3</vt:lpstr>
      <vt:lpstr>Checkpoint 1 (monthly or semester): </vt:lpstr>
      <vt:lpstr>Theory of Action</vt:lpstr>
      <vt:lpstr>Modify existing theory of action</vt:lpstr>
      <vt:lpstr>Negotiation of changes</vt:lpstr>
      <vt:lpstr>Modified theory of action</vt:lpstr>
    </vt:vector>
  </TitlesOfParts>
  <Company>ISU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 Barrett</dc:creator>
  <cp:lastModifiedBy>Jeff Barrett</cp:lastModifiedBy>
  <cp:revision>7</cp:revision>
  <dcterms:created xsi:type="dcterms:W3CDTF">2010-12-23T22:04:18Z</dcterms:created>
  <dcterms:modified xsi:type="dcterms:W3CDTF">2010-12-23T22:07:08Z</dcterms:modified>
</cp:coreProperties>
</file>