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66" r:id="rId3"/>
    <p:sldId id="267" r:id="rId4"/>
    <p:sldId id="268" r:id="rId5"/>
    <p:sldId id="269" r:id="rId6"/>
    <p:sldId id="270" r:id="rId7"/>
    <p:sldId id="271" r:id="rId8"/>
    <p:sldId id="272" r:id="rId9"/>
    <p:sldId id="273" r:id="rId10"/>
    <p:sldId id="274" r:id="rId11"/>
    <p:sldId id="275" r:id="rId12"/>
    <p:sldId id="276" r:id="rId13"/>
    <p:sldId id="277" r:id="rId14"/>
    <p:sldId id="264" r:id="rId15"/>
    <p:sldId id="278" r:id="rId16"/>
    <p:sldId id="256" r:id="rId17"/>
    <p:sldId id="279" r:id="rId18"/>
    <p:sldId id="263" r:id="rId19"/>
    <p:sldId id="262" r:id="rId20"/>
    <p:sldId id="259" r:id="rId21"/>
    <p:sldId id="257" r:id="rId22"/>
    <p:sldId id="280"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7574" autoAdjust="0"/>
  </p:normalViewPr>
  <p:slideViewPr>
    <p:cSldViewPr>
      <p:cViewPr varScale="1">
        <p:scale>
          <a:sx n="62" d="100"/>
          <a:sy n="62" d="100"/>
        </p:scale>
        <p:origin x="-588" y="-78"/>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4A4CF-0DF8-4EF9-AF5C-3D8DB62322FB}" type="datetimeFigureOut">
              <a:rPr lang="en-US" smtClean="0"/>
              <a:pPr/>
              <a:t>12/01/2010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D3FB2-0281-403E-BEB0-919DAE252B9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the larger</a:t>
            </a:r>
            <a:r>
              <a:rPr lang="en-US" baseline="0" dirty="0" smtClean="0"/>
              <a:t> perspective, I agree that we face pressing needs for crossing the abysses toward national adoption of both products and findings. </a:t>
            </a:r>
            <a:endParaRPr lang="en-US" dirty="0"/>
          </a:p>
        </p:txBody>
      </p:sp>
      <p:sp>
        <p:nvSpPr>
          <p:cNvPr id="4" name="Slide Number Placeholder 3"/>
          <p:cNvSpPr>
            <a:spLocks noGrp="1"/>
          </p:cNvSpPr>
          <p:nvPr>
            <p:ph type="sldNum" sz="quarter" idx="10"/>
          </p:nvPr>
        </p:nvSpPr>
        <p:spPr/>
        <p:txBody>
          <a:bodyPr/>
          <a:lstStyle/>
          <a:p>
            <a:fld id="{CE3D3FB2-0281-403E-BEB0-919DAE252B9B}"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President</a:t>
            </a:r>
            <a:r>
              <a:rPr lang="en-US" baseline="0" dirty="0" smtClean="0"/>
              <a:t> has defined innovation in terms of the translation from basic research to market. </a:t>
            </a:r>
            <a:endParaRPr lang="en-US" dirty="0"/>
          </a:p>
        </p:txBody>
      </p:sp>
      <p:sp>
        <p:nvSpPr>
          <p:cNvPr id="4" name="Slide Number Placeholder 3"/>
          <p:cNvSpPr>
            <a:spLocks noGrp="1"/>
          </p:cNvSpPr>
          <p:nvPr>
            <p:ph type="sldNum" sz="quarter" idx="10"/>
          </p:nvPr>
        </p:nvSpPr>
        <p:spPr/>
        <p:txBody>
          <a:bodyPr/>
          <a:lstStyle/>
          <a:p>
            <a:fld id="{CE3D3FB2-0281-403E-BEB0-919DAE252B9B}"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Standards movements are gaining momentum so there is</a:t>
            </a:r>
            <a:r>
              <a:rPr lang="en-US" baseline="0" dirty="0" smtClean="0"/>
              <a:t> a huge push away from fragmentation and toward alignment on very large scales. </a:t>
            </a:r>
          </a:p>
          <a:p>
            <a:pPr>
              <a:buFont typeface="Arial" pitchFamily="34" charset="0"/>
              <a:buChar char="•"/>
            </a:pPr>
            <a:endParaRPr lang="en-US" baseline="0" dirty="0" smtClean="0"/>
          </a:p>
          <a:p>
            <a:pPr>
              <a:buFont typeface="Arial" pitchFamily="34" charset="0"/>
              <a:buChar char="•"/>
            </a:pPr>
            <a:r>
              <a:rPr lang="en-US" baseline="0" dirty="0" smtClean="0"/>
              <a:t>By the way, this is an opportunity for our researchers to have their evidence-based materials and findings brought to scale. </a:t>
            </a:r>
          </a:p>
          <a:p>
            <a:pPr lvl="1">
              <a:buFont typeface="Arial" pitchFamily="34" charset="0"/>
              <a:buChar char="•"/>
            </a:pPr>
            <a:r>
              <a:rPr lang="en-US" baseline="0" dirty="0" smtClean="0"/>
              <a:t>Math researchers should know the math standards.</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Science researchers should know that within ELA standards there are sections that discuss literacy in science.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Science standards are coming soon.</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Advertise tomorrow’s session</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CE3D3FB2-0281-403E-BEB0-919DAE252B9B}"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high profile call for national adoption comes from the PCAST report.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3D3FB2-0281-403E-BEB0-919DAE252B9B}"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here is a caveat: w</a:t>
            </a:r>
            <a:r>
              <a:rPr lang="en-US" dirty="0" smtClean="0"/>
              <a:t>e are only a limited part of this.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CE3D3FB2-0281-403E-BEB0-919DAE252B9B}"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here is a caveat: w</a:t>
            </a:r>
            <a:r>
              <a:rPr lang="en-US" dirty="0" smtClean="0"/>
              <a:t>e are only a limited part of this.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CE3D3FB2-0281-403E-BEB0-919DAE252B9B}"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same time, we need to do more.   So here are some ideas to talk about at your tables.</a:t>
            </a:r>
            <a:endParaRPr lang="en-US" dirty="0"/>
          </a:p>
        </p:txBody>
      </p:sp>
      <p:sp>
        <p:nvSpPr>
          <p:cNvPr id="4" name="Slide Number Placeholder 3"/>
          <p:cNvSpPr>
            <a:spLocks noGrp="1"/>
          </p:cNvSpPr>
          <p:nvPr>
            <p:ph type="sldNum" sz="quarter" idx="10"/>
          </p:nvPr>
        </p:nvSpPr>
        <p:spPr/>
        <p:txBody>
          <a:bodyPr/>
          <a:lstStyle/>
          <a:p>
            <a:fld id="{CE3D3FB2-0281-403E-BEB0-919DAE252B9B}"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752B-1366-47BB-847E-14A37A489B4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BA949-C817-47C9-AD23-2A23D311D7CA}" type="datetimeFigureOut">
              <a:rPr lang="en-US" smtClean="0"/>
              <a:pPr/>
              <a:t>12/01/2010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9A41F-34BF-41A1-AFE2-A3E93D89D7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A949-C817-47C9-AD23-2A23D311D7CA}" type="datetimeFigureOut">
              <a:rPr lang="en-US" smtClean="0"/>
              <a:pPr/>
              <a:t>12/01/2010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9A41F-34BF-41A1-AFE2-A3E93D89D7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FD4BF-EB74-446F-8DD5-3D75BE930979}" type="datetimeFigureOut">
              <a:rPr lang="en-US">
                <a:solidFill>
                  <a:prstClr val="black">
                    <a:tint val="75000"/>
                  </a:prstClr>
                </a:solidFill>
              </a:rPr>
              <a:pPr/>
              <a:t>12/01/2010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645F4-E01C-451E-A3A2-B3D138ED76DD}" type="slidenum">
              <a:rPr lang="en-US">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8229600" cy="707886"/>
          </a:xfrm>
          <a:prstGeom prst="rect">
            <a:avLst/>
          </a:prstGeom>
          <a:noFill/>
        </p:spPr>
        <p:txBody>
          <a:bodyPr wrap="square" rtlCol="0">
            <a:spAutoFit/>
          </a:bodyPr>
          <a:lstStyle/>
          <a:p>
            <a:pPr algn="ctr"/>
            <a:r>
              <a:rPr lang="en-US" sz="4000" dirty="0" smtClean="0"/>
              <a:t>Brief thoughts and encouragements</a:t>
            </a:r>
            <a:endParaRPr lang="en-US" sz="4000" dirty="0"/>
          </a:p>
        </p:txBody>
      </p:sp>
      <p:sp>
        <p:nvSpPr>
          <p:cNvPr id="5" name="TextBox 4"/>
          <p:cNvSpPr txBox="1"/>
          <p:nvPr/>
        </p:nvSpPr>
        <p:spPr>
          <a:xfrm>
            <a:off x="1295400" y="2590800"/>
            <a:ext cx="6858000" cy="1938992"/>
          </a:xfrm>
          <a:prstGeom prst="rect">
            <a:avLst/>
          </a:prstGeom>
          <a:noFill/>
        </p:spPr>
        <p:txBody>
          <a:bodyPr wrap="square" rtlCol="0">
            <a:spAutoFit/>
          </a:bodyPr>
          <a:lstStyle/>
          <a:p>
            <a:pPr algn="ctr"/>
            <a:r>
              <a:rPr lang="en-US" sz="3600" dirty="0" smtClean="0"/>
              <a:t>Sue Allen</a:t>
            </a:r>
          </a:p>
          <a:p>
            <a:pPr algn="ctr"/>
            <a:r>
              <a:rPr lang="en-US" sz="2800" dirty="0" smtClean="0"/>
              <a:t>Division Director (Acting)</a:t>
            </a:r>
          </a:p>
          <a:p>
            <a:pPr algn="ctr"/>
            <a:r>
              <a:rPr lang="en-US" sz="2800" dirty="0" smtClean="0"/>
              <a:t>Division of Research on Learning in Formal and Informal Settings</a:t>
            </a:r>
            <a:endParaRPr lang="en-US" sz="2800" dirty="0"/>
          </a:p>
        </p:txBody>
      </p:sp>
      <p:grpSp>
        <p:nvGrpSpPr>
          <p:cNvPr id="2" name="Group 5"/>
          <p:cNvGrpSpPr/>
          <p:nvPr/>
        </p:nvGrpSpPr>
        <p:grpSpPr>
          <a:xfrm>
            <a:off x="0" y="0"/>
            <a:ext cx="9144000" cy="1005840"/>
            <a:chOff x="0" y="0"/>
            <a:chExt cx="9144000" cy="1005840"/>
          </a:xfrm>
        </p:grpSpPr>
        <p:pic>
          <p:nvPicPr>
            <p:cNvPr id="7" name="Picture 6" descr="C:\Documents and Settings\rsanders\Desktop\I-Cubed hrd\Competition 2\Press Materials\Press Materials - Fort Belknap College\P1010367-FBC Photo.JPG"/>
            <p:cNvPicPr>
              <a:picLocks noChangeAspect="1" noChangeArrowheads="1"/>
            </p:cNvPicPr>
            <p:nvPr/>
          </p:nvPicPr>
          <p:blipFill>
            <a:blip r:embed="rId3" cstate="print"/>
            <a:srcRect/>
            <a:stretch>
              <a:fillRect/>
            </a:stretch>
          </p:blipFill>
          <p:spPr bwMode="auto">
            <a:xfrm>
              <a:off x="0" y="0"/>
              <a:ext cx="1341120" cy="1005840"/>
            </a:xfrm>
            <a:prstGeom prst="rect">
              <a:avLst/>
            </a:prstGeom>
            <a:noFill/>
          </p:spPr>
        </p:pic>
        <p:pic>
          <p:nvPicPr>
            <p:cNvPr id="8" name="Picture 7" descr="C:\Documents and Settings\rsanders\Desktop\I-Cubed hrd\Competition 2\Press Materials\Press Materials - Rutgers University\YamaliaRoberts MichelleJohnson.jpg"/>
            <p:cNvPicPr>
              <a:picLocks noChangeAspect="1" noChangeArrowheads="1"/>
            </p:cNvPicPr>
            <p:nvPr/>
          </p:nvPicPr>
          <p:blipFill>
            <a:blip r:embed="rId4" cstate="print"/>
            <a:srcRect r="15152"/>
            <a:stretch>
              <a:fillRect/>
            </a:stretch>
          </p:blipFill>
          <p:spPr bwMode="auto">
            <a:xfrm>
              <a:off x="2743200" y="0"/>
              <a:ext cx="1280160" cy="1005840"/>
            </a:xfrm>
            <a:prstGeom prst="rect">
              <a:avLst/>
            </a:prstGeom>
            <a:noFill/>
          </p:spPr>
        </p:pic>
        <p:pic>
          <p:nvPicPr>
            <p:cNvPr id="9" name="Picture 8"/>
            <p:cNvPicPr>
              <a:picLocks noChangeAspect="1" noChangeArrowheads="1"/>
            </p:cNvPicPr>
            <p:nvPr/>
          </p:nvPicPr>
          <p:blipFill>
            <a:blip r:embed="rId5" cstate="print"/>
            <a:srcRect t="10000" b="13333"/>
            <a:stretch>
              <a:fillRect/>
            </a:stretch>
          </p:blipFill>
          <p:spPr bwMode="auto">
            <a:xfrm>
              <a:off x="6629400" y="0"/>
              <a:ext cx="1147969" cy="1005840"/>
            </a:xfrm>
            <a:prstGeom prst="rect">
              <a:avLst/>
            </a:prstGeom>
            <a:noFill/>
            <a:ln w="9525">
              <a:noFill/>
              <a:miter lim="800000"/>
              <a:headEnd/>
              <a:tailEnd/>
            </a:ln>
          </p:spPr>
        </p:pic>
        <p:pic>
          <p:nvPicPr>
            <p:cNvPr id="10" name="Picture 9"/>
            <p:cNvPicPr>
              <a:picLocks noChangeAspect="1" noChangeArrowheads="1"/>
            </p:cNvPicPr>
            <p:nvPr/>
          </p:nvPicPr>
          <p:blipFill>
            <a:blip r:embed="rId6" cstate="print"/>
            <a:srcRect l="25883" t="24889" r="5882"/>
            <a:stretch>
              <a:fillRect/>
            </a:stretch>
          </p:blipFill>
          <p:spPr bwMode="auto">
            <a:xfrm>
              <a:off x="3962400" y="0"/>
              <a:ext cx="1380799" cy="1005840"/>
            </a:xfrm>
            <a:prstGeom prst="rect">
              <a:avLst/>
            </a:prstGeom>
            <a:noFill/>
            <a:ln w="9525">
              <a:noFill/>
              <a:miter lim="800000"/>
              <a:headEnd/>
              <a:tailEnd/>
            </a:ln>
          </p:spPr>
        </p:pic>
        <p:pic>
          <p:nvPicPr>
            <p:cNvPr id="11" name="Picture 10"/>
            <p:cNvPicPr>
              <a:picLocks noChangeAspect="1" noChangeArrowheads="1"/>
            </p:cNvPicPr>
            <p:nvPr/>
          </p:nvPicPr>
          <p:blipFill>
            <a:blip r:embed="rId7" cstate="print"/>
            <a:srcRect/>
            <a:stretch>
              <a:fillRect/>
            </a:stretch>
          </p:blipFill>
          <p:spPr bwMode="auto">
            <a:xfrm>
              <a:off x="5324528" y="0"/>
              <a:ext cx="1304872" cy="1005840"/>
            </a:xfrm>
            <a:prstGeom prst="rect">
              <a:avLst/>
            </a:prstGeom>
            <a:noFill/>
            <a:ln w="9525">
              <a:noFill/>
              <a:miter lim="800000"/>
              <a:headEnd/>
              <a:tailEnd/>
            </a:ln>
          </p:spPr>
        </p:pic>
        <p:pic>
          <p:nvPicPr>
            <p:cNvPr id="12" name="Picture 11"/>
            <p:cNvPicPr>
              <a:picLocks noChangeAspect="1" noChangeArrowheads="1"/>
            </p:cNvPicPr>
            <p:nvPr/>
          </p:nvPicPr>
          <p:blipFill>
            <a:blip r:embed="rId8" cstate="print"/>
            <a:srcRect/>
            <a:stretch>
              <a:fillRect/>
            </a:stretch>
          </p:blipFill>
          <p:spPr bwMode="auto">
            <a:xfrm>
              <a:off x="1295400" y="0"/>
              <a:ext cx="1508760" cy="1005840"/>
            </a:xfrm>
            <a:prstGeom prst="rect">
              <a:avLst/>
            </a:prstGeom>
            <a:noFill/>
            <a:ln w="9525">
              <a:noFill/>
              <a:miter lim="800000"/>
              <a:headEnd/>
              <a:tailEnd/>
            </a:ln>
          </p:spPr>
        </p:pic>
        <p:pic>
          <p:nvPicPr>
            <p:cNvPr id="13" name="Picture 12"/>
            <p:cNvPicPr>
              <a:picLocks noChangeAspect="1" noChangeArrowheads="1"/>
            </p:cNvPicPr>
            <p:nvPr/>
          </p:nvPicPr>
          <p:blipFill>
            <a:blip r:embed="rId9" cstate="print"/>
            <a:srcRect r="9659"/>
            <a:stretch>
              <a:fillRect/>
            </a:stretch>
          </p:blipFill>
          <p:spPr bwMode="auto">
            <a:xfrm>
              <a:off x="7772402" y="0"/>
              <a:ext cx="1371598" cy="1005840"/>
            </a:xfrm>
            <a:prstGeom prst="rect">
              <a:avLst/>
            </a:prstGeom>
            <a:noFill/>
            <a:ln w="9525">
              <a:noFill/>
              <a:miter lim="800000"/>
              <a:headEnd/>
              <a:tailEnd/>
            </a:ln>
          </p:spPr>
        </p:pic>
      </p:grpSp>
      <p:pic>
        <p:nvPicPr>
          <p:cNvPr id="14" name="Picture 2" descr="http://www.nsf.gov/images/logos/nsf1.gif"/>
          <p:cNvPicPr>
            <a:picLocks noChangeAspect="1" noChangeArrowheads="1"/>
          </p:cNvPicPr>
          <p:nvPr/>
        </p:nvPicPr>
        <p:blipFill>
          <a:blip r:embed="rId10" cstate="print"/>
          <a:srcRect/>
          <a:stretch>
            <a:fillRect/>
          </a:stretch>
        </p:blipFill>
        <p:spPr bwMode="auto">
          <a:xfrm>
            <a:off x="4026645" y="5105400"/>
            <a:ext cx="1090711" cy="1097280"/>
          </a:xfrm>
          <a:prstGeom prst="rect">
            <a:avLst/>
          </a:prstGeom>
          <a:noFill/>
        </p:spPr>
      </p:pic>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Products</a:t>
            </a:r>
            <a:endParaRPr lang="en-US" dirty="0"/>
          </a:p>
        </p:txBody>
      </p:sp>
      <p:sp>
        <p:nvSpPr>
          <p:cNvPr id="7" name="TextBox 6"/>
          <p:cNvSpPr txBox="1"/>
          <p:nvPr/>
        </p:nvSpPr>
        <p:spPr>
          <a:xfrm>
            <a:off x="457200" y="1371600"/>
            <a:ext cx="4191000" cy="5139869"/>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Products		</a:t>
            </a:r>
          </a:p>
          <a:p>
            <a:endParaRPr lang="en-US" sz="2400" dirty="0"/>
          </a:p>
          <a:p>
            <a:r>
              <a:rPr lang="en-US" sz="2400" dirty="0" smtClean="0">
                <a:solidFill>
                  <a:srgbClr val="7030A0"/>
                </a:solidFill>
                <a:latin typeface="Arial Black" pitchFamily="34" charset="0"/>
              </a:rPr>
              <a:t>Products</a:t>
            </a:r>
          </a:p>
          <a:p>
            <a:endParaRPr lang="en-US" sz="2400" dirty="0"/>
          </a:p>
          <a:p>
            <a:r>
              <a:rPr lang="en-US" sz="2400" dirty="0" smtClean="0">
                <a:latin typeface="Bermuda Script" pitchFamily="34" charset="0"/>
              </a:rPr>
              <a:t>Products</a:t>
            </a:r>
          </a:p>
          <a:p>
            <a:endParaRPr lang="en-US" sz="2400" dirty="0"/>
          </a:p>
          <a:p>
            <a:r>
              <a:rPr lang="en-US" sz="2400" dirty="0" smtClean="0">
                <a:solidFill>
                  <a:srgbClr val="00B050"/>
                </a:solidFill>
                <a:latin typeface="Berlin Sans FB" pitchFamily="34" charset="0"/>
              </a:rPr>
              <a:t>Products</a:t>
            </a:r>
            <a:r>
              <a:rPr lang="en-US" sz="2400" dirty="0" smtClean="0">
                <a:solidFill>
                  <a:srgbClr val="92D050"/>
                </a:solidFill>
                <a:latin typeface="Berlin Sans FB" pitchFamily="34" charset="0"/>
              </a:rPr>
              <a:t>	      </a:t>
            </a:r>
            <a:r>
              <a:rPr lang="en-US" sz="2400" dirty="0" smtClean="0">
                <a:latin typeface="+mj-lt"/>
              </a:rPr>
              <a:t>scale-up</a:t>
            </a:r>
          </a:p>
          <a:p>
            <a:endParaRPr lang="en-US" sz="2400" dirty="0"/>
          </a:p>
          <a:p>
            <a:r>
              <a:rPr lang="en-US" sz="2400" dirty="0" smtClean="0">
                <a:solidFill>
                  <a:srgbClr val="FFC000"/>
                </a:solidFill>
                <a:latin typeface="Broadway" pitchFamily="82" charset="0"/>
              </a:rPr>
              <a:t>Products</a:t>
            </a:r>
          </a:p>
          <a:p>
            <a:endParaRPr lang="en-US" sz="2400" dirty="0">
              <a:solidFill>
                <a:srgbClr val="0070C0"/>
              </a:solidFill>
            </a:endParaRPr>
          </a:p>
          <a:p>
            <a:r>
              <a:rPr lang="en-US" sz="2400" dirty="0" smtClean="0">
                <a:solidFill>
                  <a:srgbClr val="00B0F0"/>
                </a:solidFill>
                <a:latin typeface="Franklin Gothic Medium Cond" pitchFamily="34" charset="0"/>
              </a:rPr>
              <a:t>Products</a:t>
            </a:r>
            <a:r>
              <a:rPr lang="en-US" sz="2400" dirty="0">
                <a:solidFill>
                  <a:srgbClr val="0070C0"/>
                </a:solidFill>
                <a:latin typeface="Franklin Gothic Medium Cond" pitchFamily="34" charset="0"/>
              </a:rPr>
              <a:t>	 </a:t>
            </a:r>
            <a:r>
              <a:rPr lang="en-US" sz="2400" dirty="0" smtClean="0">
                <a:solidFill>
                  <a:srgbClr val="0070C0"/>
                </a:solidFill>
                <a:latin typeface="Franklin Gothic Medium Cond" pitchFamily="34" charset="0"/>
              </a:rPr>
              <a:t>       </a:t>
            </a:r>
            <a:r>
              <a:rPr lang="en-US" sz="2400" dirty="0" smtClean="0"/>
              <a:t>scale-up</a:t>
            </a:r>
            <a:endParaRPr lang="en-US" sz="2400" dirty="0">
              <a:solidFill>
                <a:srgbClr val="0070C0"/>
              </a:solidFill>
              <a:latin typeface="Franklin Gothic Medium Cond" pitchFamily="34" charset="0"/>
            </a:endParaRPr>
          </a:p>
          <a:p>
            <a:endParaRPr lang="en-US" sz="2400" u="sng" dirty="0"/>
          </a:p>
        </p:txBody>
      </p:sp>
      <p:cxnSp>
        <p:nvCxnSpPr>
          <p:cNvPr id="9" name="Straight Arrow Connector 8"/>
          <p:cNvCxnSpPr/>
          <p:nvPr/>
        </p:nvCxnSpPr>
        <p:spPr>
          <a:xfrm>
            <a:off x="1737360" y="4418012"/>
            <a:ext cx="100584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37360" y="5867400"/>
            <a:ext cx="100584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4418012"/>
            <a:ext cx="213360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1447800"/>
            <a:ext cx="3124200" cy="3785652"/>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Teacher </a:t>
            </a:r>
            <a:r>
              <a:rPr lang="en-US" sz="2000" dirty="0" smtClean="0"/>
              <a:t>ed</a:t>
            </a:r>
            <a:r>
              <a:rPr lang="en-US" sz="2000" dirty="0" smtClean="0"/>
              <a:t> institutions</a:t>
            </a:r>
          </a:p>
          <a:p>
            <a:r>
              <a:rPr lang="en-US" sz="2000" dirty="0" smtClean="0"/>
              <a:t>Teachers</a:t>
            </a:r>
          </a:p>
          <a:p>
            <a:r>
              <a:rPr lang="en-US" sz="2000" dirty="0" smtClean="0"/>
              <a:t>Districts</a:t>
            </a:r>
          </a:p>
          <a:p>
            <a:r>
              <a:rPr lang="en-US" sz="2000" dirty="0" smtClean="0"/>
              <a:t>Administrators</a:t>
            </a:r>
          </a:p>
          <a:p>
            <a:r>
              <a:rPr lang="en-US" sz="2000" dirty="0" smtClean="0"/>
              <a:t>Policy-makers</a:t>
            </a:r>
            <a:endParaRPr lang="en-US" sz="2000" dirty="0"/>
          </a:p>
        </p:txBody>
      </p:sp>
      <p:sp>
        <p:nvSpPr>
          <p:cNvPr id="14" name="Double Bracket 13"/>
          <p:cNvSpPr/>
          <p:nvPr/>
        </p:nvSpPr>
        <p:spPr>
          <a:xfrm>
            <a:off x="6248400" y="3505200"/>
            <a:ext cx="4114800" cy="17526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Products</a:t>
            </a:r>
            <a:endParaRPr lang="en-US" dirty="0"/>
          </a:p>
        </p:txBody>
      </p:sp>
      <p:sp>
        <p:nvSpPr>
          <p:cNvPr id="7" name="TextBox 6"/>
          <p:cNvSpPr txBox="1"/>
          <p:nvPr/>
        </p:nvSpPr>
        <p:spPr>
          <a:xfrm>
            <a:off x="457200" y="1371600"/>
            <a:ext cx="4191000" cy="5139869"/>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Products		</a:t>
            </a:r>
          </a:p>
          <a:p>
            <a:endParaRPr lang="en-US" sz="2400" dirty="0"/>
          </a:p>
          <a:p>
            <a:r>
              <a:rPr lang="en-US" sz="2400" dirty="0" smtClean="0">
                <a:solidFill>
                  <a:srgbClr val="7030A0"/>
                </a:solidFill>
                <a:latin typeface="Arial Black" pitchFamily="34" charset="0"/>
              </a:rPr>
              <a:t>Products</a:t>
            </a:r>
          </a:p>
          <a:p>
            <a:endParaRPr lang="en-US" sz="2400" dirty="0"/>
          </a:p>
          <a:p>
            <a:r>
              <a:rPr lang="en-US" sz="2400" dirty="0" smtClean="0">
                <a:latin typeface="Bermuda Script" pitchFamily="34" charset="0"/>
              </a:rPr>
              <a:t>Products</a:t>
            </a:r>
          </a:p>
          <a:p>
            <a:endParaRPr lang="en-US" sz="2400" dirty="0"/>
          </a:p>
          <a:p>
            <a:r>
              <a:rPr lang="en-US" sz="2400" dirty="0" smtClean="0">
                <a:solidFill>
                  <a:srgbClr val="00B050"/>
                </a:solidFill>
                <a:latin typeface="Berlin Sans FB" pitchFamily="34" charset="0"/>
              </a:rPr>
              <a:t>Products</a:t>
            </a:r>
            <a:r>
              <a:rPr lang="en-US" sz="2400" dirty="0" smtClean="0">
                <a:solidFill>
                  <a:srgbClr val="92D050"/>
                </a:solidFill>
                <a:latin typeface="Berlin Sans FB" pitchFamily="34" charset="0"/>
              </a:rPr>
              <a:t>	      </a:t>
            </a:r>
            <a:r>
              <a:rPr lang="en-US" sz="2400" dirty="0" smtClean="0">
                <a:latin typeface="+mj-lt"/>
              </a:rPr>
              <a:t>scale-up</a:t>
            </a:r>
          </a:p>
          <a:p>
            <a:endParaRPr lang="en-US" sz="2400" dirty="0"/>
          </a:p>
          <a:p>
            <a:r>
              <a:rPr lang="en-US" sz="2400" dirty="0" smtClean="0">
                <a:solidFill>
                  <a:srgbClr val="FFC000"/>
                </a:solidFill>
                <a:latin typeface="Broadway" pitchFamily="82" charset="0"/>
              </a:rPr>
              <a:t>Products</a:t>
            </a:r>
          </a:p>
          <a:p>
            <a:endParaRPr lang="en-US" sz="2400" dirty="0">
              <a:solidFill>
                <a:srgbClr val="0070C0"/>
              </a:solidFill>
            </a:endParaRPr>
          </a:p>
          <a:p>
            <a:r>
              <a:rPr lang="en-US" sz="2400" dirty="0" smtClean="0">
                <a:solidFill>
                  <a:srgbClr val="00B0F0"/>
                </a:solidFill>
                <a:latin typeface="Franklin Gothic Medium Cond" pitchFamily="34" charset="0"/>
              </a:rPr>
              <a:t>Products</a:t>
            </a:r>
            <a:r>
              <a:rPr lang="en-US" sz="2400" dirty="0">
                <a:solidFill>
                  <a:srgbClr val="0070C0"/>
                </a:solidFill>
                <a:latin typeface="Franklin Gothic Medium Cond" pitchFamily="34" charset="0"/>
              </a:rPr>
              <a:t>	 </a:t>
            </a:r>
            <a:r>
              <a:rPr lang="en-US" sz="2400" dirty="0" smtClean="0">
                <a:solidFill>
                  <a:srgbClr val="0070C0"/>
                </a:solidFill>
                <a:latin typeface="Franklin Gothic Medium Cond" pitchFamily="34" charset="0"/>
              </a:rPr>
              <a:t>       </a:t>
            </a:r>
            <a:r>
              <a:rPr lang="en-US" sz="2400" dirty="0" smtClean="0"/>
              <a:t>scale-up</a:t>
            </a:r>
            <a:endParaRPr lang="en-US" sz="2400" dirty="0">
              <a:solidFill>
                <a:srgbClr val="0070C0"/>
              </a:solidFill>
              <a:latin typeface="Franklin Gothic Medium Cond" pitchFamily="34" charset="0"/>
            </a:endParaRPr>
          </a:p>
          <a:p>
            <a:endParaRPr lang="en-US" sz="2400" u="sng" dirty="0"/>
          </a:p>
        </p:txBody>
      </p:sp>
      <p:cxnSp>
        <p:nvCxnSpPr>
          <p:cNvPr id="9" name="Straight Arrow Connector 8"/>
          <p:cNvCxnSpPr/>
          <p:nvPr/>
        </p:nvCxnSpPr>
        <p:spPr>
          <a:xfrm>
            <a:off x="1737360" y="4418012"/>
            <a:ext cx="100584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37360" y="5867400"/>
            <a:ext cx="100584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4418012"/>
            <a:ext cx="2133600" cy="1588"/>
          </a:xfrm>
          <a:prstGeom prst="straightConnector1">
            <a:avLst/>
          </a:prstGeom>
          <a:ln w="47625">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1447800"/>
            <a:ext cx="3124200" cy="3785652"/>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Teacher </a:t>
            </a:r>
            <a:r>
              <a:rPr lang="en-US" sz="2000" dirty="0" smtClean="0"/>
              <a:t>ed</a:t>
            </a:r>
            <a:r>
              <a:rPr lang="en-US" sz="2000" dirty="0" smtClean="0"/>
              <a:t> institutions</a:t>
            </a:r>
          </a:p>
          <a:p>
            <a:r>
              <a:rPr lang="en-US" sz="2000" dirty="0" smtClean="0"/>
              <a:t>Teachers</a:t>
            </a:r>
          </a:p>
          <a:p>
            <a:r>
              <a:rPr lang="en-US" sz="2000" dirty="0" smtClean="0"/>
              <a:t>Districts</a:t>
            </a:r>
          </a:p>
          <a:p>
            <a:r>
              <a:rPr lang="en-US" sz="2000" dirty="0" smtClean="0"/>
              <a:t>Administrators</a:t>
            </a:r>
          </a:p>
          <a:p>
            <a:r>
              <a:rPr lang="en-US" sz="2000" dirty="0" smtClean="0"/>
              <a:t>Policy-makers</a:t>
            </a:r>
            <a:endParaRPr lang="en-US" sz="2000" dirty="0"/>
          </a:p>
        </p:txBody>
      </p:sp>
      <p:sp>
        <p:nvSpPr>
          <p:cNvPr id="14" name="Double Bracket 13"/>
          <p:cNvSpPr/>
          <p:nvPr/>
        </p:nvSpPr>
        <p:spPr>
          <a:xfrm>
            <a:off x="6248400" y="3505200"/>
            <a:ext cx="4114800" cy="17526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Freeform 17"/>
          <p:cNvSpPr/>
          <p:nvPr/>
        </p:nvSpPr>
        <p:spPr>
          <a:xfrm>
            <a:off x="4542752" y="2209800"/>
            <a:ext cx="1248448" cy="3886200"/>
          </a:xfrm>
          <a:custGeom>
            <a:avLst/>
            <a:gdLst>
              <a:gd name="connsiteX0" fmla="*/ 721975 w 1248448"/>
              <a:gd name="connsiteY0" fmla="*/ 0 h 3232727"/>
              <a:gd name="connsiteX1" fmla="*/ 56957 w 1248448"/>
              <a:gd name="connsiteY1" fmla="*/ 175491 h 3232727"/>
              <a:gd name="connsiteX2" fmla="*/ 1063720 w 1248448"/>
              <a:gd name="connsiteY2" fmla="*/ 554182 h 3232727"/>
              <a:gd name="connsiteX3" fmla="*/ 352520 w 1248448"/>
              <a:gd name="connsiteY3" fmla="*/ 775854 h 3232727"/>
              <a:gd name="connsiteX4" fmla="*/ 1054484 w 1248448"/>
              <a:gd name="connsiteY4" fmla="*/ 923636 h 3232727"/>
              <a:gd name="connsiteX5" fmla="*/ 380229 w 1248448"/>
              <a:gd name="connsiteY5" fmla="*/ 1376218 h 3232727"/>
              <a:gd name="connsiteX6" fmla="*/ 1091429 w 1248448"/>
              <a:gd name="connsiteY6" fmla="*/ 1634836 h 3232727"/>
              <a:gd name="connsiteX7" fmla="*/ 324811 w 1248448"/>
              <a:gd name="connsiteY7" fmla="*/ 1967345 h 3232727"/>
              <a:gd name="connsiteX8" fmla="*/ 1174557 w 1248448"/>
              <a:gd name="connsiteY8" fmla="*/ 2290618 h 3232727"/>
              <a:gd name="connsiteX9" fmla="*/ 297102 w 1248448"/>
              <a:gd name="connsiteY9" fmla="*/ 2623127 h 3232727"/>
              <a:gd name="connsiteX10" fmla="*/ 1229975 w 1248448"/>
              <a:gd name="connsiteY10" fmla="*/ 2890982 h 3232727"/>
              <a:gd name="connsiteX11" fmla="*/ 407939 w 1248448"/>
              <a:gd name="connsiteY11" fmla="*/ 3232727 h 323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448" h="3232727">
                <a:moveTo>
                  <a:pt x="721975" y="0"/>
                </a:moveTo>
                <a:cubicBezTo>
                  <a:pt x="360987" y="41563"/>
                  <a:pt x="0" y="83127"/>
                  <a:pt x="56957" y="175491"/>
                </a:cubicBezTo>
                <a:cubicBezTo>
                  <a:pt x="113914" y="267855"/>
                  <a:pt x="1014460" y="454122"/>
                  <a:pt x="1063720" y="554182"/>
                </a:cubicBezTo>
                <a:cubicBezTo>
                  <a:pt x="1112980" y="654242"/>
                  <a:pt x="354059" y="714278"/>
                  <a:pt x="352520" y="775854"/>
                </a:cubicBezTo>
                <a:cubicBezTo>
                  <a:pt x="350981" y="837430"/>
                  <a:pt x="1049866" y="823575"/>
                  <a:pt x="1054484" y="923636"/>
                </a:cubicBezTo>
                <a:cubicBezTo>
                  <a:pt x="1059102" y="1023697"/>
                  <a:pt x="374072" y="1257685"/>
                  <a:pt x="380229" y="1376218"/>
                </a:cubicBezTo>
                <a:cubicBezTo>
                  <a:pt x="386386" y="1494751"/>
                  <a:pt x="1100665" y="1536315"/>
                  <a:pt x="1091429" y="1634836"/>
                </a:cubicBezTo>
                <a:cubicBezTo>
                  <a:pt x="1082193" y="1733357"/>
                  <a:pt x="310956" y="1858048"/>
                  <a:pt x="324811" y="1967345"/>
                </a:cubicBezTo>
                <a:cubicBezTo>
                  <a:pt x="338666" y="2076642"/>
                  <a:pt x="1179175" y="2181321"/>
                  <a:pt x="1174557" y="2290618"/>
                </a:cubicBezTo>
                <a:cubicBezTo>
                  <a:pt x="1169939" y="2399915"/>
                  <a:pt x="287866" y="2523066"/>
                  <a:pt x="297102" y="2623127"/>
                </a:cubicBezTo>
                <a:cubicBezTo>
                  <a:pt x="306338" y="2723188"/>
                  <a:pt x="1211502" y="2789382"/>
                  <a:pt x="1229975" y="2890982"/>
                </a:cubicBezTo>
                <a:cubicBezTo>
                  <a:pt x="1248448" y="2992582"/>
                  <a:pt x="554181" y="3169612"/>
                  <a:pt x="407939" y="3232727"/>
                </a:cubicBezTo>
              </a:path>
            </a:pathLst>
          </a:custGeom>
          <a:ln w="1206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What mechanisms are there?</a:t>
            </a:r>
            <a:endParaRPr lang="en-US"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066800" y="1600200"/>
            <a:ext cx="7010400" cy="3046988"/>
          </a:xfrm>
          <a:prstGeom prst="rect">
            <a:avLst/>
          </a:prstGeom>
          <a:noFill/>
        </p:spPr>
        <p:txBody>
          <a:bodyPr wrap="square" rtlCol="0">
            <a:spAutoFit/>
          </a:bodyPr>
          <a:lstStyle/>
          <a:p>
            <a:pPr>
              <a:buFont typeface="Arial" pitchFamily="34" charset="0"/>
              <a:buChar char="•"/>
            </a:pPr>
            <a:r>
              <a:rPr lang="en-US" sz="3200" dirty="0" smtClean="0"/>
              <a:t> DRK-12 synthesis and scale-up</a:t>
            </a:r>
          </a:p>
          <a:p>
            <a:pPr>
              <a:buFont typeface="Arial" pitchFamily="34" charset="0"/>
              <a:buChar char="•"/>
            </a:pPr>
            <a:r>
              <a:rPr lang="en-US" sz="3200" dirty="0" smtClean="0"/>
              <a:t> PRIME</a:t>
            </a:r>
          </a:p>
          <a:p>
            <a:pPr>
              <a:buFont typeface="Arial" pitchFamily="34" charset="0"/>
              <a:buChar char="•"/>
            </a:pPr>
            <a:r>
              <a:rPr lang="en-US" sz="3200" dirty="0" smtClean="0"/>
              <a:t> TSL</a:t>
            </a:r>
          </a:p>
          <a:p>
            <a:pPr>
              <a:buFont typeface="Arial" pitchFamily="34" charset="0"/>
              <a:buChar char="•"/>
            </a:pPr>
            <a:r>
              <a:rPr lang="en-US" sz="3200" dirty="0" smtClean="0"/>
              <a:t> </a:t>
            </a:r>
            <a:r>
              <a:rPr lang="en-US" sz="3200" dirty="0" smtClean="0"/>
              <a:t>Cyberlearning</a:t>
            </a:r>
            <a:r>
              <a:rPr lang="en-US" sz="3200" dirty="0" smtClean="0"/>
              <a:t>: Transforming Education</a:t>
            </a:r>
          </a:p>
          <a:p>
            <a:pPr>
              <a:buFont typeface="Arial" pitchFamily="34" charset="0"/>
              <a:buChar char="•"/>
            </a:pPr>
            <a:r>
              <a:rPr lang="en-US" sz="3200" dirty="0" smtClean="0"/>
              <a:t> EAGERs</a:t>
            </a:r>
          </a:p>
          <a:p>
            <a:pPr>
              <a:buFont typeface="Arial" pitchFamily="34" charset="0"/>
              <a:buChar char="•"/>
            </a:pPr>
            <a:r>
              <a:rPr lang="en-US" sz="3200" dirty="0" smtClean="0"/>
              <a:t> RAPIDs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0"/>
            <a:ext cx="9144000" cy="1446550"/>
          </a:xfrm>
          <a:prstGeom prst="rect">
            <a:avLst/>
          </a:prstGeom>
          <a:noFill/>
        </p:spPr>
        <p:txBody>
          <a:bodyPr wrap="square" rtlCol="0">
            <a:spAutoFit/>
          </a:bodyPr>
          <a:lstStyle/>
          <a:p>
            <a:pPr algn="ctr"/>
            <a:r>
              <a:rPr lang="en-US" sz="4400" dirty="0" smtClean="0"/>
              <a:t>Comments on Scaling and </a:t>
            </a:r>
          </a:p>
          <a:p>
            <a:pPr algn="ctr"/>
            <a:r>
              <a:rPr lang="en-US" sz="4400" dirty="0" smtClean="0"/>
              <a:t>National Adoption</a:t>
            </a:r>
            <a:endParaRPr lang="en-US" sz="4400" dirty="0">
              <a:solidFill>
                <a:prstClr val="black"/>
              </a:solidFill>
            </a:endParaRPr>
          </a:p>
        </p:txBody>
      </p:sp>
      <p:sp>
        <p:nvSpPr>
          <p:cNvPr id="5" name="TextBox 4"/>
          <p:cNvSpPr txBox="1"/>
          <p:nvPr/>
        </p:nvSpPr>
        <p:spPr>
          <a:xfrm>
            <a:off x="762000" y="3216295"/>
            <a:ext cx="7239000" cy="1508105"/>
          </a:xfrm>
          <a:prstGeom prst="rect">
            <a:avLst/>
          </a:prstGeom>
          <a:noFill/>
        </p:spPr>
        <p:txBody>
          <a:bodyPr wrap="square" rtlCol="0">
            <a:spAutoFit/>
          </a:bodyPr>
          <a:lstStyle/>
          <a:p>
            <a:pPr algn="ctr"/>
            <a:r>
              <a:rPr lang="en-US" sz="3600" dirty="0">
                <a:solidFill>
                  <a:prstClr val="black"/>
                </a:solidFill>
              </a:rPr>
              <a:t>Joan Ferrini-Mundy</a:t>
            </a:r>
          </a:p>
          <a:p>
            <a:pPr algn="ctr"/>
            <a:r>
              <a:rPr lang="en-US" sz="2800" dirty="0">
                <a:solidFill>
                  <a:prstClr val="black"/>
                </a:solidFill>
              </a:rPr>
              <a:t>Acting Assistant Director </a:t>
            </a:r>
          </a:p>
          <a:p>
            <a:pPr algn="ctr"/>
            <a:r>
              <a:rPr lang="en-US" sz="2800" dirty="0">
                <a:solidFill>
                  <a:prstClr val="black"/>
                </a:solidFill>
              </a:rPr>
              <a:t>Directorate for Education and Human </a:t>
            </a:r>
            <a:r>
              <a:rPr lang="en-US" sz="2800" dirty="0" smtClean="0">
                <a:solidFill>
                  <a:prstClr val="black"/>
                </a:solidFill>
              </a:rPr>
              <a:t>Resources</a:t>
            </a:r>
            <a:endParaRPr lang="en-US" sz="2800" dirty="0">
              <a:solidFill>
                <a:prstClr val="black"/>
              </a:solidFill>
            </a:endParaRPr>
          </a:p>
        </p:txBody>
      </p:sp>
      <p:grpSp>
        <p:nvGrpSpPr>
          <p:cNvPr id="2" name="Group 5"/>
          <p:cNvGrpSpPr/>
          <p:nvPr/>
        </p:nvGrpSpPr>
        <p:grpSpPr>
          <a:xfrm>
            <a:off x="0" y="0"/>
            <a:ext cx="9144000" cy="1005840"/>
            <a:chOff x="0" y="0"/>
            <a:chExt cx="9144000" cy="1005840"/>
          </a:xfrm>
        </p:grpSpPr>
        <p:pic>
          <p:nvPicPr>
            <p:cNvPr id="7" name="Picture 6" descr="C:\Documents and Settings\rsanders\Desktop\I-Cubed hrd\Competition 2\Press Materials\Press Materials - Fort Belknap College\P1010367-FBC Photo.JPG"/>
            <p:cNvPicPr>
              <a:picLocks noChangeAspect="1" noChangeArrowheads="1"/>
            </p:cNvPicPr>
            <p:nvPr/>
          </p:nvPicPr>
          <p:blipFill>
            <a:blip r:embed="rId2" cstate="print"/>
            <a:srcRect/>
            <a:stretch>
              <a:fillRect/>
            </a:stretch>
          </p:blipFill>
          <p:spPr bwMode="auto">
            <a:xfrm>
              <a:off x="0" y="0"/>
              <a:ext cx="1341120" cy="1005840"/>
            </a:xfrm>
            <a:prstGeom prst="rect">
              <a:avLst/>
            </a:prstGeom>
            <a:noFill/>
          </p:spPr>
        </p:pic>
        <p:pic>
          <p:nvPicPr>
            <p:cNvPr id="8" name="Picture 7" descr="C:\Documents and Settings\rsanders\Desktop\I-Cubed hrd\Competition 2\Press Materials\Press Materials - Rutgers University\YamaliaRoberts MichelleJohnson.jpg"/>
            <p:cNvPicPr>
              <a:picLocks noChangeAspect="1" noChangeArrowheads="1"/>
            </p:cNvPicPr>
            <p:nvPr/>
          </p:nvPicPr>
          <p:blipFill>
            <a:blip r:embed="rId3" cstate="print"/>
            <a:srcRect r="15152"/>
            <a:stretch>
              <a:fillRect/>
            </a:stretch>
          </p:blipFill>
          <p:spPr bwMode="auto">
            <a:xfrm>
              <a:off x="2743200" y="0"/>
              <a:ext cx="1280160" cy="1005840"/>
            </a:xfrm>
            <a:prstGeom prst="rect">
              <a:avLst/>
            </a:prstGeom>
            <a:noFill/>
          </p:spPr>
        </p:pic>
        <p:pic>
          <p:nvPicPr>
            <p:cNvPr id="9" name="Picture 8"/>
            <p:cNvPicPr>
              <a:picLocks noChangeAspect="1" noChangeArrowheads="1"/>
            </p:cNvPicPr>
            <p:nvPr/>
          </p:nvPicPr>
          <p:blipFill>
            <a:blip r:embed="rId4" cstate="print"/>
            <a:srcRect t="10000" b="13333"/>
            <a:stretch>
              <a:fillRect/>
            </a:stretch>
          </p:blipFill>
          <p:spPr bwMode="auto">
            <a:xfrm>
              <a:off x="6629400" y="0"/>
              <a:ext cx="1147969" cy="1005840"/>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l="25883" t="24889" r="5882"/>
            <a:stretch>
              <a:fillRect/>
            </a:stretch>
          </p:blipFill>
          <p:spPr bwMode="auto">
            <a:xfrm>
              <a:off x="3962400" y="0"/>
              <a:ext cx="1380799" cy="1005840"/>
            </a:xfrm>
            <a:prstGeom prst="rect">
              <a:avLst/>
            </a:prstGeom>
            <a:noFill/>
            <a:ln w="9525">
              <a:noFill/>
              <a:miter lim="800000"/>
              <a:headEnd/>
              <a:tailEnd/>
            </a:ln>
          </p:spPr>
        </p:pic>
        <p:pic>
          <p:nvPicPr>
            <p:cNvPr id="11" name="Picture 10"/>
            <p:cNvPicPr>
              <a:picLocks noChangeAspect="1" noChangeArrowheads="1"/>
            </p:cNvPicPr>
            <p:nvPr/>
          </p:nvPicPr>
          <p:blipFill>
            <a:blip r:embed="rId6" cstate="print"/>
            <a:srcRect/>
            <a:stretch>
              <a:fillRect/>
            </a:stretch>
          </p:blipFill>
          <p:spPr bwMode="auto">
            <a:xfrm>
              <a:off x="5324528" y="0"/>
              <a:ext cx="1304872" cy="1005840"/>
            </a:xfrm>
            <a:prstGeom prst="rect">
              <a:avLst/>
            </a:prstGeom>
            <a:noFill/>
            <a:ln w="9525">
              <a:noFill/>
              <a:miter lim="800000"/>
              <a:headEnd/>
              <a:tailEnd/>
            </a:ln>
          </p:spPr>
        </p:pic>
        <p:pic>
          <p:nvPicPr>
            <p:cNvPr id="12" name="Picture 11"/>
            <p:cNvPicPr>
              <a:picLocks noChangeAspect="1" noChangeArrowheads="1"/>
            </p:cNvPicPr>
            <p:nvPr/>
          </p:nvPicPr>
          <p:blipFill>
            <a:blip r:embed="rId7" cstate="print"/>
            <a:srcRect/>
            <a:stretch>
              <a:fillRect/>
            </a:stretch>
          </p:blipFill>
          <p:spPr bwMode="auto">
            <a:xfrm>
              <a:off x="1295400" y="0"/>
              <a:ext cx="1508760" cy="1005840"/>
            </a:xfrm>
            <a:prstGeom prst="rect">
              <a:avLst/>
            </a:prstGeom>
            <a:noFill/>
            <a:ln w="9525">
              <a:noFill/>
              <a:miter lim="800000"/>
              <a:headEnd/>
              <a:tailEnd/>
            </a:ln>
          </p:spPr>
        </p:pic>
        <p:pic>
          <p:nvPicPr>
            <p:cNvPr id="13" name="Picture 12"/>
            <p:cNvPicPr>
              <a:picLocks noChangeAspect="1" noChangeArrowheads="1"/>
            </p:cNvPicPr>
            <p:nvPr/>
          </p:nvPicPr>
          <p:blipFill>
            <a:blip r:embed="rId8" cstate="print"/>
            <a:srcRect r="9659"/>
            <a:stretch>
              <a:fillRect/>
            </a:stretch>
          </p:blipFill>
          <p:spPr bwMode="auto">
            <a:xfrm>
              <a:off x="7772402" y="0"/>
              <a:ext cx="1371598" cy="1005840"/>
            </a:xfrm>
            <a:prstGeom prst="rect">
              <a:avLst/>
            </a:prstGeom>
            <a:noFill/>
            <a:ln w="9525">
              <a:noFill/>
              <a:miter lim="800000"/>
              <a:headEnd/>
              <a:tailEnd/>
            </a:ln>
          </p:spPr>
        </p:pic>
      </p:grpSp>
      <p:pic>
        <p:nvPicPr>
          <p:cNvPr id="14" name="Picture 2" descr="http://www.nsf.gov/images/logos/nsf1.gif"/>
          <p:cNvPicPr>
            <a:picLocks noChangeAspect="1" noChangeArrowheads="1"/>
          </p:cNvPicPr>
          <p:nvPr/>
        </p:nvPicPr>
        <p:blipFill>
          <a:blip r:embed="rId9" cstate="print"/>
          <a:srcRect/>
          <a:stretch>
            <a:fillRect/>
          </a:stretch>
        </p:blipFill>
        <p:spPr bwMode="auto">
          <a:xfrm>
            <a:off x="4026645" y="5105400"/>
            <a:ext cx="1090711" cy="1097280"/>
          </a:xfrm>
          <a:prstGeom prst="rect">
            <a:avLst/>
          </a:prstGeom>
          <a:noFill/>
        </p:spPr>
      </p:pic>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Two main threads of DR K-12</a:t>
            </a:r>
            <a:endParaRPr lang="en-US" dirty="0"/>
          </a:p>
        </p:txBody>
      </p:sp>
      <p:sp>
        <p:nvSpPr>
          <p:cNvPr id="4" name="Oval 3"/>
          <p:cNvSpPr/>
          <p:nvPr/>
        </p:nvSpPr>
        <p:spPr>
          <a:xfrm>
            <a:off x="2895600" y="1600200"/>
            <a:ext cx="3352800" cy="2590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38500" y="2228671"/>
            <a:ext cx="2667000" cy="1200329"/>
          </a:xfrm>
          <a:prstGeom prst="rect">
            <a:avLst/>
          </a:prstGeom>
          <a:noFill/>
        </p:spPr>
        <p:txBody>
          <a:bodyPr wrap="square" rtlCol="0">
            <a:spAutoFit/>
          </a:bodyPr>
          <a:lstStyle/>
          <a:p>
            <a:pPr algn="ctr"/>
            <a:r>
              <a:rPr lang="en-US" sz="3600" dirty="0" smtClean="0"/>
              <a:t>Small scale </a:t>
            </a:r>
          </a:p>
          <a:p>
            <a:pPr algn="ctr"/>
            <a:r>
              <a:rPr lang="en-US" sz="3600" dirty="0" smtClean="0"/>
              <a:t>R&amp;D</a:t>
            </a:r>
            <a:endParaRPr lang="en-US" sz="3600" dirty="0"/>
          </a:p>
        </p:txBody>
      </p:sp>
      <p:cxnSp>
        <p:nvCxnSpPr>
          <p:cNvPr id="7" name="Straight Arrow Connector 6"/>
          <p:cNvCxnSpPr/>
          <p:nvPr/>
        </p:nvCxnSpPr>
        <p:spPr>
          <a:xfrm rot="10800000" flipV="1">
            <a:off x="2590801"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819471"/>
            <a:ext cx="3200400" cy="1200329"/>
          </a:xfrm>
          <a:prstGeom prst="rect">
            <a:avLst/>
          </a:prstGeom>
          <a:noFill/>
        </p:spPr>
        <p:txBody>
          <a:bodyPr wrap="square" rtlCol="0">
            <a:spAutoFit/>
          </a:bodyPr>
          <a:lstStyle/>
          <a:p>
            <a:pPr algn="ctr"/>
            <a:r>
              <a:rPr lang="en-US" sz="2400" dirty="0" smtClean="0"/>
              <a:t>What works, for whom, and under what circumstances?</a:t>
            </a:r>
            <a:endParaRPr lang="en-US" sz="2400" dirty="0"/>
          </a:p>
        </p:txBody>
      </p:sp>
      <p:sp>
        <p:nvSpPr>
          <p:cNvPr id="11" name="TextBox 10"/>
          <p:cNvSpPr txBox="1"/>
          <p:nvPr/>
        </p:nvSpPr>
        <p:spPr>
          <a:xfrm>
            <a:off x="5181600" y="4648200"/>
            <a:ext cx="3733800" cy="1569660"/>
          </a:xfrm>
          <a:prstGeom prst="rect">
            <a:avLst/>
          </a:prstGeom>
          <a:noFill/>
        </p:spPr>
        <p:txBody>
          <a:bodyPr wrap="square" rtlCol="0">
            <a:spAutoFit/>
          </a:bodyPr>
          <a:lstStyle/>
          <a:p>
            <a:pPr algn="ctr"/>
            <a:r>
              <a:rPr lang="en-US" sz="2400" dirty="0" smtClean="0"/>
              <a:t>Developing resources, models, and technologies, ultimately toward national adoption</a:t>
            </a:r>
            <a:endParaRPr lang="en-US" sz="2400"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rot="5400000" flipV="1">
            <a:off x="5067300"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0"/>
            <a:ext cx="7772400" cy="1470025"/>
          </a:xfrm>
        </p:spPr>
        <p:txBody>
          <a:bodyPr>
            <a:normAutofit/>
          </a:bodyPr>
          <a:lstStyle/>
          <a:p>
            <a:r>
              <a:rPr lang="en-US" sz="3600" dirty="0" smtClean="0"/>
              <a:t>Agree that there is a major need for “crossing the abysses”</a:t>
            </a:r>
            <a:endParaRPr lang="en-US" sz="3600" dirty="0"/>
          </a:p>
        </p:txBody>
      </p:sp>
      <p:sp>
        <p:nvSpPr>
          <p:cNvPr id="4" name="TextBox 3"/>
          <p:cNvSpPr txBox="1"/>
          <p:nvPr/>
        </p:nvSpPr>
        <p:spPr>
          <a:xfrm>
            <a:off x="1447800" y="524470"/>
            <a:ext cx="6248400" cy="923330"/>
          </a:xfrm>
          <a:prstGeom prst="rect">
            <a:avLst/>
          </a:prstGeom>
          <a:noFill/>
        </p:spPr>
        <p:txBody>
          <a:bodyPr wrap="square" rtlCol="0">
            <a:spAutoFit/>
          </a:bodyPr>
          <a:lstStyle/>
          <a:p>
            <a:pPr algn="ctr"/>
            <a:r>
              <a:rPr lang="en-US" sz="5400" dirty="0" smtClean="0"/>
              <a:t>Agreement on Need</a:t>
            </a:r>
            <a:endParaRPr lang="en-US" sz="5400" dirty="0"/>
          </a:p>
        </p:txBody>
      </p:sp>
      <p:sp>
        <p:nvSpPr>
          <p:cNvPr id="6" name="Rectangle 5"/>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reeform 7"/>
          <p:cNvSpPr/>
          <p:nvPr/>
        </p:nvSpPr>
        <p:spPr>
          <a:xfrm>
            <a:off x="4191000" y="3733800"/>
            <a:ext cx="685800" cy="1981200"/>
          </a:xfrm>
          <a:custGeom>
            <a:avLst/>
            <a:gdLst>
              <a:gd name="connsiteX0" fmla="*/ 721975 w 1248448"/>
              <a:gd name="connsiteY0" fmla="*/ 0 h 3232727"/>
              <a:gd name="connsiteX1" fmla="*/ 56957 w 1248448"/>
              <a:gd name="connsiteY1" fmla="*/ 175491 h 3232727"/>
              <a:gd name="connsiteX2" fmla="*/ 1063720 w 1248448"/>
              <a:gd name="connsiteY2" fmla="*/ 554182 h 3232727"/>
              <a:gd name="connsiteX3" fmla="*/ 352520 w 1248448"/>
              <a:gd name="connsiteY3" fmla="*/ 775854 h 3232727"/>
              <a:gd name="connsiteX4" fmla="*/ 1054484 w 1248448"/>
              <a:gd name="connsiteY4" fmla="*/ 923636 h 3232727"/>
              <a:gd name="connsiteX5" fmla="*/ 380229 w 1248448"/>
              <a:gd name="connsiteY5" fmla="*/ 1376218 h 3232727"/>
              <a:gd name="connsiteX6" fmla="*/ 1091429 w 1248448"/>
              <a:gd name="connsiteY6" fmla="*/ 1634836 h 3232727"/>
              <a:gd name="connsiteX7" fmla="*/ 324811 w 1248448"/>
              <a:gd name="connsiteY7" fmla="*/ 1967345 h 3232727"/>
              <a:gd name="connsiteX8" fmla="*/ 1174557 w 1248448"/>
              <a:gd name="connsiteY8" fmla="*/ 2290618 h 3232727"/>
              <a:gd name="connsiteX9" fmla="*/ 297102 w 1248448"/>
              <a:gd name="connsiteY9" fmla="*/ 2623127 h 3232727"/>
              <a:gd name="connsiteX10" fmla="*/ 1229975 w 1248448"/>
              <a:gd name="connsiteY10" fmla="*/ 2890982 h 3232727"/>
              <a:gd name="connsiteX11" fmla="*/ 407939 w 1248448"/>
              <a:gd name="connsiteY11" fmla="*/ 3232727 h 323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448" h="3232727">
                <a:moveTo>
                  <a:pt x="721975" y="0"/>
                </a:moveTo>
                <a:cubicBezTo>
                  <a:pt x="360987" y="41563"/>
                  <a:pt x="0" y="83127"/>
                  <a:pt x="56957" y="175491"/>
                </a:cubicBezTo>
                <a:cubicBezTo>
                  <a:pt x="113914" y="267855"/>
                  <a:pt x="1014460" y="454122"/>
                  <a:pt x="1063720" y="554182"/>
                </a:cubicBezTo>
                <a:cubicBezTo>
                  <a:pt x="1112980" y="654242"/>
                  <a:pt x="354059" y="714278"/>
                  <a:pt x="352520" y="775854"/>
                </a:cubicBezTo>
                <a:cubicBezTo>
                  <a:pt x="350981" y="837430"/>
                  <a:pt x="1049866" y="823575"/>
                  <a:pt x="1054484" y="923636"/>
                </a:cubicBezTo>
                <a:cubicBezTo>
                  <a:pt x="1059102" y="1023697"/>
                  <a:pt x="374072" y="1257685"/>
                  <a:pt x="380229" y="1376218"/>
                </a:cubicBezTo>
                <a:cubicBezTo>
                  <a:pt x="386386" y="1494751"/>
                  <a:pt x="1100665" y="1536315"/>
                  <a:pt x="1091429" y="1634836"/>
                </a:cubicBezTo>
                <a:cubicBezTo>
                  <a:pt x="1082193" y="1733357"/>
                  <a:pt x="310956" y="1858048"/>
                  <a:pt x="324811" y="1967345"/>
                </a:cubicBezTo>
                <a:cubicBezTo>
                  <a:pt x="338666" y="2076642"/>
                  <a:pt x="1179175" y="2181321"/>
                  <a:pt x="1174557" y="2290618"/>
                </a:cubicBezTo>
                <a:cubicBezTo>
                  <a:pt x="1169939" y="2399915"/>
                  <a:pt x="287866" y="2523066"/>
                  <a:pt x="297102" y="2623127"/>
                </a:cubicBezTo>
                <a:cubicBezTo>
                  <a:pt x="306338" y="2723188"/>
                  <a:pt x="1211502" y="2789382"/>
                  <a:pt x="1229975" y="2890982"/>
                </a:cubicBezTo>
                <a:cubicBezTo>
                  <a:pt x="1248448" y="2992582"/>
                  <a:pt x="554181" y="3169612"/>
                  <a:pt x="407939" y="3232727"/>
                </a:cubicBezTo>
              </a:path>
            </a:pathLst>
          </a:custGeom>
          <a:ln w="1206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lstStyle/>
          <a:p>
            <a:r>
              <a:rPr lang="en-US" dirty="0" smtClean="0"/>
              <a:t>Context is Important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44268"/>
            <a:ext cx="8915400" cy="3046988"/>
          </a:xfrm>
          <a:prstGeom prst="rect">
            <a:avLst/>
          </a:prstGeom>
        </p:spPr>
        <p:txBody>
          <a:bodyPr wrap="square">
            <a:spAutoFit/>
          </a:bodyPr>
          <a:lstStyle/>
          <a:p>
            <a:pPr algn="ctr"/>
            <a:r>
              <a:rPr lang="en-US" sz="2400" b="1" dirty="0" smtClean="0"/>
              <a:t>EXECUTIVE OFFICE OF THE PRESIDENT </a:t>
            </a:r>
            <a:endParaRPr lang="en-US" sz="2400" b="1" dirty="0" smtClean="0"/>
          </a:p>
          <a:p>
            <a:pPr algn="ctr"/>
            <a:r>
              <a:rPr lang="en-US" sz="2400" b="1" dirty="0" smtClean="0"/>
              <a:t>NATIONAL </a:t>
            </a:r>
            <a:r>
              <a:rPr lang="en-US" sz="2400" b="1" dirty="0" smtClean="0"/>
              <a:t>ECONOMIC COUNCIL </a:t>
            </a:r>
            <a:endParaRPr lang="en-US" sz="2400" b="1" dirty="0" smtClean="0"/>
          </a:p>
          <a:p>
            <a:pPr algn="ctr"/>
            <a:r>
              <a:rPr lang="en-US" sz="2400" b="1" dirty="0" smtClean="0"/>
              <a:t>OFFICE </a:t>
            </a:r>
            <a:r>
              <a:rPr lang="en-US" sz="2400" b="1" dirty="0" smtClean="0"/>
              <a:t>OF SCIENCE AND TECHNOLOGY POLICY </a:t>
            </a:r>
          </a:p>
          <a:p>
            <a:pPr algn="ctr"/>
            <a:r>
              <a:rPr lang="en-US" sz="2400" dirty="0" smtClean="0"/>
              <a:t> </a:t>
            </a:r>
            <a:r>
              <a:rPr lang="en-US" sz="3200" b="1" i="1" dirty="0" smtClean="0"/>
              <a:t>A </a:t>
            </a:r>
            <a:r>
              <a:rPr lang="en-US" sz="3200" b="1" i="1" dirty="0" smtClean="0"/>
              <a:t>STRATEGY FOR AMERICAN INNOVATION: DRIVING TOWARDS SUSTAINABLE GROWTH AND QUALITY </a:t>
            </a:r>
            <a:r>
              <a:rPr lang="en-US" sz="3200" b="1" i="1" dirty="0" smtClean="0"/>
              <a:t>JOBS</a:t>
            </a:r>
          </a:p>
          <a:p>
            <a:pPr algn="ctr"/>
            <a:r>
              <a:rPr lang="en-US" sz="2400" i="1" dirty="0" smtClean="0"/>
              <a:t>September, 2009</a:t>
            </a:r>
            <a:endParaRPr lang="en-US" sz="2400" b="1" i="1" dirty="0" smtClean="0"/>
          </a:p>
        </p:txBody>
      </p:sp>
      <p:sp>
        <p:nvSpPr>
          <p:cNvPr id="7" name="Slide Number Placeholder 6"/>
          <p:cNvSpPr>
            <a:spLocks noGrp="1"/>
          </p:cNvSpPr>
          <p:nvPr>
            <p:ph type="sldNum" sz="quarter" idx="12"/>
          </p:nvPr>
        </p:nvSpPr>
        <p:spPr/>
        <p:txBody>
          <a:bodyPr/>
          <a:lstStyle/>
          <a:p>
            <a:fld id="{3B98198D-7D3D-4BB6-AD67-00583573E0C4}" type="slidenum">
              <a:rPr lang="en-US" smtClean="0"/>
              <a:pPr/>
              <a:t>17</a:t>
            </a:fld>
            <a:endParaRPr lang="en-US" dirty="0"/>
          </a:p>
        </p:txBody>
      </p:sp>
      <p:sp>
        <p:nvSpPr>
          <p:cNvPr id="10" name="Content Placeholder 2"/>
          <p:cNvSpPr txBox="1">
            <a:spLocks/>
          </p:cNvSpPr>
          <p:nvPr/>
        </p:nvSpPr>
        <p:spPr>
          <a:xfrm>
            <a:off x="-152400" y="3505200"/>
            <a:ext cx="9296400" cy="3276600"/>
          </a:xfrm>
          <a:prstGeom prst="rect">
            <a:avLst/>
          </a:prstGeom>
        </p:spPr>
        <p:txBody>
          <a:bodyPr vert="horz" lIns="91440" tIns="45720" rIns="91440" bIns="45720" rtlCol="0">
            <a:normAutofit/>
          </a:bodyPr>
          <a:lstStyle/>
          <a:p>
            <a:pPr marL="342900" indent="-342900" algn="ctr">
              <a:spcBef>
                <a:spcPct val="20000"/>
              </a:spcBef>
              <a:defRPr/>
            </a:pPr>
            <a:r>
              <a:rPr kumimoji="0" lang="en-US" sz="1100" b="0" i="0" u="none" strike="noStrike" kern="1200" cap="none" spc="0" normalizeH="0" baseline="0" noProof="0" dirty="0" smtClean="0">
                <a:ln>
                  <a:noFill/>
                </a:ln>
                <a:solidFill>
                  <a:schemeClr val="tx1"/>
                </a:solidFill>
                <a:effectLst/>
                <a:uLnTx/>
                <a:uFillTx/>
                <a:latin typeface="Cambria" pitchFamily="18" charset="0"/>
                <a:ea typeface="+mn-ea"/>
                <a:cs typeface="+mn-cs"/>
              </a:rPr>
              <a:t>	</a:t>
            </a:r>
            <a:endParaRPr kumimoji="0" lang="en-US" sz="11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indent="-342900" algn="ctr">
              <a:spcBef>
                <a:spcPct val="20000"/>
              </a:spcBef>
              <a:defRPr/>
            </a:pPr>
            <a:endParaRPr lang="en-US" sz="1100" dirty="0" smtClean="0">
              <a:latin typeface="Cambria" pitchFamily="18" charset="0"/>
            </a:endParaRPr>
          </a:p>
          <a:p>
            <a:pPr marL="342900" indent="-342900" algn="ctr">
              <a:spcBef>
                <a:spcPct val="20000"/>
              </a:spcBef>
              <a:defRPr/>
            </a:pPr>
            <a:r>
              <a:rPr lang="en-US" sz="3600" b="1" dirty="0" smtClean="0">
                <a:solidFill>
                  <a:schemeClr val="accent1">
                    <a:lumMod val="75000"/>
                  </a:schemeClr>
                </a:solidFill>
              </a:rPr>
              <a:t>“</a:t>
            </a:r>
            <a:r>
              <a:rPr lang="en-US" sz="3600" b="1" dirty="0" smtClean="0">
                <a:solidFill>
                  <a:schemeClr val="accent1">
                    <a:lumMod val="75000"/>
                  </a:schemeClr>
                </a:solidFill>
              </a:rPr>
              <a:t>Fundamentally, innovation is the development of new products, services, and processes.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Rectangle 15"/>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Content Placeholder 17"/>
          <p:cNvSpPr>
            <a:spLocks noGrp="1"/>
          </p:cNvSpPr>
          <p:nvPr>
            <p:ph idx="1"/>
          </p:nvPr>
        </p:nvSpPr>
        <p:spPr>
          <a:xfrm>
            <a:off x="0" y="3657600"/>
            <a:ext cx="8991600" cy="1935163"/>
          </a:xfrm>
        </p:spPr>
        <p:txBody>
          <a:bodyPr>
            <a:normAutofit/>
          </a:bodyPr>
          <a:lstStyle/>
          <a:p>
            <a:pPr>
              <a:buNone/>
            </a:pPr>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Standards</a:t>
            </a:r>
            <a:endParaRPr lang="en-US" dirty="0"/>
          </a:p>
        </p:txBody>
      </p:sp>
      <p:sp>
        <p:nvSpPr>
          <p:cNvPr id="6" name="Rectangle 5"/>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62000" y="2667000"/>
            <a:ext cx="8001000" cy="3693319"/>
          </a:xfrm>
          <a:prstGeom prst="rect">
            <a:avLst/>
          </a:prstGeom>
          <a:noFill/>
        </p:spPr>
        <p:txBody>
          <a:bodyPr wrap="square" rtlCol="0">
            <a:spAutoFit/>
          </a:bodyPr>
          <a:lstStyle/>
          <a:p>
            <a:pPr marL="0" lvl="2">
              <a:buFont typeface="Arial" pitchFamily="34" charset="0"/>
              <a:buChar char="•"/>
            </a:pPr>
            <a:r>
              <a:rPr lang="en-US" sz="3600" dirty="0" smtClean="0"/>
              <a:t>  44 states have signed on to adopt common core standards in  </a:t>
            </a:r>
            <a:r>
              <a:rPr lang="en-US" sz="3600" dirty="0" smtClean="0"/>
              <a:t>Mathematics </a:t>
            </a:r>
            <a:r>
              <a:rPr lang="en-US" sz="3600" dirty="0" smtClean="0"/>
              <a:t>and ELA</a:t>
            </a:r>
          </a:p>
          <a:p>
            <a:pPr marL="0" lvl="2">
              <a:buFont typeface="Arial" pitchFamily="34" charset="0"/>
              <a:buChar char="•"/>
            </a:pPr>
            <a:endParaRPr lang="en-US" sz="3600" dirty="0"/>
          </a:p>
          <a:p>
            <a:pPr marL="0" lvl="2">
              <a:buFont typeface="Arial" pitchFamily="34" charset="0"/>
              <a:buChar char="•"/>
            </a:pPr>
            <a:r>
              <a:rPr lang="en-US" sz="3600" dirty="0" smtClean="0"/>
              <a:t>  Framework for new science standards by National Research Council</a:t>
            </a:r>
          </a:p>
          <a:p>
            <a:endParaRPr lang="en-US" dirty="0"/>
          </a:p>
        </p:txBody>
      </p:sp>
      <p:pic>
        <p:nvPicPr>
          <p:cNvPr id="9" name="Picture 2"/>
          <p:cNvPicPr>
            <a:picLocks noChangeAspect="1" noChangeArrowheads="1"/>
          </p:cNvPicPr>
          <p:nvPr/>
        </p:nvPicPr>
        <p:blipFill>
          <a:blip r:embed="rId3" cstate="print"/>
          <a:srcRect l="60476" t="12524" r="30000" b="76047"/>
          <a:stretch>
            <a:fillRect/>
          </a:stretch>
        </p:blipFill>
        <p:spPr bwMode="auto">
          <a:xfrm>
            <a:off x="2895600" y="1371600"/>
            <a:ext cx="3048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447800"/>
          </a:xfrm>
        </p:spPr>
        <p:txBody>
          <a:bodyPr>
            <a:normAutofit fontScale="90000"/>
          </a:bodyPr>
          <a:lstStyle/>
          <a:p>
            <a:r>
              <a:rPr lang="en-US" sz="3100" dirty="0" smtClean="0"/>
              <a:t>President’s Council of Advisors on Science and Technology </a:t>
            </a:r>
            <a:r>
              <a:rPr lang="en-US" dirty="0" smtClean="0"/>
              <a:t/>
            </a:r>
            <a:br>
              <a:rPr lang="en-US" dirty="0" smtClean="0"/>
            </a:br>
            <a:r>
              <a:rPr lang="en-US" sz="4000" i="1" dirty="0" smtClean="0"/>
              <a:t>Prepare and Inspire:  K-12 Education in STEM for America’s Future</a:t>
            </a:r>
            <a:br>
              <a:rPr lang="en-US" sz="4000" i="1" dirty="0" smtClean="0"/>
            </a:br>
            <a:r>
              <a:rPr lang="en-US" sz="3100" i="1" dirty="0" smtClean="0"/>
              <a:t>September 2010</a:t>
            </a:r>
            <a:endParaRPr lang="en-US" sz="3100" i="1" dirty="0"/>
          </a:p>
        </p:txBody>
      </p:sp>
      <p:sp>
        <p:nvSpPr>
          <p:cNvPr id="4" name="Rectangle 3"/>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228600" y="2362200"/>
            <a:ext cx="8686800" cy="4278094"/>
          </a:xfrm>
          <a:prstGeom prst="rect">
            <a:avLst/>
          </a:prstGeom>
        </p:spPr>
        <p:txBody>
          <a:bodyPr wrap="square">
            <a:spAutoFit/>
          </a:bodyPr>
          <a:lstStyle/>
          <a:p>
            <a:r>
              <a:rPr lang="en-US" sz="2800" b="1" dirty="0" smtClean="0">
                <a:solidFill>
                  <a:schemeClr val="accent1">
                    <a:lumMod val="75000"/>
                  </a:schemeClr>
                </a:solidFill>
              </a:rPr>
              <a:t>“We </a:t>
            </a:r>
            <a:r>
              <a:rPr lang="en-US" sz="2800" b="1" dirty="0">
                <a:solidFill>
                  <a:schemeClr val="accent1">
                    <a:lumMod val="75000"/>
                  </a:schemeClr>
                </a:solidFill>
              </a:rPr>
              <a:t>believe that the NSF’s current funding portfolio is not optimally balanced to support the Nation’s need. The emphasis on supporting development and implementation of scalable solutions should be substantially increased. This should ideally involve appropriation of additional resources for this work, but, if necessary, could appropriately involve some shifting of resources</a:t>
            </a:r>
            <a:r>
              <a:rPr lang="en-US" sz="2800" b="1" dirty="0" smtClean="0">
                <a:solidFill>
                  <a:schemeClr val="accent1">
                    <a:lumMod val="75000"/>
                  </a:schemeClr>
                </a:solidFill>
              </a:rPr>
              <a:t>.”</a:t>
            </a:r>
            <a:endParaRPr lang="en-US" sz="2800" dirty="0" smtClean="0"/>
          </a:p>
          <a:p>
            <a:endParaRPr lang="en-US" sz="2800" dirty="0"/>
          </a:p>
          <a:p>
            <a:r>
              <a:rPr lang="en-US" sz="2000" dirty="0" smtClean="0"/>
              <a:t>III. Federal Role in K-12 STEM Education (pg.32)</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Two surprises</a:t>
            </a:r>
            <a:endParaRPr lang="en-US"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90600" y="1600200"/>
            <a:ext cx="7696200" cy="2062103"/>
          </a:xfrm>
          <a:prstGeom prst="rect">
            <a:avLst/>
          </a:prstGeom>
          <a:noFill/>
        </p:spPr>
        <p:txBody>
          <a:bodyPr wrap="square" rtlCol="0">
            <a:spAutoFit/>
          </a:bodyPr>
          <a:lstStyle/>
          <a:p>
            <a:pPr>
              <a:buFont typeface="Arial" pitchFamily="34" charset="0"/>
              <a:buChar char="•"/>
            </a:pPr>
            <a:r>
              <a:rPr lang="en-US" sz="3200" dirty="0" smtClean="0"/>
              <a:t> Programs like DRK-12 are not everlasting.</a:t>
            </a:r>
          </a:p>
          <a:p>
            <a:pPr>
              <a:buFont typeface="Arial" pitchFamily="34" charset="0"/>
              <a:buChar char="•"/>
            </a:pPr>
            <a:endParaRPr lang="en-US" sz="3200" dirty="0" smtClean="0"/>
          </a:p>
          <a:p>
            <a:pPr>
              <a:buFont typeface="Arial" pitchFamily="34" charset="0"/>
              <a:buChar char="•"/>
            </a:pPr>
            <a:r>
              <a:rPr lang="en-US" sz="3200" dirty="0" smtClean="0"/>
              <a:t> NSF doesn’t give money for noble activities, 	it invests.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srcRect l="7792" t="7718" r="7793" b="-334"/>
          <a:stretch>
            <a:fillRect/>
          </a:stretch>
        </p:blipFill>
        <p:spPr bwMode="auto">
          <a:xfrm>
            <a:off x="-1" y="304800"/>
            <a:ext cx="9112249" cy="6553201"/>
          </a:xfrm>
          <a:prstGeom prst="rect">
            <a:avLst/>
          </a:prstGeom>
          <a:noFill/>
          <a:ln w="9525">
            <a:noFill/>
            <a:miter lim="800000"/>
            <a:headEnd/>
            <a:tailEnd/>
          </a:ln>
        </p:spPr>
      </p:pic>
      <p:sp>
        <p:nvSpPr>
          <p:cNvPr id="7" name="Rectangle 6"/>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srcRect l="7792" t="7718" r="7793" b="-334"/>
          <a:stretch>
            <a:fillRect/>
          </a:stretch>
        </p:blipFill>
        <p:spPr bwMode="auto">
          <a:xfrm>
            <a:off x="-1" y="304800"/>
            <a:ext cx="9112249" cy="6553201"/>
          </a:xfrm>
          <a:prstGeom prst="rect">
            <a:avLst/>
          </a:prstGeom>
          <a:noFill/>
          <a:ln w="9525">
            <a:noFill/>
            <a:miter lim="800000"/>
            <a:headEnd/>
            <a:tailEnd/>
          </a:ln>
        </p:spPr>
      </p:pic>
      <p:sp>
        <p:nvSpPr>
          <p:cNvPr id="7" name="Rectangle 6"/>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p:cNvSpPr/>
          <p:nvPr/>
        </p:nvSpPr>
        <p:spPr>
          <a:xfrm>
            <a:off x="152400" y="914400"/>
            <a:ext cx="6248400" cy="381000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Strategies</a:t>
            </a:r>
            <a:endParaRPr lang="en-US" dirty="0"/>
          </a:p>
        </p:txBody>
      </p:sp>
      <p:sp>
        <p:nvSpPr>
          <p:cNvPr id="3" name="Content Placeholder 2"/>
          <p:cNvSpPr>
            <a:spLocks noGrp="1"/>
          </p:cNvSpPr>
          <p:nvPr>
            <p:ph idx="1"/>
          </p:nvPr>
        </p:nvSpPr>
        <p:spPr>
          <a:xfrm>
            <a:off x="152400" y="1600200"/>
            <a:ext cx="8991600" cy="4525963"/>
          </a:xfrm>
        </p:spPr>
        <p:txBody>
          <a:bodyPr/>
          <a:lstStyle/>
          <a:p>
            <a:r>
              <a:rPr lang="en-US" b="1" dirty="0" smtClean="0">
                <a:solidFill>
                  <a:schemeClr val="accent1">
                    <a:lumMod val="75000"/>
                  </a:schemeClr>
                </a:solidFill>
              </a:rPr>
              <a:t>Require national adoption for renewal</a:t>
            </a:r>
          </a:p>
          <a:p>
            <a:r>
              <a:rPr lang="en-US" b="1" dirty="0" smtClean="0">
                <a:solidFill>
                  <a:schemeClr val="accent1">
                    <a:lumMod val="75000"/>
                  </a:schemeClr>
                </a:solidFill>
              </a:rPr>
              <a:t>Require </a:t>
            </a:r>
            <a:r>
              <a:rPr lang="en-US" b="1" dirty="0" smtClean="0">
                <a:solidFill>
                  <a:schemeClr val="accent1">
                    <a:lumMod val="75000"/>
                  </a:schemeClr>
                </a:solidFill>
              </a:rPr>
              <a:t>partnerships with VCs, private sector, etc.</a:t>
            </a:r>
            <a:endParaRPr lang="en-US" b="1" dirty="0" smtClean="0">
              <a:solidFill>
                <a:schemeClr val="accent1">
                  <a:lumMod val="75000"/>
                </a:schemeClr>
              </a:solidFill>
            </a:endParaRPr>
          </a:p>
          <a:p>
            <a:r>
              <a:rPr lang="en-US" b="1" dirty="0" smtClean="0">
                <a:solidFill>
                  <a:schemeClr val="accent1">
                    <a:lumMod val="75000"/>
                  </a:schemeClr>
                </a:solidFill>
              </a:rPr>
              <a:t>“</a:t>
            </a:r>
            <a:r>
              <a:rPr lang="en-US" b="1" dirty="0" smtClean="0">
                <a:solidFill>
                  <a:schemeClr val="accent1">
                    <a:lumMod val="75000"/>
                  </a:schemeClr>
                </a:solidFill>
              </a:rPr>
              <a:t>Hand-off”</a:t>
            </a:r>
            <a:endParaRPr lang="en-US" b="1" dirty="0" smtClean="0">
              <a:solidFill>
                <a:schemeClr val="accent1">
                  <a:lumMod val="75000"/>
                </a:schemeClr>
              </a:solidFill>
            </a:endParaRPr>
          </a:p>
          <a:p>
            <a:r>
              <a:rPr lang="en-US" b="1" dirty="0" smtClean="0">
                <a:solidFill>
                  <a:schemeClr val="accent1">
                    <a:lumMod val="75000"/>
                  </a:schemeClr>
                </a:solidFill>
              </a:rPr>
              <a:t>Teacher testers</a:t>
            </a:r>
          </a:p>
          <a:p>
            <a:r>
              <a:rPr lang="en-US" b="1" dirty="0" smtClean="0">
                <a:solidFill>
                  <a:schemeClr val="accent1">
                    <a:lumMod val="75000"/>
                  </a:schemeClr>
                </a:solidFill>
              </a:rPr>
              <a:t>Confer with </a:t>
            </a:r>
            <a:r>
              <a:rPr lang="en-US" b="1" dirty="0" smtClean="0">
                <a:solidFill>
                  <a:schemeClr val="accent1">
                    <a:lumMod val="75000"/>
                  </a:schemeClr>
                </a:solidFill>
              </a:rPr>
              <a:t>end-users in new ways</a:t>
            </a:r>
            <a:endParaRPr lang="en-US" b="1" dirty="0" smtClean="0">
              <a:solidFill>
                <a:schemeClr val="accent1">
                  <a:lumMod val="75000"/>
                </a:schemeClr>
              </a:solidFill>
            </a:endParaRPr>
          </a:p>
          <a:p>
            <a:r>
              <a:rPr lang="en-US" b="1" dirty="0" smtClean="0">
                <a:solidFill>
                  <a:schemeClr val="accent1">
                    <a:lumMod val="75000"/>
                  </a:schemeClr>
                </a:solidFill>
              </a:rPr>
              <a:t>Synthesis of efficacy </a:t>
            </a:r>
            <a:r>
              <a:rPr lang="en-US" b="1" dirty="0" smtClean="0">
                <a:solidFill>
                  <a:schemeClr val="accent1">
                    <a:lumMod val="75000"/>
                  </a:schemeClr>
                </a:solidFill>
              </a:rPr>
              <a:t>studies</a:t>
            </a:r>
          </a:p>
          <a:p>
            <a:r>
              <a:rPr lang="en-US" b="1" dirty="0" smtClean="0">
                <a:solidFill>
                  <a:schemeClr val="accent1">
                    <a:lumMod val="75000"/>
                  </a:schemeClr>
                </a:solidFill>
              </a:rPr>
              <a:t>????</a:t>
            </a:r>
            <a:endParaRPr lang="en-US" b="1" dirty="0">
              <a:solidFill>
                <a:schemeClr val="accent1">
                  <a:lumMod val="75000"/>
                </a:schemeClr>
              </a:solidFill>
            </a:endParaRPr>
          </a:p>
        </p:txBody>
      </p:sp>
      <p:sp>
        <p:nvSpPr>
          <p:cNvPr id="4" name="Rectangle 3"/>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Two main threads of DR K-12</a:t>
            </a:r>
            <a:endParaRPr lang="en-US" dirty="0"/>
          </a:p>
        </p:txBody>
      </p:sp>
      <p:sp>
        <p:nvSpPr>
          <p:cNvPr id="4" name="Oval 3"/>
          <p:cNvSpPr/>
          <p:nvPr/>
        </p:nvSpPr>
        <p:spPr>
          <a:xfrm>
            <a:off x="2895600" y="1600200"/>
            <a:ext cx="3352800" cy="2590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38500" y="2228671"/>
            <a:ext cx="2667000" cy="1200329"/>
          </a:xfrm>
          <a:prstGeom prst="rect">
            <a:avLst/>
          </a:prstGeom>
          <a:noFill/>
        </p:spPr>
        <p:txBody>
          <a:bodyPr wrap="square" rtlCol="0">
            <a:spAutoFit/>
          </a:bodyPr>
          <a:lstStyle/>
          <a:p>
            <a:pPr algn="ctr"/>
            <a:r>
              <a:rPr lang="en-US" sz="3600" dirty="0" smtClean="0"/>
              <a:t>Small scale </a:t>
            </a:r>
          </a:p>
          <a:p>
            <a:pPr algn="ctr"/>
            <a:r>
              <a:rPr lang="en-US" sz="3600" dirty="0" smtClean="0"/>
              <a:t>R&amp;D</a:t>
            </a:r>
            <a:endParaRPr lang="en-US" sz="3600" dirty="0"/>
          </a:p>
        </p:txBody>
      </p:sp>
      <p:cxnSp>
        <p:nvCxnSpPr>
          <p:cNvPr id="7" name="Straight Arrow Connector 6"/>
          <p:cNvCxnSpPr/>
          <p:nvPr/>
        </p:nvCxnSpPr>
        <p:spPr>
          <a:xfrm rot="10800000" flipV="1">
            <a:off x="2590801"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819471"/>
            <a:ext cx="3200400" cy="1200329"/>
          </a:xfrm>
          <a:prstGeom prst="rect">
            <a:avLst/>
          </a:prstGeom>
          <a:noFill/>
        </p:spPr>
        <p:txBody>
          <a:bodyPr wrap="square" rtlCol="0">
            <a:spAutoFit/>
          </a:bodyPr>
          <a:lstStyle/>
          <a:p>
            <a:pPr algn="ctr"/>
            <a:r>
              <a:rPr lang="en-US" sz="2400" dirty="0" smtClean="0"/>
              <a:t>What works, for whom, and under what circumstances?</a:t>
            </a:r>
            <a:endParaRPr lang="en-US" sz="2400" dirty="0"/>
          </a:p>
        </p:txBody>
      </p:sp>
      <p:sp>
        <p:nvSpPr>
          <p:cNvPr id="11" name="TextBox 10"/>
          <p:cNvSpPr txBox="1"/>
          <p:nvPr/>
        </p:nvSpPr>
        <p:spPr>
          <a:xfrm>
            <a:off x="5181600" y="4648200"/>
            <a:ext cx="3733800" cy="1569660"/>
          </a:xfrm>
          <a:prstGeom prst="rect">
            <a:avLst/>
          </a:prstGeom>
          <a:noFill/>
        </p:spPr>
        <p:txBody>
          <a:bodyPr wrap="square" rtlCol="0">
            <a:spAutoFit/>
          </a:bodyPr>
          <a:lstStyle/>
          <a:p>
            <a:pPr algn="ctr"/>
            <a:r>
              <a:rPr lang="en-US" sz="2400" dirty="0" smtClean="0"/>
              <a:t>Developing resources, models, and technologies, ultimately toward national adoption</a:t>
            </a:r>
            <a:endParaRPr lang="en-US" sz="2400"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rot="5400000" flipV="1">
            <a:off x="5067300"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Findings</a:t>
            </a:r>
            <a:endParaRPr lang="en-US" dirty="0"/>
          </a:p>
        </p:txBody>
      </p:sp>
      <p:sp>
        <p:nvSpPr>
          <p:cNvPr id="7" name="TextBox 6"/>
          <p:cNvSpPr txBox="1"/>
          <p:nvPr/>
        </p:nvSpPr>
        <p:spPr>
          <a:xfrm>
            <a:off x="381000" y="1371600"/>
            <a:ext cx="4191000" cy="5078313"/>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Knowledge		</a:t>
            </a:r>
          </a:p>
          <a:p>
            <a:endParaRPr lang="en-US" sz="2400" dirty="0"/>
          </a:p>
          <a:p>
            <a:r>
              <a:rPr lang="en-US" sz="2400" dirty="0" smtClean="0">
                <a:solidFill>
                  <a:srgbClr val="7030A0"/>
                </a:solidFill>
                <a:latin typeface="Arial Black" pitchFamily="34" charset="0"/>
              </a:rPr>
              <a:t>Knowledge</a:t>
            </a:r>
          </a:p>
          <a:p>
            <a:endParaRPr lang="en-US" sz="2400" dirty="0"/>
          </a:p>
          <a:p>
            <a:r>
              <a:rPr lang="en-US" sz="2400" dirty="0" smtClean="0">
                <a:latin typeface="Bermuda Script" pitchFamily="34" charset="0"/>
              </a:rPr>
              <a:t>Knowledge</a:t>
            </a:r>
          </a:p>
          <a:p>
            <a:endParaRPr lang="en-US" sz="2400" dirty="0"/>
          </a:p>
          <a:p>
            <a:r>
              <a:rPr lang="en-US" sz="2400" dirty="0" smtClean="0">
                <a:solidFill>
                  <a:srgbClr val="00B050"/>
                </a:solidFill>
                <a:latin typeface="Berlin Sans FB" pitchFamily="34" charset="0"/>
              </a:rPr>
              <a:t>Knowledge</a:t>
            </a:r>
            <a:r>
              <a:rPr lang="en-US" sz="2400" dirty="0" smtClean="0">
                <a:solidFill>
                  <a:srgbClr val="92D050"/>
                </a:solidFill>
                <a:latin typeface="Berlin Sans FB" pitchFamily="34" charset="0"/>
              </a:rPr>
              <a:t>	      </a:t>
            </a:r>
            <a:endParaRPr lang="en-US" sz="2400" dirty="0" smtClean="0">
              <a:latin typeface="+mj-lt"/>
            </a:endParaRPr>
          </a:p>
          <a:p>
            <a:endParaRPr lang="en-US" sz="2400" dirty="0"/>
          </a:p>
          <a:p>
            <a:r>
              <a:rPr lang="en-US" sz="2400" dirty="0" smtClean="0">
                <a:solidFill>
                  <a:srgbClr val="FFC000"/>
                </a:solidFill>
                <a:latin typeface="Broadway" pitchFamily="82" charset="0"/>
              </a:rPr>
              <a:t>Knowledge</a:t>
            </a:r>
          </a:p>
          <a:p>
            <a:endParaRPr lang="en-US" sz="2400" dirty="0">
              <a:solidFill>
                <a:srgbClr val="0070C0"/>
              </a:solidFill>
            </a:endParaRPr>
          </a:p>
          <a:p>
            <a:r>
              <a:rPr lang="en-US" sz="2400" dirty="0" smtClean="0">
                <a:solidFill>
                  <a:srgbClr val="00B0F0"/>
                </a:solidFill>
                <a:latin typeface="Franklin Gothic Medium Cond" pitchFamily="34" charset="0"/>
              </a:rPr>
              <a:t>Knowledge</a:t>
            </a:r>
            <a:r>
              <a:rPr lang="en-US" sz="2400" dirty="0" smtClean="0">
                <a:solidFill>
                  <a:srgbClr val="0070C0"/>
                </a:solidFill>
                <a:latin typeface="Franklin Gothic Medium Cond" pitchFamily="34" charset="0"/>
              </a:rPr>
              <a:t>		</a:t>
            </a:r>
            <a:endParaRPr lang="en-US" sz="2400" dirty="0">
              <a:solidFill>
                <a:srgbClr val="0070C0"/>
              </a:solidFill>
              <a:latin typeface="Franklin Gothic Medium Cond" pitchFamily="34" charset="0"/>
            </a:endParaRPr>
          </a:p>
          <a:p>
            <a:endParaRPr lang="en-US" sz="2000" u="sng" dirty="0"/>
          </a:p>
        </p:txBody>
      </p:sp>
      <p:sp>
        <p:nvSpPr>
          <p:cNvPr id="12" name="TextBox 11"/>
          <p:cNvSpPr txBox="1"/>
          <p:nvPr/>
        </p:nvSpPr>
        <p:spPr>
          <a:xfrm>
            <a:off x="6400800" y="1447800"/>
            <a:ext cx="3124200" cy="3477875"/>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r>
              <a:rPr lang="en-US" sz="2000" dirty="0" smtClean="0"/>
              <a:t>Congress</a:t>
            </a:r>
          </a:p>
          <a:p>
            <a:r>
              <a:rPr lang="en-US" sz="2000" dirty="0" smtClean="0"/>
              <a:t>State legislators</a:t>
            </a:r>
          </a:p>
          <a:p>
            <a:r>
              <a:rPr lang="en-US" sz="2000" dirty="0" smtClean="0"/>
              <a:t>Public</a:t>
            </a:r>
          </a:p>
          <a:p>
            <a:r>
              <a:rPr lang="en-US" sz="2000" dirty="0" smtClean="0"/>
              <a:t>Pre-service faculty</a:t>
            </a:r>
          </a:p>
          <a:p>
            <a:r>
              <a:rPr lang="en-US" sz="2000" dirty="0" smtClean="0"/>
              <a:t>In-service faculty</a:t>
            </a:r>
            <a:endParaRPr lang="en-US" sz="2000" dirty="0"/>
          </a:p>
        </p:txBody>
      </p:sp>
      <p:sp>
        <p:nvSpPr>
          <p:cNvPr id="14" name="Double Bracket 13"/>
          <p:cNvSpPr/>
          <p:nvPr/>
        </p:nvSpPr>
        <p:spPr>
          <a:xfrm>
            <a:off x="6248400" y="3276600"/>
            <a:ext cx="4114800" cy="16764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Rectangle 21"/>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Findings</a:t>
            </a:r>
            <a:endParaRPr lang="en-US" dirty="0"/>
          </a:p>
        </p:txBody>
      </p:sp>
      <p:sp>
        <p:nvSpPr>
          <p:cNvPr id="7" name="TextBox 6"/>
          <p:cNvSpPr txBox="1"/>
          <p:nvPr/>
        </p:nvSpPr>
        <p:spPr>
          <a:xfrm>
            <a:off x="381000" y="1371600"/>
            <a:ext cx="4191000" cy="5078313"/>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Knowledge		</a:t>
            </a:r>
          </a:p>
          <a:p>
            <a:endParaRPr lang="en-US" sz="2400" dirty="0"/>
          </a:p>
          <a:p>
            <a:r>
              <a:rPr lang="en-US" sz="2400" dirty="0" smtClean="0">
                <a:solidFill>
                  <a:srgbClr val="7030A0"/>
                </a:solidFill>
                <a:latin typeface="Arial Black" pitchFamily="34" charset="0"/>
              </a:rPr>
              <a:t>Knowledge</a:t>
            </a:r>
          </a:p>
          <a:p>
            <a:endParaRPr lang="en-US" sz="2400" dirty="0"/>
          </a:p>
          <a:p>
            <a:r>
              <a:rPr lang="en-US" sz="2400" dirty="0" smtClean="0">
                <a:latin typeface="Bermuda Script" pitchFamily="34" charset="0"/>
              </a:rPr>
              <a:t>Knowledge</a:t>
            </a:r>
          </a:p>
          <a:p>
            <a:endParaRPr lang="en-US" sz="2400" dirty="0"/>
          </a:p>
          <a:p>
            <a:r>
              <a:rPr lang="en-US" sz="2400" dirty="0" smtClean="0">
                <a:solidFill>
                  <a:srgbClr val="00B050"/>
                </a:solidFill>
                <a:latin typeface="Berlin Sans FB" pitchFamily="34" charset="0"/>
              </a:rPr>
              <a:t>Knowledge</a:t>
            </a:r>
            <a:r>
              <a:rPr lang="en-US" sz="2400" dirty="0" smtClean="0">
                <a:solidFill>
                  <a:srgbClr val="92D050"/>
                </a:solidFill>
                <a:latin typeface="Berlin Sans FB" pitchFamily="34" charset="0"/>
              </a:rPr>
              <a:t>	      </a:t>
            </a:r>
            <a:endParaRPr lang="en-US" sz="2400" dirty="0" smtClean="0">
              <a:latin typeface="+mj-lt"/>
            </a:endParaRPr>
          </a:p>
          <a:p>
            <a:endParaRPr lang="en-US" sz="2400" dirty="0"/>
          </a:p>
          <a:p>
            <a:r>
              <a:rPr lang="en-US" sz="2400" dirty="0" smtClean="0">
                <a:solidFill>
                  <a:srgbClr val="FFC000"/>
                </a:solidFill>
                <a:latin typeface="Broadway" pitchFamily="82" charset="0"/>
              </a:rPr>
              <a:t>Knowledge</a:t>
            </a:r>
          </a:p>
          <a:p>
            <a:endParaRPr lang="en-US" sz="2400" dirty="0">
              <a:solidFill>
                <a:srgbClr val="0070C0"/>
              </a:solidFill>
            </a:endParaRPr>
          </a:p>
          <a:p>
            <a:r>
              <a:rPr lang="en-US" sz="2400" dirty="0" smtClean="0">
                <a:solidFill>
                  <a:srgbClr val="00B0F0"/>
                </a:solidFill>
                <a:latin typeface="Franklin Gothic Medium Cond" pitchFamily="34" charset="0"/>
              </a:rPr>
              <a:t>Knowledge</a:t>
            </a:r>
            <a:r>
              <a:rPr lang="en-US" sz="2400" dirty="0" smtClean="0">
                <a:solidFill>
                  <a:srgbClr val="0070C0"/>
                </a:solidFill>
                <a:latin typeface="Franklin Gothic Medium Cond" pitchFamily="34" charset="0"/>
              </a:rPr>
              <a:t>		</a:t>
            </a:r>
            <a:endParaRPr lang="en-US" sz="2400" dirty="0">
              <a:solidFill>
                <a:srgbClr val="0070C0"/>
              </a:solidFill>
              <a:latin typeface="Franklin Gothic Medium Cond" pitchFamily="34" charset="0"/>
            </a:endParaRPr>
          </a:p>
          <a:p>
            <a:endParaRPr lang="en-US" sz="2000" u="sng" dirty="0"/>
          </a:p>
        </p:txBody>
      </p:sp>
      <p:sp>
        <p:nvSpPr>
          <p:cNvPr id="12" name="TextBox 11"/>
          <p:cNvSpPr txBox="1"/>
          <p:nvPr/>
        </p:nvSpPr>
        <p:spPr>
          <a:xfrm>
            <a:off x="6400800" y="1447800"/>
            <a:ext cx="3124200" cy="3477875"/>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r>
              <a:rPr lang="en-US" sz="2000" dirty="0" smtClean="0"/>
              <a:t>Congress</a:t>
            </a:r>
          </a:p>
          <a:p>
            <a:r>
              <a:rPr lang="en-US" sz="2000" dirty="0" smtClean="0"/>
              <a:t>State legislators</a:t>
            </a:r>
          </a:p>
          <a:p>
            <a:r>
              <a:rPr lang="en-US" sz="2000" dirty="0" smtClean="0"/>
              <a:t>Public</a:t>
            </a:r>
          </a:p>
          <a:p>
            <a:r>
              <a:rPr lang="en-US" sz="2000" dirty="0" smtClean="0"/>
              <a:t>Pre-service faculty</a:t>
            </a:r>
          </a:p>
          <a:p>
            <a:r>
              <a:rPr lang="en-US" sz="2000" dirty="0" smtClean="0"/>
              <a:t>In-service faculty</a:t>
            </a:r>
            <a:endParaRPr lang="en-US" sz="2000" dirty="0"/>
          </a:p>
        </p:txBody>
      </p:sp>
      <p:sp>
        <p:nvSpPr>
          <p:cNvPr id="14" name="Double Bracket 13"/>
          <p:cNvSpPr/>
          <p:nvPr/>
        </p:nvSpPr>
        <p:spPr>
          <a:xfrm>
            <a:off x="6248400" y="3276600"/>
            <a:ext cx="4114800" cy="16764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3048000" y="3664803"/>
            <a:ext cx="1371600" cy="830997"/>
          </a:xfrm>
          <a:prstGeom prst="rect">
            <a:avLst/>
          </a:prstGeom>
          <a:noFill/>
        </p:spPr>
        <p:txBody>
          <a:bodyPr wrap="square" rtlCol="0">
            <a:spAutoFit/>
          </a:bodyPr>
          <a:lstStyle/>
          <a:p>
            <a:pPr algn="ctr"/>
            <a:r>
              <a:rPr lang="en-US" sz="2400" dirty="0" smtClean="0"/>
              <a:t>Synthesis Studies</a:t>
            </a:r>
            <a:endParaRPr lang="en-US" sz="2400" dirty="0"/>
          </a:p>
        </p:txBody>
      </p:sp>
      <p:cxnSp>
        <p:nvCxnSpPr>
          <p:cNvPr id="16" name="Straight Arrow Connector 15"/>
          <p:cNvCxnSpPr/>
          <p:nvPr/>
        </p:nvCxnSpPr>
        <p:spPr>
          <a:xfrm>
            <a:off x="2438400" y="3200400"/>
            <a:ext cx="609600" cy="5334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400300" y="4457700"/>
            <a:ext cx="762000" cy="6858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9600" y="4038600"/>
            <a:ext cx="1676400" cy="158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Findings</a:t>
            </a:r>
            <a:endParaRPr lang="en-US" dirty="0"/>
          </a:p>
        </p:txBody>
      </p:sp>
      <p:sp>
        <p:nvSpPr>
          <p:cNvPr id="6" name="Freeform 5"/>
          <p:cNvSpPr/>
          <p:nvPr/>
        </p:nvSpPr>
        <p:spPr>
          <a:xfrm>
            <a:off x="4542752" y="2209800"/>
            <a:ext cx="1248448" cy="3886200"/>
          </a:xfrm>
          <a:custGeom>
            <a:avLst/>
            <a:gdLst>
              <a:gd name="connsiteX0" fmla="*/ 721975 w 1248448"/>
              <a:gd name="connsiteY0" fmla="*/ 0 h 3232727"/>
              <a:gd name="connsiteX1" fmla="*/ 56957 w 1248448"/>
              <a:gd name="connsiteY1" fmla="*/ 175491 h 3232727"/>
              <a:gd name="connsiteX2" fmla="*/ 1063720 w 1248448"/>
              <a:gd name="connsiteY2" fmla="*/ 554182 h 3232727"/>
              <a:gd name="connsiteX3" fmla="*/ 352520 w 1248448"/>
              <a:gd name="connsiteY3" fmla="*/ 775854 h 3232727"/>
              <a:gd name="connsiteX4" fmla="*/ 1054484 w 1248448"/>
              <a:gd name="connsiteY4" fmla="*/ 923636 h 3232727"/>
              <a:gd name="connsiteX5" fmla="*/ 380229 w 1248448"/>
              <a:gd name="connsiteY5" fmla="*/ 1376218 h 3232727"/>
              <a:gd name="connsiteX6" fmla="*/ 1091429 w 1248448"/>
              <a:gd name="connsiteY6" fmla="*/ 1634836 h 3232727"/>
              <a:gd name="connsiteX7" fmla="*/ 324811 w 1248448"/>
              <a:gd name="connsiteY7" fmla="*/ 1967345 h 3232727"/>
              <a:gd name="connsiteX8" fmla="*/ 1174557 w 1248448"/>
              <a:gd name="connsiteY8" fmla="*/ 2290618 h 3232727"/>
              <a:gd name="connsiteX9" fmla="*/ 297102 w 1248448"/>
              <a:gd name="connsiteY9" fmla="*/ 2623127 h 3232727"/>
              <a:gd name="connsiteX10" fmla="*/ 1229975 w 1248448"/>
              <a:gd name="connsiteY10" fmla="*/ 2890982 h 3232727"/>
              <a:gd name="connsiteX11" fmla="*/ 407939 w 1248448"/>
              <a:gd name="connsiteY11" fmla="*/ 3232727 h 323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448" h="3232727">
                <a:moveTo>
                  <a:pt x="721975" y="0"/>
                </a:moveTo>
                <a:cubicBezTo>
                  <a:pt x="360987" y="41563"/>
                  <a:pt x="0" y="83127"/>
                  <a:pt x="56957" y="175491"/>
                </a:cubicBezTo>
                <a:cubicBezTo>
                  <a:pt x="113914" y="267855"/>
                  <a:pt x="1014460" y="454122"/>
                  <a:pt x="1063720" y="554182"/>
                </a:cubicBezTo>
                <a:cubicBezTo>
                  <a:pt x="1112980" y="654242"/>
                  <a:pt x="354059" y="714278"/>
                  <a:pt x="352520" y="775854"/>
                </a:cubicBezTo>
                <a:cubicBezTo>
                  <a:pt x="350981" y="837430"/>
                  <a:pt x="1049866" y="823575"/>
                  <a:pt x="1054484" y="923636"/>
                </a:cubicBezTo>
                <a:cubicBezTo>
                  <a:pt x="1059102" y="1023697"/>
                  <a:pt x="374072" y="1257685"/>
                  <a:pt x="380229" y="1376218"/>
                </a:cubicBezTo>
                <a:cubicBezTo>
                  <a:pt x="386386" y="1494751"/>
                  <a:pt x="1100665" y="1536315"/>
                  <a:pt x="1091429" y="1634836"/>
                </a:cubicBezTo>
                <a:cubicBezTo>
                  <a:pt x="1082193" y="1733357"/>
                  <a:pt x="310956" y="1858048"/>
                  <a:pt x="324811" y="1967345"/>
                </a:cubicBezTo>
                <a:cubicBezTo>
                  <a:pt x="338666" y="2076642"/>
                  <a:pt x="1179175" y="2181321"/>
                  <a:pt x="1174557" y="2290618"/>
                </a:cubicBezTo>
                <a:cubicBezTo>
                  <a:pt x="1169939" y="2399915"/>
                  <a:pt x="287866" y="2523066"/>
                  <a:pt x="297102" y="2623127"/>
                </a:cubicBezTo>
                <a:cubicBezTo>
                  <a:pt x="306338" y="2723188"/>
                  <a:pt x="1211502" y="2789382"/>
                  <a:pt x="1229975" y="2890982"/>
                </a:cubicBezTo>
                <a:cubicBezTo>
                  <a:pt x="1248448" y="2992582"/>
                  <a:pt x="554181" y="3169612"/>
                  <a:pt x="407939" y="3232727"/>
                </a:cubicBezTo>
              </a:path>
            </a:pathLst>
          </a:custGeom>
          <a:ln w="1206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81000" y="1371600"/>
            <a:ext cx="4191000" cy="5078313"/>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Knowledge		</a:t>
            </a:r>
          </a:p>
          <a:p>
            <a:endParaRPr lang="en-US" sz="2400" dirty="0"/>
          </a:p>
          <a:p>
            <a:r>
              <a:rPr lang="en-US" sz="2400" dirty="0" smtClean="0">
                <a:solidFill>
                  <a:srgbClr val="7030A0"/>
                </a:solidFill>
                <a:latin typeface="Arial Black" pitchFamily="34" charset="0"/>
              </a:rPr>
              <a:t>Knowledge</a:t>
            </a:r>
          </a:p>
          <a:p>
            <a:endParaRPr lang="en-US" sz="2400" dirty="0"/>
          </a:p>
          <a:p>
            <a:r>
              <a:rPr lang="en-US" sz="2400" dirty="0" smtClean="0">
                <a:latin typeface="Bermuda Script" pitchFamily="34" charset="0"/>
              </a:rPr>
              <a:t>Knowledge</a:t>
            </a:r>
          </a:p>
          <a:p>
            <a:endParaRPr lang="en-US" sz="2400" dirty="0"/>
          </a:p>
          <a:p>
            <a:r>
              <a:rPr lang="en-US" sz="2400" dirty="0" smtClean="0">
                <a:solidFill>
                  <a:srgbClr val="00B050"/>
                </a:solidFill>
                <a:latin typeface="Berlin Sans FB" pitchFamily="34" charset="0"/>
              </a:rPr>
              <a:t>Knowledge</a:t>
            </a:r>
            <a:r>
              <a:rPr lang="en-US" sz="2400" dirty="0" smtClean="0">
                <a:solidFill>
                  <a:srgbClr val="92D050"/>
                </a:solidFill>
                <a:latin typeface="Berlin Sans FB" pitchFamily="34" charset="0"/>
              </a:rPr>
              <a:t>	      </a:t>
            </a:r>
            <a:endParaRPr lang="en-US" sz="2400" dirty="0" smtClean="0">
              <a:latin typeface="+mj-lt"/>
            </a:endParaRPr>
          </a:p>
          <a:p>
            <a:endParaRPr lang="en-US" sz="2400" dirty="0"/>
          </a:p>
          <a:p>
            <a:r>
              <a:rPr lang="en-US" sz="2400" dirty="0" smtClean="0">
                <a:solidFill>
                  <a:srgbClr val="FFC000"/>
                </a:solidFill>
                <a:latin typeface="Broadway" pitchFamily="82" charset="0"/>
              </a:rPr>
              <a:t>Knowledge</a:t>
            </a:r>
          </a:p>
          <a:p>
            <a:endParaRPr lang="en-US" sz="2400" dirty="0">
              <a:solidFill>
                <a:srgbClr val="0070C0"/>
              </a:solidFill>
            </a:endParaRPr>
          </a:p>
          <a:p>
            <a:r>
              <a:rPr lang="en-US" sz="2400" dirty="0" smtClean="0">
                <a:solidFill>
                  <a:srgbClr val="00B0F0"/>
                </a:solidFill>
                <a:latin typeface="Franklin Gothic Medium Cond" pitchFamily="34" charset="0"/>
              </a:rPr>
              <a:t>Knowledge</a:t>
            </a:r>
            <a:r>
              <a:rPr lang="en-US" sz="2400" dirty="0" smtClean="0">
                <a:solidFill>
                  <a:srgbClr val="0070C0"/>
                </a:solidFill>
                <a:latin typeface="Franklin Gothic Medium Cond" pitchFamily="34" charset="0"/>
              </a:rPr>
              <a:t>		</a:t>
            </a:r>
            <a:endParaRPr lang="en-US" sz="2400" dirty="0">
              <a:solidFill>
                <a:srgbClr val="0070C0"/>
              </a:solidFill>
              <a:latin typeface="Franklin Gothic Medium Cond" pitchFamily="34" charset="0"/>
            </a:endParaRPr>
          </a:p>
          <a:p>
            <a:endParaRPr lang="en-US" sz="2000" u="sng" dirty="0"/>
          </a:p>
        </p:txBody>
      </p:sp>
      <p:sp>
        <p:nvSpPr>
          <p:cNvPr id="12" name="TextBox 11"/>
          <p:cNvSpPr txBox="1"/>
          <p:nvPr/>
        </p:nvSpPr>
        <p:spPr>
          <a:xfrm>
            <a:off x="6400800" y="1447800"/>
            <a:ext cx="3124200" cy="3477875"/>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r>
              <a:rPr lang="en-US" sz="2000" dirty="0" smtClean="0"/>
              <a:t>Congress</a:t>
            </a:r>
          </a:p>
          <a:p>
            <a:r>
              <a:rPr lang="en-US" sz="2000" dirty="0" smtClean="0"/>
              <a:t>State legislators</a:t>
            </a:r>
          </a:p>
          <a:p>
            <a:r>
              <a:rPr lang="en-US" sz="2000" dirty="0" smtClean="0"/>
              <a:t>Public</a:t>
            </a:r>
          </a:p>
          <a:p>
            <a:r>
              <a:rPr lang="en-US" sz="2000" dirty="0" smtClean="0"/>
              <a:t>Pre-service faculty</a:t>
            </a:r>
          </a:p>
          <a:p>
            <a:r>
              <a:rPr lang="en-US" sz="2000" dirty="0" smtClean="0"/>
              <a:t>In-service faculty</a:t>
            </a:r>
            <a:endParaRPr lang="en-US" sz="2000" dirty="0"/>
          </a:p>
        </p:txBody>
      </p:sp>
      <p:sp>
        <p:nvSpPr>
          <p:cNvPr id="14" name="Double Bracket 13"/>
          <p:cNvSpPr/>
          <p:nvPr/>
        </p:nvSpPr>
        <p:spPr>
          <a:xfrm>
            <a:off x="6248400" y="3276600"/>
            <a:ext cx="4114800" cy="16764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3048000" y="3664803"/>
            <a:ext cx="1371600" cy="830997"/>
          </a:xfrm>
          <a:prstGeom prst="rect">
            <a:avLst/>
          </a:prstGeom>
          <a:noFill/>
        </p:spPr>
        <p:txBody>
          <a:bodyPr wrap="square" rtlCol="0">
            <a:spAutoFit/>
          </a:bodyPr>
          <a:lstStyle/>
          <a:p>
            <a:pPr algn="ctr"/>
            <a:r>
              <a:rPr lang="en-US" sz="2400" dirty="0" smtClean="0"/>
              <a:t>Synthesis Studies</a:t>
            </a:r>
            <a:endParaRPr lang="en-US" sz="2400" dirty="0"/>
          </a:p>
        </p:txBody>
      </p:sp>
      <p:cxnSp>
        <p:nvCxnSpPr>
          <p:cNvPr id="16" name="Straight Arrow Connector 15"/>
          <p:cNvCxnSpPr/>
          <p:nvPr/>
        </p:nvCxnSpPr>
        <p:spPr>
          <a:xfrm>
            <a:off x="2438400" y="3200400"/>
            <a:ext cx="609600" cy="5334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400300" y="4457700"/>
            <a:ext cx="762000" cy="6858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9600" y="4038600"/>
            <a:ext cx="1676400" cy="158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How will you feel this pressure?</a:t>
            </a:r>
            <a:endParaRPr lang="en-US"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066800" y="1600200"/>
            <a:ext cx="7010400" cy="1569660"/>
          </a:xfrm>
          <a:prstGeom prst="rect">
            <a:avLst/>
          </a:prstGeom>
          <a:noFill/>
        </p:spPr>
        <p:txBody>
          <a:bodyPr wrap="square" rtlCol="0">
            <a:spAutoFit/>
          </a:bodyPr>
          <a:lstStyle/>
          <a:p>
            <a:pPr>
              <a:buFont typeface="Arial" pitchFamily="34" charset="0"/>
              <a:buChar char="•"/>
            </a:pPr>
            <a:r>
              <a:rPr lang="en-US" sz="3200" dirty="0" smtClean="0"/>
              <a:t> Project Outcomes Report (POR)</a:t>
            </a:r>
          </a:p>
          <a:p>
            <a:pPr>
              <a:buFont typeface="Arial" pitchFamily="34" charset="0"/>
              <a:buChar char="•"/>
            </a:pPr>
            <a:r>
              <a:rPr lang="en-US" sz="3200" dirty="0" smtClean="0"/>
              <a:t> Data Management Plan (Friday)</a:t>
            </a:r>
          </a:p>
          <a:p>
            <a:pPr>
              <a:buFont typeface="Arial" pitchFamily="34" charset="0"/>
              <a:buChar char="•"/>
            </a:pPr>
            <a:r>
              <a:rPr lang="en-US" sz="3200" dirty="0" smtClean="0"/>
              <a:t> Metrics for DRK-12</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Two main threads of DR K-12</a:t>
            </a:r>
            <a:endParaRPr lang="en-US" dirty="0"/>
          </a:p>
        </p:txBody>
      </p:sp>
      <p:sp>
        <p:nvSpPr>
          <p:cNvPr id="4" name="Oval 3"/>
          <p:cNvSpPr/>
          <p:nvPr/>
        </p:nvSpPr>
        <p:spPr>
          <a:xfrm>
            <a:off x="2895600" y="1600200"/>
            <a:ext cx="3352800" cy="2590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38500" y="2228671"/>
            <a:ext cx="2667000" cy="1200329"/>
          </a:xfrm>
          <a:prstGeom prst="rect">
            <a:avLst/>
          </a:prstGeom>
          <a:noFill/>
        </p:spPr>
        <p:txBody>
          <a:bodyPr wrap="square" rtlCol="0">
            <a:spAutoFit/>
          </a:bodyPr>
          <a:lstStyle/>
          <a:p>
            <a:pPr algn="ctr"/>
            <a:r>
              <a:rPr lang="en-US" sz="3600" dirty="0" smtClean="0"/>
              <a:t>Small scale </a:t>
            </a:r>
          </a:p>
          <a:p>
            <a:pPr algn="ctr"/>
            <a:r>
              <a:rPr lang="en-US" sz="3600" dirty="0" smtClean="0"/>
              <a:t>R&amp;D</a:t>
            </a:r>
            <a:endParaRPr lang="en-US" sz="3600" dirty="0"/>
          </a:p>
        </p:txBody>
      </p:sp>
      <p:cxnSp>
        <p:nvCxnSpPr>
          <p:cNvPr id="7" name="Straight Arrow Connector 6"/>
          <p:cNvCxnSpPr/>
          <p:nvPr/>
        </p:nvCxnSpPr>
        <p:spPr>
          <a:xfrm rot="10800000" flipV="1">
            <a:off x="2590801"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819471"/>
            <a:ext cx="3200400" cy="1200329"/>
          </a:xfrm>
          <a:prstGeom prst="rect">
            <a:avLst/>
          </a:prstGeom>
          <a:noFill/>
        </p:spPr>
        <p:txBody>
          <a:bodyPr wrap="square" rtlCol="0">
            <a:spAutoFit/>
          </a:bodyPr>
          <a:lstStyle/>
          <a:p>
            <a:pPr algn="ctr"/>
            <a:r>
              <a:rPr lang="en-US" sz="2400" dirty="0" smtClean="0"/>
              <a:t>What works, for whom, and under what circumstances?</a:t>
            </a:r>
            <a:endParaRPr lang="en-US" sz="2400" dirty="0"/>
          </a:p>
        </p:txBody>
      </p:sp>
      <p:sp>
        <p:nvSpPr>
          <p:cNvPr id="11" name="TextBox 10"/>
          <p:cNvSpPr txBox="1"/>
          <p:nvPr/>
        </p:nvSpPr>
        <p:spPr>
          <a:xfrm>
            <a:off x="5181600" y="4648200"/>
            <a:ext cx="3733800" cy="1569660"/>
          </a:xfrm>
          <a:prstGeom prst="rect">
            <a:avLst/>
          </a:prstGeom>
          <a:noFill/>
        </p:spPr>
        <p:txBody>
          <a:bodyPr wrap="square" rtlCol="0">
            <a:spAutoFit/>
          </a:bodyPr>
          <a:lstStyle/>
          <a:p>
            <a:pPr algn="ctr"/>
            <a:r>
              <a:rPr lang="en-US" sz="2400" dirty="0" smtClean="0"/>
              <a:t>Developing resources, models, and technologies, ultimately toward national adoption</a:t>
            </a:r>
            <a:endParaRPr lang="en-US" sz="2400" dirty="0"/>
          </a:p>
        </p:txBody>
      </p:sp>
      <p:sp>
        <p:nvSpPr>
          <p:cNvPr id="15" name="Rectangle 14"/>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rot="5400000" flipV="1">
            <a:off x="5067300" y="3276600"/>
            <a:ext cx="1371600" cy="1295400"/>
          </a:xfrm>
          <a:prstGeom prst="straightConnector1">
            <a:avLst/>
          </a:prstGeom>
          <a:ln w="571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K-12 Products</a:t>
            </a:r>
            <a:endParaRPr lang="en-US" dirty="0"/>
          </a:p>
        </p:txBody>
      </p:sp>
      <p:sp>
        <p:nvSpPr>
          <p:cNvPr id="7" name="TextBox 6"/>
          <p:cNvSpPr txBox="1"/>
          <p:nvPr/>
        </p:nvSpPr>
        <p:spPr>
          <a:xfrm>
            <a:off x="457200" y="1371600"/>
            <a:ext cx="4191000" cy="5139869"/>
          </a:xfrm>
          <a:prstGeom prst="rect">
            <a:avLst/>
          </a:prstGeom>
          <a:noFill/>
        </p:spPr>
        <p:txBody>
          <a:bodyPr wrap="square" rtlCol="0">
            <a:spAutoFit/>
          </a:bodyPr>
          <a:lstStyle/>
          <a:p>
            <a:r>
              <a:rPr lang="en-US" sz="2000" u="sng" dirty="0" smtClean="0"/>
              <a:t>From each project </a:t>
            </a:r>
            <a:endParaRPr lang="en-US" sz="2000" dirty="0" smtClean="0"/>
          </a:p>
          <a:p>
            <a:endParaRPr lang="en-US" sz="2000" u="sng" dirty="0"/>
          </a:p>
          <a:p>
            <a:r>
              <a:rPr lang="en-US" sz="2400" i="1" dirty="0" smtClean="0">
                <a:solidFill>
                  <a:srgbClr val="FF0000"/>
                </a:solidFill>
              </a:rPr>
              <a:t>Products		</a:t>
            </a:r>
          </a:p>
          <a:p>
            <a:endParaRPr lang="en-US" sz="2400" dirty="0"/>
          </a:p>
          <a:p>
            <a:r>
              <a:rPr lang="en-US" sz="2400" dirty="0" smtClean="0">
                <a:solidFill>
                  <a:srgbClr val="7030A0"/>
                </a:solidFill>
                <a:latin typeface="Arial Black" pitchFamily="34" charset="0"/>
              </a:rPr>
              <a:t>Products</a:t>
            </a:r>
          </a:p>
          <a:p>
            <a:endParaRPr lang="en-US" sz="2400" dirty="0"/>
          </a:p>
          <a:p>
            <a:r>
              <a:rPr lang="en-US" sz="2400" dirty="0" smtClean="0">
                <a:latin typeface="Bermuda Script" pitchFamily="34" charset="0"/>
              </a:rPr>
              <a:t>Products</a:t>
            </a:r>
          </a:p>
          <a:p>
            <a:endParaRPr lang="en-US" sz="2400" dirty="0"/>
          </a:p>
          <a:p>
            <a:r>
              <a:rPr lang="en-US" sz="2400" dirty="0" smtClean="0">
                <a:solidFill>
                  <a:srgbClr val="00B050"/>
                </a:solidFill>
                <a:latin typeface="Berlin Sans FB" pitchFamily="34" charset="0"/>
              </a:rPr>
              <a:t>Products</a:t>
            </a:r>
            <a:r>
              <a:rPr lang="en-US" sz="2400" dirty="0" smtClean="0">
                <a:solidFill>
                  <a:srgbClr val="92D050"/>
                </a:solidFill>
                <a:latin typeface="Berlin Sans FB" pitchFamily="34" charset="0"/>
              </a:rPr>
              <a:t>	</a:t>
            </a:r>
            <a:endParaRPr lang="en-US" sz="2400" dirty="0" smtClean="0">
              <a:latin typeface="+mj-lt"/>
            </a:endParaRPr>
          </a:p>
          <a:p>
            <a:endParaRPr lang="en-US" sz="2400" dirty="0"/>
          </a:p>
          <a:p>
            <a:r>
              <a:rPr lang="en-US" sz="2400" dirty="0" smtClean="0">
                <a:solidFill>
                  <a:srgbClr val="FFC000"/>
                </a:solidFill>
                <a:latin typeface="Broadway" pitchFamily="82" charset="0"/>
              </a:rPr>
              <a:t>Products</a:t>
            </a:r>
          </a:p>
          <a:p>
            <a:endParaRPr lang="en-US" sz="2400" dirty="0">
              <a:solidFill>
                <a:srgbClr val="0070C0"/>
              </a:solidFill>
            </a:endParaRPr>
          </a:p>
          <a:p>
            <a:r>
              <a:rPr lang="en-US" sz="2400" dirty="0" smtClean="0">
                <a:solidFill>
                  <a:srgbClr val="00B0F0"/>
                </a:solidFill>
                <a:latin typeface="Franklin Gothic Medium Cond" pitchFamily="34" charset="0"/>
              </a:rPr>
              <a:t>Products</a:t>
            </a:r>
            <a:endParaRPr lang="en-US" sz="2400" dirty="0">
              <a:solidFill>
                <a:srgbClr val="0070C0"/>
              </a:solidFill>
              <a:latin typeface="Franklin Gothic Medium Cond" pitchFamily="34" charset="0"/>
            </a:endParaRPr>
          </a:p>
          <a:p>
            <a:endParaRPr lang="en-US" sz="2400" u="sng" dirty="0"/>
          </a:p>
        </p:txBody>
      </p:sp>
      <p:sp>
        <p:nvSpPr>
          <p:cNvPr id="12" name="TextBox 11"/>
          <p:cNvSpPr txBox="1"/>
          <p:nvPr/>
        </p:nvSpPr>
        <p:spPr>
          <a:xfrm>
            <a:off x="6400800" y="1447800"/>
            <a:ext cx="3124200" cy="3785652"/>
          </a:xfrm>
          <a:prstGeom prst="rect">
            <a:avLst/>
          </a:prstGeom>
          <a:noFill/>
        </p:spPr>
        <p:txBody>
          <a:bodyPr wrap="square" rtlCol="0">
            <a:spAutoFit/>
          </a:bodyPr>
          <a:lstStyle/>
          <a:p>
            <a:r>
              <a:rPr lang="en-US" sz="2000" u="sng" dirty="0" smtClean="0"/>
              <a:t>National scale</a:t>
            </a:r>
          </a:p>
          <a:p>
            <a:endParaRPr lang="en-US" sz="2000" u="sng"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Teacher </a:t>
            </a:r>
            <a:r>
              <a:rPr lang="en-US" sz="2000" dirty="0" smtClean="0"/>
              <a:t>ed</a:t>
            </a:r>
            <a:r>
              <a:rPr lang="en-US" sz="2000" dirty="0" smtClean="0"/>
              <a:t> institutions</a:t>
            </a:r>
          </a:p>
          <a:p>
            <a:r>
              <a:rPr lang="en-US" sz="2000" dirty="0" smtClean="0"/>
              <a:t>Teachers</a:t>
            </a:r>
          </a:p>
          <a:p>
            <a:r>
              <a:rPr lang="en-US" sz="2000" dirty="0" smtClean="0"/>
              <a:t>Districts</a:t>
            </a:r>
          </a:p>
          <a:p>
            <a:r>
              <a:rPr lang="en-US" sz="2000" dirty="0" smtClean="0"/>
              <a:t>Administrators</a:t>
            </a:r>
          </a:p>
          <a:p>
            <a:r>
              <a:rPr lang="en-US" sz="2000" dirty="0" smtClean="0"/>
              <a:t>Policy-makers</a:t>
            </a:r>
            <a:endParaRPr lang="en-US" sz="2000" dirty="0"/>
          </a:p>
        </p:txBody>
      </p:sp>
      <p:sp>
        <p:nvSpPr>
          <p:cNvPr id="14" name="Double Bracket 13"/>
          <p:cNvSpPr/>
          <p:nvPr/>
        </p:nvSpPr>
        <p:spPr>
          <a:xfrm>
            <a:off x="6248400" y="3505200"/>
            <a:ext cx="4114800" cy="1752600"/>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0" y="655320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0"/>
            <a:ext cx="91440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698</Words>
  <Application>Microsoft Office PowerPoint</Application>
  <PresentationFormat>On-screen Show (4:3)</PresentationFormat>
  <Paragraphs>258</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Slide 1</vt:lpstr>
      <vt:lpstr>Two surprises</vt:lpstr>
      <vt:lpstr>Two main threads of DR K-12</vt:lpstr>
      <vt:lpstr>DR K-12 Findings</vt:lpstr>
      <vt:lpstr>DR K-12 Findings</vt:lpstr>
      <vt:lpstr>DR K-12 Findings</vt:lpstr>
      <vt:lpstr>How will you feel this pressure?</vt:lpstr>
      <vt:lpstr>Two main threads of DR K-12</vt:lpstr>
      <vt:lpstr>DR K-12 Products</vt:lpstr>
      <vt:lpstr>DR K-12 Products</vt:lpstr>
      <vt:lpstr>DR K-12 Products</vt:lpstr>
      <vt:lpstr>What mechanisms are there?</vt:lpstr>
      <vt:lpstr>Slide 13</vt:lpstr>
      <vt:lpstr>Two main threads of DR K-12</vt:lpstr>
      <vt:lpstr>Agree that there is a major need for “crossing the abysses”</vt:lpstr>
      <vt:lpstr>Context is Important</vt:lpstr>
      <vt:lpstr>Slide 17</vt:lpstr>
      <vt:lpstr>National Standards</vt:lpstr>
      <vt:lpstr>President’s Council of Advisors on Science and Technology  Prepare and Inspire:  K-12 Education in STEM for America’s Future September 2010</vt:lpstr>
      <vt:lpstr>Slide 20</vt:lpstr>
      <vt:lpstr>Slide 21</vt:lpstr>
      <vt:lpstr>Possible Strategies</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Comments on the Broader Context of Scaling and National Adoption</dc:title>
  <dc:creator>Rebecca Sanders-DeMott</dc:creator>
  <cp:lastModifiedBy>Joan Ferrini-Mundy</cp:lastModifiedBy>
  <cp:revision>11</cp:revision>
  <dcterms:created xsi:type="dcterms:W3CDTF">2010-12-01T19:07:41Z</dcterms:created>
  <dcterms:modified xsi:type="dcterms:W3CDTF">2010-12-01T22:12:20Z</dcterms:modified>
</cp:coreProperties>
</file>