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Nunito"/>
      <p:regular r:id="rId16"/>
      <p:bold r:id="rId17"/>
      <p:italic r:id="rId18"/>
      <p:boldItalic r:id="rId19"/>
    </p:embeddedFont>
    <p:embeddedFont>
      <p:font typeface="Varela Round"/>
      <p:regular r:id="rId20"/>
    </p:embeddedFont>
    <p:embeddedFont>
      <p:font typeface="Lora"/>
      <p:regular r:id="rId21"/>
      <p:bold r:id="rId22"/>
      <p:italic r:id="rId23"/>
      <p:boldItalic r:id="rId24"/>
    </p:embeddedFont>
    <p:embeddedFont>
      <p:font typeface="Shadows Into Light"/>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VarelaRound-regular.fntdata"/><Relationship Id="rId22" Type="http://schemas.openxmlformats.org/officeDocument/2006/relationships/font" Target="fonts/Lora-bold.fntdata"/><Relationship Id="rId21" Type="http://schemas.openxmlformats.org/officeDocument/2006/relationships/font" Target="fonts/Lora-regular.fntdata"/><Relationship Id="rId24" Type="http://schemas.openxmlformats.org/officeDocument/2006/relationships/font" Target="fonts/Lora-boldItalic.fntdata"/><Relationship Id="rId23" Type="http://schemas.openxmlformats.org/officeDocument/2006/relationships/font" Target="fonts/Lor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ShadowsInto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Nunito-bold.fntdata"/><Relationship Id="rId16" Type="http://schemas.openxmlformats.org/officeDocument/2006/relationships/font" Target="fonts/Nunito-regular.fntdata"/><Relationship Id="rId19" Type="http://schemas.openxmlformats.org/officeDocument/2006/relationships/font" Target="fonts/Nunito-boldItalic.fntdata"/><Relationship Id="rId18" Type="http://schemas.openxmlformats.org/officeDocument/2006/relationships/font" Target="fonts/Nuni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d44abd717_0_4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d44abd717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d44abd71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d44abd71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d44ac2a13_0_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d44ac2a13_0_9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d44ac2a1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d44ac2a1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d44abd717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d44abd717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d44abd717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d44abd717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rPr lang="en" sz="1400">
                <a:solidFill>
                  <a:schemeClr val="dk1"/>
                </a:solidFill>
                <a:latin typeface="Nunito"/>
                <a:ea typeface="Nunito"/>
                <a:cs typeface="Nunito"/>
                <a:sym typeface="Nunito"/>
              </a:rPr>
              <a:t>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d44abd717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d44abd717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d44abd717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d44abd717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d44ac2a13_0_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d44ac2a13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1630650" y="1991813"/>
            <a:ext cx="58827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800"/>
              <a:buNone/>
              <a:defRPr sz="5800">
                <a:solidFill>
                  <a:srgbClr val="FFFFFF"/>
                </a:solidFill>
              </a:defRPr>
            </a:lvl1pPr>
            <a:lvl2pPr lvl="1" rtl="0" algn="ctr">
              <a:spcBef>
                <a:spcPts val="0"/>
              </a:spcBef>
              <a:spcAft>
                <a:spcPts val="0"/>
              </a:spcAft>
              <a:buClr>
                <a:srgbClr val="FFFFFF"/>
              </a:buClr>
              <a:buSzPts val="5800"/>
              <a:buNone/>
              <a:defRPr sz="5800">
                <a:solidFill>
                  <a:srgbClr val="FFFFFF"/>
                </a:solidFill>
              </a:defRPr>
            </a:lvl2pPr>
            <a:lvl3pPr lvl="2" rtl="0" algn="ctr">
              <a:spcBef>
                <a:spcPts val="0"/>
              </a:spcBef>
              <a:spcAft>
                <a:spcPts val="0"/>
              </a:spcAft>
              <a:buClr>
                <a:srgbClr val="FFFFFF"/>
              </a:buClr>
              <a:buSzPts val="5800"/>
              <a:buNone/>
              <a:defRPr sz="5800">
                <a:solidFill>
                  <a:srgbClr val="FFFFFF"/>
                </a:solidFill>
              </a:defRPr>
            </a:lvl3pPr>
            <a:lvl4pPr lvl="3" rtl="0" algn="ctr">
              <a:spcBef>
                <a:spcPts val="0"/>
              </a:spcBef>
              <a:spcAft>
                <a:spcPts val="0"/>
              </a:spcAft>
              <a:buClr>
                <a:srgbClr val="FFFFFF"/>
              </a:buClr>
              <a:buSzPts val="5800"/>
              <a:buNone/>
              <a:defRPr sz="5800">
                <a:solidFill>
                  <a:srgbClr val="FFFFFF"/>
                </a:solidFill>
              </a:defRPr>
            </a:lvl4pPr>
            <a:lvl5pPr lvl="4" rtl="0" algn="ctr">
              <a:spcBef>
                <a:spcPts val="0"/>
              </a:spcBef>
              <a:spcAft>
                <a:spcPts val="0"/>
              </a:spcAft>
              <a:buClr>
                <a:srgbClr val="FFFFFF"/>
              </a:buClr>
              <a:buSzPts val="5800"/>
              <a:buNone/>
              <a:defRPr sz="5800">
                <a:solidFill>
                  <a:srgbClr val="FFFFFF"/>
                </a:solidFill>
              </a:defRPr>
            </a:lvl5pPr>
            <a:lvl6pPr lvl="5" rtl="0" algn="ctr">
              <a:spcBef>
                <a:spcPts val="0"/>
              </a:spcBef>
              <a:spcAft>
                <a:spcPts val="0"/>
              </a:spcAft>
              <a:buClr>
                <a:srgbClr val="FFFFFF"/>
              </a:buClr>
              <a:buSzPts val="5800"/>
              <a:buNone/>
              <a:defRPr sz="5800">
                <a:solidFill>
                  <a:srgbClr val="FFFFFF"/>
                </a:solidFill>
              </a:defRPr>
            </a:lvl6pPr>
            <a:lvl7pPr lvl="6" rtl="0" algn="ctr">
              <a:spcBef>
                <a:spcPts val="0"/>
              </a:spcBef>
              <a:spcAft>
                <a:spcPts val="0"/>
              </a:spcAft>
              <a:buClr>
                <a:srgbClr val="FFFFFF"/>
              </a:buClr>
              <a:buSzPts val="5800"/>
              <a:buNone/>
              <a:defRPr sz="5800">
                <a:solidFill>
                  <a:srgbClr val="FFFFFF"/>
                </a:solidFill>
              </a:defRPr>
            </a:lvl7pPr>
            <a:lvl8pPr lvl="7" rtl="0" algn="ctr">
              <a:spcBef>
                <a:spcPts val="0"/>
              </a:spcBef>
              <a:spcAft>
                <a:spcPts val="0"/>
              </a:spcAft>
              <a:buClr>
                <a:srgbClr val="FFFFFF"/>
              </a:buClr>
              <a:buSzPts val="5800"/>
              <a:buNone/>
              <a:defRPr sz="5800">
                <a:solidFill>
                  <a:srgbClr val="FFFFFF"/>
                </a:solidFill>
              </a:defRPr>
            </a:lvl8pPr>
            <a:lvl9pPr lvl="8" rtl="0" algn="ctr">
              <a:spcBef>
                <a:spcPts val="0"/>
              </a:spcBef>
              <a:spcAft>
                <a:spcPts val="0"/>
              </a:spcAft>
              <a:buClr>
                <a:srgbClr val="FFFFFF"/>
              </a:buClr>
              <a:buSzPts val="5800"/>
              <a:buNone/>
              <a:defRPr sz="5800">
                <a:solidFill>
                  <a:srgbClr val="FFFFFF"/>
                </a:solidFill>
              </a:defRPr>
            </a:lvl9pPr>
          </a:lstStyle>
          <a:p/>
        </p:txBody>
      </p:sp>
      <p:sp>
        <p:nvSpPr>
          <p:cNvPr id="57" name="Google Shape;57;p1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8" name="Shape 58"/>
        <p:cNvGrpSpPr/>
        <p:nvPr/>
      </p:nvGrpSpPr>
      <p:grpSpPr>
        <a:xfrm>
          <a:off x="0" y="0"/>
          <a:ext cx="0" cy="0"/>
          <a:chOff x="0" y="0"/>
          <a:chExt cx="0" cy="0"/>
        </a:xfrm>
      </p:grpSpPr>
      <p:sp>
        <p:nvSpPr>
          <p:cNvPr id="59" name="Google Shape;59;p15"/>
          <p:cNvSpPr txBox="1"/>
          <p:nvPr>
            <p:ph type="ctrTitle"/>
          </p:nvPr>
        </p:nvSpPr>
        <p:spPr>
          <a:xfrm>
            <a:off x="1650450" y="1524982"/>
            <a:ext cx="5843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4600"/>
              <a:buNone/>
              <a:defRPr sz="4600">
                <a:solidFill>
                  <a:schemeClr val="dk1"/>
                </a:solidFill>
              </a:defRPr>
            </a:lvl1pPr>
            <a:lvl2pPr lvl="1" rtl="0" algn="ctr">
              <a:spcBef>
                <a:spcPts val="0"/>
              </a:spcBef>
              <a:spcAft>
                <a:spcPts val="0"/>
              </a:spcAft>
              <a:buClr>
                <a:schemeClr val="dk1"/>
              </a:buClr>
              <a:buSzPts val="4600"/>
              <a:buNone/>
              <a:defRPr sz="4600">
                <a:solidFill>
                  <a:schemeClr val="dk1"/>
                </a:solidFill>
              </a:defRPr>
            </a:lvl2pPr>
            <a:lvl3pPr lvl="2" rtl="0" algn="ctr">
              <a:spcBef>
                <a:spcPts val="0"/>
              </a:spcBef>
              <a:spcAft>
                <a:spcPts val="0"/>
              </a:spcAft>
              <a:buClr>
                <a:schemeClr val="dk1"/>
              </a:buClr>
              <a:buSzPts val="4600"/>
              <a:buNone/>
              <a:defRPr sz="4600">
                <a:solidFill>
                  <a:schemeClr val="dk1"/>
                </a:solidFill>
              </a:defRPr>
            </a:lvl3pPr>
            <a:lvl4pPr lvl="3" rtl="0" algn="ctr">
              <a:spcBef>
                <a:spcPts val="0"/>
              </a:spcBef>
              <a:spcAft>
                <a:spcPts val="0"/>
              </a:spcAft>
              <a:buClr>
                <a:schemeClr val="dk1"/>
              </a:buClr>
              <a:buSzPts val="4600"/>
              <a:buNone/>
              <a:defRPr sz="4600">
                <a:solidFill>
                  <a:schemeClr val="dk1"/>
                </a:solidFill>
              </a:defRPr>
            </a:lvl4pPr>
            <a:lvl5pPr lvl="4" rtl="0" algn="ctr">
              <a:spcBef>
                <a:spcPts val="0"/>
              </a:spcBef>
              <a:spcAft>
                <a:spcPts val="0"/>
              </a:spcAft>
              <a:buClr>
                <a:schemeClr val="dk1"/>
              </a:buClr>
              <a:buSzPts val="4600"/>
              <a:buNone/>
              <a:defRPr sz="4600">
                <a:solidFill>
                  <a:schemeClr val="dk1"/>
                </a:solidFill>
              </a:defRPr>
            </a:lvl5pPr>
            <a:lvl6pPr lvl="5" rtl="0" algn="ctr">
              <a:spcBef>
                <a:spcPts val="0"/>
              </a:spcBef>
              <a:spcAft>
                <a:spcPts val="0"/>
              </a:spcAft>
              <a:buClr>
                <a:schemeClr val="dk1"/>
              </a:buClr>
              <a:buSzPts val="4600"/>
              <a:buNone/>
              <a:defRPr sz="4600">
                <a:solidFill>
                  <a:schemeClr val="dk1"/>
                </a:solidFill>
              </a:defRPr>
            </a:lvl6pPr>
            <a:lvl7pPr lvl="6" rtl="0" algn="ctr">
              <a:spcBef>
                <a:spcPts val="0"/>
              </a:spcBef>
              <a:spcAft>
                <a:spcPts val="0"/>
              </a:spcAft>
              <a:buClr>
                <a:schemeClr val="dk1"/>
              </a:buClr>
              <a:buSzPts val="4600"/>
              <a:buNone/>
              <a:defRPr sz="4600">
                <a:solidFill>
                  <a:schemeClr val="dk1"/>
                </a:solidFill>
              </a:defRPr>
            </a:lvl7pPr>
            <a:lvl8pPr lvl="7" rtl="0" algn="ctr">
              <a:spcBef>
                <a:spcPts val="0"/>
              </a:spcBef>
              <a:spcAft>
                <a:spcPts val="0"/>
              </a:spcAft>
              <a:buClr>
                <a:schemeClr val="dk1"/>
              </a:buClr>
              <a:buSzPts val="4600"/>
              <a:buNone/>
              <a:defRPr sz="4600">
                <a:solidFill>
                  <a:schemeClr val="dk1"/>
                </a:solidFill>
              </a:defRPr>
            </a:lvl8pPr>
            <a:lvl9pPr lvl="8" rtl="0" algn="ctr">
              <a:spcBef>
                <a:spcPts val="0"/>
              </a:spcBef>
              <a:spcAft>
                <a:spcPts val="0"/>
              </a:spcAft>
              <a:buClr>
                <a:schemeClr val="dk1"/>
              </a:buClr>
              <a:buSzPts val="4600"/>
              <a:buNone/>
              <a:defRPr sz="4600">
                <a:solidFill>
                  <a:schemeClr val="dk1"/>
                </a:solidFill>
              </a:defRPr>
            </a:lvl9pPr>
          </a:lstStyle>
          <a:p/>
        </p:txBody>
      </p:sp>
      <p:sp>
        <p:nvSpPr>
          <p:cNvPr id="60" name="Google Shape;60;p15"/>
          <p:cNvSpPr txBox="1"/>
          <p:nvPr>
            <p:ph idx="1" type="subTitle"/>
          </p:nvPr>
        </p:nvSpPr>
        <p:spPr>
          <a:xfrm>
            <a:off x="1650450" y="2629294"/>
            <a:ext cx="58431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800"/>
              <a:buNone/>
              <a:defRPr sz="1800">
                <a:solidFill>
                  <a:schemeClr val="dk2"/>
                </a:solidFill>
              </a:defRPr>
            </a:lvl2pPr>
            <a:lvl3pPr lvl="2" rtl="0" algn="ctr">
              <a:spcBef>
                <a:spcPts val="0"/>
              </a:spcBef>
              <a:spcAft>
                <a:spcPts val="0"/>
              </a:spcAft>
              <a:buClr>
                <a:schemeClr val="dk2"/>
              </a:buClr>
              <a:buSzPts val="1800"/>
              <a:buNone/>
              <a:defRPr sz="1800">
                <a:solidFill>
                  <a:schemeClr val="dk2"/>
                </a:solidFill>
              </a:defRPr>
            </a:lvl3pPr>
            <a:lvl4pPr lvl="3" rtl="0" algn="ctr">
              <a:spcBef>
                <a:spcPts val="0"/>
              </a:spcBef>
              <a:spcAft>
                <a:spcPts val="0"/>
              </a:spcAft>
              <a:buClr>
                <a:schemeClr val="dk2"/>
              </a:buClr>
              <a:buSzPts val="1800"/>
              <a:buNone/>
              <a:defRPr sz="1800">
                <a:solidFill>
                  <a:schemeClr val="dk2"/>
                </a:solidFill>
              </a:defRPr>
            </a:lvl4pPr>
            <a:lvl5pPr lvl="4" rtl="0" algn="ctr">
              <a:spcBef>
                <a:spcPts val="0"/>
              </a:spcBef>
              <a:spcAft>
                <a:spcPts val="0"/>
              </a:spcAft>
              <a:buClr>
                <a:schemeClr val="dk2"/>
              </a:buClr>
              <a:buSzPts val="1800"/>
              <a:buNone/>
              <a:defRPr sz="1800">
                <a:solidFill>
                  <a:schemeClr val="dk2"/>
                </a:solidFill>
              </a:defRPr>
            </a:lvl5pPr>
            <a:lvl6pPr lvl="5" rtl="0" algn="ctr">
              <a:spcBef>
                <a:spcPts val="0"/>
              </a:spcBef>
              <a:spcAft>
                <a:spcPts val="0"/>
              </a:spcAft>
              <a:buClr>
                <a:schemeClr val="dk2"/>
              </a:buClr>
              <a:buSzPts val="1800"/>
              <a:buNone/>
              <a:defRPr sz="1800">
                <a:solidFill>
                  <a:schemeClr val="dk2"/>
                </a:solidFill>
              </a:defRPr>
            </a:lvl6pPr>
            <a:lvl7pPr lvl="6" rtl="0" algn="ctr">
              <a:spcBef>
                <a:spcPts val="0"/>
              </a:spcBef>
              <a:spcAft>
                <a:spcPts val="0"/>
              </a:spcAft>
              <a:buClr>
                <a:schemeClr val="dk2"/>
              </a:buClr>
              <a:buSzPts val="1800"/>
              <a:buNone/>
              <a:defRPr sz="1800">
                <a:solidFill>
                  <a:schemeClr val="dk2"/>
                </a:solidFill>
              </a:defRPr>
            </a:lvl7pPr>
            <a:lvl8pPr lvl="7" rtl="0" algn="ctr">
              <a:spcBef>
                <a:spcPts val="0"/>
              </a:spcBef>
              <a:spcAft>
                <a:spcPts val="0"/>
              </a:spcAft>
              <a:buClr>
                <a:schemeClr val="dk2"/>
              </a:buClr>
              <a:buSzPts val="1800"/>
              <a:buNone/>
              <a:defRPr sz="1800">
                <a:solidFill>
                  <a:schemeClr val="dk2"/>
                </a:solidFill>
              </a:defRPr>
            </a:lvl8pPr>
            <a:lvl9pPr lvl="8" rtl="0" algn="ctr">
              <a:spcBef>
                <a:spcPts val="0"/>
              </a:spcBef>
              <a:spcAft>
                <a:spcPts val="0"/>
              </a:spcAft>
              <a:buClr>
                <a:schemeClr val="dk2"/>
              </a:buClr>
              <a:buSzPts val="1800"/>
              <a:buNone/>
              <a:defRPr sz="1800">
                <a:solidFill>
                  <a:schemeClr val="dk2"/>
                </a:solidFill>
              </a:defRPr>
            </a:lvl9pPr>
          </a:lstStyle>
          <a:p/>
        </p:txBody>
      </p:sp>
      <p:sp>
        <p:nvSpPr>
          <p:cNvPr id="61" name="Google Shape;61;p1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2" name="Shape 62"/>
        <p:cNvGrpSpPr/>
        <p:nvPr/>
      </p:nvGrpSpPr>
      <p:grpSpPr>
        <a:xfrm>
          <a:off x="0" y="0"/>
          <a:ext cx="0" cy="0"/>
          <a:chOff x="0" y="0"/>
          <a:chExt cx="0" cy="0"/>
        </a:xfrm>
      </p:grpSpPr>
      <p:sp>
        <p:nvSpPr>
          <p:cNvPr id="63" name="Google Shape;63;p16"/>
          <p:cNvSpPr txBox="1"/>
          <p:nvPr>
            <p:ph idx="1" type="body"/>
          </p:nvPr>
        </p:nvSpPr>
        <p:spPr>
          <a:xfrm>
            <a:off x="1404600" y="2161800"/>
            <a:ext cx="63348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indent="-419100" lvl="1" marL="914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indent="-419100" lvl="2" marL="1371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indent="-419100" lvl="3" marL="18288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indent="-419100" lvl="4" marL="22860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indent="-419100" lvl="5" marL="27432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indent="-419100" lvl="6" marL="3200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indent="-419100" lvl="7" marL="3657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indent="-419100" lvl="8" marL="41148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p:txBody>
      </p:sp>
      <p:sp>
        <p:nvSpPr>
          <p:cNvPr id="64" name="Google Shape;64;p16"/>
          <p:cNvSpPr txBox="1"/>
          <p:nvPr/>
        </p:nvSpPr>
        <p:spPr>
          <a:xfrm>
            <a:off x="3593400" y="10861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dk2"/>
                </a:solidFill>
                <a:latin typeface="Varela Round"/>
                <a:ea typeface="Varela Round"/>
                <a:cs typeface="Varela Round"/>
                <a:sym typeface="Varela Round"/>
              </a:rPr>
              <a:t>“</a:t>
            </a:r>
            <a:endParaRPr sz="9600">
              <a:solidFill>
                <a:schemeClr val="dk2"/>
              </a:solidFill>
              <a:latin typeface="Varela Round"/>
              <a:ea typeface="Varela Round"/>
              <a:cs typeface="Varela Round"/>
              <a:sym typeface="Varela Round"/>
            </a:endParaRPr>
          </a:p>
        </p:txBody>
      </p:sp>
      <p:sp>
        <p:nvSpPr>
          <p:cNvPr id="65" name="Google Shape;65;p16"/>
          <p:cNvSpPr/>
          <p:nvPr/>
        </p:nvSpPr>
        <p:spPr>
          <a:xfrm>
            <a:off x="4103660" y="1178421"/>
            <a:ext cx="986085" cy="869309"/>
          </a:xfrm>
          <a:custGeom>
            <a:rect b="b" l="l" r="r" t="t"/>
            <a:pathLst>
              <a:path extrusionOk="0" h="52447" w="59251">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cap="flat" cmpd="sng" w="9525">
            <a:solidFill>
              <a:schemeClr val="dk2"/>
            </a:solidFill>
            <a:prstDash val="solid"/>
            <a:round/>
            <a:headEnd len="med" w="med" type="none"/>
            <a:tailEnd len="med" w="med" type="none"/>
          </a:ln>
        </p:spPr>
      </p:sp>
      <p:sp>
        <p:nvSpPr>
          <p:cNvPr id="66" name="Google Shape;66;p16"/>
          <p:cNvSpPr/>
          <p:nvPr/>
        </p:nvSpPr>
        <p:spPr>
          <a:xfrm>
            <a:off x="4046425" y="1113850"/>
            <a:ext cx="1051090" cy="976914"/>
          </a:xfrm>
          <a:custGeom>
            <a:rect b="b" l="l" r="r" t="t"/>
            <a:pathLst>
              <a:path extrusionOk="0" h="58939" w="63157">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cap="flat" cmpd="sng" w="9525">
            <a:solidFill>
              <a:schemeClr val="dk2"/>
            </a:solidFill>
            <a:prstDash val="solid"/>
            <a:round/>
            <a:headEnd len="med" w="med" type="none"/>
            <a:tailEnd len="med" w="med" type="none"/>
          </a:ln>
        </p:spPr>
      </p:sp>
      <p:sp>
        <p:nvSpPr>
          <p:cNvPr id="67" name="Google Shape;67;p1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atin typeface="Shadows Into Light"/>
                <a:ea typeface="Shadows Into Light"/>
                <a:cs typeface="Shadows Into Light"/>
                <a:sym typeface="Shadows Into Light"/>
              </a:defRPr>
            </a:lvl1pPr>
            <a:lvl2pPr lvl="1" rtl="0">
              <a:buNone/>
              <a:defRPr>
                <a:latin typeface="Shadows Into Light"/>
                <a:ea typeface="Shadows Into Light"/>
                <a:cs typeface="Shadows Into Light"/>
                <a:sym typeface="Shadows Into Light"/>
              </a:defRPr>
            </a:lvl2pPr>
            <a:lvl3pPr lvl="2" rtl="0">
              <a:buNone/>
              <a:defRPr>
                <a:latin typeface="Shadows Into Light"/>
                <a:ea typeface="Shadows Into Light"/>
                <a:cs typeface="Shadows Into Light"/>
                <a:sym typeface="Shadows Into Light"/>
              </a:defRPr>
            </a:lvl3pPr>
            <a:lvl4pPr lvl="3" rtl="0">
              <a:buNone/>
              <a:defRPr>
                <a:latin typeface="Shadows Into Light"/>
                <a:ea typeface="Shadows Into Light"/>
                <a:cs typeface="Shadows Into Light"/>
                <a:sym typeface="Shadows Into Light"/>
              </a:defRPr>
            </a:lvl4pPr>
            <a:lvl5pPr lvl="4" rtl="0">
              <a:buNone/>
              <a:defRPr>
                <a:latin typeface="Shadows Into Light"/>
                <a:ea typeface="Shadows Into Light"/>
                <a:cs typeface="Shadows Into Light"/>
                <a:sym typeface="Shadows Into Light"/>
              </a:defRPr>
            </a:lvl5pPr>
            <a:lvl6pPr lvl="5" rtl="0">
              <a:buNone/>
              <a:defRPr>
                <a:latin typeface="Shadows Into Light"/>
                <a:ea typeface="Shadows Into Light"/>
                <a:cs typeface="Shadows Into Light"/>
                <a:sym typeface="Shadows Into Light"/>
              </a:defRPr>
            </a:lvl6pPr>
            <a:lvl7pPr lvl="6" rtl="0">
              <a:buNone/>
              <a:defRPr>
                <a:latin typeface="Shadows Into Light"/>
                <a:ea typeface="Shadows Into Light"/>
                <a:cs typeface="Shadows Into Light"/>
                <a:sym typeface="Shadows Into Light"/>
              </a:defRPr>
            </a:lvl7pPr>
            <a:lvl8pPr lvl="7" rtl="0">
              <a:buNone/>
              <a:defRPr>
                <a:latin typeface="Shadows Into Light"/>
                <a:ea typeface="Shadows Into Light"/>
                <a:cs typeface="Shadows Into Light"/>
                <a:sym typeface="Shadows Into Light"/>
              </a:defRPr>
            </a:lvl8pPr>
            <a:lvl9pPr lvl="8" rtl="0">
              <a:buNone/>
              <a:defRPr>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8" name="Shape 68"/>
        <p:cNvGrpSpPr/>
        <p:nvPr/>
      </p:nvGrpSpPr>
      <p:grpSpPr>
        <a:xfrm>
          <a:off x="0" y="0"/>
          <a:ext cx="0" cy="0"/>
          <a:chOff x="0" y="0"/>
          <a:chExt cx="0" cy="0"/>
        </a:xfrm>
      </p:grpSpPr>
      <p:sp>
        <p:nvSpPr>
          <p:cNvPr id="69" name="Google Shape;69;p17"/>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70" name="Google Shape;70;p17"/>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71" name="Google Shape;71;p17"/>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72" name="Google Shape;72;p17"/>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73" name="Google Shape;73;p1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4" name="Shape 74"/>
        <p:cNvGrpSpPr/>
        <p:nvPr/>
      </p:nvGrpSpPr>
      <p:grpSpPr>
        <a:xfrm>
          <a:off x="0" y="0"/>
          <a:ext cx="0" cy="0"/>
          <a:chOff x="0" y="0"/>
          <a:chExt cx="0" cy="0"/>
        </a:xfrm>
      </p:grpSpPr>
      <p:sp>
        <p:nvSpPr>
          <p:cNvPr id="75" name="Google Shape;75;p18"/>
          <p:cNvSpPr txBox="1"/>
          <p:nvPr>
            <p:ph idx="1" type="body"/>
          </p:nvPr>
        </p:nvSpPr>
        <p:spPr>
          <a:xfrm>
            <a:off x="1109975" y="1373588"/>
            <a:ext cx="3266400" cy="3086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76" name="Google Shape;76;p18"/>
          <p:cNvSpPr txBox="1"/>
          <p:nvPr>
            <p:ph idx="2" type="body"/>
          </p:nvPr>
        </p:nvSpPr>
        <p:spPr>
          <a:xfrm>
            <a:off x="4915550" y="1373588"/>
            <a:ext cx="3155400" cy="3086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77" name="Google Shape;77;p18"/>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78" name="Google Shape;78;p18"/>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79" name="Google Shape;79;p18"/>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80" name="Google Shape;80;p1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1" name="Shape 81"/>
        <p:cNvGrpSpPr/>
        <p:nvPr/>
      </p:nvGrpSpPr>
      <p:grpSpPr>
        <a:xfrm>
          <a:off x="0" y="0"/>
          <a:ext cx="0" cy="0"/>
          <a:chOff x="0" y="0"/>
          <a:chExt cx="0" cy="0"/>
        </a:xfrm>
      </p:grpSpPr>
      <p:sp>
        <p:nvSpPr>
          <p:cNvPr id="82" name="Google Shape;82;p19"/>
          <p:cNvSpPr txBox="1"/>
          <p:nvPr>
            <p:ph idx="1" type="body"/>
          </p:nvPr>
        </p:nvSpPr>
        <p:spPr>
          <a:xfrm>
            <a:off x="10148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3" name="Google Shape;83;p19"/>
          <p:cNvSpPr txBox="1"/>
          <p:nvPr>
            <p:ph idx="2" type="body"/>
          </p:nvPr>
        </p:nvSpPr>
        <p:spPr>
          <a:xfrm>
            <a:off x="34299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4" name="Google Shape;84;p19"/>
          <p:cNvSpPr txBox="1"/>
          <p:nvPr>
            <p:ph idx="3" type="body"/>
          </p:nvPr>
        </p:nvSpPr>
        <p:spPr>
          <a:xfrm>
            <a:off x="58450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5" name="Google Shape;85;p19"/>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86" name="Google Shape;86;p19"/>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87" name="Google Shape;87;p19"/>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88" name="Google Shape;88;p1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20"/>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91" name="Google Shape;91;p20"/>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92" name="Google Shape;92;p20"/>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93" name="Google Shape;93;p2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1"/>
          <p:cNvSpPr txBox="1"/>
          <p:nvPr>
            <p:ph idx="1" type="body"/>
          </p:nvPr>
        </p:nvSpPr>
        <p:spPr>
          <a:xfrm>
            <a:off x="980400" y="4120556"/>
            <a:ext cx="7183200" cy="519600"/>
          </a:xfrm>
          <a:prstGeom prst="rect">
            <a:avLst/>
          </a:prstGeom>
        </p:spPr>
        <p:txBody>
          <a:bodyPr anchorCtr="0" anchor="b" bIns="91425" lIns="91425" spcFirstLastPara="1" rIns="91425" wrap="square" tIns="91425">
            <a:noAutofit/>
          </a:bodyPr>
          <a:lstStyle>
            <a:lvl1pPr indent="-228600" lvl="0" marL="457200" rtl="0" algn="ctr">
              <a:spcBef>
                <a:spcPts val="360"/>
              </a:spcBef>
              <a:spcAft>
                <a:spcPts val="0"/>
              </a:spcAft>
              <a:buClr>
                <a:srgbClr val="979CB8"/>
              </a:buClr>
              <a:buSzPts val="1600"/>
              <a:buNone/>
              <a:defRPr sz="1600">
                <a:solidFill>
                  <a:srgbClr val="979CB8"/>
                </a:solidFill>
              </a:defRPr>
            </a:lvl1pPr>
          </a:lstStyle>
          <a:p/>
        </p:txBody>
      </p:sp>
      <p:sp>
        <p:nvSpPr>
          <p:cNvPr id="96" name="Google Shape;96;p21"/>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solidFill>
                  <a:srgbClr val="979CB8"/>
                </a:solidFill>
              </a:defRPr>
            </a:lvl1pPr>
            <a:lvl2pPr lvl="1" rtl="0">
              <a:buNone/>
              <a:defRPr>
                <a:solidFill>
                  <a:srgbClr val="979CB8"/>
                </a:solidFill>
              </a:defRPr>
            </a:lvl2pPr>
            <a:lvl3pPr lvl="2" rtl="0">
              <a:buNone/>
              <a:defRPr>
                <a:solidFill>
                  <a:srgbClr val="979CB8"/>
                </a:solidFill>
              </a:defRPr>
            </a:lvl3pPr>
            <a:lvl4pPr lvl="3" rtl="0">
              <a:buNone/>
              <a:defRPr>
                <a:solidFill>
                  <a:srgbClr val="979CB8"/>
                </a:solidFill>
              </a:defRPr>
            </a:lvl4pPr>
            <a:lvl5pPr lvl="4" rtl="0">
              <a:buNone/>
              <a:defRPr>
                <a:solidFill>
                  <a:srgbClr val="979CB8"/>
                </a:solidFill>
              </a:defRPr>
            </a:lvl5pPr>
            <a:lvl6pPr lvl="5" rtl="0">
              <a:buNone/>
              <a:defRPr>
                <a:solidFill>
                  <a:srgbClr val="979CB8"/>
                </a:solidFill>
              </a:defRPr>
            </a:lvl6pPr>
            <a:lvl7pPr lvl="6" rtl="0">
              <a:buNone/>
              <a:defRPr>
                <a:solidFill>
                  <a:srgbClr val="979CB8"/>
                </a:solidFill>
              </a:defRPr>
            </a:lvl7pPr>
            <a:lvl8pPr lvl="7" rtl="0">
              <a:buNone/>
              <a:defRPr>
                <a:solidFill>
                  <a:srgbClr val="979CB8"/>
                </a:solidFill>
              </a:defRPr>
            </a:lvl8pPr>
            <a:lvl9pPr lvl="8" rtl="0">
              <a:buNone/>
              <a:defRPr>
                <a:solidFill>
                  <a:srgbClr val="979CB8"/>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a:blip r:embed="rId1">
            <a:alphaModFix/>
          </a:blip>
          <a:stretch>
            <a:fillRect/>
          </a:stretch>
        </p:blipFill>
        <p:spPr>
          <a:xfrm>
            <a:off x="0" y="0"/>
            <a:ext cx="9144000" cy="5143500"/>
          </a:xfrm>
          <a:prstGeom prst="rect">
            <a:avLst/>
          </a:prstGeom>
          <a:noFill/>
          <a:ln>
            <a:noFill/>
          </a:ln>
        </p:spPr>
      </p:pic>
      <p:sp>
        <p:nvSpPr>
          <p:cNvPr id="52" name="Google Shape;52;p13"/>
          <p:cNvSpPr txBox="1"/>
          <p:nvPr>
            <p:ph type="title"/>
          </p:nvPr>
        </p:nvSpPr>
        <p:spPr>
          <a:xfrm>
            <a:off x="824550" y="593531"/>
            <a:ext cx="7547700" cy="6828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1pPr>
            <a:lvl2pPr lvl="1"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2pPr>
            <a:lvl3pPr lvl="2"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3pPr>
            <a:lvl4pPr lvl="3"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4pPr>
            <a:lvl5pPr lvl="4"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5pPr>
            <a:lvl6pPr lvl="5"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6pPr>
            <a:lvl7pPr lvl="6"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7pPr>
            <a:lvl8pPr lvl="7"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8pPr>
            <a:lvl9pPr lvl="8" rt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9pPr>
          </a:lstStyle>
          <a:p/>
        </p:txBody>
      </p:sp>
      <p:sp>
        <p:nvSpPr>
          <p:cNvPr id="53" name="Google Shape;53;p13"/>
          <p:cNvSpPr txBox="1"/>
          <p:nvPr>
            <p:ph idx="1" type="body"/>
          </p:nvPr>
        </p:nvSpPr>
        <p:spPr>
          <a:xfrm>
            <a:off x="1070325" y="1438988"/>
            <a:ext cx="7056300" cy="30621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1"/>
              </a:buClr>
              <a:buSzPts val="2400"/>
              <a:buFont typeface="Varela Round"/>
              <a:buChar char="▧"/>
              <a:defRPr sz="2400">
                <a:solidFill>
                  <a:schemeClr val="dk1"/>
                </a:solidFill>
                <a:latin typeface="Varela Round"/>
                <a:ea typeface="Varela Round"/>
                <a:cs typeface="Varela Round"/>
                <a:sym typeface="Varela Round"/>
              </a:defRPr>
            </a:lvl1pPr>
            <a:lvl2pPr indent="-381000" lvl="1" marL="914400" rtl="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2pPr>
            <a:lvl3pPr indent="-381000" lvl="2" marL="1371600" rtl="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3pPr>
            <a:lvl4pPr indent="-381000" lvl="3" marL="1828800" rtl="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4pPr>
            <a:lvl5pPr indent="-381000" lvl="4" marL="2286000" rtl="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5pPr>
            <a:lvl6pPr indent="-381000" lvl="5" marL="2743200" rtl="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6pPr>
            <a:lvl7pPr indent="-381000" lvl="6" marL="3200400" rtl="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7pPr>
            <a:lvl8pPr indent="-381000" lvl="7" marL="3657600" rtl="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8pPr>
            <a:lvl9pPr indent="-381000" lvl="8" marL="4114800" rtl="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9pPr>
          </a:lstStyle>
          <a:p/>
        </p:txBody>
      </p:sp>
      <p:sp>
        <p:nvSpPr>
          <p:cNvPr id="54" name="Google Shape;54;p13"/>
          <p:cNvSpPr txBox="1"/>
          <p:nvPr>
            <p:ph idx="12" type="sldNum"/>
          </p:nvPr>
        </p:nvSpPr>
        <p:spPr>
          <a:xfrm>
            <a:off x="4348076" y="4726751"/>
            <a:ext cx="548700" cy="299100"/>
          </a:xfrm>
          <a:prstGeom prst="rect">
            <a:avLst/>
          </a:prstGeom>
          <a:noFill/>
          <a:ln>
            <a:noFill/>
          </a:ln>
        </p:spPr>
        <p:txBody>
          <a:bodyPr anchorCtr="0" anchor="t" bIns="91425" lIns="91425" spcFirstLastPara="1" rIns="91425" wrap="square" tIns="91425">
            <a:noAutofit/>
          </a:bodyPr>
          <a:lstStyle>
            <a:lvl1pPr lvl="0" rtl="0" algn="ctr">
              <a:buNone/>
              <a:defRPr sz="1300">
                <a:solidFill>
                  <a:schemeClr val="dk2"/>
                </a:solidFill>
                <a:latin typeface="Shadows Into Light"/>
                <a:ea typeface="Shadows Into Light"/>
                <a:cs typeface="Shadows Into Light"/>
                <a:sym typeface="Shadows Into Light"/>
              </a:defRPr>
            </a:lvl1pPr>
            <a:lvl2pPr lvl="1" rtl="0" algn="ctr">
              <a:buNone/>
              <a:defRPr sz="1300">
                <a:solidFill>
                  <a:schemeClr val="dk2"/>
                </a:solidFill>
                <a:latin typeface="Shadows Into Light"/>
                <a:ea typeface="Shadows Into Light"/>
                <a:cs typeface="Shadows Into Light"/>
                <a:sym typeface="Shadows Into Light"/>
              </a:defRPr>
            </a:lvl2pPr>
            <a:lvl3pPr lvl="2" rtl="0" algn="ctr">
              <a:buNone/>
              <a:defRPr sz="1300">
                <a:solidFill>
                  <a:schemeClr val="dk2"/>
                </a:solidFill>
                <a:latin typeface="Shadows Into Light"/>
                <a:ea typeface="Shadows Into Light"/>
                <a:cs typeface="Shadows Into Light"/>
                <a:sym typeface="Shadows Into Light"/>
              </a:defRPr>
            </a:lvl3pPr>
            <a:lvl4pPr lvl="3" rtl="0" algn="ctr">
              <a:buNone/>
              <a:defRPr sz="1300">
                <a:solidFill>
                  <a:schemeClr val="dk2"/>
                </a:solidFill>
                <a:latin typeface="Shadows Into Light"/>
                <a:ea typeface="Shadows Into Light"/>
                <a:cs typeface="Shadows Into Light"/>
                <a:sym typeface="Shadows Into Light"/>
              </a:defRPr>
            </a:lvl4pPr>
            <a:lvl5pPr lvl="4" rtl="0" algn="ctr">
              <a:buNone/>
              <a:defRPr sz="1300">
                <a:solidFill>
                  <a:schemeClr val="dk2"/>
                </a:solidFill>
                <a:latin typeface="Shadows Into Light"/>
                <a:ea typeface="Shadows Into Light"/>
                <a:cs typeface="Shadows Into Light"/>
                <a:sym typeface="Shadows Into Light"/>
              </a:defRPr>
            </a:lvl5pPr>
            <a:lvl6pPr lvl="5" rtl="0" algn="ctr">
              <a:buNone/>
              <a:defRPr sz="1300">
                <a:solidFill>
                  <a:schemeClr val="dk2"/>
                </a:solidFill>
                <a:latin typeface="Shadows Into Light"/>
                <a:ea typeface="Shadows Into Light"/>
                <a:cs typeface="Shadows Into Light"/>
                <a:sym typeface="Shadows Into Light"/>
              </a:defRPr>
            </a:lvl6pPr>
            <a:lvl7pPr lvl="6" rtl="0" algn="ctr">
              <a:buNone/>
              <a:defRPr sz="1300">
                <a:solidFill>
                  <a:schemeClr val="dk2"/>
                </a:solidFill>
                <a:latin typeface="Shadows Into Light"/>
                <a:ea typeface="Shadows Into Light"/>
                <a:cs typeface="Shadows Into Light"/>
                <a:sym typeface="Shadows Into Light"/>
              </a:defRPr>
            </a:lvl7pPr>
            <a:lvl8pPr lvl="7" rtl="0" algn="ctr">
              <a:buNone/>
              <a:defRPr sz="1300">
                <a:solidFill>
                  <a:schemeClr val="dk2"/>
                </a:solidFill>
                <a:latin typeface="Shadows Into Light"/>
                <a:ea typeface="Shadows Into Light"/>
                <a:cs typeface="Shadows Into Light"/>
                <a:sym typeface="Shadows Into Light"/>
              </a:defRPr>
            </a:lvl8pPr>
            <a:lvl9pPr lvl="8" rtl="0" algn="ctr">
              <a:buNone/>
              <a:defRPr sz="1300">
                <a:solidFill>
                  <a:schemeClr val="dk2"/>
                </a:solidFill>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2s.fablevision-dev.com/#/" TargetMode="External"/><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2.png"/><Relationship Id="rId7" Type="http://schemas.openxmlformats.org/officeDocument/2006/relationships/image" Target="../media/image14.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orms.gle/ReiZHehncrn57kzj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102" name="Shape 102"/>
        <p:cNvGrpSpPr/>
        <p:nvPr/>
      </p:nvGrpSpPr>
      <p:grpSpPr>
        <a:xfrm>
          <a:off x="0" y="0"/>
          <a:ext cx="0" cy="0"/>
          <a:chOff x="0" y="0"/>
          <a:chExt cx="0" cy="0"/>
        </a:xfrm>
      </p:grpSpPr>
      <p:sp>
        <p:nvSpPr>
          <p:cNvPr id="103" name="Google Shape;103;p23"/>
          <p:cNvSpPr txBox="1"/>
          <p:nvPr/>
        </p:nvSpPr>
        <p:spPr>
          <a:xfrm>
            <a:off x="805125" y="3176825"/>
            <a:ext cx="2106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3F3F3"/>
                </a:solidFill>
                <a:latin typeface="Lora"/>
                <a:ea typeface="Lora"/>
                <a:cs typeface="Lora"/>
                <a:sym typeface="Lora"/>
              </a:rPr>
              <a:t>Paulo Blikstein (PI)</a:t>
            </a:r>
            <a:endParaRPr b="1" sz="1200">
              <a:solidFill>
                <a:srgbClr val="F3F3F3"/>
              </a:solidFill>
              <a:latin typeface="Lora"/>
              <a:ea typeface="Lora"/>
              <a:cs typeface="Lora"/>
              <a:sym typeface="Lora"/>
            </a:endParaRPr>
          </a:p>
          <a:p>
            <a:pPr indent="0" lvl="0" marL="0" rtl="0" algn="l">
              <a:spcBef>
                <a:spcPts val="0"/>
              </a:spcBef>
              <a:spcAft>
                <a:spcPts val="0"/>
              </a:spcAft>
              <a:buNone/>
            </a:pPr>
            <a:r>
              <a:rPr b="1" lang="en" sz="1200">
                <a:solidFill>
                  <a:srgbClr val="F3F3F3"/>
                </a:solidFill>
                <a:latin typeface="Lora"/>
                <a:ea typeface="Lora"/>
                <a:cs typeface="Lora"/>
                <a:sym typeface="Lora"/>
              </a:rPr>
              <a:t>Tamar Fuhrmann (Co-PI)</a:t>
            </a:r>
            <a:endParaRPr b="1" sz="1200">
              <a:solidFill>
                <a:srgbClr val="F3F3F3"/>
              </a:solidFill>
              <a:latin typeface="Lora"/>
              <a:ea typeface="Lora"/>
              <a:cs typeface="Lora"/>
              <a:sym typeface="Lora"/>
            </a:endParaRPr>
          </a:p>
          <a:p>
            <a:pPr indent="0" lvl="0" marL="0" rtl="0" algn="l">
              <a:spcBef>
                <a:spcPts val="0"/>
              </a:spcBef>
              <a:spcAft>
                <a:spcPts val="0"/>
              </a:spcAft>
              <a:buNone/>
            </a:pPr>
            <a:r>
              <a:rPr b="1" lang="en" sz="1200">
                <a:solidFill>
                  <a:srgbClr val="F3F3F3"/>
                </a:solidFill>
                <a:latin typeface="Lora"/>
                <a:ea typeface="Lora"/>
                <a:cs typeface="Lora"/>
                <a:sym typeface="Lora"/>
              </a:rPr>
              <a:t>Adelmo Eloy</a:t>
            </a:r>
            <a:endParaRPr b="1" sz="1200">
              <a:solidFill>
                <a:srgbClr val="F3F3F3"/>
              </a:solidFill>
              <a:latin typeface="Lora"/>
              <a:ea typeface="Lora"/>
              <a:cs typeface="Lora"/>
              <a:sym typeface="Lora"/>
            </a:endParaRPr>
          </a:p>
          <a:p>
            <a:pPr indent="0" lvl="0" marL="0" rtl="0" algn="l">
              <a:spcBef>
                <a:spcPts val="0"/>
              </a:spcBef>
              <a:spcAft>
                <a:spcPts val="0"/>
              </a:spcAft>
              <a:buNone/>
            </a:pPr>
            <a:r>
              <a:rPr lang="en" sz="1200">
                <a:solidFill>
                  <a:srgbClr val="F3F3F3"/>
                </a:solidFill>
                <a:latin typeface="Lora"/>
                <a:ea typeface="Lora"/>
                <a:cs typeface="Lora"/>
                <a:sym typeface="Lora"/>
              </a:rPr>
              <a:t>TC, </a:t>
            </a:r>
            <a:r>
              <a:rPr lang="en" sz="1200">
                <a:solidFill>
                  <a:srgbClr val="F3F3F3"/>
                </a:solidFill>
                <a:latin typeface="Lora"/>
                <a:ea typeface="Lora"/>
                <a:cs typeface="Lora"/>
                <a:sym typeface="Lora"/>
              </a:rPr>
              <a:t>Columbia University</a:t>
            </a:r>
            <a:endParaRPr sz="1200">
              <a:solidFill>
                <a:srgbClr val="F3F3F3"/>
              </a:solidFill>
              <a:latin typeface="Lora"/>
              <a:ea typeface="Lora"/>
              <a:cs typeface="Lora"/>
              <a:sym typeface="Lora"/>
            </a:endParaRPr>
          </a:p>
        </p:txBody>
      </p:sp>
      <p:sp>
        <p:nvSpPr>
          <p:cNvPr id="104" name="Google Shape;104;p23"/>
          <p:cNvSpPr txBox="1"/>
          <p:nvPr/>
        </p:nvSpPr>
        <p:spPr>
          <a:xfrm>
            <a:off x="5215675" y="3176825"/>
            <a:ext cx="1672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3F3F3"/>
                </a:solidFill>
                <a:latin typeface="Lora"/>
                <a:ea typeface="Lora"/>
                <a:cs typeface="Lora"/>
                <a:sym typeface="Lora"/>
              </a:rPr>
              <a:t>Aditi Wagh (Co-PI)</a:t>
            </a:r>
            <a:endParaRPr b="1" sz="1200">
              <a:solidFill>
                <a:srgbClr val="F3F3F3"/>
              </a:solidFill>
              <a:latin typeface="Lora"/>
              <a:ea typeface="Lora"/>
              <a:cs typeface="Lora"/>
              <a:sym typeface="Lora"/>
            </a:endParaRPr>
          </a:p>
          <a:p>
            <a:pPr indent="0" lvl="0" marL="0" rtl="0" algn="l">
              <a:spcBef>
                <a:spcPts val="0"/>
              </a:spcBef>
              <a:spcAft>
                <a:spcPts val="0"/>
              </a:spcAft>
              <a:buNone/>
            </a:pPr>
            <a:r>
              <a:rPr lang="en" sz="1200">
                <a:solidFill>
                  <a:srgbClr val="F3F3F3"/>
                </a:solidFill>
                <a:latin typeface="Lora"/>
                <a:ea typeface="Lora"/>
                <a:cs typeface="Lora"/>
                <a:sym typeface="Lora"/>
              </a:rPr>
              <a:t>Massachusetts Institute of Technology</a:t>
            </a:r>
            <a:endParaRPr sz="1200">
              <a:solidFill>
                <a:srgbClr val="F3F3F3"/>
              </a:solidFill>
              <a:latin typeface="Lora"/>
              <a:ea typeface="Lora"/>
              <a:cs typeface="Lora"/>
              <a:sym typeface="Lora"/>
            </a:endParaRPr>
          </a:p>
        </p:txBody>
      </p:sp>
      <p:sp>
        <p:nvSpPr>
          <p:cNvPr id="105" name="Google Shape;105;p23"/>
          <p:cNvSpPr txBox="1"/>
          <p:nvPr/>
        </p:nvSpPr>
        <p:spPr>
          <a:xfrm>
            <a:off x="2921450" y="3176825"/>
            <a:ext cx="2284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3F3F3"/>
                </a:solidFill>
                <a:latin typeface="Lora"/>
                <a:ea typeface="Lora"/>
                <a:cs typeface="Lora"/>
                <a:sym typeface="Lora"/>
              </a:rPr>
              <a:t>Michelle Wilkerson (Co-PI)</a:t>
            </a:r>
            <a:endParaRPr b="1" sz="1200">
              <a:solidFill>
                <a:srgbClr val="F3F3F3"/>
              </a:solidFill>
              <a:latin typeface="Lora"/>
              <a:ea typeface="Lora"/>
              <a:cs typeface="Lora"/>
              <a:sym typeface="Lora"/>
            </a:endParaRPr>
          </a:p>
          <a:p>
            <a:pPr indent="0" lvl="0" marL="0" rtl="0" algn="l">
              <a:spcBef>
                <a:spcPts val="0"/>
              </a:spcBef>
              <a:spcAft>
                <a:spcPts val="0"/>
              </a:spcAft>
              <a:buNone/>
            </a:pPr>
            <a:r>
              <a:rPr lang="en" sz="1200">
                <a:solidFill>
                  <a:srgbClr val="F3F3F3"/>
                </a:solidFill>
                <a:latin typeface="Lora"/>
                <a:ea typeface="Lora"/>
                <a:cs typeface="Lora"/>
                <a:sym typeface="Lora"/>
              </a:rPr>
              <a:t>University of California, Berkeley</a:t>
            </a:r>
            <a:endParaRPr sz="1200">
              <a:solidFill>
                <a:srgbClr val="F3F3F3"/>
              </a:solidFill>
              <a:latin typeface="Lora"/>
              <a:ea typeface="Lora"/>
              <a:cs typeface="Lora"/>
              <a:sym typeface="Lora"/>
            </a:endParaRPr>
          </a:p>
        </p:txBody>
      </p:sp>
      <p:sp>
        <p:nvSpPr>
          <p:cNvPr id="106" name="Google Shape;106;p23"/>
          <p:cNvSpPr txBox="1"/>
          <p:nvPr/>
        </p:nvSpPr>
        <p:spPr>
          <a:xfrm>
            <a:off x="6897600" y="3176825"/>
            <a:ext cx="1672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3F3F3"/>
                </a:solidFill>
                <a:latin typeface="Lora"/>
                <a:ea typeface="Lora"/>
                <a:cs typeface="Lora"/>
                <a:sym typeface="Lora"/>
              </a:rPr>
              <a:t>Engin Bumbacher</a:t>
            </a:r>
            <a:endParaRPr b="1" sz="1200">
              <a:solidFill>
                <a:srgbClr val="F3F3F3"/>
              </a:solidFill>
              <a:latin typeface="Lora"/>
              <a:ea typeface="Lora"/>
              <a:cs typeface="Lora"/>
              <a:sym typeface="Lora"/>
            </a:endParaRPr>
          </a:p>
          <a:p>
            <a:pPr indent="0" lvl="0" marL="0" rtl="0" algn="l">
              <a:spcBef>
                <a:spcPts val="0"/>
              </a:spcBef>
              <a:spcAft>
                <a:spcPts val="0"/>
              </a:spcAft>
              <a:buNone/>
            </a:pPr>
            <a:r>
              <a:rPr lang="en" sz="1200">
                <a:solidFill>
                  <a:srgbClr val="F3F3F3"/>
                </a:solidFill>
                <a:latin typeface="Lora"/>
                <a:ea typeface="Lora"/>
                <a:cs typeface="Lora"/>
                <a:sym typeface="Lora"/>
              </a:rPr>
              <a:t>HEPL Switzerland</a:t>
            </a:r>
            <a:endParaRPr sz="1200">
              <a:solidFill>
                <a:srgbClr val="F3F3F3"/>
              </a:solidFill>
              <a:latin typeface="Lora"/>
              <a:ea typeface="Lora"/>
              <a:cs typeface="Lora"/>
              <a:sym typeface="Lora"/>
            </a:endParaRPr>
          </a:p>
        </p:txBody>
      </p:sp>
      <p:sp>
        <p:nvSpPr>
          <p:cNvPr id="107" name="Google Shape;107;p23"/>
          <p:cNvSpPr txBox="1"/>
          <p:nvPr>
            <p:ph idx="4294967295"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500">
                <a:solidFill>
                  <a:schemeClr val="lt1"/>
                </a:solidFill>
                <a:latin typeface="Lora"/>
                <a:ea typeface="Lora"/>
                <a:cs typeface="Lora"/>
                <a:sym typeface="Lora"/>
              </a:rPr>
              <a:t>From Access to Sustainability: </a:t>
            </a:r>
            <a:endParaRPr b="1" sz="2500">
              <a:solidFill>
                <a:schemeClr val="lt1"/>
              </a:solidFill>
              <a:latin typeface="Lora"/>
              <a:ea typeface="Lora"/>
              <a:cs typeface="Lora"/>
              <a:sym typeface="Lora"/>
            </a:endParaRPr>
          </a:p>
          <a:p>
            <a:pPr indent="0" lvl="0" marL="0" rtl="0" algn="ctr">
              <a:spcBef>
                <a:spcPts val="0"/>
              </a:spcBef>
              <a:spcAft>
                <a:spcPts val="0"/>
              </a:spcAft>
              <a:buSzPts val="990"/>
              <a:buNone/>
            </a:pPr>
            <a:r>
              <a:rPr b="1" lang="en" sz="2500">
                <a:solidFill>
                  <a:schemeClr val="lt1"/>
                </a:solidFill>
                <a:latin typeface="Lora"/>
                <a:ea typeface="Lora"/>
                <a:cs typeface="Lora"/>
                <a:sym typeface="Lora"/>
              </a:rPr>
              <a:t>Investigating Ways to Foster Sustainable Use of Computational Modeling in K-12 Science </a:t>
            </a:r>
            <a:r>
              <a:rPr b="1" lang="en" sz="2500">
                <a:solidFill>
                  <a:schemeClr val="lt1"/>
                </a:solidFill>
                <a:latin typeface="Lora"/>
                <a:ea typeface="Lora"/>
                <a:cs typeface="Lora"/>
                <a:sym typeface="Lora"/>
              </a:rPr>
              <a:t>Classrooms</a:t>
            </a:r>
            <a:endParaRPr b="1" sz="2500">
              <a:solidFill>
                <a:schemeClr val="lt1"/>
              </a:solidFill>
              <a:latin typeface="Lora"/>
              <a:ea typeface="Lora"/>
              <a:cs typeface="Lora"/>
              <a:sym typeface="Lora"/>
            </a:endParaRPr>
          </a:p>
        </p:txBody>
      </p:sp>
      <p:pic>
        <p:nvPicPr>
          <p:cNvPr id="108" name="Google Shape;108;p23"/>
          <p:cNvPicPr preferRelativeResize="0"/>
          <p:nvPr/>
        </p:nvPicPr>
        <p:blipFill>
          <a:blip r:embed="rId3">
            <a:alphaModFix/>
          </a:blip>
          <a:stretch>
            <a:fillRect/>
          </a:stretch>
        </p:blipFill>
        <p:spPr>
          <a:xfrm>
            <a:off x="53550" y="4608225"/>
            <a:ext cx="531125" cy="533927"/>
          </a:xfrm>
          <a:prstGeom prst="rect">
            <a:avLst/>
          </a:prstGeom>
          <a:noFill/>
          <a:ln>
            <a:noFill/>
          </a:ln>
        </p:spPr>
      </p:pic>
      <p:sp>
        <p:nvSpPr>
          <p:cNvPr id="109" name="Google Shape;109;p23"/>
          <p:cNvSpPr txBox="1"/>
          <p:nvPr/>
        </p:nvSpPr>
        <p:spPr>
          <a:xfrm>
            <a:off x="555975" y="4662175"/>
            <a:ext cx="4762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This material is based upon work supported by the National Science Foundation under Grant No. 2010413. Any opinions, findings, and conclusions or recommendations expressed in this material are those of the author(s) and do not necessarily reflect the views of the National Science Foundation.</a:t>
            </a:r>
            <a:endParaRPr sz="800">
              <a:latin typeface="Nunito"/>
              <a:ea typeface="Nunito"/>
              <a:cs typeface="Nunito"/>
              <a:sym typeface="Nunito"/>
            </a:endParaRPr>
          </a:p>
        </p:txBody>
      </p:sp>
      <p:pic>
        <p:nvPicPr>
          <p:cNvPr id="110" name="Google Shape;110;p23"/>
          <p:cNvPicPr preferRelativeResize="0"/>
          <p:nvPr/>
        </p:nvPicPr>
        <p:blipFill>
          <a:blip r:embed="rId4">
            <a:alphaModFix/>
          </a:blip>
          <a:stretch>
            <a:fillRect/>
          </a:stretch>
        </p:blipFill>
        <p:spPr>
          <a:xfrm>
            <a:off x="5613300" y="4742175"/>
            <a:ext cx="1719900" cy="294850"/>
          </a:xfrm>
          <a:prstGeom prst="rect">
            <a:avLst/>
          </a:prstGeom>
          <a:noFill/>
          <a:ln>
            <a:noFill/>
          </a:ln>
        </p:spPr>
      </p:pic>
      <p:pic>
        <p:nvPicPr>
          <p:cNvPr id="111" name="Google Shape;111;p23"/>
          <p:cNvPicPr preferRelativeResize="0"/>
          <p:nvPr/>
        </p:nvPicPr>
        <p:blipFill>
          <a:blip r:embed="rId5">
            <a:alphaModFix/>
          </a:blip>
          <a:stretch>
            <a:fillRect/>
          </a:stretch>
        </p:blipFill>
        <p:spPr>
          <a:xfrm>
            <a:off x="7453525" y="4698100"/>
            <a:ext cx="1389099" cy="38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3742150" y="284800"/>
            <a:ext cx="1752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solidFill>
                  <a:srgbClr val="980000"/>
                </a:solidFill>
                <a:latin typeface="Lora"/>
                <a:ea typeface="Lora"/>
                <a:cs typeface="Lora"/>
                <a:sym typeface="Lora"/>
              </a:rPr>
              <a:t>Motivation</a:t>
            </a:r>
            <a:endParaRPr b="1" sz="2220">
              <a:solidFill>
                <a:srgbClr val="980000"/>
              </a:solidFill>
              <a:latin typeface="Lora"/>
              <a:ea typeface="Lora"/>
              <a:cs typeface="Lora"/>
              <a:sym typeface="Lora"/>
            </a:endParaRPr>
          </a:p>
        </p:txBody>
      </p:sp>
      <p:sp>
        <p:nvSpPr>
          <p:cNvPr id="117" name="Google Shape;117;p24"/>
          <p:cNvSpPr txBox="1"/>
          <p:nvPr/>
        </p:nvSpPr>
        <p:spPr>
          <a:xfrm>
            <a:off x="259600" y="693175"/>
            <a:ext cx="8717700" cy="2216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Programming models support engagement in disciplinary learning and computational practices </a:t>
            </a:r>
            <a:r>
              <a:rPr lang="en" sz="1200">
                <a:solidFill>
                  <a:schemeClr val="dk1"/>
                </a:solidFill>
                <a:latin typeface="Nunito"/>
                <a:ea typeface="Nunito"/>
                <a:cs typeface="Nunito"/>
                <a:sym typeface="Nunito"/>
              </a:rPr>
              <a:t>(VanLehn, 2013; Wilensky, Brady, &amp; Horn, 2014).</a:t>
            </a:r>
            <a:endParaRPr sz="1200">
              <a:solidFill>
                <a:schemeClr val="dk1"/>
              </a:solidFill>
              <a:latin typeface="Nunito"/>
              <a:ea typeface="Nunito"/>
              <a:cs typeface="Nunito"/>
              <a:sym typeface="Nunito"/>
            </a:endParaRPr>
          </a:p>
          <a:p>
            <a:pPr indent="0" lvl="0" marL="457200" marR="0" rtl="0" algn="l">
              <a:lnSpc>
                <a:spcPct val="100000"/>
              </a:lnSpc>
              <a:spcBef>
                <a:spcPts val="0"/>
              </a:spcBef>
              <a:spcAft>
                <a:spcPts val="0"/>
              </a:spcAft>
              <a:buNone/>
            </a:pPr>
            <a:r>
              <a:t/>
            </a:r>
            <a:endParaRPr i="1" sz="1200">
              <a:solidFill>
                <a:schemeClr val="dk1"/>
              </a:solidFill>
              <a:latin typeface="Nunito"/>
              <a:ea typeface="Nunito"/>
              <a:cs typeface="Nunito"/>
              <a:sym typeface="Nunito"/>
            </a:endParaRPr>
          </a:p>
          <a:p>
            <a:pPr indent="-330200" lvl="0" marL="457200" marR="0" rtl="0" algn="l">
              <a:lnSpc>
                <a:spcPct val="100000"/>
              </a:lnSpc>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Widespread use of computational modeling in classrooms deterred by: </a:t>
            </a:r>
            <a:endParaRPr sz="1600">
              <a:solidFill>
                <a:schemeClr val="dk1"/>
              </a:solidFill>
              <a:latin typeface="Nunito"/>
              <a:ea typeface="Nunito"/>
              <a:cs typeface="Nunito"/>
              <a:sym typeface="Nunito"/>
            </a:endParaRPr>
          </a:p>
          <a:p>
            <a:pPr indent="-330200" lvl="1" marL="914400" marR="0" rtl="0" algn="l">
              <a:lnSpc>
                <a:spcPct val="100000"/>
              </a:lnSpc>
              <a:spcBef>
                <a:spcPts val="0"/>
              </a:spcBef>
              <a:spcAft>
                <a:spcPts val="0"/>
              </a:spcAft>
              <a:buClr>
                <a:schemeClr val="dk1"/>
              </a:buClr>
              <a:buSzPts val="1600"/>
              <a:buFont typeface="Nunito"/>
              <a:buChar char="○"/>
            </a:pPr>
            <a:r>
              <a:rPr i="1" lang="en" sz="1600">
                <a:solidFill>
                  <a:schemeClr val="dk1"/>
                </a:solidFill>
                <a:latin typeface="Nunito"/>
                <a:ea typeface="Nunito"/>
                <a:cs typeface="Nunito"/>
                <a:sym typeface="Nunito"/>
              </a:rPr>
              <a:t>Need to better integrate modeling with other scientific practices </a:t>
            </a:r>
            <a:r>
              <a:rPr lang="en" sz="1200">
                <a:solidFill>
                  <a:schemeClr val="dk1"/>
                </a:solidFill>
                <a:latin typeface="Nunito"/>
                <a:ea typeface="Nunito"/>
                <a:cs typeface="Nunito"/>
                <a:sym typeface="Nunito"/>
              </a:rPr>
              <a:t>(Hmelo-Silver et al., 2012)</a:t>
            </a:r>
            <a:endParaRPr i="1" sz="1600">
              <a:solidFill>
                <a:schemeClr val="dk1"/>
              </a:solidFill>
              <a:latin typeface="Nunito"/>
              <a:ea typeface="Nunito"/>
              <a:cs typeface="Nunito"/>
              <a:sym typeface="Nunito"/>
            </a:endParaRPr>
          </a:p>
          <a:p>
            <a:pPr indent="-330200" lvl="1" marL="914400" marR="0" rtl="0" algn="l">
              <a:lnSpc>
                <a:spcPct val="100000"/>
              </a:lnSpc>
              <a:spcBef>
                <a:spcPts val="0"/>
              </a:spcBef>
              <a:spcAft>
                <a:spcPts val="0"/>
              </a:spcAft>
              <a:buClr>
                <a:schemeClr val="dk1"/>
              </a:buClr>
              <a:buSzPts val="1600"/>
              <a:buFont typeface="Nunito"/>
              <a:buChar char="○"/>
            </a:pPr>
            <a:r>
              <a:rPr i="1" lang="en" sz="1600">
                <a:solidFill>
                  <a:schemeClr val="dk1"/>
                </a:solidFill>
                <a:latin typeface="Nunito"/>
                <a:ea typeface="Nunito"/>
                <a:cs typeface="Nunito"/>
                <a:sym typeface="Nunito"/>
              </a:rPr>
              <a:t>Time required for students to become adept modelers </a:t>
            </a:r>
            <a:r>
              <a:rPr lang="en" sz="1200">
                <a:solidFill>
                  <a:schemeClr val="dk1"/>
                </a:solidFill>
                <a:latin typeface="Nunito"/>
                <a:ea typeface="Nunito"/>
                <a:cs typeface="Nunito"/>
                <a:sym typeface="Nunito"/>
              </a:rPr>
              <a:t>(Xiang &amp; Passmore, 2012)</a:t>
            </a:r>
            <a:endParaRPr i="1" sz="1600">
              <a:solidFill>
                <a:schemeClr val="dk1"/>
              </a:solidFill>
              <a:latin typeface="Nunito"/>
              <a:ea typeface="Nunito"/>
              <a:cs typeface="Nunito"/>
              <a:sym typeface="Nunito"/>
            </a:endParaRPr>
          </a:p>
          <a:p>
            <a:pPr indent="-330200" lvl="1" marL="914400" marR="0" rtl="0" algn="l">
              <a:lnSpc>
                <a:spcPct val="100000"/>
              </a:lnSpc>
              <a:spcBef>
                <a:spcPts val="0"/>
              </a:spcBef>
              <a:spcAft>
                <a:spcPts val="0"/>
              </a:spcAft>
              <a:buClr>
                <a:schemeClr val="dk1"/>
              </a:buClr>
              <a:buSzPts val="1600"/>
              <a:buFont typeface="Nunito"/>
              <a:buChar char="○"/>
            </a:pPr>
            <a:r>
              <a:rPr i="1" lang="en" sz="1600">
                <a:solidFill>
                  <a:schemeClr val="dk1"/>
                </a:solidFill>
                <a:latin typeface="Nunito"/>
                <a:ea typeface="Nunito"/>
                <a:cs typeface="Nunito"/>
                <a:sym typeface="Nunito"/>
              </a:rPr>
              <a:t>Need for teachers to experience agency in using these modeling tools </a:t>
            </a:r>
            <a:r>
              <a:rPr lang="en" sz="1200">
                <a:solidFill>
                  <a:schemeClr val="dk1"/>
                </a:solidFill>
                <a:latin typeface="Nunito"/>
                <a:ea typeface="Nunito"/>
                <a:cs typeface="Nunito"/>
                <a:sym typeface="Nunito"/>
              </a:rPr>
              <a:t>(Wilkerson, Wagh, &amp; Wilensky, 2015)</a:t>
            </a:r>
            <a:endParaRPr i="1" sz="1600">
              <a:solidFill>
                <a:schemeClr val="dk1"/>
              </a:solidFill>
              <a:latin typeface="Nunito"/>
              <a:ea typeface="Nunito"/>
              <a:cs typeface="Nunito"/>
              <a:sym typeface="Nunito"/>
            </a:endParaRPr>
          </a:p>
        </p:txBody>
      </p:sp>
      <p:sp>
        <p:nvSpPr>
          <p:cNvPr id="118" name="Google Shape;118;p24"/>
          <p:cNvSpPr/>
          <p:nvPr/>
        </p:nvSpPr>
        <p:spPr>
          <a:xfrm>
            <a:off x="4253050" y="2846975"/>
            <a:ext cx="730800" cy="923400"/>
          </a:xfrm>
          <a:prstGeom prst="downArrow">
            <a:avLst>
              <a:gd fmla="val 50000" name="adj1"/>
              <a:gd fmla="val 50000" name="adj2"/>
            </a:avLst>
          </a:prstGeom>
          <a:solidFill>
            <a:srgbClr val="98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4"/>
          <p:cNvSpPr txBox="1"/>
          <p:nvPr/>
        </p:nvSpPr>
        <p:spPr>
          <a:xfrm>
            <a:off x="806500" y="4152875"/>
            <a:ext cx="762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Nunito"/>
                <a:ea typeface="Nunito"/>
                <a:cs typeface="Nunito"/>
                <a:sym typeface="Nunito"/>
              </a:rPr>
              <a:t>I</a:t>
            </a:r>
            <a:r>
              <a:rPr lang="en" sz="1600">
                <a:solidFill>
                  <a:schemeClr val="dk1"/>
                </a:solidFill>
                <a:latin typeface="Nunito"/>
                <a:ea typeface="Nunito"/>
                <a:cs typeface="Nunito"/>
                <a:sym typeface="Nunito"/>
              </a:rPr>
              <a:t>nvestigate how computational modeling can be made a sustainable practice across middle school classrooms through design and research.  </a:t>
            </a:r>
            <a:endParaRPr sz="1600">
              <a:solidFill>
                <a:schemeClr val="dk1"/>
              </a:solidFill>
              <a:latin typeface="Nunito"/>
              <a:ea typeface="Nunito"/>
              <a:cs typeface="Nunito"/>
              <a:sym typeface="Nunito"/>
            </a:endParaRPr>
          </a:p>
          <a:p>
            <a:pPr indent="0" lvl="0" marL="0" rtl="0" algn="l">
              <a:spcBef>
                <a:spcPts val="0"/>
              </a:spcBef>
              <a:spcAft>
                <a:spcPts val="0"/>
              </a:spcAft>
              <a:buNone/>
            </a:pPr>
            <a:r>
              <a:rPr lang="en" sz="1600">
                <a:solidFill>
                  <a:schemeClr val="dk1"/>
                </a:solidFill>
                <a:latin typeface="Nunito"/>
                <a:ea typeface="Nunito"/>
                <a:cs typeface="Nunito"/>
                <a:sym typeface="Nunito"/>
              </a:rPr>
              <a:t>By “sustained”, we mean long-term and integrated practice in science classrooms.</a:t>
            </a:r>
            <a:endParaRPr/>
          </a:p>
        </p:txBody>
      </p:sp>
      <p:sp>
        <p:nvSpPr>
          <p:cNvPr id="120" name="Google Shape;120;p24"/>
          <p:cNvSpPr txBox="1"/>
          <p:nvPr>
            <p:ph type="title"/>
          </p:nvPr>
        </p:nvSpPr>
        <p:spPr>
          <a:xfrm>
            <a:off x="4058350" y="3770375"/>
            <a:ext cx="11202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solidFill>
                  <a:srgbClr val="980000"/>
                </a:solidFill>
                <a:latin typeface="Lora"/>
                <a:ea typeface="Lora"/>
                <a:cs typeface="Lora"/>
                <a:sym typeface="Lora"/>
              </a:rPr>
              <a:t>Vision</a:t>
            </a:r>
            <a:endParaRPr b="1" sz="2220">
              <a:solidFill>
                <a:srgbClr val="980000"/>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type="title"/>
          </p:nvPr>
        </p:nvSpPr>
        <p:spPr>
          <a:xfrm>
            <a:off x="3951475" y="144675"/>
            <a:ext cx="2679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solidFill>
                  <a:srgbClr val="980000"/>
                </a:solidFill>
                <a:latin typeface="Lora"/>
                <a:ea typeface="Lora"/>
                <a:cs typeface="Lora"/>
                <a:sym typeface="Lora"/>
              </a:rPr>
              <a:t>Research goals</a:t>
            </a:r>
            <a:endParaRPr b="1" sz="2220">
              <a:solidFill>
                <a:srgbClr val="980000"/>
              </a:solidFill>
              <a:latin typeface="Lora"/>
              <a:ea typeface="Lora"/>
              <a:cs typeface="Lora"/>
              <a:sym typeface="Lora"/>
            </a:endParaRPr>
          </a:p>
        </p:txBody>
      </p:sp>
      <p:sp>
        <p:nvSpPr>
          <p:cNvPr id="126" name="Google Shape;126;p25"/>
          <p:cNvSpPr txBox="1"/>
          <p:nvPr>
            <p:ph type="title"/>
          </p:nvPr>
        </p:nvSpPr>
        <p:spPr>
          <a:xfrm>
            <a:off x="212775" y="144675"/>
            <a:ext cx="1325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solidFill>
                  <a:srgbClr val="980000"/>
                </a:solidFill>
                <a:latin typeface="Lora"/>
                <a:ea typeface="Lora"/>
                <a:cs typeface="Lora"/>
                <a:sym typeface="Lora"/>
              </a:rPr>
              <a:t>Design</a:t>
            </a:r>
            <a:endParaRPr b="1" sz="2220">
              <a:solidFill>
                <a:srgbClr val="980000"/>
              </a:solidFill>
              <a:latin typeface="Lora"/>
              <a:ea typeface="Lora"/>
              <a:cs typeface="Lora"/>
              <a:sym typeface="Lora"/>
            </a:endParaRPr>
          </a:p>
        </p:txBody>
      </p:sp>
      <p:cxnSp>
        <p:nvCxnSpPr>
          <p:cNvPr id="127" name="Google Shape;127;p25"/>
          <p:cNvCxnSpPr/>
          <p:nvPr/>
        </p:nvCxnSpPr>
        <p:spPr>
          <a:xfrm flipH="1">
            <a:off x="3714525" y="588175"/>
            <a:ext cx="12600" cy="3842100"/>
          </a:xfrm>
          <a:prstGeom prst="straightConnector1">
            <a:avLst/>
          </a:prstGeom>
          <a:noFill/>
          <a:ln cap="flat" cmpd="sng" w="9525">
            <a:solidFill>
              <a:srgbClr val="CCCCCC"/>
            </a:solidFill>
            <a:prstDash val="solid"/>
            <a:round/>
            <a:headEnd len="med" w="med" type="none"/>
            <a:tailEnd len="med" w="med" type="none"/>
          </a:ln>
        </p:spPr>
      </p:cxnSp>
      <p:sp>
        <p:nvSpPr>
          <p:cNvPr id="128" name="Google Shape;128;p25"/>
          <p:cNvSpPr/>
          <p:nvPr/>
        </p:nvSpPr>
        <p:spPr>
          <a:xfrm>
            <a:off x="212775" y="2242550"/>
            <a:ext cx="3354000" cy="7257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Nunito"/>
                <a:ea typeface="Nunito"/>
                <a:cs typeface="Nunito"/>
                <a:sym typeface="Nunito"/>
              </a:rPr>
              <a:t>Enables moving through layers of computational complexity</a:t>
            </a:r>
            <a:endParaRPr sz="1600">
              <a:latin typeface="Nunito"/>
              <a:ea typeface="Nunito"/>
              <a:cs typeface="Nunito"/>
              <a:sym typeface="Nunito"/>
            </a:endParaRPr>
          </a:p>
        </p:txBody>
      </p:sp>
      <p:sp>
        <p:nvSpPr>
          <p:cNvPr id="129" name="Google Shape;129;p25"/>
          <p:cNvSpPr/>
          <p:nvPr/>
        </p:nvSpPr>
        <p:spPr>
          <a:xfrm>
            <a:off x="212775" y="1561000"/>
            <a:ext cx="3354000" cy="5727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600">
                <a:latin typeface="Nunito"/>
                <a:ea typeface="Nunito"/>
                <a:cs typeface="Nunito"/>
                <a:sym typeface="Nunito"/>
              </a:rPr>
              <a:t>Thematically linked units</a:t>
            </a:r>
            <a:endParaRPr sz="1600">
              <a:latin typeface="Nunito"/>
              <a:ea typeface="Nunito"/>
              <a:cs typeface="Nunito"/>
              <a:sym typeface="Nunito"/>
            </a:endParaRPr>
          </a:p>
        </p:txBody>
      </p:sp>
      <p:sp>
        <p:nvSpPr>
          <p:cNvPr id="130" name="Google Shape;130;p25"/>
          <p:cNvSpPr txBox="1"/>
          <p:nvPr/>
        </p:nvSpPr>
        <p:spPr>
          <a:xfrm>
            <a:off x="3951475" y="687275"/>
            <a:ext cx="5112600" cy="4155900"/>
          </a:xfrm>
          <a:prstGeom prst="rect">
            <a:avLst/>
          </a:prstGeom>
          <a:noFill/>
          <a:ln>
            <a:noFill/>
          </a:ln>
        </p:spPr>
        <p:txBody>
          <a:bodyPr anchorCtr="0" anchor="t" bIns="91425" lIns="91425" spcFirstLastPara="1" rIns="91425" wrap="square" tIns="91425">
            <a:spAutoFit/>
          </a:bodyPr>
          <a:lstStyle/>
          <a:p>
            <a:pPr indent="-330200" lvl="0" marL="457200" rtl="0" algn="l">
              <a:lnSpc>
                <a:spcPct val="95000"/>
              </a:lnSpc>
              <a:spcBef>
                <a:spcPts val="0"/>
              </a:spcBef>
              <a:spcAft>
                <a:spcPts val="0"/>
              </a:spcAft>
              <a:buClr>
                <a:schemeClr val="dk1"/>
              </a:buClr>
              <a:buSzPts val="1600"/>
              <a:buFont typeface="Nunito"/>
              <a:buAutoNum type="arabicPeriod"/>
            </a:pPr>
            <a:r>
              <a:rPr lang="en" sz="1600">
                <a:solidFill>
                  <a:schemeClr val="dk1"/>
                </a:solidFill>
                <a:latin typeface="Nunito"/>
                <a:ea typeface="Nunito"/>
                <a:cs typeface="Nunito"/>
                <a:sym typeface="Nunito"/>
              </a:rPr>
              <a:t>How can we support students’ trajectories as modelers as they progressively move towards modeling with greater computational expressivity? </a:t>
            </a:r>
            <a:endParaRPr sz="1600">
              <a:solidFill>
                <a:schemeClr val="dk1"/>
              </a:solidFill>
              <a:latin typeface="Nunito"/>
              <a:ea typeface="Nunito"/>
              <a:cs typeface="Nunito"/>
              <a:sym typeface="Nunito"/>
            </a:endParaRPr>
          </a:p>
          <a:p>
            <a:pPr indent="0" lvl="0" marL="457200" rtl="0" algn="l">
              <a:lnSpc>
                <a:spcPct val="95000"/>
              </a:lnSpc>
              <a:spcBef>
                <a:spcPts val="1200"/>
              </a:spcBef>
              <a:spcAft>
                <a:spcPts val="0"/>
              </a:spcAft>
              <a:buNone/>
            </a:pPr>
            <a:r>
              <a:t/>
            </a:r>
            <a:endParaRPr sz="1600">
              <a:solidFill>
                <a:schemeClr val="dk1"/>
              </a:solidFill>
              <a:latin typeface="Nunito"/>
              <a:ea typeface="Nunito"/>
              <a:cs typeface="Nunito"/>
              <a:sym typeface="Nunito"/>
            </a:endParaRPr>
          </a:p>
          <a:p>
            <a:pPr indent="-330200" lvl="0" marL="457200" rtl="0" algn="l">
              <a:lnSpc>
                <a:spcPct val="95000"/>
              </a:lnSpc>
              <a:spcBef>
                <a:spcPts val="0"/>
              </a:spcBef>
              <a:spcAft>
                <a:spcPts val="0"/>
              </a:spcAft>
              <a:buClr>
                <a:schemeClr val="dk1"/>
              </a:buClr>
              <a:buSzPts val="1600"/>
              <a:buFont typeface="Nunito"/>
              <a:buAutoNum type="arabicPeriod"/>
            </a:pPr>
            <a:r>
              <a:rPr lang="en" sz="1600">
                <a:solidFill>
                  <a:schemeClr val="dk1"/>
                </a:solidFill>
                <a:latin typeface="Nunito"/>
                <a:ea typeface="Nunito"/>
                <a:cs typeface="Nunito"/>
                <a:sym typeface="Nunito"/>
              </a:rPr>
              <a:t>How do student models become objects for classroom reflection and how students integrate modeling into other practices such as explanation and argumentation?</a:t>
            </a:r>
            <a:endParaRPr sz="1600">
              <a:solidFill>
                <a:schemeClr val="dk1"/>
              </a:solidFill>
              <a:latin typeface="Nunito"/>
              <a:ea typeface="Nunito"/>
              <a:cs typeface="Nunito"/>
              <a:sym typeface="Nunito"/>
            </a:endParaRPr>
          </a:p>
          <a:p>
            <a:pPr indent="0" lvl="0" marL="457200" rtl="0" algn="l">
              <a:lnSpc>
                <a:spcPct val="95000"/>
              </a:lnSpc>
              <a:spcBef>
                <a:spcPts val="1200"/>
              </a:spcBef>
              <a:spcAft>
                <a:spcPts val="0"/>
              </a:spcAft>
              <a:buNone/>
            </a:pPr>
            <a:r>
              <a:t/>
            </a:r>
            <a:endParaRPr sz="1600">
              <a:solidFill>
                <a:schemeClr val="dk1"/>
              </a:solidFill>
              <a:latin typeface="Nunito"/>
              <a:ea typeface="Nunito"/>
              <a:cs typeface="Nunito"/>
              <a:sym typeface="Nunito"/>
            </a:endParaRPr>
          </a:p>
          <a:p>
            <a:pPr indent="-330200" lvl="0" marL="457200" rtl="0" algn="l">
              <a:lnSpc>
                <a:spcPct val="95000"/>
              </a:lnSpc>
              <a:spcBef>
                <a:spcPts val="0"/>
              </a:spcBef>
              <a:spcAft>
                <a:spcPts val="0"/>
              </a:spcAft>
              <a:buClr>
                <a:schemeClr val="dk1"/>
              </a:buClr>
              <a:buSzPts val="1600"/>
              <a:buFont typeface="Nunito"/>
              <a:buAutoNum type="arabicPeriod"/>
            </a:pPr>
            <a:r>
              <a:rPr lang="en" sz="1600">
                <a:solidFill>
                  <a:schemeClr val="dk1"/>
                </a:solidFill>
                <a:latin typeface="Nunito"/>
                <a:ea typeface="Nunito"/>
                <a:cs typeface="Nunito"/>
                <a:sym typeface="Nunito"/>
              </a:rPr>
              <a:t>How can teachers be supported in attending and responding to students’ modeling work?</a:t>
            </a:r>
            <a:endParaRPr sz="1600">
              <a:solidFill>
                <a:schemeClr val="dk1"/>
              </a:solidFill>
              <a:latin typeface="Nunito"/>
              <a:ea typeface="Nunito"/>
              <a:cs typeface="Nunito"/>
              <a:sym typeface="Nunito"/>
            </a:endParaRPr>
          </a:p>
          <a:p>
            <a:pPr indent="0" lvl="0" marL="457200" rtl="0" algn="l">
              <a:lnSpc>
                <a:spcPct val="95000"/>
              </a:lnSpc>
              <a:spcBef>
                <a:spcPts val="1200"/>
              </a:spcBef>
              <a:spcAft>
                <a:spcPts val="0"/>
              </a:spcAft>
              <a:buNone/>
            </a:pPr>
            <a:r>
              <a:t/>
            </a:r>
            <a:endParaRPr sz="1600">
              <a:solidFill>
                <a:schemeClr val="dk1"/>
              </a:solidFill>
              <a:latin typeface="Nunito"/>
              <a:ea typeface="Nunito"/>
              <a:cs typeface="Nunito"/>
              <a:sym typeface="Nunito"/>
            </a:endParaRPr>
          </a:p>
          <a:p>
            <a:pPr indent="-330200" lvl="0" marL="457200" rtl="0" algn="l">
              <a:lnSpc>
                <a:spcPct val="95000"/>
              </a:lnSpc>
              <a:spcBef>
                <a:spcPts val="0"/>
              </a:spcBef>
              <a:spcAft>
                <a:spcPts val="0"/>
              </a:spcAft>
              <a:buClr>
                <a:schemeClr val="dk1"/>
              </a:buClr>
              <a:buSzPts val="1600"/>
              <a:buFont typeface="Nunito"/>
              <a:buAutoNum type="arabicPeriod"/>
            </a:pPr>
            <a:r>
              <a:rPr lang="en" sz="1600">
                <a:solidFill>
                  <a:schemeClr val="dk1"/>
                </a:solidFill>
                <a:latin typeface="Nunito"/>
                <a:ea typeface="Nunito"/>
                <a:cs typeface="Nunito"/>
                <a:sym typeface="Nunito"/>
              </a:rPr>
              <a:t>How do the designed units foster disciplinary and computational learning?</a:t>
            </a:r>
            <a:endParaRPr sz="1600">
              <a:solidFill>
                <a:schemeClr val="dk1"/>
              </a:solidFill>
              <a:latin typeface="Nunito"/>
              <a:ea typeface="Nunito"/>
              <a:cs typeface="Nunito"/>
              <a:sym typeface="Nunito"/>
            </a:endParaRPr>
          </a:p>
        </p:txBody>
      </p:sp>
      <p:sp>
        <p:nvSpPr>
          <p:cNvPr id="131" name="Google Shape;131;p25"/>
          <p:cNvSpPr/>
          <p:nvPr/>
        </p:nvSpPr>
        <p:spPr>
          <a:xfrm>
            <a:off x="187725" y="3077092"/>
            <a:ext cx="3404100" cy="8136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Nunito"/>
                <a:ea typeface="Nunito"/>
                <a:cs typeface="Nunito"/>
                <a:sym typeface="Nunito"/>
              </a:rPr>
              <a:t>Integrate computational modeling with data practices</a:t>
            </a:r>
            <a:endParaRPr sz="1600">
              <a:latin typeface="Nunito"/>
              <a:ea typeface="Nunito"/>
              <a:cs typeface="Nunito"/>
              <a:sym typeface="Nunito"/>
            </a:endParaRPr>
          </a:p>
        </p:txBody>
      </p:sp>
      <p:sp>
        <p:nvSpPr>
          <p:cNvPr id="132" name="Google Shape;132;p25"/>
          <p:cNvSpPr/>
          <p:nvPr/>
        </p:nvSpPr>
        <p:spPr>
          <a:xfrm>
            <a:off x="212775" y="691350"/>
            <a:ext cx="3548100" cy="813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600">
                <a:solidFill>
                  <a:schemeClr val="dk1"/>
                </a:solidFill>
                <a:latin typeface="Nunito"/>
                <a:ea typeface="Nunito"/>
                <a:cs typeface="Nunito"/>
                <a:sym typeface="Nunito"/>
              </a:rPr>
              <a:t>Develop </a:t>
            </a:r>
            <a:r>
              <a:rPr i="1" lang="en" sz="1600">
                <a:solidFill>
                  <a:schemeClr val="dk1"/>
                </a:solidFill>
                <a:latin typeface="Nunito"/>
                <a:ea typeface="Nunito"/>
                <a:cs typeface="Nunito"/>
                <a:sym typeface="Nunito"/>
              </a:rPr>
              <a:t>a computational modeling tool for:</a:t>
            </a:r>
            <a:endParaRPr i="1" sz="16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nvSpPr>
        <p:spPr>
          <a:xfrm>
            <a:off x="2373300" y="144675"/>
            <a:ext cx="6541800" cy="431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600">
                <a:solidFill>
                  <a:schemeClr val="dk1"/>
                </a:solidFill>
                <a:latin typeface="Nunito"/>
                <a:ea typeface="Nunito"/>
                <a:cs typeface="Nunito"/>
                <a:sym typeface="Nunito"/>
              </a:rPr>
              <a:t>Develop an environment for block-based computational modeling </a:t>
            </a:r>
            <a:endParaRPr b="1" sz="1600">
              <a:latin typeface="Nunito"/>
              <a:ea typeface="Nunito"/>
              <a:cs typeface="Nunito"/>
              <a:sym typeface="Nunito"/>
            </a:endParaRPr>
          </a:p>
        </p:txBody>
      </p:sp>
      <p:sp>
        <p:nvSpPr>
          <p:cNvPr id="138" name="Google Shape;138;p26"/>
          <p:cNvSpPr txBox="1"/>
          <p:nvPr/>
        </p:nvSpPr>
        <p:spPr>
          <a:xfrm>
            <a:off x="5519925" y="4799025"/>
            <a:ext cx="344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View this at: </a:t>
            </a:r>
            <a:r>
              <a:rPr b="1" lang="en" sz="1100" u="sng">
                <a:solidFill>
                  <a:schemeClr val="accent5"/>
                </a:solidFill>
                <a:latin typeface="Nunito"/>
                <a:ea typeface="Nunito"/>
                <a:cs typeface="Nunito"/>
                <a:sym typeface="Nunito"/>
                <a:hlinkClick r:id="rId3">
                  <a:extLst>
                    <a:ext uri="{A12FA001-AC4F-418D-AE19-62706E023703}">
                      <ahyp:hlinkClr val="tx"/>
                    </a:ext>
                  </a:extLst>
                </a:hlinkClick>
              </a:rPr>
              <a:t>https://a2s.fablevision-dev.com/#/</a:t>
            </a:r>
            <a:r>
              <a:rPr b="1" lang="en" sz="1100">
                <a:solidFill>
                  <a:schemeClr val="dk1"/>
                </a:solidFill>
                <a:latin typeface="Nunito"/>
                <a:ea typeface="Nunito"/>
                <a:cs typeface="Nunito"/>
                <a:sym typeface="Nunito"/>
              </a:rPr>
              <a:t> </a:t>
            </a:r>
            <a:r>
              <a:rPr i="1" lang="en">
                <a:solidFill>
                  <a:schemeClr val="dk1"/>
                </a:solidFill>
                <a:latin typeface="Nunito"/>
                <a:ea typeface="Nunito"/>
                <a:cs typeface="Nunito"/>
                <a:sym typeface="Nunito"/>
              </a:rPr>
              <a:t> </a:t>
            </a:r>
            <a:endParaRPr>
              <a:latin typeface="Nunito"/>
              <a:ea typeface="Nunito"/>
              <a:cs typeface="Nunito"/>
              <a:sym typeface="Nunito"/>
            </a:endParaRPr>
          </a:p>
        </p:txBody>
      </p:sp>
      <p:sp>
        <p:nvSpPr>
          <p:cNvPr id="139" name="Google Shape;139;p26"/>
          <p:cNvSpPr txBox="1"/>
          <p:nvPr>
            <p:ph type="title"/>
          </p:nvPr>
        </p:nvSpPr>
        <p:spPr>
          <a:xfrm>
            <a:off x="212775" y="144675"/>
            <a:ext cx="1325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solidFill>
                  <a:srgbClr val="980000"/>
                </a:solidFill>
                <a:latin typeface="Lora"/>
                <a:ea typeface="Lora"/>
                <a:cs typeface="Lora"/>
                <a:sym typeface="Lora"/>
              </a:rPr>
              <a:t>Design</a:t>
            </a:r>
            <a:endParaRPr b="1" sz="2220">
              <a:solidFill>
                <a:srgbClr val="980000"/>
              </a:solidFill>
              <a:latin typeface="Lora"/>
              <a:ea typeface="Lora"/>
              <a:cs typeface="Lora"/>
              <a:sym typeface="Lora"/>
            </a:endParaRPr>
          </a:p>
        </p:txBody>
      </p:sp>
      <p:cxnSp>
        <p:nvCxnSpPr>
          <p:cNvPr id="140" name="Google Shape;140;p26"/>
          <p:cNvCxnSpPr/>
          <p:nvPr/>
        </p:nvCxnSpPr>
        <p:spPr>
          <a:xfrm flipH="1">
            <a:off x="2060375" y="650700"/>
            <a:ext cx="12600" cy="3842100"/>
          </a:xfrm>
          <a:prstGeom prst="straightConnector1">
            <a:avLst/>
          </a:prstGeom>
          <a:noFill/>
          <a:ln cap="flat" cmpd="sng" w="9525">
            <a:solidFill>
              <a:srgbClr val="CCCCCC"/>
            </a:solidFill>
            <a:prstDash val="solid"/>
            <a:round/>
            <a:headEnd len="med" w="med" type="none"/>
            <a:tailEnd len="med" w="med" type="none"/>
          </a:ln>
        </p:spPr>
      </p:cxnSp>
      <p:grpSp>
        <p:nvGrpSpPr>
          <p:cNvPr id="141" name="Google Shape;141;p26"/>
          <p:cNvGrpSpPr/>
          <p:nvPr/>
        </p:nvGrpSpPr>
        <p:grpSpPr>
          <a:xfrm>
            <a:off x="2373180" y="903929"/>
            <a:ext cx="6516977" cy="3968703"/>
            <a:chOff x="152400" y="152400"/>
            <a:chExt cx="8602135" cy="4838701"/>
          </a:xfrm>
        </p:grpSpPr>
        <p:pic>
          <p:nvPicPr>
            <p:cNvPr id="142" name="Google Shape;142;p26"/>
            <p:cNvPicPr preferRelativeResize="0"/>
            <p:nvPr/>
          </p:nvPicPr>
          <p:blipFill>
            <a:blip r:embed="rId4">
              <a:alphaModFix/>
            </a:blip>
            <a:stretch>
              <a:fillRect/>
            </a:stretch>
          </p:blipFill>
          <p:spPr>
            <a:xfrm>
              <a:off x="152400" y="152400"/>
              <a:ext cx="8602135" cy="4838701"/>
            </a:xfrm>
            <a:prstGeom prst="rect">
              <a:avLst/>
            </a:prstGeom>
            <a:noFill/>
            <a:ln>
              <a:noFill/>
            </a:ln>
          </p:spPr>
        </p:pic>
        <p:pic>
          <p:nvPicPr>
            <p:cNvPr id="143" name="Google Shape;143;p26"/>
            <p:cNvPicPr preferRelativeResize="0"/>
            <p:nvPr/>
          </p:nvPicPr>
          <p:blipFill>
            <a:blip r:embed="rId5">
              <a:alphaModFix/>
            </a:blip>
            <a:stretch>
              <a:fillRect/>
            </a:stretch>
          </p:blipFill>
          <p:spPr>
            <a:xfrm>
              <a:off x="1446169" y="2239025"/>
              <a:ext cx="2147800" cy="2132650"/>
            </a:xfrm>
            <a:prstGeom prst="rect">
              <a:avLst/>
            </a:prstGeom>
            <a:noFill/>
            <a:ln>
              <a:noFill/>
            </a:ln>
          </p:spPr>
        </p:pic>
        <p:pic>
          <p:nvPicPr>
            <p:cNvPr id="144" name="Google Shape;144;p26"/>
            <p:cNvPicPr preferRelativeResize="0"/>
            <p:nvPr/>
          </p:nvPicPr>
          <p:blipFill>
            <a:blip r:embed="rId6">
              <a:alphaModFix/>
            </a:blip>
            <a:stretch>
              <a:fillRect/>
            </a:stretch>
          </p:blipFill>
          <p:spPr>
            <a:xfrm>
              <a:off x="1301975" y="1266550"/>
              <a:ext cx="2496475" cy="907800"/>
            </a:xfrm>
            <a:prstGeom prst="rect">
              <a:avLst/>
            </a:prstGeom>
            <a:noFill/>
            <a:ln>
              <a:noFill/>
            </a:ln>
          </p:spPr>
        </p:pic>
      </p:grpSp>
      <p:sp>
        <p:nvSpPr>
          <p:cNvPr id="145" name="Google Shape;145;p26"/>
          <p:cNvSpPr txBox="1"/>
          <p:nvPr/>
        </p:nvSpPr>
        <p:spPr>
          <a:xfrm>
            <a:off x="2435025" y="468675"/>
            <a:ext cx="65418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Nunito"/>
                <a:ea typeface="Nunito"/>
                <a:cs typeface="Nunito"/>
                <a:sym typeface="Nunito"/>
              </a:rPr>
              <a:t>Low threshold | High ceiling | Integrated with data | web </a:t>
            </a:r>
            <a:r>
              <a:rPr i="1" lang="en">
                <a:latin typeface="Nunito"/>
                <a:ea typeface="Nunito"/>
                <a:cs typeface="Nunito"/>
                <a:sym typeface="Nunito"/>
              </a:rPr>
              <a:t>based</a:t>
            </a:r>
            <a:r>
              <a:rPr i="1" lang="en">
                <a:latin typeface="Nunito"/>
                <a:ea typeface="Nunito"/>
                <a:cs typeface="Nunito"/>
                <a:sym typeface="Nunito"/>
              </a:rPr>
              <a:t> | </a:t>
            </a:r>
            <a:r>
              <a:rPr i="1" lang="en">
                <a:latin typeface="Nunito"/>
                <a:ea typeface="Nunito"/>
                <a:cs typeface="Nunito"/>
                <a:sym typeface="Nunito"/>
              </a:rPr>
              <a:t>block</a:t>
            </a:r>
            <a:r>
              <a:rPr i="1" lang="en">
                <a:latin typeface="Nunito"/>
                <a:ea typeface="Nunito"/>
                <a:cs typeface="Nunito"/>
                <a:sym typeface="Nunito"/>
              </a:rPr>
              <a:t>-based </a:t>
            </a:r>
            <a:endParaRPr i="1">
              <a:latin typeface="Nunito"/>
              <a:ea typeface="Nunito"/>
              <a:cs typeface="Nunito"/>
              <a:sym typeface="Nunito"/>
            </a:endParaRPr>
          </a:p>
        </p:txBody>
      </p:sp>
      <p:sp>
        <p:nvSpPr>
          <p:cNvPr id="146" name="Google Shape;146;p26"/>
          <p:cNvSpPr/>
          <p:nvPr/>
        </p:nvSpPr>
        <p:spPr>
          <a:xfrm>
            <a:off x="122350" y="2142225"/>
            <a:ext cx="1842300" cy="12489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595959"/>
                </a:solidFill>
                <a:latin typeface="Nunito"/>
                <a:ea typeface="Nunito"/>
                <a:cs typeface="Nunito"/>
                <a:sym typeface="Nunito"/>
              </a:rPr>
              <a:t>Enables moving through layers of computational complexity</a:t>
            </a:r>
            <a:endParaRPr sz="1300">
              <a:solidFill>
                <a:srgbClr val="595959"/>
              </a:solidFill>
              <a:latin typeface="Nunito"/>
              <a:ea typeface="Nunito"/>
              <a:cs typeface="Nunito"/>
              <a:sym typeface="Nunito"/>
            </a:endParaRPr>
          </a:p>
        </p:txBody>
      </p:sp>
      <p:sp>
        <p:nvSpPr>
          <p:cNvPr id="147" name="Google Shape;147;p26"/>
          <p:cNvSpPr/>
          <p:nvPr/>
        </p:nvSpPr>
        <p:spPr>
          <a:xfrm>
            <a:off x="122475" y="3805875"/>
            <a:ext cx="1842300" cy="9330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300">
                <a:solidFill>
                  <a:srgbClr val="595959"/>
                </a:solidFill>
                <a:latin typeface="Nunito"/>
                <a:ea typeface="Nunito"/>
                <a:cs typeface="Nunito"/>
                <a:sym typeface="Nunito"/>
              </a:rPr>
              <a:t>Integrates computational modeling with data practices</a:t>
            </a:r>
            <a:endParaRPr sz="1300">
              <a:solidFill>
                <a:srgbClr val="595959"/>
              </a:solidFill>
              <a:latin typeface="Nunito"/>
              <a:ea typeface="Nunito"/>
              <a:cs typeface="Nunito"/>
              <a:sym typeface="Nunito"/>
            </a:endParaRPr>
          </a:p>
        </p:txBody>
      </p:sp>
      <p:sp>
        <p:nvSpPr>
          <p:cNvPr id="148" name="Google Shape;148;p26"/>
          <p:cNvSpPr/>
          <p:nvPr/>
        </p:nvSpPr>
        <p:spPr>
          <a:xfrm>
            <a:off x="122475" y="830450"/>
            <a:ext cx="1842300" cy="8136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300">
                <a:solidFill>
                  <a:srgbClr val="595959"/>
                </a:solidFill>
                <a:latin typeface="Nunito"/>
                <a:ea typeface="Nunito"/>
                <a:cs typeface="Nunito"/>
                <a:sym typeface="Nunito"/>
              </a:rPr>
              <a:t>Thematically linked curricular units</a:t>
            </a:r>
            <a:endParaRPr sz="1300">
              <a:solidFill>
                <a:srgbClr val="595959"/>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nvSpPr>
        <p:spPr>
          <a:xfrm>
            <a:off x="2709250" y="1074363"/>
            <a:ext cx="2176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Nunito"/>
                <a:ea typeface="Nunito"/>
                <a:cs typeface="Nunito"/>
                <a:sym typeface="Nunito"/>
              </a:rPr>
              <a:t>Unit 1: How ink disperses in hot and cold water?</a:t>
            </a:r>
            <a:endParaRPr i="1">
              <a:latin typeface="Nunito"/>
              <a:ea typeface="Nunito"/>
              <a:cs typeface="Nunito"/>
              <a:sym typeface="Nunito"/>
            </a:endParaRPr>
          </a:p>
        </p:txBody>
      </p:sp>
      <p:sp>
        <p:nvSpPr>
          <p:cNvPr id="154" name="Google Shape;154;p27"/>
          <p:cNvSpPr txBox="1"/>
          <p:nvPr/>
        </p:nvSpPr>
        <p:spPr>
          <a:xfrm>
            <a:off x="2709250" y="2987563"/>
            <a:ext cx="217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Nunito"/>
                <a:ea typeface="Nunito"/>
                <a:cs typeface="Nunito"/>
                <a:sym typeface="Nunito"/>
              </a:rPr>
              <a:t>Unit 2: How wildfires and smoke spread?</a:t>
            </a:r>
            <a:endParaRPr i="1">
              <a:latin typeface="Nunito"/>
              <a:ea typeface="Nunito"/>
              <a:cs typeface="Nunito"/>
              <a:sym typeface="Nunito"/>
            </a:endParaRPr>
          </a:p>
        </p:txBody>
      </p:sp>
      <p:pic>
        <p:nvPicPr>
          <p:cNvPr id="155" name="Google Shape;155;p27"/>
          <p:cNvPicPr preferRelativeResize="0"/>
          <p:nvPr/>
        </p:nvPicPr>
        <p:blipFill rotWithShape="1">
          <a:blip r:embed="rId3">
            <a:alphaModFix/>
          </a:blip>
          <a:srcRect b="0" l="16858" r="17208" t="13614"/>
          <a:stretch/>
        </p:blipFill>
        <p:spPr>
          <a:xfrm>
            <a:off x="6758025" y="888575"/>
            <a:ext cx="918074" cy="1202875"/>
          </a:xfrm>
          <a:prstGeom prst="rect">
            <a:avLst/>
          </a:prstGeom>
          <a:noFill/>
          <a:ln>
            <a:noFill/>
          </a:ln>
        </p:spPr>
      </p:pic>
      <p:pic>
        <p:nvPicPr>
          <p:cNvPr id="156" name="Google Shape;156;p27"/>
          <p:cNvPicPr preferRelativeResize="0"/>
          <p:nvPr/>
        </p:nvPicPr>
        <p:blipFill>
          <a:blip r:embed="rId4">
            <a:alphaModFix/>
          </a:blip>
          <a:stretch>
            <a:fillRect/>
          </a:stretch>
        </p:blipFill>
        <p:spPr>
          <a:xfrm>
            <a:off x="5465219" y="3560646"/>
            <a:ext cx="2176800" cy="1224466"/>
          </a:xfrm>
          <a:prstGeom prst="rect">
            <a:avLst/>
          </a:prstGeom>
          <a:noFill/>
          <a:ln>
            <a:noFill/>
          </a:ln>
        </p:spPr>
      </p:pic>
      <p:sp>
        <p:nvSpPr>
          <p:cNvPr id="157" name="Google Shape;157;p27"/>
          <p:cNvSpPr/>
          <p:nvPr/>
        </p:nvSpPr>
        <p:spPr>
          <a:xfrm>
            <a:off x="5204425" y="2156088"/>
            <a:ext cx="291000" cy="831300"/>
          </a:xfrm>
          <a:prstGeom prst="upDownArrow">
            <a:avLst>
              <a:gd fmla="val 50000" name="adj1"/>
              <a:gd fmla="val 50000" name="adj2"/>
            </a:avLst>
          </a:prstGeom>
          <a:solidFill>
            <a:srgbClr val="6FA8D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txBox="1"/>
          <p:nvPr/>
        </p:nvSpPr>
        <p:spPr>
          <a:xfrm>
            <a:off x="3399175" y="2371638"/>
            <a:ext cx="3901500" cy="4002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i="1" lang="en">
                <a:latin typeface="Nunito"/>
                <a:ea typeface="Nunito"/>
                <a:cs typeface="Nunito"/>
                <a:sym typeface="Nunito"/>
              </a:rPr>
              <a:t>Movement from high to low concentration</a:t>
            </a:r>
            <a:endParaRPr b="1" i="1">
              <a:latin typeface="Nunito"/>
              <a:ea typeface="Nunito"/>
              <a:cs typeface="Nunito"/>
              <a:sym typeface="Nunito"/>
            </a:endParaRPr>
          </a:p>
        </p:txBody>
      </p:sp>
      <p:pic>
        <p:nvPicPr>
          <p:cNvPr id="159" name="Google Shape;159;p27"/>
          <p:cNvPicPr preferRelativeResize="0"/>
          <p:nvPr/>
        </p:nvPicPr>
        <p:blipFill>
          <a:blip r:embed="rId5">
            <a:alphaModFix/>
          </a:blip>
          <a:stretch>
            <a:fillRect/>
          </a:stretch>
        </p:blipFill>
        <p:spPr>
          <a:xfrm>
            <a:off x="3531103" y="3560637"/>
            <a:ext cx="1840097" cy="1224475"/>
          </a:xfrm>
          <a:prstGeom prst="rect">
            <a:avLst/>
          </a:prstGeom>
          <a:noFill/>
          <a:ln>
            <a:noFill/>
          </a:ln>
        </p:spPr>
      </p:pic>
      <p:pic>
        <p:nvPicPr>
          <p:cNvPr id="160" name="Google Shape;160;p27"/>
          <p:cNvPicPr preferRelativeResize="0"/>
          <p:nvPr/>
        </p:nvPicPr>
        <p:blipFill>
          <a:blip r:embed="rId6">
            <a:alphaModFix/>
          </a:blip>
          <a:stretch>
            <a:fillRect/>
          </a:stretch>
        </p:blipFill>
        <p:spPr>
          <a:xfrm>
            <a:off x="5371200" y="1041888"/>
            <a:ext cx="1529525" cy="933010"/>
          </a:xfrm>
          <a:prstGeom prst="rect">
            <a:avLst/>
          </a:prstGeom>
          <a:noFill/>
          <a:ln>
            <a:noFill/>
          </a:ln>
        </p:spPr>
      </p:pic>
      <p:sp>
        <p:nvSpPr>
          <p:cNvPr id="161" name="Google Shape;161;p27"/>
          <p:cNvSpPr txBox="1"/>
          <p:nvPr/>
        </p:nvSpPr>
        <p:spPr>
          <a:xfrm>
            <a:off x="2677975" y="144675"/>
            <a:ext cx="5343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Nunito"/>
                <a:ea typeface="Nunito"/>
                <a:cs typeface="Nunito"/>
                <a:sym typeface="Nunito"/>
              </a:rPr>
              <a:t>Develop four curricular units linked by a conceptual theme or cross-cutting concept. </a:t>
            </a:r>
            <a:endParaRPr b="1" sz="1600">
              <a:latin typeface="Nunito"/>
              <a:ea typeface="Nunito"/>
              <a:cs typeface="Nunito"/>
              <a:sym typeface="Nunito"/>
            </a:endParaRPr>
          </a:p>
        </p:txBody>
      </p:sp>
      <p:cxnSp>
        <p:nvCxnSpPr>
          <p:cNvPr id="162" name="Google Shape;162;p27"/>
          <p:cNvCxnSpPr/>
          <p:nvPr/>
        </p:nvCxnSpPr>
        <p:spPr>
          <a:xfrm flipH="1">
            <a:off x="2060375" y="650700"/>
            <a:ext cx="12600" cy="3842100"/>
          </a:xfrm>
          <a:prstGeom prst="straightConnector1">
            <a:avLst/>
          </a:prstGeom>
          <a:noFill/>
          <a:ln cap="flat" cmpd="sng" w="9525">
            <a:solidFill>
              <a:srgbClr val="CCCCCC"/>
            </a:solidFill>
            <a:prstDash val="solid"/>
            <a:round/>
            <a:headEnd len="med" w="med" type="none"/>
            <a:tailEnd len="med" w="med" type="none"/>
          </a:ln>
        </p:spPr>
      </p:cxnSp>
      <p:sp>
        <p:nvSpPr>
          <p:cNvPr id="163" name="Google Shape;163;p27"/>
          <p:cNvSpPr txBox="1"/>
          <p:nvPr>
            <p:ph type="title"/>
          </p:nvPr>
        </p:nvSpPr>
        <p:spPr>
          <a:xfrm>
            <a:off x="212775" y="144675"/>
            <a:ext cx="1325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solidFill>
                  <a:srgbClr val="980000"/>
                </a:solidFill>
                <a:latin typeface="Lora"/>
                <a:ea typeface="Lora"/>
                <a:cs typeface="Lora"/>
                <a:sym typeface="Lora"/>
              </a:rPr>
              <a:t>Design</a:t>
            </a:r>
            <a:endParaRPr b="1" sz="2220">
              <a:solidFill>
                <a:srgbClr val="980000"/>
              </a:solidFill>
              <a:latin typeface="Lora"/>
              <a:ea typeface="Lora"/>
              <a:cs typeface="Lora"/>
              <a:sym typeface="Lora"/>
            </a:endParaRPr>
          </a:p>
        </p:txBody>
      </p:sp>
      <p:sp>
        <p:nvSpPr>
          <p:cNvPr id="164" name="Google Shape;164;p27"/>
          <p:cNvSpPr/>
          <p:nvPr/>
        </p:nvSpPr>
        <p:spPr>
          <a:xfrm>
            <a:off x="122350" y="2142225"/>
            <a:ext cx="1842300" cy="12489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595959"/>
                </a:solidFill>
                <a:latin typeface="Nunito"/>
                <a:ea typeface="Nunito"/>
                <a:cs typeface="Nunito"/>
                <a:sym typeface="Nunito"/>
              </a:rPr>
              <a:t>Enables moving through layers of computational complexity</a:t>
            </a:r>
            <a:endParaRPr sz="1300">
              <a:solidFill>
                <a:srgbClr val="595959"/>
              </a:solidFill>
              <a:latin typeface="Nunito"/>
              <a:ea typeface="Nunito"/>
              <a:cs typeface="Nunito"/>
              <a:sym typeface="Nunito"/>
            </a:endParaRPr>
          </a:p>
        </p:txBody>
      </p:sp>
      <p:sp>
        <p:nvSpPr>
          <p:cNvPr id="165" name="Google Shape;165;p27"/>
          <p:cNvSpPr/>
          <p:nvPr/>
        </p:nvSpPr>
        <p:spPr>
          <a:xfrm>
            <a:off x="122475" y="3805875"/>
            <a:ext cx="1842300" cy="9330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300">
                <a:solidFill>
                  <a:srgbClr val="595959"/>
                </a:solidFill>
                <a:latin typeface="Nunito"/>
                <a:ea typeface="Nunito"/>
                <a:cs typeface="Nunito"/>
                <a:sym typeface="Nunito"/>
              </a:rPr>
              <a:t>Integrates </a:t>
            </a:r>
            <a:r>
              <a:rPr lang="en" sz="1300">
                <a:solidFill>
                  <a:srgbClr val="595959"/>
                </a:solidFill>
                <a:latin typeface="Nunito"/>
                <a:ea typeface="Nunito"/>
                <a:cs typeface="Nunito"/>
                <a:sym typeface="Nunito"/>
              </a:rPr>
              <a:t>computational</a:t>
            </a:r>
            <a:r>
              <a:rPr lang="en" sz="1300">
                <a:solidFill>
                  <a:srgbClr val="595959"/>
                </a:solidFill>
                <a:latin typeface="Nunito"/>
                <a:ea typeface="Nunito"/>
                <a:cs typeface="Nunito"/>
                <a:sym typeface="Nunito"/>
              </a:rPr>
              <a:t> modeling with data practices</a:t>
            </a:r>
            <a:endParaRPr sz="1300">
              <a:solidFill>
                <a:srgbClr val="595959"/>
              </a:solidFill>
              <a:latin typeface="Nunito"/>
              <a:ea typeface="Nunito"/>
              <a:cs typeface="Nunito"/>
              <a:sym typeface="Nunito"/>
            </a:endParaRPr>
          </a:p>
        </p:txBody>
      </p:sp>
      <p:sp>
        <p:nvSpPr>
          <p:cNvPr id="166" name="Google Shape;166;p27"/>
          <p:cNvSpPr/>
          <p:nvPr/>
        </p:nvSpPr>
        <p:spPr>
          <a:xfrm>
            <a:off x="122475" y="830450"/>
            <a:ext cx="1842300" cy="8136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500">
                <a:solidFill>
                  <a:srgbClr val="0B5394"/>
                </a:solidFill>
                <a:latin typeface="Nunito"/>
                <a:ea typeface="Nunito"/>
                <a:cs typeface="Nunito"/>
                <a:sym typeface="Nunito"/>
              </a:rPr>
              <a:t>Thematically linked curricular units</a:t>
            </a:r>
            <a:endParaRPr b="1" sz="1500">
              <a:solidFill>
                <a:srgbClr val="0B5394"/>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cxnSp>
        <p:nvCxnSpPr>
          <p:cNvPr id="171" name="Google Shape;171;p28"/>
          <p:cNvCxnSpPr/>
          <p:nvPr/>
        </p:nvCxnSpPr>
        <p:spPr>
          <a:xfrm flipH="1">
            <a:off x="2060375" y="650700"/>
            <a:ext cx="12600" cy="3842100"/>
          </a:xfrm>
          <a:prstGeom prst="straightConnector1">
            <a:avLst/>
          </a:prstGeom>
          <a:noFill/>
          <a:ln cap="flat" cmpd="sng" w="9525">
            <a:solidFill>
              <a:srgbClr val="CCCCCC"/>
            </a:solidFill>
            <a:prstDash val="solid"/>
            <a:round/>
            <a:headEnd len="med" w="med" type="none"/>
            <a:tailEnd len="med" w="med" type="none"/>
          </a:ln>
        </p:spPr>
      </p:cxnSp>
      <p:sp>
        <p:nvSpPr>
          <p:cNvPr id="172" name="Google Shape;172;p28"/>
          <p:cNvSpPr/>
          <p:nvPr/>
        </p:nvSpPr>
        <p:spPr>
          <a:xfrm>
            <a:off x="122350" y="2142225"/>
            <a:ext cx="1842300" cy="12489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0B5394"/>
                </a:solidFill>
                <a:latin typeface="Nunito"/>
                <a:ea typeface="Nunito"/>
                <a:cs typeface="Nunito"/>
                <a:sym typeface="Nunito"/>
              </a:rPr>
              <a:t>Enables moving through layers of computational complexity</a:t>
            </a:r>
            <a:endParaRPr b="1" sz="1500">
              <a:solidFill>
                <a:srgbClr val="0B5394"/>
              </a:solidFill>
              <a:latin typeface="Nunito"/>
              <a:ea typeface="Nunito"/>
              <a:cs typeface="Nunito"/>
              <a:sym typeface="Nunito"/>
            </a:endParaRPr>
          </a:p>
        </p:txBody>
      </p:sp>
      <p:sp>
        <p:nvSpPr>
          <p:cNvPr id="173" name="Google Shape;173;p28"/>
          <p:cNvSpPr/>
          <p:nvPr/>
        </p:nvSpPr>
        <p:spPr>
          <a:xfrm>
            <a:off x="122475" y="3805875"/>
            <a:ext cx="1842300" cy="9330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300">
                <a:solidFill>
                  <a:srgbClr val="595959"/>
                </a:solidFill>
                <a:latin typeface="Nunito"/>
                <a:ea typeface="Nunito"/>
                <a:cs typeface="Nunito"/>
                <a:sym typeface="Nunito"/>
              </a:rPr>
              <a:t>Integrates </a:t>
            </a:r>
            <a:r>
              <a:rPr lang="en" sz="1300">
                <a:solidFill>
                  <a:srgbClr val="595959"/>
                </a:solidFill>
                <a:latin typeface="Nunito"/>
                <a:ea typeface="Nunito"/>
                <a:cs typeface="Nunito"/>
                <a:sym typeface="Nunito"/>
              </a:rPr>
              <a:t>computational</a:t>
            </a:r>
            <a:r>
              <a:rPr lang="en" sz="1300">
                <a:solidFill>
                  <a:srgbClr val="595959"/>
                </a:solidFill>
                <a:latin typeface="Nunito"/>
                <a:ea typeface="Nunito"/>
                <a:cs typeface="Nunito"/>
                <a:sym typeface="Nunito"/>
              </a:rPr>
              <a:t> modeling with data practices</a:t>
            </a:r>
            <a:endParaRPr sz="1300">
              <a:solidFill>
                <a:srgbClr val="595959"/>
              </a:solidFill>
              <a:latin typeface="Nunito"/>
              <a:ea typeface="Nunito"/>
              <a:cs typeface="Nunito"/>
              <a:sym typeface="Nunito"/>
            </a:endParaRPr>
          </a:p>
        </p:txBody>
      </p:sp>
      <p:sp>
        <p:nvSpPr>
          <p:cNvPr id="174" name="Google Shape;174;p28"/>
          <p:cNvSpPr/>
          <p:nvPr/>
        </p:nvSpPr>
        <p:spPr>
          <a:xfrm>
            <a:off x="122475" y="830450"/>
            <a:ext cx="1842300" cy="8136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300">
                <a:solidFill>
                  <a:srgbClr val="595959"/>
                </a:solidFill>
                <a:latin typeface="Nunito"/>
                <a:ea typeface="Nunito"/>
                <a:cs typeface="Nunito"/>
                <a:sym typeface="Nunito"/>
              </a:rPr>
              <a:t>Thematically linked curricular units</a:t>
            </a:r>
            <a:endParaRPr sz="1300">
              <a:solidFill>
                <a:srgbClr val="595959"/>
              </a:solidFill>
              <a:latin typeface="Nunito"/>
              <a:ea typeface="Nunito"/>
              <a:cs typeface="Nunito"/>
              <a:sym typeface="Nunito"/>
            </a:endParaRPr>
          </a:p>
        </p:txBody>
      </p:sp>
      <p:pic>
        <p:nvPicPr>
          <p:cNvPr id="175" name="Google Shape;175;p28"/>
          <p:cNvPicPr preferRelativeResize="0"/>
          <p:nvPr/>
        </p:nvPicPr>
        <p:blipFill rotWithShape="1">
          <a:blip r:embed="rId3">
            <a:alphaModFix/>
          </a:blip>
          <a:srcRect b="1980" l="0" r="0" t="0"/>
          <a:stretch/>
        </p:blipFill>
        <p:spPr>
          <a:xfrm>
            <a:off x="6898550" y="2751450"/>
            <a:ext cx="1842425" cy="1443201"/>
          </a:xfrm>
          <a:prstGeom prst="rect">
            <a:avLst/>
          </a:prstGeom>
          <a:noFill/>
          <a:ln>
            <a:noFill/>
          </a:ln>
        </p:spPr>
      </p:pic>
      <p:pic>
        <p:nvPicPr>
          <p:cNvPr id="176" name="Google Shape;176;p28"/>
          <p:cNvPicPr preferRelativeResize="0"/>
          <p:nvPr/>
        </p:nvPicPr>
        <p:blipFill>
          <a:blip r:embed="rId4">
            <a:alphaModFix/>
          </a:blip>
          <a:stretch>
            <a:fillRect/>
          </a:stretch>
        </p:blipFill>
        <p:spPr>
          <a:xfrm>
            <a:off x="6772950" y="534925"/>
            <a:ext cx="2093650" cy="673700"/>
          </a:xfrm>
          <a:prstGeom prst="rect">
            <a:avLst/>
          </a:prstGeom>
          <a:noFill/>
          <a:ln>
            <a:noFill/>
          </a:ln>
        </p:spPr>
      </p:pic>
      <p:sp>
        <p:nvSpPr>
          <p:cNvPr id="177" name="Google Shape;177;p28"/>
          <p:cNvSpPr txBox="1"/>
          <p:nvPr/>
        </p:nvSpPr>
        <p:spPr>
          <a:xfrm>
            <a:off x="2181875" y="316925"/>
            <a:ext cx="2093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Nunito"/>
                <a:ea typeface="Nunito"/>
                <a:cs typeface="Nunito"/>
                <a:sym typeface="Nunito"/>
              </a:rPr>
              <a:t>Library contains:</a:t>
            </a:r>
            <a:r>
              <a:rPr b="1" lang="en">
                <a:solidFill>
                  <a:schemeClr val="dk1"/>
                </a:solidFill>
                <a:latin typeface="Nunito"/>
                <a:ea typeface="Nunito"/>
                <a:cs typeface="Nunito"/>
                <a:sym typeface="Nunito"/>
              </a:rPr>
              <a:t> </a:t>
            </a:r>
            <a:r>
              <a:rPr b="1" i="1" lang="en">
                <a:solidFill>
                  <a:schemeClr val="dk1"/>
                </a:solidFill>
                <a:latin typeface="Nunito"/>
                <a:ea typeface="Nunito"/>
                <a:cs typeface="Nunito"/>
                <a:sym typeface="Nunito"/>
              </a:rPr>
              <a:t>U</a:t>
            </a:r>
            <a:r>
              <a:rPr b="1" i="1" lang="en">
                <a:solidFill>
                  <a:schemeClr val="dk1"/>
                </a:solidFill>
                <a:latin typeface="Nunito"/>
                <a:ea typeface="Nunito"/>
                <a:cs typeface="Nunito"/>
                <a:sym typeface="Nunito"/>
              </a:rPr>
              <a:t>npackable blocks</a:t>
            </a:r>
            <a:r>
              <a:rPr i="1" lang="en">
                <a:solidFill>
                  <a:schemeClr val="dk1"/>
                </a:solidFill>
                <a:latin typeface="Nunito"/>
                <a:ea typeface="Nunito"/>
                <a:cs typeface="Nunito"/>
                <a:sym typeface="Nunito"/>
              </a:rPr>
              <a:t>:</a:t>
            </a:r>
            <a:r>
              <a:rPr lang="en">
                <a:solidFill>
                  <a:schemeClr val="dk1"/>
                </a:solidFill>
                <a:latin typeface="Nunito"/>
                <a:ea typeface="Nunito"/>
                <a:cs typeface="Nunito"/>
                <a:sym typeface="Nunito"/>
              </a:rPr>
              <a:t> Predefined domain-specific procedures</a:t>
            </a:r>
            <a:endParaRPr>
              <a:latin typeface="Nunito"/>
              <a:ea typeface="Nunito"/>
              <a:cs typeface="Nunito"/>
              <a:sym typeface="Nunito"/>
            </a:endParaRPr>
          </a:p>
        </p:txBody>
      </p:sp>
      <p:pic>
        <p:nvPicPr>
          <p:cNvPr id="178" name="Google Shape;178;p28"/>
          <p:cNvPicPr preferRelativeResize="0"/>
          <p:nvPr/>
        </p:nvPicPr>
        <p:blipFill>
          <a:blip r:embed="rId5">
            <a:alphaModFix/>
          </a:blip>
          <a:stretch>
            <a:fillRect/>
          </a:stretch>
        </p:blipFill>
        <p:spPr>
          <a:xfrm>
            <a:off x="4307600" y="573584"/>
            <a:ext cx="1752001" cy="627189"/>
          </a:xfrm>
          <a:prstGeom prst="rect">
            <a:avLst/>
          </a:prstGeom>
          <a:noFill/>
          <a:ln>
            <a:noFill/>
          </a:ln>
        </p:spPr>
      </p:pic>
      <p:pic>
        <p:nvPicPr>
          <p:cNvPr id="179" name="Google Shape;179;p28"/>
          <p:cNvPicPr preferRelativeResize="0"/>
          <p:nvPr/>
        </p:nvPicPr>
        <p:blipFill rotWithShape="1">
          <a:blip r:embed="rId6">
            <a:alphaModFix/>
          </a:blip>
          <a:srcRect b="0" l="891" r="1088" t="2104"/>
          <a:stretch/>
        </p:blipFill>
        <p:spPr>
          <a:xfrm>
            <a:off x="4387921" y="2843825"/>
            <a:ext cx="1947304" cy="1262100"/>
          </a:xfrm>
          <a:prstGeom prst="rect">
            <a:avLst/>
          </a:prstGeom>
          <a:noFill/>
          <a:ln>
            <a:noFill/>
          </a:ln>
        </p:spPr>
      </p:pic>
      <p:sp>
        <p:nvSpPr>
          <p:cNvPr id="180" name="Google Shape;180;p28"/>
          <p:cNvSpPr/>
          <p:nvPr/>
        </p:nvSpPr>
        <p:spPr>
          <a:xfrm rot="5400000">
            <a:off x="4210650" y="1850175"/>
            <a:ext cx="1431000" cy="300300"/>
          </a:xfrm>
          <a:prstGeom prst="rightArrow">
            <a:avLst>
              <a:gd fmla="val 50000" name="adj1"/>
              <a:gd fmla="val 50000" name="adj2"/>
            </a:avLst>
          </a:prstGeom>
          <a:solidFill>
            <a:srgbClr val="EF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txBox="1"/>
          <p:nvPr/>
        </p:nvSpPr>
        <p:spPr>
          <a:xfrm>
            <a:off x="2181875" y="2765800"/>
            <a:ext cx="2093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chemeClr val="dk1"/>
                </a:solidFill>
                <a:latin typeface="Nunito"/>
                <a:ea typeface="Nunito"/>
                <a:cs typeface="Nunito"/>
                <a:sym typeface="Nunito"/>
              </a:rPr>
              <a:t>U</a:t>
            </a:r>
            <a:r>
              <a:rPr b="1" i="1" lang="en">
                <a:solidFill>
                  <a:schemeClr val="dk1"/>
                </a:solidFill>
                <a:latin typeface="Nunito"/>
                <a:ea typeface="Nunito"/>
                <a:cs typeface="Nunito"/>
                <a:sym typeface="Nunito"/>
              </a:rPr>
              <a:t>npacked blocks</a:t>
            </a:r>
            <a:r>
              <a:rPr i="1" lang="en">
                <a:solidFill>
                  <a:schemeClr val="dk1"/>
                </a:solidFill>
                <a:latin typeface="Nunito"/>
                <a:ea typeface="Nunito"/>
                <a:cs typeface="Nunito"/>
                <a:sym typeface="Nunito"/>
              </a:rPr>
              <a:t>:</a:t>
            </a:r>
            <a:r>
              <a:rPr lang="en">
                <a:solidFill>
                  <a:schemeClr val="dk1"/>
                </a:solidFill>
                <a:latin typeface="Nunito"/>
                <a:ea typeface="Nunito"/>
                <a:cs typeface="Nunito"/>
                <a:sym typeface="Nunito"/>
              </a:rPr>
              <a:t> Smaller grain size that make up the unpackable blocks</a:t>
            </a:r>
            <a:endParaRPr>
              <a:latin typeface="Nunito"/>
              <a:ea typeface="Nunito"/>
              <a:cs typeface="Nunito"/>
              <a:sym typeface="Nunito"/>
            </a:endParaRPr>
          </a:p>
        </p:txBody>
      </p:sp>
      <p:sp>
        <p:nvSpPr>
          <p:cNvPr id="182" name="Google Shape;182;p28"/>
          <p:cNvSpPr/>
          <p:nvPr/>
        </p:nvSpPr>
        <p:spPr>
          <a:xfrm rot="5400000">
            <a:off x="6877650" y="1773975"/>
            <a:ext cx="1431000" cy="300300"/>
          </a:xfrm>
          <a:prstGeom prst="rightArrow">
            <a:avLst>
              <a:gd fmla="val 50000" name="adj1"/>
              <a:gd fmla="val 50000" name="adj2"/>
            </a:avLst>
          </a:prstGeom>
          <a:solidFill>
            <a:srgbClr val="EF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txBox="1"/>
          <p:nvPr/>
        </p:nvSpPr>
        <p:spPr>
          <a:xfrm>
            <a:off x="4185775" y="1561200"/>
            <a:ext cx="38382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Nunito"/>
                <a:ea typeface="Nunito"/>
                <a:cs typeface="Nunito"/>
                <a:sym typeface="Nunito"/>
              </a:rPr>
              <a:t>Unpackable blocks can be: </a:t>
            </a:r>
            <a:endParaRPr b="1">
              <a:solidFill>
                <a:schemeClr val="dk1"/>
              </a:solidFill>
              <a:latin typeface="Nunito"/>
              <a:ea typeface="Nunito"/>
              <a:cs typeface="Nunito"/>
              <a:sym typeface="Nunito"/>
            </a:endParaRPr>
          </a:p>
          <a:p>
            <a:pPr indent="0" lvl="0" marL="0" rtl="0" algn="ctr">
              <a:spcBef>
                <a:spcPts val="0"/>
              </a:spcBef>
              <a:spcAft>
                <a:spcPts val="0"/>
              </a:spcAft>
              <a:buNone/>
            </a:pPr>
            <a:r>
              <a:rPr lang="en">
                <a:solidFill>
                  <a:schemeClr val="dk1"/>
                </a:solidFill>
                <a:latin typeface="Nunito"/>
                <a:ea typeface="Nunito"/>
                <a:cs typeface="Nunito"/>
                <a:sym typeface="Nunito"/>
              </a:rPr>
              <a:t>Expanded to see definition &amp; redefined</a:t>
            </a:r>
            <a:endParaRPr/>
          </a:p>
        </p:txBody>
      </p:sp>
      <p:sp>
        <p:nvSpPr>
          <p:cNvPr id="184" name="Google Shape;184;p28"/>
          <p:cNvSpPr txBox="1"/>
          <p:nvPr/>
        </p:nvSpPr>
        <p:spPr>
          <a:xfrm>
            <a:off x="4572000" y="4379225"/>
            <a:ext cx="38382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Nunito"/>
                <a:ea typeface="Nunito"/>
                <a:cs typeface="Nunito"/>
                <a:sym typeface="Nunito"/>
              </a:rPr>
              <a:t>Unpacked blocks can be:</a:t>
            </a:r>
            <a:endParaRPr b="1">
              <a:solidFill>
                <a:schemeClr val="dk1"/>
              </a:solidFill>
              <a:latin typeface="Nunito"/>
              <a:ea typeface="Nunito"/>
              <a:cs typeface="Nunito"/>
              <a:sym typeface="Nunito"/>
            </a:endParaRPr>
          </a:p>
          <a:p>
            <a:pPr indent="0" lvl="0" marL="0" rtl="0" algn="ctr">
              <a:spcBef>
                <a:spcPts val="0"/>
              </a:spcBef>
              <a:spcAft>
                <a:spcPts val="0"/>
              </a:spcAft>
              <a:buNone/>
            </a:pPr>
            <a:r>
              <a:rPr lang="en">
                <a:solidFill>
                  <a:schemeClr val="dk1"/>
                </a:solidFill>
                <a:latin typeface="Nunito"/>
                <a:ea typeface="Nunito"/>
                <a:cs typeface="Nunito"/>
                <a:sym typeface="Nunito"/>
              </a:rPr>
              <a:t>Reused in other procedures &amp; contexts</a:t>
            </a:r>
            <a:r>
              <a:rPr b="1" lang="en">
                <a:solidFill>
                  <a:schemeClr val="dk1"/>
                </a:solidFill>
                <a:latin typeface="Nunito"/>
                <a:ea typeface="Nunito"/>
                <a:cs typeface="Nunito"/>
                <a:sym typeface="Nunito"/>
              </a:rPr>
              <a:t> </a:t>
            </a:r>
            <a:endParaRPr/>
          </a:p>
        </p:txBody>
      </p:sp>
      <p:sp>
        <p:nvSpPr>
          <p:cNvPr id="185" name="Google Shape;185;p28"/>
          <p:cNvSpPr txBox="1"/>
          <p:nvPr>
            <p:ph type="title"/>
          </p:nvPr>
        </p:nvSpPr>
        <p:spPr>
          <a:xfrm>
            <a:off x="212775" y="144675"/>
            <a:ext cx="1325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solidFill>
                  <a:srgbClr val="980000"/>
                </a:solidFill>
                <a:latin typeface="Lora"/>
                <a:ea typeface="Lora"/>
                <a:cs typeface="Lora"/>
                <a:sym typeface="Lora"/>
              </a:rPr>
              <a:t>Design</a:t>
            </a:r>
            <a:endParaRPr b="1" sz="2220">
              <a:solidFill>
                <a:srgbClr val="980000"/>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cxnSp>
        <p:nvCxnSpPr>
          <p:cNvPr id="190" name="Google Shape;190;p29"/>
          <p:cNvCxnSpPr/>
          <p:nvPr/>
        </p:nvCxnSpPr>
        <p:spPr>
          <a:xfrm flipH="1">
            <a:off x="2060375" y="650700"/>
            <a:ext cx="12600" cy="3842100"/>
          </a:xfrm>
          <a:prstGeom prst="straightConnector1">
            <a:avLst/>
          </a:prstGeom>
          <a:noFill/>
          <a:ln cap="flat" cmpd="sng" w="9525">
            <a:solidFill>
              <a:srgbClr val="CCCCCC"/>
            </a:solidFill>
            <a:prstDash val="solid"/>
            <a:round/>
            <a:headEnd len="med" w="med" type="none"/>
            <a:tailEnd len="med" w="med" type="none"/>
          </a:ln>
        </p:spPr>
      </p:cxnSp>
      <p:sp>
        <p:nvSpPr>
          <p:cNvPr id="191" name="Google Shape;191;p29"/>
          <p:cNvSpPr/>
          <p:nvPr/>
        </p:nvSpPr>
        <p:spPr>
          <a:xfrm>
            <a:off x="122350" y="2142225"/>
            <a:ext cx="1842300" cy="12489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595959"/>
                </a:solidFill>
                <a:latin typeface="Nunito"/>
                <a:ea typeface="Nunito"/>
                <a:cs typeface="Nunito"/>
                <a:sym typeface="Nunito"/>
              </a:rPr>
              <a:t>Enables moving through layers of computational complexity</a:t>
            </a:r>
            <a:endParaRPr sz="1300">
              <a:solidFill>
                <a:srgbClr val="595959"/>
              </a:solidFill>
              <a:latin typeface="Nunito"/>
              <a:ea typeface="Nunito"/>
              <a:cs typeface="Nunito"/>
              <a:sym typeface="Nunito"/>
            </a:endParaRPr>
          </a:p>
        </p:txBody>
      </p:sp>
      <p:sp>
        <p:nvSpPr>
          <p:cNvPr id="192" name="Google Shape;192;p29"/>
          <p:cNvSpPr/>
          <p:nvPr/>
        </p:nvSpPr>
        <p:spPr>
          <a:xfrm>
            <a:off x="122350" y="3716825"/>
            <a:ext cx="1842300" cy="10221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500">
                <a:solidFill>
                  <a:srgbClr val="0B5394"/>
                </a:solidFill>
                <a:latin typeface="Nunito"/>
                <a:ea typeface="Nunito"/>
                <a:cs typeface="Nunito"/>
                <a:sym typeface="Nunito"/>
              </a:rPr>
              <a:t>Integrates computational modeling with data practices</a:t>
            </a:r>
            <a:endParaRPr b="1" sz="1500">
              <a:solidFill>
                <a:srgbClr val="0B5394"/>
              </a:solidFill>
              <a:latin typeface="Nunito"/>
              <a:ea typeface="Nunito"/>
              <a:cs typeface="Nunito"/>
              <a:sym typeface="Nunito"/>
            </a:endParaRPr>
          </a:p>
        </p:txBody>
      </p:sp>
      <p:sp>
        <p:nvSpPr>
          <p:cNvPr id="193" name="Google Shape;193;p29"/>
          <p:cNvSpPr/>
          <p:nvPr/>
        </p:nvSpPr>
        <p:spPr>
          <a:xfrm>
            <a:off x="122350" y="830450"/>
            <a:ext cx="1842300" cy="8136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300">
                <a:solidFill>
                  <a:srgbClr val="595959"/>
                </a:solidFill>
                <a:latin typeface="Nunito"/>
                <a:ea typeface="Nunito"/>
                <a:cs typeface="Nunito"/>
                <a:sym typeface="Nunito"/>
              </a:rPr>
              <a:t>Thematically linked curricular units</a:t>
            </a:r>
            <a:endParaRPr sz="1300">
              <a:solidFill>
                <a:srgbClr val="595959"/>
              </a:solidFill>
              <a:latin typeface="Nunito"/>
              <a:ea typeface="Nunito"/>
              <a:cs typeface="Nunito"/>
              <a:sym typeface="Nunito"/>
            </a:endParaRPr>
          </a:p>
        </p:txBody>
      </p:sp>
      <p:pic>
        <p:nvPicPr>
          <p:cNvPr id="194" name="Google Shape;194;p29"/>
          <p:cNvPicPr preferRelativeResize="0"/>
          <p:nvPr/>
        </p:nvPicPr>
        <p:blipFill>
          <a:blip r:embed="rId3">
            <a:alphaModFix/>
          </a:blip>
          <a:stretch>
            <a:fillRect/>
          </a:stretch>
        </p:blipFill>
        <p:spPr>
          <a:xfrm>
            <a:off x="4626625" y="575775"/>
            <a:ext cx="2654982" cy="1963800"/>
          </a:xfrm>
          <a:prstGeom prst="rect">
            <a:avLst/>
          </a:prstGeom>
          <a:noFill/>
          <a:ln>
            <a:noFill/>
          </a:ln>
        </p:spPr>
      </p:pic>
      <p:pic>
        <p:nvPicPr>
          <p:cNvPr id="195" name="Google Shape;195;p29"/>
          <p:cNvPicPr preferRelativeResize="0"/>
          <p:nvPr/>
        </p:nvPicPr>
        <p:blipFill>
          <a:blip r:embed="rId4">
            <a:alphaModFix/>
          </a:blip>
          <a:stretch>
            <a:fillRect/>
          </a:stretch>
        </p:blipFill>
        <p:spPr>
          <a:xfrm>
            <a:off x="2481263" y="717363"/>
            <a:ext cx="1424149" cy="1398712"/>
          </a:xfrm>
          <a:prstGeom prst="rect">
            <a:avLst/>
          </a:prstGeom>
          <a:noFill/>
          <a:ln>
            <a:noFill/>
          </a:ln>
        </p:spPr>
      </p:pic>
      <p:sp>
        <p:nvSpPr>
          <p:cNvPr id="196" name="Google Shape;196;p29"/>
          <p:cNvSpPr txBox="1"/>
          <p:nvPr/>
        </p:nvSpPr>
        <p:spPr>
          <a:xfrm>
            <a:off x="2168575" y="144675"/>
            <a:ext cx="577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a:ea typeface="Nunito"/>
                <a:cs typeface="Nunito"/>
                <a:sym typeface="Nunito"/>
              </a:rPr>
              <a:t>Linking computational modeling with science experiments</a:t>
            </a:r>
            <a:endParaRPr b="1" sz="1600">
              <a:latin typeface="Nunito"/>
              <a:ea typeface="Nunito"/>
              <a:cs typeface="Nunito"/>
              <a:sym typeface="Nunito"/>
            </a:endParaRPr>
          </a:p>
        </p:txBody>
      </p:sp>
      <p:sp>
        <p:nvSpPr>
          <p:cNvPr id="197" name="Google Shape;197;p29"/>
          <p:cNvSpPr txBox="1"/>
          <p:nvPr/>
        </p:nvSpPr>
        <p:spPr>
          <a:xfrm>
            <a:off x="2255400" y="2897475"/>
            <a:ext cx="5086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a:ea typeface="Nunito"/>
                <a:cs typeface="Nunito"/>
                <a:sym typeface="Nunito"/>
              </a:rPr>
              <a:t>Linking computational modeling and complex data</a:t>
            </a:r>
            <a:endParaRPr b="1" sz="1600">
              <a:latin typeface="Nunito"/>
              <a:ea typeface="Nunito"/>
              <a:cs typeface="Nunito"/>
              <a:sym typeface="Nunito"/>
            </a:endParaRPr>
          </a:p>
        </p:txBody>
      </p:sp>
      <p:pic>
        <p:nvPicPr>
          <p:cNvPr id="198" name="Google Shape;198;p29"/>
          <p:cNvPicPr preferRelativeResize="0"/>
          <p:nvPr/>
        </p:nvPicPr>
        <p:blipFill rotWithShape="1">
          <a:blip r:embed="rId5">
            <a:alphaModFix/>
          </a:blip>
          <a:srcRect b="0" l="8941" r="0" t="0"/>
          <a:stretch/>
        </p:blipFill>
        <p:spPr>
          <a:xfrm>
            <a:off x="6017377" y="3459550"/>
            <a:ext cx="2918900" cy="1536650"/>
          </a:xfrm>
          <a:prstGeom prst="rect">
            <a:avLst/>
          </a:prstGeom>
          <a:noFill/>
          <a:ln>
            <a:noFill/>
          </a:ln>
        </p:spPr>
      </p:pic>
      <p:cxnSp>
        <p:nvCxnSpPr>
          <p:cNvPr id="199" name="Google Shape;199;p29"/>
          <p:cNvCxnSpPr>
            <a:stCxn id="200" idx="1"/>
          </p:cNvCxnSpPr>
          <p:nvPr/>
        </p:nvCxnSpPr>
        <p:spPr>
          <a:xfrm flipH="1">
            <a:off x="7070850" y="1572700"/>
            <a:ext cx="688200" cy="191700"/>
          </a:xfrm>
          <a:prstGeom prst="straightConnector1">
            <a:avLst/>
          </a:prstGeom>
          <a:noFill/>
          <a:ln cap="flat" cmpd="sng" w="9525">
            <a:solidFill>
              <a:schemeClr val="dk2"/>
            </a:solidFill>
            <a:prstDash val="solid"/>
            <a:round/>
            <a:headEnd len="med" w="med" type="none"/>
            <a:tailEnd len="med" w="med" type="triangle"/>
          </a:ln>
        </p:spPr>
      </p:cxnSp>
      <p:sp>
        <p:nvSpPr>
          <p:cNvPr id="200" name="Google Shape;200;p29"/>
          <p:cNvSpPr txBox="1"/>
          <p:nvPr/>
        </p:nvSpPr>
        <p:spPr>
          <a:xfrm>
            <a:off x="7759050" y="887800"/>
            <a:ext cx="11139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a:ea typeface="Nunito"/>
                <a:cs typeface="Nunito"/>
                <a:sym typeface="Nunito"/>
              </a:rPr>
              <a:t>Students can compare and contrast video data from their </a:t>
            </a:r>
            <a:r>
              <a:rPr lang="en" sz="1100">
                <a:latin typeface="Nunito"/>
                <a:ea typeface="Nunito"/>
                <a:cs typeface="Nunito"/>
                <a:sym typeface="Nunito"/>
              </a:rPr>
              <a:t>experiment</a:t>
            </a:r>
            <a:r>
              <a:rPr lang="en" sz="1100">
                <a:latin typeface="Nunito"/>
                <a:ea typeface="Nunito"/>
                <a:cs typeface="Nunito"/>
                <a:sym typeface="Nunito"/>
              </a:rPr>
              <a:t> with the model</a:t>
            </a:r>
            <a:endParaRPr sz="1100">
              <a:latin typeface="Nunito"/>
              <a:ea typeface="Nunito"/>
              <a:cs typeface="Nunito"/>
              <a:sym typeface="Nunito"/>
            </a:endParaRPr>
          </a:p>
        </p:txBody>
      </p:sp>
      <p:sp>
        <p:nvSpPr>
          <p:cNvPr id="201" name="Google Shape;201;p29"/>
          <p:cNvSpPr txBox="1"/>
          <p:nvPr/>
        </p:nvSpPr>
        <p:spPr>
          <a:xfrm>
            <a:off x="2851675" y="2160425"/>
            <a:ext cx="1752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a:ea typeface="Nunito"/>
                <a:cs typeface="Nunito"/>
                <a:sym typeface="Nunito"/>
              </a:rPr>
              <a:t>Students can program a simulation to replicate an experiment</a:t>
            </a:r>
            <a:endParaRPr sz="1100">
              <a:latin typeface="Nunito"/>
              <a:ea typeface="Nunito"/>
              <a:cs typeface="Nunito"/>
              <a:sym typeface="Nunito"/>
            </a:endParaRPr>
          </a:p>
        </p:txBody>
      </p:sp>
      <p:cxnSp>
        <p:nvCxnSpPr>
          <p:cNvPr id="202" name="Google Shape;202;p29"/>
          <p:cNvCxnSpPr>
            <a:stCxn id="201" idx="0"/>
          </p:cNvCxnSpPr>
          <p:nvPr/>
        </p:nvCxnSpPr>
        <p:spPr>
          <a:xfrm flipH="1" rot="10800000">
            <a:off x="3727675" y="1650725"/>
            <a:ext cx="876000" cy="509700"/>
          </a:xfrm>
          <a:prstGeom prst="straightConnector1">
            <a:avLst/>
          </a:prstGeom>
          <a:noFill/>
          <a:ln cap="flat" cmpd="sng" w="9525">
            <a:solidFill>
              <a:schemeClr val="dk2"/>
            </a:solidFill>
            <a:prstDash val="solid"/>
            <a:round/>
            <a:headEnd len="med" w="med" type="none"/>
            <a:tailEnd len="med" w="med" type="triangle"/>
          </a:ln>
        </p:spPr>
      </p:cxnSp>
      <p:cxnSp>
        <p:nvCxnSpPr>
          <p:cNvPr id="203" name="Google Shape;203;p29"/>
          <p:cNvCxnSpPr>
            <a:stCxn id="201" idx="0"/>
          </p:cNvCxnSpPr>
          <p:nvPr/>
        </p:nvCxnSpPr>
        <p:spPr>
          <a:xfrm rot="10800000">
            <a:off x="3418375" y="1562225"/>
            <a:ext cx="309300" cy="598200"/>
          </a:xfrm>
          <a:prstGeom prst="straightConnector1">
            <a:avLst/>
          </a:prstGeom>
          <a:noFill/>
          <a:ln cap="flat" cmpd="sng" w="9525">
            <a:solidFill>
              <a:schemeClr val="dk2"/>
            </a:solidFill>
            <a:prstDash val="solid"/>
            <a:round/>
            <a:headEnd len="med" w="med" type="none"/>
            <a:tailEnd len="med" w="med" type="triangle"/>
          </a:ln>
        </p:spPr>
      </p:cxnSp>
      <p:pic>
        <p:nvPicPr>
          <p:cNvPr id="204" name="Google Shape;204;p29"/>
          <p:cNvPicPr preferRelativeResize="0"/>
          <p:nvPr/>
        </p:nvPicPr>
        <p:blipFill rotWithShape="1">
          <a:blip r:embed="rId6">
            <a:alphaModFix/>
          </a:blip>
          <a:srcRect b="29826" l="23527" r="8905" t="2647"/>
          <a:stretch/>
        </p:blipFill>
        <p:spPr>
          <a:xfrm>
            <a:off x="3873488" y="3462567"/>
            <a:ext cx="1954199" cy="1530609"/>
          </a:xfrm>
          <a:prstGeom prst="rect">
            <a:avLst/>
          </a:prstGeom>
          <a:noFill/>
          <a:ln>
            <a:noFill/>
          </a:ln>
        </p:spPr>
      </p:pic>
      <p:pic>
        <p:nvPicPr>
          <p:cNvPr id="205" name="Google Shape;205;p29"/>
          <p:cNvPicPr preferRelativeResize="0"/>
          <p:nvPr/>
        </p:nvPicPr>
        <p:blipFill>
          <a:blip r:embed="rId7">
            <a:alphaModFix/>
          </a:blip>
          <a:stretch>
            <a:fillRect/>
          </a:stretch>
        </p:blipFill>
        <p:spPr>
          <a:xfrm>
            <a:off x="2653364" y="4291350"/>
            <a:ext cx="970968" cy="640500"/>
          </a:xfrm>
          <a:prstGeom prst="rect">
            <a:avLst/>
          </a:prstGeom>
          <a:noFill/>
          <a:ln>
            <a:noFill/>
          </a:ln>
        </p:spPr>
      </p:pic>
      <p:pic>
        <p:nvPicPr>
          <p:cNvPr id="206" name="Google Shape;206;p29"/>
          <p:cNvPicPr preferRelativeResize="0"/>
          <p:nvPr/>
        </p:nvPicPr>
        <p:blipFill>
          <a:blip r:embed="rId8">
            <a:alphaModFix/>
          </a:blip>
          <a:stretch>
            <a:fillRect/>
          </a:stretch>
        </p:blipFill>
        <p:spPr>
          <a:xfrm>
            <a:off x="2593899" y="3435337"/>
            <a:ext cx="1089891" cy="813600"/>
          </a:xfrm>
          <a:prstGeom prst="rect">
            <a:avLst/>
          </a:prstGeom>
          <a:noFill/>
          <a:ln>
            <a:noFill/>
          </a:ln>
        </p:spPr>
      </p:pic>
      <p:sp>
        <p:nvSpPr>
          <p:cNvPr id="207" name="Google Shape;207;p29"/>
          <p:cNvSpPr txBox="1"/>
          <p:nvPr>
            <p:ph type="title"/>
          </p:nvPr>
        </p:nvSpPr>
        <p:spPr>
          <a:xfrm>
            <a:off x="212775" y="144675"/>
            <a:ext cx="1325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solidFill>
                  <a:srgbClr val="980000"/>
                </a:solidFill>
                <a:latin typeface="Lora"/>
                <a:ea typeface="Lora"/>
                <a:cs typeface="Lora"/>
                <a:sym typeface="Lora"/>
              </a:rPr>
              <a:t>Design</a:t>
            </a:r>
            <a:endParaRPr b="1" sz="2220">
              <a:solidFill>
                <a:srgbClr val="980000"/>
              </a:solidFill>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74503" y="152400"/>
            <a:ext cx="7280100" cy="51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4594"/>
              <a:buNone/>
            </a:pPr>
            <a:r>
              <a:rPr b="1" lang="en" sz="2220">
                <a:solidFill>
                  <a:srgbClr val="980000"/>
                </a:solidFill>
                <a:highlight>
                  <a:schemeClr val="lt1"/>
                </a:highlight>
                <a:latin typeface="Lora"/>
                <a:ea typeface="Lora"/>
                <a:cs typeface="Lora"/>
                <a:sym typeface="Lora"/>
              </a:rPr>
              <a:t>Co-design with four middle school science teachers</a:t>
            </a:r>
            <a:endParaRPr b="1" sz="2220">
              <a:solidFill>
                <a:srgbClr val="980000"/>
              </a:solidFill>
              <a:highlight>
                <a:schemeClr val="lt1"/>
              </a:highlight>
              <a:latin typeface="Lora"/>
              <a:ea typeface="Lora"/>
              <a:cs typeface="Lora"/>
              <a:sym typeface="Lora"/>
            </a:endParaRPr>
          </a:p>
        </p:txBody>
      </p:sp>
      <p:pic>
        <p:nvPicPr>
          <p:cNvPr id="213" name="Google Shape;213;p30"/>
          <p:cNvPicPr preferRelativeResize="0"/>
          <p:nvPr/>
        </p:nvPicPr>
        <p:blipFill>
          <a:blip r:embed="rId3">
            <a:alphaModFix/>
          </a:blip>
          <a:stretch>
            <a:fillRect/>
          </a:stretch>
        </p:blipFill>
        <p:spPr>
          <a:xfrm>
            <a:off x="5065075" y="1437600"/>
            <a:ext cx="4016449" cy="3441175"/>
          </a:xfrm>
          <a:prstGeom prst="rect">
            <a:avLst/>
          </a:prstGeom>
          <a:noFill/>
          <a:ln cap="flat" cmpd="sng" w="9525">
            <a:solidFill>
              <a:srgbClr val="999999"/>
            </a:solidFill>
            <a:prstDash val="dash"/>
            <a:round/>
            <a:headEnd len="sm" w="sm" type="none"/>
            <a:tailEnd len="sm" w="sm" type="none"/>
          </a:ln>
        </p:spPr>
      </p:pic>
      <p:sp>
        <p:nvSpPr>
          <p:cNvPr id="214" name="Google Shape;214;p30"/>
          <p:cNvSpPr txBox="1"/>
          <p:nvPr/>
        </p:nvSpPr>
        <p:spPr>
          <a:xfrm>
            <a:off x="4991925" y="713275"/>
            <a:ext cx="25626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Teachers as designers:</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Revising </a:t>
            </a:r>
            <a:r>
              <a:rPr lang="en">
                <a:latin typeface="Nunito"/>
                <a:ea typeface="Nunito"/>
                <a:cs typeface="Nunito"/>
                <a:sym typeface="Nunito"/>
              </a:rPr>
              <a:t>designed activities</a:t>
            </a:r>
            <a:endParaRPr>
              <a:latin typeface="Nunito"/>
              <a:ea typeface="Nunito"/>
              <a:cs typeface="Nunito"/>
              <a:sym typeface="Nunito"/>
            </a:endParaRPr>
          </a:p>
        </p:txBody>
      </p:sp>
      <p:pic>
        <p:nvPicPr>
          <p:cNvPr id="215" name="Google Shape;215;p30"/>
          <p:cNvPicPr preferRelativeResize="0"/>
          <p:nvPr/>
        </p:nvPicPr>
        <p:blipFill>
          <a:blip r:embed="rId4">
            <a:alphaModFix/>
          </a:blip>
          <a:stretch>
            <a:fillRect/>
          </a:stretch>
        </p:blipFill>
        <p:spPr>
          <a:xfrm>
            <a:off x="2302596" y="1437599"/>
            <a:ext cx="2613967" cy="3654876"/>
          </a:xfrm>
          <a:prstGeom prst="rect">
            <a:avLst/>
          </a:prstGeom>
          <a:noFill/>
          <a:ln cap="flat" cmpd="sng" w="9525">
            <a:solidFill>
              <a:srgbClr val="999999"/>
            </a:solidFill>
            <a:prstDash val="dash"/>
            <a:round/>
            <a:headEnd len="sm" w="sm" type="none"/>
            <a:tailEnd len="sm" w="sm" type="none"/>
          </a:ln>
        </p:spPr>
      </p:pic>
      <p:pic>
        <p:nvPicPr>
          <p:cNvPr id="216" name="Google Shape;216;p30"/>
          <p:cNvPicPr preferRelativeResize="0"/>
          <p:nvPr/>
        </p:nvPicPr>
        <p:blipFill rotWithShape="1">
          <a:blip r:embed="rId5">
            <a:alphaModFix/>
          </a:blip>
          <a:srcRect b="6864" l="0" r="0" t="0"/>
          <a:stretch/>
        </p:blipFill>
        <p:spPr>
          <a:xfrm>
            <a:off x="212150" y="1437599"/>
            <a:ext cx="2004508" cy="3654874"/>
          </a:xfrm>
          <a:prstGeom prst="rect">
            <a:avLst/>
          </a:prstGeom>
          <a:noFill/>
          <a:ln cap="flat" cmpd="sng" w="9525">
            <a:solidFill>
              <a:srgbClr val="999999"/>
            </a:solidFill>
            <a:prstDash val="dash"/>
            <a:round/>
            <a:headEnd len="sm" w="sm" type="none"/>
            <a:tailEnd len="sm" w="sm" type="none"/>
          </a:ln>
        </p:spPr>
      </p:pic>
      <p:sp>
        <p:nvSpPr>
          <p:cNvPr id="217" name="Google Shape;217;p30"/>
          <p:cNvSpPr txBox="1"/>
          <p:nvPr/>
        </p:nvSpPr>
        <p:spPr>
          <a:xfrm>
            <a:off x="212153" y="713275"/>
            <a:ext cx="45807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Teachers as students:</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Enacting designed activities </a:t>
            </a:r>
            <a:endParaRPr>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384650" y="144675"/>
            <a:ext cx="3217500" cy="65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solidFill>
                  <a:srgbClr val="980000"/>
                </a:solidFill>
                <a:highlight>
                  <a:schemeClr val="lt1"/>
                </a:highlight>
                <a:latin typeface="Lora"/>
                <a:ea typeface="Lora"/>
                <a:cs typeface="Lora"/>
                <a:sym typeface="Lora"/>
              </a:rPr>
              <a:t>Next steps</a:t>
            </a:r>
            <a:endParaRPr b="1" sz="2420">
              <a:solidFill>
                <a:srgbClr val="980000"/>
              </a:solidFill>
              <a:highlight>
                <a:schemeClr val="lt1"/>
              </a:highlight>
              <a:latin typeface="Lora"/>
              <a:ea typeface="Lora"/>
              <a:cs typeface="Lora"/>
              <a:sym typeface="Lora"/>
            </a:endParaRPr>
          </a:p>
        </p:txBody>
      </p:sp>
      <p:cxnSp>
        <p:nvCxnSpPr>
          <p:cNvPr id="223" name="Google Shape;223;p31"/>
          <p:cNvCxnSpPr/>
          <p:nvPr/>
        </p:nvCxnSpPr>
        <p:spPr>
          <a:xfrm>
            <a:off x="4200450" y="462975"/>
            <a:ext cx="0" cy="4374300"/>
          </a:xfrm>
          <a:prstGeom prst="straightConnector1">
            <a:avLst/>
          </a:prstGeom>
          <a:noFill/>
          <a:ln cap="flat" cmpd="sng" w="9525">
            <a:solidFill>
              <a:srgbClr val="CCCCCC"/>
            </a:solidFill>
            <a:prstDash val="solid"/>
            <a:round/>
            <a:headEnd len="med" w="med" type="none"/>
            <a:tailEnd len="med" w="med" type="none"/>
          </a:ln>
        </p:spPr>
      </p:cxnSp>
      <p:sp>
        <p:nvSpPr>
          <p:cNvPr id="224" name="Google Shape;224;p31"/>
          <p:cNvSpPr txBox="1"/>
          <p:nvPr/>
        </p:nvSpPr>
        <p:spPr>
          <a:xfrm>
            <a:off x="4535425" y="1740600"/>
            <a:ext cx="3816900" cy="1662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980000"/>
                </a:solidFill>
                <a:latin typeface="Lora"/>
                <a:ea typeface="Lora"/>
                <a:cs typeface="Lora"/>
                <a:sym typeface="Lora"/>
              </a:rPr>
              <a:t>Questions? Comments? Please leave your thoughts or ask us anything</a:t>
            </a:r>
            <a:r>
              <a:rPr b="1" lang="en" sz="2400">
                <a:latin typeface="Lora"/>
                <a:ea typeface="Lora"/>
                <a:cs typeface="Lora"/>
                <a:sym typeface="Lora"/>
              </a:rPr>
              <a:t> </a:t>
            </a:r>
            <a:r>
              <a:rPr b="1" lang="en" sz="2400" u="sng">
                <a:solidFill>
                  <a:schemeClr val="hlink"/>
                </a:solidFill>
                <a:latin typeface="Lora"/>
                <a:ea typeface="Lora"/>
                <a:cs typeface="Lora"/>
                <a:sym typeface="Lora"/>
                <a:hlinkClick r:id="rId3"/>
              </a:rPr>
              <a:t>here</a:t>
            </a:r>
            <a:endParaRPr b="1" sz="2400">
              <a:latin typeface="Lora"/>
              <a:ea typeface="Lora"/>
              <a:cs typeface="Lora"/>
              <a:sym typeface="Lora"/>
            </a:endParaRPr>
          </a:p>
        </p:txBody>
      </p:sp>
      <p:sp>
        <p:nvSpPr>
          <p:cNvPr id="225" name="Google Shape;225;p31"/>
          <p:cNvSpPr/>
          <p:nvPr/>
        </p:nvSpPr>
        <p:spPr>
          <a:xfrm>
            <a:off x="384650" y="879550"/>
            <a:ext cx="3519000" cy="8661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595959"/>
                </a:solidFill>
                <a:latin typeface="Nunito"/>
                <a:ea typeface="Nunito"/>
                <a:cs typeface="Nunito"/>
                <a:sym typeface="Nunito"/>
              </a:rPr>
              <a:t>Student testing</a:t>
            </a:r>
            <a:r>
              <a:rPr lang="en">
                <a:solidFill>
                  <a:srgbClr val="595959"/>
                </a:solidFill>
                <a:latin typeface="Nunito"/>
                <a:ea typeface="Nunito"/>
                <a:cs typeface="Nunito"/>
                <a:sym typeface="Nunito"/>
              </a:rPr>
              <a:t>: Pilot studies with students to test the environment and activities (Summer ‘21) </a:t>
            </a:r>
            <a:endParaRPr>
              <a:solidFill>
                <a:srgbClr val="595959"/>
              </a:solidFill>
              <a:latin typeface="Nunito"/>
              <a:ea typeface="Nunito"/>
              <a:cs typeface="Nunito"/>
              <a:sym typeface="Nunito"/>
            </a:endParaRPr>
          </a:p>
        </p:txBody>
      </p:sp>
      <p:sp>
        <p:nvSpPr>
          <p:cNvPr id="226" name="Google Shape;226;p31"/>
          <p:cNvSpPr/>
          <p:nvPr/>
        </p:nvSpPr>
        <p:spPr>
          <a:xfrm>
            <a:off x="384650" y="1824125"/>
            <a:ext cx="3519000" cy="11850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595959"/>
                </a:solidFill>
                <a:latin typeface="Nunito"/>
                <a:ea typeface="Nunito"/>
                <a:cs typeface="Nunito"/>
                <a:sym typeface="Nunito"/>
              </a:rPr>
              <a:t>Teacher PD: </a:t>
            </a:r>
            <a:r>
              <a:rPr lang="en">
                <a:solidFill>
                  <a:srgbClr val="595959"/>
                </a:solidFill>
                <a:latin typeface="Nunito"/>
                <a:ea typeface="Nunito"/>
                <a:cs typeface="Nunito"/>
                <a:sym typeface="Nunito"/>
              </a:rPr>
              <a:t>3-day long workshop with 6th &amp; 7th four grade science teachers  (Summer ‘21)</a:t>
            </a:r>
            <a:endParaRPr>
              <a:solidFill>
                <a:srgbClr val="595959"/>
              </a:solidFill>
              <a:latin typeface="Nunito"/>
              <a:ea typeface="Nunito"/>
              <a:cs typeface="Nunito"/>
              <a:sym typeface="Nunito"/>
            </a:endParaRPr>
          </a:p>
          <a:p>
            <a:pPr indent="0" lvl="0" marL="0" marR="0" rtl="0" algn="l">
              <a:lnSpc>
                <a:spcPct val="100000"/>
              </a:lnSpc>
              <a:spcBef>
                <a:spcPts val="0"/>
              </a:spcBef>
              <a:spcAft>
                <a:spcPts val="0"/>
              </a:spcAft>
              <a:buNone/>
            </a:pPr>
            <a:r>
              <a:rPr lang="en">
                <a:solidFill>
                  <a:srgbClr val="595959"/>
                </a:solidFill>
                <a:latin typeface="Nunito"/>
                <a:ea typeface="Nunito"/>
                <a:cs typeface="Nunito"/>
                <a:sym typeface="Nunito"/>
              </a:rPr>
              <a:t>Monthly meetings through academic year</a:t>
            </a:r>
            <a:endParaRPr>
              <a:solidFill>
                <a:srgbClr val="595959"/>
              </a:solidFill>
              <a:latin typeface="Nunito"/>
              <a:ea typeface="Nunito"/>
              <a:cs typeface="Nunito"/>
              <a:sym typeface="Nunito"/>
            </a:endParaRPr>
          </a:p>
        </p:txBody>
      </p:sp>
      <p:sp>
        <p:nvSpPr>
          <p:cNvPr id="227" name="Google Shape;227;p31"/>
          <p:cNvSpPr/>
          <p:nvPr/>
        </p:nvSpPr>
        <p:spPr>
          <a:xfrm>
            <a:off x="384650" y="3997700"/>
            <a:ext cx="3519000" cy="8661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595959"/>
                </a:solidFill>
                <a:latin typeface="Nunito"/>
                <a:ea typeface="Nunito"/>
                <a:cs typeface="Nunito"/>
                <a:sym typeface="Nunito"/>
              </a:rPr>
              <a:t>Class implementations</a:t>
            </a:r>
            <a:r>
              <a:rPr lang="en">
                <a:solidFill>
                  <a:srgbClr val="595959"/>
                </a:solidFill>
                <a:latin typeface="Nunito"/>
                <a:ea typeface="Nunito"/>
                <a:cs typeface="Nunito"/>
                <a:sym typeface="Nunito"/>
              </a:rPr>
              <a:t>: Curricular implementations in 6th &amp; 7th grade classrooms (Fall ‘21-Spring ‘22)</a:t>
            </a:r>
            <a:endParaRPr>
              <a:solidFill>
                <a:srgbClr val="595959"/>
              </a:solidFill>
              <a:latin typeface="Nunito"/>
              <a:ea typeface="Nunito"/>
              <a:cs typeface="Nunito"/>
              <a:sym typeface="Nunito"/>
            </a:endParaRPr>
          </a:p>
        </p:txBody>
      </p:sp>
      <p:sp>
        <p:nvSpPr>
          <p:cNvPr id="228" name="Google Shape;228;p31"/>
          <p:cNvSpPr/>
          <p:nvPr/>
        </p:nvSpPr>
        <p:spPr>
          <a:xfrm>
            <a:off x="384650" y="3125750"/>
            <a:ext cx="3519000" cy="760800"/>
          </a:xfrm>
          <a:prstGeom prst="roundRect">
            <a:avLst>
              <a:gd fmla="val 16667" name="adj"/>
            </a:avLst>
          </a:prstGeom>
          <a:solidFill>
            <a:srgbClr val="D0E0E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595959"/>
                </a:solidFill>
                <a:latin typeface="Nunito"/>
                <a:ea typeface="Nunito"/>
                <a:cs typeface="Nunito"/>
                <a:sym typeface="Nunito"/>
              </a:rPr>
              <a:t>Continued teacher co-design: </a:t>
            </a:r>
            <a:r>
              <a:rPr lang="en">
                <a:solidFill>
                  <a:srgbClr val="595959"/>
                </a:solidFill>
                <a:latin typeface="Nunito"/>
                <a:ea typeface="Nunito"/>
                <a:cs typeface="Nunito"/>
                <a:sym typeface="Nunito"/>
              </a:rPr>
              <a:t>To design units 3 &amp; 4</a:t>
            </a:r>
            <a:r>
              <a:rPr b="1" lang="en">
                <a:solidFill>
                  <a:srgbClr val="595959"/>
                </a:solidFill>
                <a:latin typeface="Nunito"/>
                <a:ea typeface="Nunito"/>
                <a:cs typeface="Nunito"/>
                <a:sym typeface="Nunito"/>
              </a:rPr>
              <a:t> </a:t>
            </a:r>
            <a:endParaRPr>
              <a:solidFill>
                <a:srgbClr val="595959"/>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rinculo template">
  <a:themeElements>
    <a:clrScheme name="Custom 347">
      <a:dk1>
        <a:srgbClr val="505670"/>
      </a:dk1>
      <a:lt1>
        <a:srgbClr val="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