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DF0"/>
    <a:srgbClr val="692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CFDC1-114B-364F-8471-A95DE739DD78}" v="130" dt="2021-06-02T11:54:44.358"/>
    <p1510:client id="{7220840D-DA39-1A4A-B9B9-9AE2027658C6}" v="2" dt="2021-06-02T15:36:21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3"/>
    <p:restoredTop sz="94737"/>
  </p:normalViewPr>
  <p:slideViewPr>
    <p:cSldViewPr snapToGrid="0" snapToObjects="1">
      <p:cViewPr varScale="1">
        <p:scale>
          <a:sx n="139" d="100"/>
          <a:sy n="139" d="100"/>
        </p:scale>
        <p:origin x="16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dler, Troy Dow" userId="a69ab162-2e39-4c9d-9e7d-e6f7f0f0635c" providerId="ADAL" clId="{7220840D-DA39-1A4A-B9B9-9AE2027658C6}"/>
    <pc:docChg chg="modSld">
      <pc:chgData name="Sadler, Troy Dow" userId="a69ab162-2e39-4c9d-9e7d-e6f7f0f0635c" providerId="ADAL" clId="{7220840D-DA39-1A4A-B9B9-9AE2027658C6}" dt="2021-06-02T18:15:29.953" v="208" actId="20577"/>
      <pc:docMkLst>
        <pc:docMk/>
      </pc:docMkLst>
      <pc:sldChg chg="addSp modSp mod">
        <pc:chgData name="Sadler, Troy Dow" userId="a69ab162-2e39-4c9d-9e7d-e6f7f0f0635c" providerId="ADAL" clId="{7220840D-DA39-1A4A-B9B9-9AE2027658C6}" dt="2021-06-02T18:15:29.953" v="208" actId="20577"/>
        <pc:sldMkLst>
          <pc:docMk/>
          <pc:sldMk cId="2143735832" sldId="259"/>
        </pc:sldMkLst>
        <pc:spChg chg="mod">
          <ac:chgData name="Sadler, Troy Dow" userId="a69ab162-2e39-4c9d-9e7d-e6f7f0f0635c" providerId="ADAL" clId="{7220840D-DA39-1A4A-B9B9-9AE2027658C6}" dt="2021-06-02T15:36:31.186" v="3" actId="1076"/>
          <ac:spMkLst>
            <pc:docMk/>
            <pc:sldMk cId="2143735832" sldId="259"/>
            <ac:spMk id="4" creationId="{C6135003-0C46-FD49-81B0-9A6EE6795E8C}"/>
          </ac:spMkLst>
        </pc:spChg>
        <pc:spChg chg="mod">
          <ac:chgData name="Sadler, Troy Dow" userId="a69ab162-2e39-4c9d-9e7d-e6f7f0f0635c" providerId="ADAL" clId="{7220840D-DA39-1A4A-B9B9-9AE2027658C6}" dt="2021-06-02T18:15:29.953" v="208" actId="20577"/>
          <ac:spMkLst>
            <pc:docMk/>
            <pc:sldMk cId="2143735832" sldId="259"/>
            <ac:spMk id="8" creationId="{A0BB1D71-049E-634A-9065-111D6AB52C8B}"/>
          </ac:spMkLst>
        </pc:spChg>
        <pc:spChg chg="add mod">
          <ac:chgData name="Sadler, Troy Dow" userId="a69ab162-2e39-4c9d-9e7d-e6f7f0f0635c" providerId="ADAL" clId="{7220840D-DA39-1A4A-B9B9-9AE2027658C6}" dt="2021-06-02T15:36:21.867" v="2" actId="167"/>
          <ac:spMkLst>
            <pc:docMk/>
            <pc:sldMk cId="2143735832" sldId="259"/>
            <ac:spMk id="9" creationId="{15CFFE0D-FF2B-684C-9B91-59DD7E210FA0}"/>
          </ac:spMkLst>
        </pc:spChg>
      </pc:sldChg>
      <pc:sldChg chg="modSp mod">
        <pc:chgData name="Sadler, Troy Dow" userId="a69ab162-2e39-4c9d-9e7d-e6f7f0f0635c" providerId="ADAL" clId="{7220840D-DA39-1A4A-B9B9-9AE2027658C6}" dt="2021-06-02T16:20:38.792" v="8" actId="20577"/>
        <pc:sldMkLst>
          <pc:docMk/>
          <pc:sldMk cId="40894722" sldId="260"/>
        </pc:sldMkLst>
        <pc:spChg chg="mod">
          <ac:chgData name="Sadler, Troy Dow" userId="a69ab162-2e39-4c9d-9e7d-e6f7f0f0635c" providerId="ADAL" clId="{7220840D-DA39-1A4A-B9B9-9AE2027658C6}" dt="2021-06-02T16:20:38.792" v="8" actId="20577"/>
          <ac:spMkLst>
            <pc:docMk/>
            <pc:sldMk cId="40894722" sldId="260"/>
            <ac:spMk id="17" creationId="{0CF16B1F-C4C8-2F4A-B264-CC55466B416C}"/>
          </ac:spMkLst>
        </pc:spChg>
      </pc:sldChg>
      <pc:sldChg chg="modSp mod">
        <pc:chgData name="Sadler, Troy Dow" userId="a69ab162-2e39-4c9d-9e7d-e6f7f0f0635c" providerId="ADAL" clId="{7220840D-DA39-1A4A-B9B9-9AE2027658C6}" dt="2021-06-02T15:55:28.158" v="4" actId="14100"/>
        <pc:sldMkLst>
          <pc:docMk/>
          <pc:sldMk cId="1616347508" sldId="261"/>
        </pc:sldMkLst>
        <pc:spChg chg="mod">
          <ac:chgData name="Sadler, Troy Dow" userId="a69ab162-2e39-4c9d-9e7d-e6f7f0f0635c" providerId="ADAL" clId="{7220840D-DA39-1A4A-B9B9-9AE2027658C6}" dt="2021-06-02T15:55:28.158" v="4" actId="14100"/>
          <ac:spMkLst>
            <pc:docMk/>
            <pc:sldMk cId="1616347508" sldId="261"/>
            <ac:spMk id="4" creationId="{8AC8484D-B9A3-EB42-ACB9-67F8E08E63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00B7-8BA2-6843-9A77-CFA3169C6D97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43F5-A2C5-5C42-8D3D-F1FA03DC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8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00B7-8BA2-6843-9A77-CFA3169C6D97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43F5-A2C5-5C42-8D3D-F1FA03DC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00B7-8BA2-6843-9A77-CFA3169C6D97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43F5-A2C5-5C42-8D3D-F1FA03DC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9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00B7-8BA2-6843-9A77-CFA3169C6D97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43F5-A2C5-5C42-8D3D-F1FA03DC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4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00B7-8BA2-6843-9A77-CFA3169C6D97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43F5-A2C5-5C42-8D3D-F1FA03DC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3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00B7-8BA2-6843-9A77-CFA3169C6D97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43F5-A2C5-5C42-8D3D-F1FA03DC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00B7-8BA2-6843-9A77-CFA3169C6D97}" type="datetimeFigureOut">
              <a:rPr lang="en-US" smtClean="0"/>
              <a:t>6/2/21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43F5-A2C5-5C42-8D3D-F1FA03DC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2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00B7-8BA2-6843-9A77-CFA3169C6D97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43F5-A2C5-5C42-8D3D-F1FA03DC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00B7-8BA2-6843-9A77-CFA3169C6D97}" type="datetimeFigureOut">
              <a:rPr lang="en-US" smtClean="0"/>
              <a:t>6/2/21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43F5-A2C5-5C42-8D3D-F1FA03DC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2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00B7-8BA2-6843-9A77-CFA3169C6D97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43F5-A2C5-5C42-8D3D-F1FA03DC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9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00B7-8BA2-6843-9A77-CFA3169C6D97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43F5-A2C5-5C42-8D3D-F1FA03DC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2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000B7-8BA2-6843-9A77-CFA3169C6D97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943F5-A2C5-5C42-8D3D-F1FA03DC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9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COVID-19_drug_repurposing_research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%2Fs11191-021-00206-1" TargetMode="External"/><Relationship Id="rId7" Type="http://schemas.openxmlformats.org/officeDocument/2006/relationships/image" Target="../media/image2.emf"/><Relationship Id="rId2" Type="http://schemas.openxmlformats.org/officeDocument/2006/relationships/hyperlink" Target="https://www.learntechlib.org/p/216087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epiclearning.web.unc.edu/covid/" TargetMode="External"/><Relationship Id="rId4" Type="http://schemas.openxmlformats.org/officeDocument/2006/relationships/hyperlink" Target="https://epiclearning.web.unc.edu/wp-content/uploads/sites/22528/2021/04/REESE_summary-AERA_sym202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A54528-DC37-614D-BBF2-70DE97CD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3916396"/>
            <a:ext cx="11401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3D655-9EA3-2E42-A9F2-381A15673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44" y="3916395"/>
            <a:ext cx="663491" cy="742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2FCB8-F00D-7B4C-8BD2-BBBA29BB59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9608" y="3844106"/>
            <a:ext cx="816245" cy="7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40CC2F7-DB4B-D94D-9FF0-9764535E71C5}"/>
              </a:ext>
            </a:extLst>
          </p:cNvPr>
          <p:cNvSpPr txBox="1">
            <a:spLocks/>
          </p:cNvSpPr>
          <p:nvPr/>
        </p:nvSpPr>
        <p:spPr>
          <a:xfrm>
            <a:off x="4222802" y="441962"/>
            <a:ext cx="4715458" cy="1816157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Project Goals</a:t>
            </a:r>
          </a:p>
          <a:p>
            <a:pPr marL="342900" indent="-342900" algn="l">
              <a:buAutoNum type="arabicPeriod"/>
            </a:pPr>
            <a:r>
              <a:rPr lang="en-US" sz="1400" dirty="0"/>
              <a:t>Collaborate with high school science teachers to create &amp; enact COVID-related curriculum materials.</a:t>
            </a:r>
          </a:p>
          <a:p>
            <a:pPr marL="342900" indent="-342900" algn="l">
              <a:buAutoNum type="arabicPeriod"/>
            </a:pPr>
            <a:r>
              <a:rPr lang="en-US" sz="1400" dirty="0"/>
              <a:t>Study how teachers enact COVID-related materials  </a:t>
            </a:r>
          </a:p>
          <a:p>
            <a:pPr marL="342900" indent="-342900" algn="l">
              <a:buAutoNum type="arabicPeriod"/>
            </a:pPr>
            <a:r>
              <a:rPr lang="en-US" sz="1400" dirty="0"/>
              <a:t>Study student interests, perceptions of their learning needs, and strategies for information seeking &amp; evaluation in the midst of a pandemic.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154D98D-4804-0343-BDFA-444E79BF941E}"/>
              </a:ext>
            </a:extLst>
          </p:cNvPr>
          <p:cNvSpPr txBox="1">
            <a:spLocks/>
          </p:cNvSpPr>
          <p:nvPr/>
        </p:nvSpPr>
        <p:spPr>
          <a:xfrm>
            <a:off x="3412078" y="2571750"/>
            <a:ext cx="5731922" cy="2454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Underlying Assumptions</a:t>
            </a:r>
          </a:p>
          <a:p>
            <a:pPr algn="l"/>
            <a:r>
              <a:rPr lang="en-US" sz="1400" dirty="0"/>
              <a:t>The COVID-19 pandemic offers an example of why </a:t>
            </a:r>
            <a:r>
              <a:rPr lang="en-US" sz="1400" i="1" dirty="0"/>
              <a:t>scientific literacy</a:t>
            </a:r>
            <a:r>
              <a:rPr lang="en-US" sz="1400" dirty="0"/>
              <a:t> is so critical.</a:t>
            </a:r>
          </a:p>
          <a:p>
            <a:pPr algn="l"/>
            <a:r>
              <a:rPr lang="en-US" sz="1400" dirty="0"/>
              <a:t>We contend that science classrooms should be spaces in which learners explore complex issues, like pandemics, and how science can be used to inform societal solutions and personal decision-making.</a:t>
            </a:r>
          </a:p>
          <a:p>
            <a:pPr algn="l"/>
            <a:r>
              <a:rPr lang="en-US" sz="1400" dirty="0"/>
              <a:t>However, issues-based teaching is challenging. Science teachers often struggle with the emerging nature of the science, limited curriculum materials, connections between science and social dimensions.</a:t>
            </a:r>
          </a:p>
        </p:txBody>
      </p:sp>
      <p:pic>
        <p:nvPicPr>
          <p:cNvPr id="12" name="Picture 11" descr="A picture containing cake, decorated, colorful, close&#10;&#10;Description automatically generated">
            <a:extLst>
              <a:ext uri="{FF2B5EF4-FFF2-40B4-BE49-F238E27FC236}">
                <a16:creationId xmlns:a16="http://schemas.microsoft.com/office/drawing/2014/main" id="{56E4A3C4-F422-BA44-9304-27FD5045CB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5740" y="103423"/>
            <a:ext cx="3441701" cy="345604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4F4489E-A782-EF45-AD49-25151284D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50540"/>
            <a:ext cx="4068423" cy="1054585"/>
          </a:xfrm>
          <a:solidFill>
            <a:schemeClr val="bg1">
              <a:alpha val="79807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RAPID-Responding to an Emerging Epidemic through Science Education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epiclearning.web.unc.edu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/covid/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5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50CA-B3F2-E04E-B731-409D95A9E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475" y="183407"/>
            <a:ext cx="5308641" cy="437540"/>
          </a:xfrm>
        </p:spPr>
        <p:txBody>
          <a:bodyPr>
            <a:normAutofit/>
          </a:bodyPr>
          <a:lstStyle/>
          <a:p>
            <a:r>
              <a:rPr lang="en-US" sz="1800" b="1" dirty="0"/>
              <a:t>Project Goal 1: Curriculum Development &amp; Enactment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482054E-6CAC-344D-A7AF-720C20E08963}"/>
              </a:ext>
            </a:extLst>
          </p:cNvPr>
          <p:cNvSpPr/>
          <p:nvPr/>
        </p:nvSpPr>
        <p:spPr>
          <a:xfrm>
            <a:off x="210029" y="782180"/>
            <a:ext cx="4718232" cy="19328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EC4C3-3BEE-874D-82CC-6B98897D1384}"/>
              </a:ext>
            </a:extLst>
          </p:cNvPr>
          <p:cNvSpPr txBox="1"/>
          <p:nvPr/>
        </p:nvSpPr>
        <p:spPr>
          <a:xfrm>
            <a:off x="272387" y="844292"/>
            <a:ext cx="22150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Engaging with Scientific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Modeling viral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Simulating infection curves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Mapping causal factors within the pandemic system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3CF98C-3784-CC48-BCA6-9EAD0FFB98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b="-86"/>
          <a:stretch/>
        </p:blipFill>
        <p:spPr bwMode="auto">
          <a:xfrm>
            <a:off x="2379730" y="914709"/>
            <a:ext cx="2351636" cy="16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008F122-77C5-D94D-977B-39D682EC0AF4}"/>
              </a:ext>
            </a:extLst>
          </p:cNvPr>
          <p:cNvSpPr/>
          <p:nvPr/>
        </p:nvSpPr>
        <p:spPr>
          <a:xfrm>
            <a:off x="4592769" y="2804403"/>
            <a:ext cx="4278844" cy="19328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6055A3-AC4E-AC44-A3AD-CC416018CB04}"/>
              </a:ext>
            </a:extLst>
          </p:cNvPr>
          <p:cNvSpPr txBox="1"/>
          <p:nvPr/>
        </p:nvSpPr>
        <p:spPr>
          <a:xfrm>
            <a:off x="7012729" y="2847517"/>
            <a:ext cx="18588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Understanding Key Science Ideas to Explain the 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Why handwashing stops viral spread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Exploring the effectiveness of masks</a:t>
            </a:r>
          </a:p>
          <a:p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CA4F102-CA0C-3043-AEF1-212F22614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66" y="3049932"/>
            <a:ext cx="2215099" cy="147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71A41FB-211D-5F4A-BD34-2E764AAD22F2}"/>
              </a:ext>
            </a:extLst>
          </p:cNvPr>
          <p:cNvSpPr/>
          <p:nvPr/>
        </p:nvSpPr>
        <p:spPr>
          <a:xfrm>
            <a:off x="210028" y="2810672"/>
            <a:ext cx="4278845" cy="1880081"/>
          </a:xfrm>
          <a:prstGeom prst="roundRect">
            <a:avLst/>
          </a:prstGeom>
          <a:solidFill>
            <a:srgbClr val="F0DD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51E8AC-3676-2148-AC5A-F86049002B52}"/>
              </a:ext>
            </a:extLst>
          </p:cNvPr>
          <p:cNvSpPr txBox="1"/>
          <p:nvPr/>
        </p:nvSpPr>
        <p:spPr>
          <a:xfrm>
            <a:off x="2006437" y="2879162"/>
            <a:ext cx="24708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92C99"/>
                </a:solidFill>
              </a:rPr>
              <a:t>Exploring the Socio-political dimensions of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National responses to the 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Creating a policy for my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Social vulnerabilities associated w/ COVID</a:t>
            </a:r>
          </a:p>
          <a:p>
            <a:endParaRPr lang="en-US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A076E158-02C6-E348-9BC1-8CB8422A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49" y="3063677"/>
            <a:ext cx="1665846" cy="137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FC5D54-1354-0C45-B43E-B2C12576E3E2}"/>
              </a:ext>
            </a:extLst>
          </p:cNvPr>
          <p:cNvSpPr/>
          <p:nvPr/>
        </p:nvSpPr>
        <p:spPr>
          <a:xfrm>
            <a:off x="5044082" y="760300"/>
            <a:ext cx="3827530" cy="19547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2324A-42E8-0E4A-AAAC-113CC9E4B0BA}"/>
              </a:ext>
            </a:extLst>
          </p:cNvPr>
          <p:cNvSpPr txBox="1"/>
          <p:nvPr/>
        </p:nvSpPr>
        <p:spPr>
          <a:xfrm>
            <a:off x="5098964" y="977565"/>
            <a:ext cx="2096787" cy="171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Media &amp; Information Literacy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Tools &amp; heuristics for assessing information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Creating media </a:t>
            </a:r>
          </a:p>
          <a:p>
            <a:endParaRPr lang="en-US" dirty="0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AFD00817-2D78-124D-BD08-61168DF6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73" y="874855"/>
            <a:ext cx="1310656" cy="17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E6BEA2B-41C9-AD4C-BFFA-557B1776320E}"/>
              </a:ext>
            </a:extLst>
          </p:cNvPr>
          <p:cNvSpPr txBox="1">
            <a:spLocks/>
          </p:cNvSpPr>
          <p:nvPr/>
        </p:nvSpPr>
        <p:spPr>
          <a:xfrm>
            <a:off x="1233546" y="4690753"/>
            <a:ext cx="7730836" cy="7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Learning activities available: 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n-US" sz="3500" dirty="0" err="1">
                <a:solidFill>
                  <a:schemeClr val="accent1">
                    <a:lumMod val="75000"/>
                  </a:schemeClr>
                </a:solidFill>
              </a:rPr>
              <a:t>epiclearning.web.unc.edu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/covid/</a:t>
            </a:r>
          </a:p>
          <a:p>
            <a:endParaRPr lang="en-US" sz="1400" dirty="0"/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001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CFFE0D-FF2B-684C-9B91-59DD7E210FA0}"/>
              </a:ext>
            </a:extLst>
          </p:cNvPr>
          <p:cNvSpPr/>
          <p:nvPr/>
        </p:nvSpPr>
        <p:spPr>
          <a:xfrm>
            <a:off x="99273" y="575028"/>
            <a:ext cx="6242150" cy="25140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135003-0C46-FD49-81B0-9A6EE679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78" y="149098"/>
            <a:ext cx="4078444" cy="481611"/>
          </a:xfrm>
        </p:spPr>
        <p:txBody>
          <a:bodyPr>
            <a:normAutofit/>
          </a:bodyPr>
          <a:lstStyle/>
          <a:p>
            <a:r>
              <a:rPr lang="en-US" sz="1800" b="1" dirty="0"/>
              <a:t>Project Goal 2: Teacher Focused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C93C0-C76F-A94A-AF4D-EC33BBE29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9070" y="751582"/>
            <a:ext cx="5943600" cy="218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1A905-8016-0441-81B1-0F371C62E703}"/>
              </a:ext>
            </a:extLst>
          </p:cNvPr>
          <p:cNvSpPr txBox="1"/>
          <p:nvPr/>
        </p:nvSpPr>
        <p:spPr>
          <a:xfrm>
            <a:off x="4732250" y="1058952"/>
            <a:ext cx="90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Project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Iterations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86115C-473C-8D4B-B4C9-EF0F535350AB}"/>
              </a:ext>
            </a:extLst>
          </p:cNvPr>
          <p:cNvSpPr txBox="1"/>
          <p:nvPr/>
        </p:nvSpPr>
        <p:spPr>
          <a:xfrm>
            <a:off x="6341423" y="904657"/>
            <a:ext cx="2695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Data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Field notes from PD &amp; Co-design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Teacher interviews (after PD; after enactment)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Instructional 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Artifacts: teacher design products &amp; student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B1D71-049E-634A-9065-111D6AB52C8B}"/>
              </a:ext>
            </a:extLst>
          </p:cNvPr>
          <p:cNvSpPr txBox="1"/>
          <p:nvPr/>
        </p:nvSpPr>
        <p:spPr>
          <a:xfrm>
            <a:off x="279070" y="3068885"/>
            <a:ext cx="8639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Key Findings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*a</a:t>
            </a:r>
            <a:r>
              <a:rPr lang="en-US" sz="1400" dirty="0"/>
              <a:t>: Teachers were concerned with the potential mental health impacts associated with teaching about COVID-19     </a:t>
            </a:r>
          </a:p>
          <a:p>
            <a:r>
              <a:rPr lang="en-US" sz="1400" dirty="0"/>
              <a:t>        in the midst of the pandemic. Addressed through discussions with a pediatric psychologist.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*a</a:t>
            </a:r>
            <a:r>
              <a:rPr lang="en-US" sz="1400" dirty="0"/>
              <a:t>: Teachers struggled to align COVID-themed instruction with NGSS. Resolved by focusing on scientific modeling </a:t>
            </a:r>
          </a:p>
          <a:p>
            <a:r>
              <a:rPr lang="en-US" sz="1400" dirty="0"/>
              <a:t>        and characteristics of life (a required unit in existing curriculum).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*b</a:t>
            </a:r>
            <a:r>
              <a:rPr lang="en-US" sz="1400" dirty="0"/>
              <a:t>: District policies around re-opening had an out-sized impact on teachers’ abilities to enact the curriculum as  </a:t>
            </a:r>
          </a:p>
          <a:p>
            <a:r>
              <a:rPr lang="en-US" sz="1400" dirty="0"/>
              <a:t>        they saw fit.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*c</a:t>
            </a:r>
            <a:r>
              <a:rPr lang="en-US" sz="1400" dirty="0"/>
              <a:t>: Teachers modified the COVID-19 materials based on the needs of their student populations and constraints </a:t>
            </a:r>
          </a:p>
          <a:p>
            <a:r>
              <a:rPr lang="en-US" sz="1400" dirty="0"/>
              <a:t>       associated with online and hybrid instruction.</a:t>
            </a:r>
          </a:p>
        </p:txBody>
      </p:sp>
    </p:spTree>
    <p:extLst>
      <p:ext uri="{BB962C8B-B14F-4D97-AF65-F5344CB8AC3E}">
        <p14:creationId xmlns:p14="http://schemas.microsoft.com/office/powerpoint/2010/main" val="214373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33EA7D8-2141-A749-BE75-1E9FB94A9A15}"/>
              </a:ext>
            </a:extLst>
          </p:cNvPr>
          <p:cNvSpPr/>
          <p:nvPr/>
        </p:nvSpPr>
        <p:spPr>
          <a:xfrm>
            <a:off x="2980706" y="2185059"/>
            <a:ext cx="3914590" cy="18712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8AAC07A-7167-5C4A-B899-4621490CC6D7}"/>
              </a:ext>
            </a:extLst>
          </p:cNvPr>
          <p:cNvSpPr/>
          <p:nvPr/>
        </p:nvSpPr>
        <p:spPr>
          <a:xfrm>
            <a:off x="99273" y="575027"/>
            <a:ext cx="2838202" cy="34863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FFA106-66AE-8842-9109-F5919BB1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78" y="193433"/>
            <a:ext cx="4078444" cy="481611"/>
          </a:xfrm>
        </p:spPr>
        <p:txBody>
          <a:bodyPr>
            <a:normAutofit/>
          </a:bodyPr>
          <a:lstStyle/>
          <a:p>
            <a:r>
              <a:rPr lang="en-US" sz="1800" b="1" dirty="0"/>
              <a:t>Project Goal 3: Student Focused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C0B30-B9E7-6440-A8A7-07162E8714DC}"/>
              </a:ext>
            </a:extLst>
          </p:cNvPr>
          <p:cNvSpPr txBox="1"/>
          <p:nvPr/>
        </p:nvSpPr>
        <p:spPr>
          <a:xfrm>
            <a:off x="142504" y="792194"/>
            <a:ext cx="28382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/>
              <a:t>Information Sources &amp; Formats</a:t>
            </a:r>
          </a:p>
          <a:p>
            <a:r>
              <a:rPr lang="en-US" sz="1400" dirty="0"/>
              <a:t>Cluster analyses suggest three preference groups for FORMATS    for information about COVID-19:</a:t>
            </a:r>
          </a:p>
          <a:p>
            <a:pPr marL="342900" indent="-342900">
              <a:buAutoNum type="arabicParenR"/>
            </a:pPr>
            <a:r>
              <a:rPr lang="en-US" sz="1400" dirty="0"/>
              <a:t>Online Media</a:t>
            </a:r>
          </a:p>
          <a:p>
            <a:pPr marL="342900" indent="-342900">
              <a:buAutoNum type="arabicParenR"/>
            </a:pPr>
            <a:r>
              <a:rPr lang="en-US" sz="1400" dirty="0"/>
              <a:t>Traditional Media</a:t>
            </a:r>
          </a:p>
          <a:p>
            <a:pPr marL="342900" indent="-342900">
              <a:buAutoNum type="arabicParenR"/>
            </a:pPr>
            <a:r>
              <a:rPr lang="en-US" sz="1400" dirty="0"/>
              <a:t>Low-information Seekers</a:t>
            </a:r>
          </a:p>
          <a:p>
            <a:pPr marL="342900" indent="-342900">
              <a:buAutoNum type="arabicParenR"/>
            </a:pPr>
            <a:endParaRPr lang="en-US" sz="1400" dirty="0"/>
          </a:p>
          <a:p>
            <a:r>
              <a:rPr lang="en-US" sz="1400" dirty="0"/>
              <a:t>Four preference groups for SOURCES of information about COVID-19:</a:t>
            </a:r>
          </a:p>
          <a:p>
            <a:pPr marL="342900" indent="-342900">
              <a:buAutoNum type="arabicParenR"/>
            </a:pPr>
            <a:r>
              <a:rPr lang="en-US" sz="1400" dirty="0"/>
              <a:t>Online Interactions</a:t>
            </a:r>
          </a:p>
          <a:p>
            <a:pPr marL="342900" indent="-342900">
              <a:buAutoNum type="arabicParenR"/>
            </a:pPr>
            <a:r>
              <a:rPr lang="en-US" sz="1400" dirty="0"/>
              <a:t>Personal Relationships</a:t>
            </a:r>
          </a:p>
          <a:p>
            <a:pPr marL="342900" indent="-342900">
              <a:buAutoNum type="arabicParenR"/>
            </a:pPr>
            <a:r>
              <a:rPr lang="en-US" sz="1400" dirty="0"/>
              <a:t>Low Information Seekers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5F069-53C0-1048-B8EB-A26998DE92FA}"/>
              </a:ext>
            </a:extLst>
          </p:cNvPr>
          <p:cNvSpPr txBox="1"/>
          <p:nvPr/>
        </p:nvSpPr>
        <p:spPr>
          <a:xfrm>
            <a:off x="3111334" y="2279348"/>
            <a:ext cx="39544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Media Literacy Strategies</a:t>
            </a:r>
          </a:p>
          <a:p>
            <a:r>
              <a:rPr lang="en-US" sz="1400" dirty="0"/>
              <a:t>Exploratory factor analysis suggest three sets criteria that students rely on for COVID-19 related information–Attending to</a:t>
            </a:r>
          </a:p>
          <a:p>
            <a:pPr marL="342900" indent="-342900">
              <a:buAutoNum type="arabicParenR"/>
            </a:pPr>
            <a:r>
              <a:rPr lang="en-US" sz="1400" dirty="0"/>
              <a:t>Validity of the content</a:t>
            </a:r>
          </a:p>
          <a:p>
            <a:pPr marL="342900" indent="-342900">
              <a:buAutoNum type="arabicParenR"/>
            </a:pPr>
            <a:r>
              <a:rPr lang="en-US" sz="1400" dirty="0"/>
              <a:t>Expertise of the source</a:t>
            </a:r>
          </a:p>
          <a:p>
            <a:pPr marL="342900" indent="-342900">
              <a:buAutoNum type="arabicParenR"/>
            </a:pPr>
            <a:r>
              <a:rPr lang="en-US" sz="1400" dirty="0"/>
              <a:t>Popularity of the source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4C11C-1A07-2449-8399-F20F4167EB74}"/>
              </a:ext>
            </a:extLst>
          </p:cNvPr>
          <p:cNvSpPr txBox="1"/>
          <p:nvPr/>
        </p:nvSpPr>
        <p:spPr>
          <a:xfrm>
            <a:off x="3109668" y="556650"/>
            <a:ext cx="36321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/>
              <a:t>Data Source</a:t>
            </a:r>
          </a:p>
          <a:p>
            <a:r>
              <a:rPr lang="en-US" sz="1400" dirty="0"/>
              <a:t>Student Survey (n=240)–sections on </a:t>
            </a:r>
          </a:p>
          <a:p>
            <a:r>
              <a:rPr lang="en-US" sz="1400" dirty="0"/>
              <a:t>1) Preferences for information sources and </a:t>
            </a:r>
          </a:p>
          <a:p>
            <a:r>
              <a:rPr lang="en-US" sz="1400" dirty="0"/>
              <a:t>     formats (Likert)</a:t>
            </a:r>
          </a:p>
          <a:p>
            <a:r>
              <a:rPr lang="en-US" sz="1400" dirty="0"/>
              <a:t>2) Media literacy strategies (Likert)</a:t>
            </a:r>
          </a:p>
          <a:p>
            <a:r>
              <a:rPr lang="en-US" sz="1400" dirty="0"/>
              <a:t>3) Interest &amp; perceptions of importance (Likert)</a:t>
            </a:r>
          </a:p>
          <a:p>
            <a:r>
              <a:rPr lang="en-US" sz="1400" dirty="0"/>
              <a:t>4) Concerns &amp; impacts (open-ended)</a:t>
            </a:r>
          </a:p>
          <a:p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A6CF99-AFF4-BC4A-98B3-661F25322755}"/>
              </a:ext>
            </a:extLst>
          </p:cNvPr>
          <p:cNvSpPr/>
          <p:nvPr/>
        </p:nvSpPr>
        <p:spPr>
          <a:xfrm>
            <a:off x="6938527" y="556647"/>
            <a:ext cx="2106199" cy="4399401"/>
          </a:xfrm>
          <a:prstGeom prst="roundRect">
            <a:avLst/>
          </a:prstGeom>
          <a:solidFill>
            <a:srgbClr val="F0DD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F9D470-57C7-1C43-9328-48C98E480532}"/>
              </a:ext>
            </a:extLst>
          </p:cNvPr>
          <p:cNvSpPr txBox="1"/>
          <p:nvPr/>
        </p:nvSpPr>
        <p:spPr>
          <a:xfrm>
            <a:off x="7067484" y="678910"/>
            <a:ext cx="19340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Interest &amp; Perceptions of Importance</a:t>
            </a:r>
          </a:p>
          <a:p>
            <a:endParaRPr lang="en-US" sz="1400" b="1" dirty="0"/>
          </a:p>
          <a:p>
            <a:r>
              <a:rPr lang="en-US" sz="1400" dirty="0"/>
              <a:t>Rasch analysis suggests the following priorities for learning &amp; information seeking about COVID-19</a:t>
            </a:r>
          </a:p>
          <a:p>
            <a:endParaRPr lang="en-US" sz="1400" dirty="0"/>
          </a:p>
          <a:p>
            <a:pPr algn="ctr"/>
            <a:r>
              <a:rPr lang="en-US" sz="1400" u="sng" dirty="0"/>
              <a:t>Top priority</a:t>
            </a:r>
            <a:r>
              <a:rPr lang="en-US" sz="1400" dirty="0"/>
              <a:t>: Self Protection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Preventing Spread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Social Impacts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u="sng" dirty="0"/>
              <a:t>Low Priority</a:t>
            </a:r>
            <a:r>
              <a:rPr lang="en-US" sz="1400" dirty="0"/>
              <a:t>: Biology of the Virus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2832C8-6D51-D647-B4B6-5A7A56CDE399}"/>
              </a:ext>
            </a:extLst>
          </p:cNvPr>
          <p:cNvCxnSpPr/>
          <p:nvPr/>
        </p:nvCxnSpPr>
        <p:spPr>
          <a:xfrm>
            <a:off x="2248704" y="4056348"/>
            <a:ext cx="568148" cy="301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4AFC9F-473D-A84C-ADF1-D555D3A50BD0}"/>
              </a:ext>
            </a:extLst>
          </p:cNvPr>
          <p:cNvCxnSpPr>
            <a:cxnSpLocks/>
          </p:cNvCxnSpPr>
          <p:nvPr/>
        </p:nvCxnSpPr>
        <p:spPr>
          <a:xfrm flipH="1">
            <a:off x="2816852" y="4059856"/>
            <a:ext cx="537725" cy="298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CF16B1F-C4C8-2F4A-B264-CC55466B416C}"/>
              </a:ext>
            </a:extLst>
          </p:cNvPr>
          <p:cNvSpPr txBox="1"/>
          <p:nvPr/>
        </p:nvSpPr>
        <p:spPr>
          <a:xfrm>
            <a:off x="522514" y="4310722"/>
            <a:ext cx="5415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Preference clusters (information sources &amp; formats) were associated with unique patterns for media literacy strategies; e.g., Low Information Seekers are less likely than others to check for expertise of the source. </a:t>
            </a:r>
          </a:p>
        </p:txBody>
      </p:sp>
    </p:spTree>
    <p:extLst>
      <p:ext uri="{BB962C8B-B14F-4D97-AF65-F5344CB8AC3E}">
        <p14:creationId xmlns:p14="http://schemas.microsoft.com/office/powerpoint/2010/main" val="4089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E5487C-E816-6746-8C16-D4863CA0480D}"/>
              </a:ext>
            </a:extLst>
          </p:cNvPr>
          <p:cNvSpPr txBox="1"/>
          <p:nvPr/>
        </p:nvSpPr>
        <p:spPr>
          <a:xfrm>
            <a:off x="552308" y="437420"/>
            <a:ext cx="80393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Project Papers:</a:t>
            </a:r>
          </a:p>
          <a:p>
            <a:r>
              <a:rPr lang="en-US" sz="1400" dirty="0"/>
              <a:t>Sadler, T. D., Friedrichsen, P., </a:t>
            </a:r>
            <a:r>
              <a:rPr lang="en-US" sz="1400" dirty="0" err="1"/>
              <a:t>Zangori</a:t>
            </a:r>
            <a:r>
              <a:rPr lang="en-US" sz="1400" dirty="0"/>
              <a:t>, L., &amp; </a:t>
            </a:r>
            <a:r>
              <a:rPr lang="en-US" sz="1400" dirty="0" err="1"/>
              <a:t>Ke</a:t>
            </a:r>
            <a:r>
              <a:rPr lang="en-US" sz="1400" dirty="0"/>
              <a:t>, L. (2020). Technology-supported professional development for collaborative design of COVID-19 instructional materials. </a:t>
            </a:r>
            <a:r>
              <a:rPr lang="en-US" sz="1400" i="1" dirty="0"/>
              <a:t>Journal of Technology and Teacher Education, 28</a:t>
            </a:r>
            <a:r>
              <a:rPr lang="en-US" sz="1400" dirty="0"/>
              <a:t>, 171-177. </a:t>
            </a:r>
            <a:r>
              <a:rPr lang="en-US" sz="1400" dirty="0">
                <a:hlinkClick r:id="rId2"/>
              </a:rPr>
              <a:t>https://www.learntechlib.org/p/216087/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Ke</a:t>
            </a:r>
            <a:r>
              <a:rPr lang="en-US" sz="1400" dirty="0"/>
              <a:t>, L., Sadler, T. D., </a:t>
            </a:r>
            <a:r>
              <a:rPr lang="en-US" sz="1400" dirty="0" err="1"/>
              <a:t>Zangori</a:t>
            </a:r>
            <a:r>
              <a:rPr lang="en-US" sz="1400" dirty="0"/>
              <a:t>, L., &amp; Friedrichsen, P. (in press). Developing and using multiple models to promote scientific literacy in the context of socio-scientific issues. </a:t>
            </a:r>
            <a:r>
              <a:rPr lang="en-US" sz="1400" i="1" dirty="0"/>
              <a:t>Science &amp; Education</a:t>
            </a:r>
            <a:r>
              <a:rPr lang="en-US" sz="1400" dirty="0"/>
              <a:t>. DOI: 10.1007/s11191-021-00206-1 </a:t>
            </a:r>
            <a:r>
              <a:rPr lang="en-US" sz="1400" dirty="0">
                <a:hlinkClick r:id="rId3"/>
              </a:rPr>
              <a:t>https://link.springer.com/article/10.1007%2Fs11191-021-00206-1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Sadler, T. D., Friedrichsen, P., </a:t>
            </a:r>
            <a:r>
              <a:rPr lang="en-US" sz="1400" dirty="0" err="1"/>
              <a:t>Zangori</a:t>
            </a:r>
            <a:r>
              <a:rPr lang="en-US" sz="1400" dirty="0"/>
              <a:t>, L., &amp; </a:t>
            </a:r>
            <a:r>
              <a:rPr lang="en-US" sz="1400" dirty="0" err="1"/>
              <a:t>Ke</a:t>
            </a:r>
            <a:r>
              <a:rPr lang="en-US" sz="1400" dirty="0"/>
              <a:t>, L. (2021). </a:t>
            </a:r>
            <a:r>
              <a:rPr lang="en-US" sz="1400" i="1" dirty="0"/>
              <a:t>Responding to an emerging epidemic through science education (REESE): Project highlights spring 2021</a:t>
            </a:r>
            <a:r>
              <a:rPr lang="en-US" sz="1400" dirty="0"/>
              <a:t>. Chapel Hill, NC: University of North Carolina (9 pp.). (</a:t>
            </a:r>
            <a:r>
              <a:rPr lang="en-US" sz="1400" u="sng" dirty="0">
                <a:hlinkClick r:id="rId4"/>
              </a:rPr>
              <a:t>REESE_summary-AERA_sym2021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r>
              <a:rPr lang="en-US" sz="1400" b="1" u="sng" dirty="0"/>
              <a:t>Project Website: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https://epiclearning.web.unc.edu/covid/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b="1" u="sng" dirty="0"/>
              <a:t>Project Video:</a:t>
            </a:r>
          </a:p>
          <a:p>
            <a:r>
              <a:rPr lang="en-US" sz="1400" u="sng" dirty="0"/>
              <a:t>https://stemforall2021.videohall.com/presentations/2183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400" b="1" u="sng" dirty="0"/>
          </a:p>
          <a:p>
            <a:endParaRPr lang="en-US" sz="1400" dirty="0"/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BD1D9F-1DE5-C74F-8381-A4D41D0B6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902" y="3477984"/>
            <a:ext cx="11401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1F609-D7C9-C24B-B119-3C5BFF538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8746" y="3477984"/>
            <a:ext cx="663491" cy="7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5A07-5D0A-5E42-AF63-55D3D8D8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557225"/>
            <a:ext cx="2238499" cy="22650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Principal Investigators: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Troy Sadler, UNC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Pat Friedrichsen, MU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Laura </a:t>
            </a:r>
            <a:r>
              <a:rPr lang="en-US" sz="1400" dirty="0" err="1"/>
              <a:t>Zangori</a:t>
            </a:r>
            <a:r>
              <a:rPr lang="en-US" sz="1400" dirty="0"/>
              <a:t>, MU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Postdoctoral Researcher: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Li </a:t>
            </a:r>
            <a:r>
              <a:rPr lang="en-US" sz="1400" dirty="0" err="1"/>
              <a:t>Ke</a:t>
            </a:r>
            <a:r>
              <a:rPr lang="en-US" sz="1400" dirty="0"/>
              <a:t>, UNC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C8484D-B9A3-EB42-ACB9-67F8E08E63D9}"/>
              </a:ext>
            </a:extLst>
          </p:cNvPr>
          <p:cNvSpPr/>
          <p:nvPr/>
        </p:nvSpPr>
        <p:spPr>
          <a:xfrm>
            <a:off x="6941459" y="536998"/>
            <a:ext cx="19937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Graduate Student Contributors: </a:t>
            </a:r>
          </a:p>
          <a:p>
            <a:r>
              <a:rPr lang="en-US" sz="1400" dirty="0"/>
              <a:t>Jamie Elsner</a:t>
            </a:r>
          </a:p>
          <a:p>
            <a:r>
              <a:rPr lang="en-US" sz="1400" dirty="0"/>
              <a:t>Eric Kirk</a:t>
            </a:r>
          </a:p>
          <a:p>
            <a:r>
              <a:rPr lang="en-US" sz="1400" dirty="0"/>
              <a:t>Tanner </a:t>
            </a:r>
            <a:r>
              <a:rPr lang="en-US" sz="1400" dirty="0" err="1"/>
              <a:t>Oertli</a:t>
            </a:r>
            <a:endParaRPr lang="en-US" sz="1400" dirty="0"/>
          </a:p>
          <a:p>
            <a:r>
              <a:rPr lang="en-US" sz="1400" dirty="0"/>
              <a:t>Rebecca Rawson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CE6A54-688D-134A-A01D-CA659AB2A876}"/>
              </a:ext>
            </a:extLst>
          </p:cNvPr>
          <p:cNvSpPr txBox="1"/>
          <p:nvPr/>
        </p:nvSpPr>
        <p:spPr>
          <a:xfrm>
            <a:off x="4572000" y="1921993"/>
            <a:ext cx="4363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Special thanks to the teachers </a:t>
            </a:r>
            <a:r>
              <a:rPr lang="en-US" sz="1400" dirty="0"/>
              <a:t>who partnered with us to co-design and enact ambitious curriculum under unprecedented conditions.</a:t>
            </a:r>
          </a:p>
          <a:p>
            <a:r>
              <a:rPr lang="en-US" sz="1400" dirty="0"/>
              <a:t>Sarah Apple				Dan Miller</a:t>
            </a:r>
          </a:p>
          <a:p>
            <a:r>
              <a:rPr lang="en-US" sz="1400" dirty="0"/>
              <a:t>Susanna </a:t>
            </a:r>
            <a:r>
              <a:rPr lang="en-US" sz="1400" dirty="0" err="1"/>
              <a:t>Barchak</a:t>
            </a:r>
            <a:r>
              <a:rPr lang="en-US" sz="1400" dirty="0"/>
              <a:t>			Abigail </a:t>
            </a:r>
            <a:r>
              <a:rPr lang="en-US" sz="1400" dirty="0" err="1"/>
              <a:t>Nahlik</a:t>
            </a:r>
            <a:endParaRPr lang="en-US" sz="1400" dirty="0"/>
          </a:p>
          <a:p>
            <a:r>
              <a:rPr lang="en-US" sz="1400" dirty="0"/>
              <a:t>Christy Darter			Jessica </a:t>
            </a:r>
            <a:r>
              <a:rPr lang="en-US" sz="1400" dirty="0" err="1"/>
              <a:t>Platto</a:t>
            </a:r>
            <a:endParaRPr lang="en-US" sz="1400" dirty="0"/>
          </a:p>
          <a:p>
            <a:r>
              <a:rPr lang="en-US" sz="1400" dirty="0"/>
              <a:t>Clayton </a:t>
            </a:r>
            <a:r>
              <a:rPr lang="en-US" sz="1400" dirty="0" err="1"/>
              <a:t>Elmy</a:t>
            </a:r>
            <a:r>
              <a:rPr lang="en-US" sz="1400" dirty="0"/>
              <a:t>			Jordan </a:t>
            </a:r>
            <a:r>
              <a:rPr lang="en-US" sz="1400" dirty="0" err="1"/>
              <a:t>Rockett</a:t>
            </a:r>
            <a:endParaRPr lang="en-US" sz="1400" dirty="0"/>
          </a:p>
          <a:p>
            <a:r>
              <a:rPr lang="en-US" sz="1400" dirty="0"/>
              <a:t>Andrew </a:t>
            </a:r>
            <a:r>
              <a:rPr lang="en-US" sz="1400" dirty="0" err="1"/>
              <a:t>Kinslow</a:t>
            </a:r>
            <a:r>
              <a:rPr lang="en-US" sz="1400" dirty="0"/>
              <a:t>			Brandon Wagner</a:t>
            </a:r>
          </a:p>
          <a:p>
            <a:r>
              <a:rPr lang="en-US" sz="1400" dirty="0"/>
              <a:t>Rhiannon </a:t>
            </a:r>
            <a:r>
              <a:rPr lang="en-US" sz="1400" dirty="0" err="1"/>
              <a:t>Mckee</a:t>
            </a:r>
            <a:r>
              <a:rPr lang="en-US" sz="1400" dirty="0"/>
              <a:t>			Melissa Wessel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D6FB5F-DB35-6249-87D6-BBF853DBB643}"/>
              </a:ext>
            </a:extLst>
          </p:cNvPr>
          <p:cNvSpPr/>
          <p:nvPr/>
        </p:nvSpPr>
        <p:spPr>
          <a:xfrm>
            <a:off x="418409" y="4151418"/>
            <a:ext cx="75447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 algn="r">
              <a:buNone/>
            </a:pPr>
            <a:r>
              <a:rPr lang="en-US" sz="1400" dirty="0"/>
              <a:t>This work was supported </a:t>
            </a:r>
            <a:r>
              <a:rPr lang="en-US" altLang="zh-CN" sz="1400" dirty="0"/>
              <a:t>by</a:t>
            </a:r>
            <a:r>
              <a:rPr lang="zh-CN" altLang="en-US" sz="1400" dirty="0"/>
              <a:t> </a:t>
            </a:r>
            <a:r>
              <a:rPr lang="en-US" altLang="zh-CN" sz="1400" dirty="0"/>
              <a:t>National</a:t>
            </a:r>
            <a:r>
              <a:rPr lang="zh-CN" altLang="en-US" sz="1400" dirty="0"/>
              <a:t> </a:t>
            </a:r>
            <a:r>
              <a:rPr lang="en-US" altLang="zh-CN" sz="1400" dirty="0"/>
              <a:t>Science</a:t>
            </a:r>
            <a:r>
              <a:rPr lang="zh-CN" altLang="en-US" sz="1400" dirty="0"/>
              <a:t> </a:t>
            </a:r>
            <a:r>
              <a:rPr lang="en-US" altLang="zh-CN" sz="1400" dirty="0"/>
              <a:t>Foundation</a:t>
            </a:r>
            <a:r>
              <a:rPr lang="zh-CN" altLang="en-US" sz="1400" dirty="0"/>
              <a:t> </a:t>
            </a:r>
            <a:r>
              <a:rPr lang="en-US" altLang="zh-CN" sz="1400" dirty="0"/>
              <a:t>under</a:t>
            </a:r>
            <a:r>
              <a:rPr lang="zh-CN" altLang="en-US" sz="1400" dirty="0"/>
              <a:t> </a:t>
            </a:r>
            <a:r>
              <a:rPr lang="en-US" altLang="zh-CN" sz="1400" dirty="0"/>
              <a:t>g</a:t>
            </a:r>
            <a:r>
              <a:rPr lang="en-US" sz="1400" dirty="0"/>
              <a:t>rant No. 2023088 –</a:t>
            </a:r>
            <a:r>
              <a:rPr lang="en-US" sz="1400" i="1" dirty="0"/>
              <a:t> RAPID: Responding to and Emerging Epidemic through Science Education </a:t>
            </a:r>
            <a:r>
              <a:rPr lang="en-US" sz="1400" dirty="0"/>
              <a:t>(REESE). Ideas expressed in this material are those of the authors and do not necessarily reflect the views of the NSF.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534FC-865D-D74E-856C-45817141A4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3147" y="3991388"/>
            <a:ext cx="922619" cy="89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2F764FFD-9D59-3E4B-AAA1-7FAF40E1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9" y="1020199"/>
            <a:ext cx="4022632" cy="22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47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943</Words>
  <Application>Microsoft Macintosh PowerPoint</Application>
  <PresentationFormat>On-screen Show (16:9)</PresentationFormat>
  <Paragraphs>113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Project Goal 1: Curriculum Development &amp; Enactment</vt:lpstr>
      <vt:lpstr>Project Goal 2: Teacher Focused Research</vt:lpstr>
      <vt:lpstr>Project Goal 3: Student Focused Research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Sadler, Troy Dow</dc:creator>
  <cp:lastModifiedBy>Sadler, Troy Dow</cp:lastModifiedBy>
  <cp:revision>4</cp:revision>
  <dcterms:created xsi:type="dcterms:W3CDTF">2021-06-01T14:09:00Z</dcterms:created>
  <dcterms:modified xsi:type="dcterms:W3CDTF">2021-06-02T18:15:40Z</dcterms:modified>
</cp:coreProperties>
</file>