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384" r:id="rId2"/>
    <p:sldId id="391" r:id="rId3"/>
    <p:sldId id="436" r:id="rId4"/>
    <p:sldId id="433" r:id="rId5"/>
    <p:sldId id="435" r:id="rId6"/>
    <p:sldId id="438" r:id="rId7"/>
    <p:sldId id="392" r:id="rId8"/>
    <p:sldId id="361" r:id="rId9"/>
    <p:sldId id="393" r:id="rId10"/>
    <p:sldId id="416" r:id="rId11"/>
    <p:sldId id="387" r:id="rId12"/>
    <p:sldId id="395" r:id="rId13"/>
    <p:sldId id="440" r:id="rId14"/>
    <p:sldId id="441" r:id="rId15"/>
    <p:sldId id="442" r:id="rId16"/>
    <p:sldId id="443" r:id="rId17"/>
    <p:sldId id="444" r:id="rId18"/>
    <p:sldId id="445" r:id="rId19"/>
    <p:sldId id="396" r:id="rId20"/>
    <p:sldId id="457" r:id="rId21"/>
    <p:sldId id="458" r:id="rId22"/>
    <p:sldId id="451" r:id="rId23"/>
    <p:sldId id="452" r:id="rId24"/>
    <p:sldId id="453" r:id="rId25"/>
    <p:sldId id="454" r:id="rId26"/>
    <p:sldId id="455" r:id="rId27"/>
    <p:sldId id="456" r:id="rId28"/>
    <p:sldId id="414" r:id="rId2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itchFamily="-108" charset="0"/>
        <a:ea typeface="+mn-ea"/>
        <a:cs typeface="+mn-cs"/>
      </a:defRPr>
    </a:lvl1pPr>
    <a:lvl2pPr marL="457200" algn="ctr" rtl="0" fontAlgn="base">
      <a:spcBef>
        <a:spcPct val="0"/>
      </a:spcBef>
      <a:spcAft>
        <a:spcPct val="0"/>
      </a:spcAft>
      <a:defRPr kern="1200">
        <a:solidFill>
          <a:schemeClr val="tx1"/>
        </a:solidFill>
        <a:latin typeface="Arial" pitchFamily="-108" charset="0"/>
        <a:ea typeface="+mn-ea"/>
        <a:cs typeface="+mn-cs"/>
      </a:defRPr>
    </a:lvl2pPr>
    <a:lvl3pPr marL="914400" algn="ctr" rtl="0" fontAlgn="base">
      <a:spcBef>
        <a:spcPct val="0"/>
      </a:spcBef>
      <a:spcAft>
        <a:spcPct val="0"/>
      </a:spcAft>
      <a:defRPr kern="1200">
        <a:solidFill>
          <a:schemeClr val="tx1"/>
        </a:solidFill>
        <a:latin typeface="Arial" pitchFamily="-108" charset="0"/>
        <a:ea typeface="+mn-ea"/>
        <a:cs typeface="+mn-cs"/>
      </a:defRPr>
    </a:lvl3pPr>
    <a:lvl4pPr marL="1371600" algn="ctr" rtl="0" fontAlgn="base">
      <a:spcBef>
        <a:spcPct val="0"/>
      </a:spcBef>
      <a:spcAft>
        <a:spcPct val="0"/>
      </a:spcAft>
      <a:defRPr kern="1200">
        <a:solidFill>
          <a:schemeClr val="tx1"/>
        </a:solidFill>
        <a:latin typeface="Arial" pitchFamily="-108" charset="0"/>
        <a:ea typeface="+mn-ea"/>
        <a:cs typeface="+mn-cs"/>
      </a:defRPr>
    </a:lvl4pPr>
    <a:lvl5pPr marL="1828800" algn="ctr" rtl="0" fontAlgn="base">
      <a:spcBef>
        <a:spcPct val="0"/>
      </a:spcBef>
      <a:spcAft>
        <a:spcPct val="0"/>
      </a:spcAft>
      <a:defRPr kern="1200">
        <a:solidFill>
          <a:schemeClr val="tx1"/>
        </a:solidFill>
        <a:latin typeface="Arial" pitchFamily="-108" charset="0"/>
        <a:ea typeface="+mn-ea"/>
        <a:cs typeface="+mn-cs"/>
      </a:defRPr>
    </a:lvl5pPr>
    <a:lvl6pPr marL="2286000" algn="l" defTabSz="457200" rtl="0" eaLnBrk="1" latinLnBrk="0" hangingPunct="1">
      <a:defRPr kern="1200">
        <a:solidFill>
          <a:schemeClr val="tx1"/>
        </a:solidFill>
        <a:latin typeface="Arial" pitchFamily="-108" charset="0"/>
        <a:ea typeface="+mn-ea"/>
        <a:cs typeface="+mn-cs"/>
      </a:defRPr>
    </a:lvl6pPr>
    <a:lvl7pPr marL="2743200" algn="l" defTabSz="457200" rtl="0" eaLnBrk="1" latinLnBrk="0" hangingPunct="1">
      <a:defRPr kern="1200">
        <a:solidFill>
          <a:schemeClr val="tx1"/>
        </a:solidFill>
        <a:latin typeface="Arial" pitchFamily="-108" charset="0"/>
        <a:ea typeface="+mn-ea"/>
        <a:cs typeface="+mn-cs"/>
      </a:defRPr>
    </a:lvl7pPr>
    <a:lvl8pPr marL="3200400" algn="l" defTabSz="457200" rtl="0" eaLnBrk="1" latinLnBrk="0" hangingPunct="1">
      <a:defRPr kern="1200">
        <a:solidFill>
          <a:schemeClr val="tx1"/>
        </a:solidFill>
        <a:latin typeface="Arial" pitchFamily="-108" charset="0"/>
        <a:ea typeface="+mn-ea"/>
        <a:cs typeface="+mn-cs"/>
      </a:defRPr>
    </a:lvl8pPr>
    <a:lvl9pPr marL="3657600" algn="l" defTabSz="457200" rtl="0" eaLnBrk="1" latinLnBrk="0" hangingPunct="1">
      <a:defRPr kern="1200">
        <a:solidFill>
          <a:schemeClr val="tx1"/>
        </a:solidFill>
        <a:latin typeface="Arial" pitchFamily="-10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B6B6B"/>
    <a:srgbClr val="0091B2"/>
    <a:srgbClr val="6B8EBD"/>
    <a:srgbClr val="1D91B1"/>
    <a:srgbClr val="9F9F9F"/>
    <a:srgbClr val="B0E4F2"/>
    <a:srgbClr val="E4A11B"/>
    <a:srgbClr val="BBD2EE"/>
    <a:srgbClr val="585858"/>
    <a:srgbClr val="C0C0C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2" autoAdjust="0"/>
    <p:restoredTop sz="94532" autoAdjust="0"/>
  </p:normalViewPr>
  <p:slideViewPr>
    <p:cSldViewPr snapToObjects="1" showGuides="1">
      <p:cViewPr>
        <p:scale>
          <a:sx n="70" d="100"/>
          <a:sy n="70" d="100"/>
        </p:scale>
        <p:origin x="-1074" y="-924"/>
      </p:cViewPr>
      <p:guideLst>
        <p:guide orient="horz" pos="810"/>
        <p:guide pos="5528"/>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656139-67F7-1B4B-825D-4A78D69AEC54}" type="datetimeFigureOut">
              <a:rPr lang="en-US" smtClean="0"/>
              <a:pPr/>
              <a:t>12/9/2010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237FB5-DABB-1348-A8B0-5D0625A4AC92}"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3670E-2805-6047-A1A7-8733D2E7AE10}" type="datetimeFigureOut">
              <a:rPr lang="en-US" smtClean="0"/>
              <a:pPr/>
              <a:t>12/9/2010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EB5E3-F6A9-194C-B0B5-11D3D3033BFF}"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D3612A-9C50-4314-A762-0A3DCE597F7C}" type="slidenum">
              <a:rPr lang="en-US" smtClean="0"/>
              <a:pPr>
                <a:defRPr/>
              </a:pPr>
              <a:t>6</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6EB5E3-F6A9-194C-B0B5-11D3D3033BFF}"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6EB5E3-F6A9-194C-B0B5-11D3D3033BFF}"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6EB5E3-F6A9-194C-B0B5-11D3D3033BFF}"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E6EB5E3-F6A9-194C-B0B5-11D3D3033BFF}"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US" dirty="0" smtClean="0">
                <a:latin typeface="Times" pitchFamily="18" charset="0"/>
              </a:rPr>
              <a:t>NAS is not a federal governmental agency</a:t>
            </a:r>
          </a:p>
          <a:p>
            <a:r>
              <a:rPr lang="en-US" dirty="0" smtClean="0">
                <a:latin typeface="Times" pitchFamily="18" charset="0"/>
              </a:rPr>
              <a:t>Work based on experts and evidence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dirty="0"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dirty="0"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dirty="0"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685800"/>
            <a:ext cx="4572000" cy="3429000"/>
          </a:xfrm>
        </p:spPr>
      </p:sp>
      <p:sp>
        <p:nvSpPr>
          <p:cNvPr id="3" name="Notes Placeholder 2"/>
          <p:cNvSpPr>
            <a:spLocks noGrp="1"/>
          </p:cNvSpPr>
          <p:nvPr>
            <p:ph type="body" idx="1"/>
          </p:nvPr>
        </p:nvSpPr>
        <p:spPr/>
        <p:txBody>
          <a:bodyPr>
            <a:normAutofit fontScale="77500" lnSpcReduction="20000"/>
          </a:bodyPr>
          <a:lstStyle/>
          <a:p>
            <a:pPr>
              <a:buFont typeface="Arial"/>
              <a:buChar char="•"/>
            </a:pPr>
            <a:r>
              <a:rPr lang="en-US" b="1" dirty="0" smtClean="0"/>
              <a:t>Organization</a:t>
            </a:r>
            <a:r>
              <a:rPr lang="en-US" dirty="0" smtClean="0"/>
              <a:t>-Grade bands and/or grade levels for K-8? By domains or by courses for high school?</a:t>
            </a:r>
          </a:p>
          <a:p>
            <a:pPr lvl="0">
              <a:buFont typeface="Arial"/>
              <a:buChar char="•"/>
            </a:pPr>
            <a:r>
              <a:rPr lang="en-US" sz="1176" b="1" dirty="0" smtClean="0"/>
              <a:t>Inquiry &amp; Design Practices</a:t>
            </a:r>
            <a:r>
              <a:rPr lang="en-US" dirty="0" smtClean="0"/>
              <a:t>- NRC draft framework compares and contrasts target proficiencies in Science and Engineering.  Canada has developed continua for proficiencies for both inquiry and design.  </a:t>
            </a:r>
          </a:p>
          <a:p>
            <a:pPr lvl="0"/>
            <a:r>
              <a:rPr lang="en-US" dirty="0" smtClean="0"/>
              <a:t>---Should the NGSS include analogous continua? </a:t>
            </a:r>
          </a:p>
          <a:p>
            <a:pPr lvl="0"/>
            <a:r>
              <a:rPr lang="en-US" dirty="0" smtClean="0"/>
              <a:t>---Is there a role for confirmatory investigations? If so, how do we build a progression that moves students over time to independent inquiry and design work?</a:t>
            </a:r>
          </a:p>
          <a:p>
            <a:pPr lvl="0"/>
            <a:r>
              <a:rPr lang="en-US" dirty="0" smtClean="0"/>
              <a:t>---Does the term “science practices” convey the same meaning as “scientific inquiry?”</a:t>
            </a:r>
          </a:p>
          <a:p>
            <a:pPr lvl="0"/>
            <a:endParaRPr lang="en-US" dirty="0" smtClean="0"/>
          </a:p>
          <a:p>
            <a:pPr lvl="0">
              <a:buFont typeface="Arial"/>
              <a:buChar char="•"/>
            </a:pPr>
            <a:r>
              <a:rPr lang="en-US" b="1" dirty="0" smtClean="0"/>
              <a:t>Grain size</a:t>
            </a:r>
            <a:r>
              <a:rPr lang="en-US" dirty="0" smtClean="0"/>
              <a:t>-The Goldilocks standard</a:t>
            </a:r>
          </a:p>
          <a:p>
            <a:pPr lvl="0">
              <a:buFont typeface="Arial"/>
              <a:buChar char="•"/>
            </a:pPr>
            <a:r>
              <a:rPr lang="en-US" dirty="0" smtClean="0"/>
              <a:t>E</a:t>
            </a:r>
            <a:r>
              <a:rPr lang="en-US" sz="1176" b="1" dirty="0" smtClean="0"/>
              <a:t>xample</a:t>
            </a:r>
            <a:r>
              <a:rPr lang="en-US" dirty="0" smtClean="0"/>
              <a:t>s-NRC draft framework notes: </a:t>
            </a:r>
            <a:r>
              <a:rPr lang="en-US" i="1" dirty="0" smtClean="0"/>
              <a:t>“each standard should be defined as the intersection of scientific knowledge and practices.</a:t>
            </a:r>
            <a:r>
              <a:rPr lang="en-US" dirty="0" smtClean="0"/>
              <a:t> NGSS will need to specify performance expectations</a:t>
            </a:r>
            <a:r>
              <a:rPr lang="en-US" i="1" dirty="0" smtClean="0"/>
              <a:t> </a:t>
            </a:r>
            <a:r>
              <a:rPr lang="en-US" dirty="0" smtClean="0"/>
              <a:t>along with content. </a:t>
            </a:r>
          </a:p>
          <a:p>
            <a:pPr lvl="0"/>
            <a:r>
              <a:rPr lang="en-US" dirty="0" smtClean="0"/>
              <a:t>---Which examples from international, national or state standards are promising models ?</a:t>
            </a:r>
            <a:r>
              <a:rPr lang="en-US" i="1" dirty="0" smtClean="0"/>
              <a:t> </a:t>
            </a:r>
            <a:endParaRPr lang="en-US" dirty="0" smtClean="0"/>
          </a:p>
          <a:p>
            <a:pPr lvl="0"/>
            <a:r>
              <a:rPr lang="en-US" dirty="0" smtClean="0"/>
              <a:t>---Should we include multiple examples to make content expectations concrete and help real-world connections to the natural and designed worlds?</a:t>
            </a:r>
          </a:p>
          <a:p>
            <a:pPr lvl="0"/>
            <a:endParaRPr lang="en-US" dirty="0" smtClean="0"/>
          </a:p>
          <a:p>
            <a:pPr>
              <a:buFont typeface="Arial"/>
              <a:buChar char="•"/>
            </a:pPr>
            <a:r>
              <a:rPr lang="en-US" sz="1176" b="1" dirty="0" smtClean="0"/>
              <a:t>Math</a:t>
            </a:r>
            <a:r>
              <a:rPr lang="en-US" dirty="0" smtClean="0"/>
              <a:t> </a:t>
            </a:r>
            <a:r>
              <a:rPr lang="en-US" b="1" dirty="0" smtClean="0"/>
              <a:t>Connection</a:t>
            </a:r>
            <a:r>
              <a:rPr lang="en-US" dirty="0" smtClean="0"/>
              <a:t>-Recent research has underscored the relationship of mathematics to postsecondary success in science courses.  How can we effectively address the quantitative nature of science K-8? Are there some guiding principles that we need to formulate and apply?</a:t>
            </a:r>
          </a:p>
          <a:p>
            <a:pPr lvl="0">
              <a:buFont typeface="Arial"/>
              <a:buChar char="•"/>
            </a:pPr>
            <a:r>
              <a:rPr lang="en-US" sz="1176" b="1" dirty="0" smtClean="0"/>
              <a:t>Connection to CCSS </a:t>
            </a:r>
            <a:r>
              <a:rPr lang="en-US" dirty="0" smtClean="0"/>
              <a:t>in </a:t>
            </a:r>
            <a:r>
              <a:rPr lang="en-US" dirty="0" err="1" smtClean="0"/>
              <a:t>Ela</a:t>
            </a:r>
            <a:r>
              <a:rPr lang="en-US" dirty="0" smtClean="0"/>
              <a:t> and math-How do we show concrete connections? </a:t>
            </a:r>
          </a:p>
          <a:p>
            <a:pPr lvl="0">
              <a:buFont typeface="Arial"/>
              <a:buChar char="•"/>
            </a:pPr>
            <a:r>
              <a:rPr lang="en-US" sz="1176" b="1" dirty="0" smtClean="0"/>
              <a:t>Contemporary topics </a:t>
            </a:r>
            <a:r>
              <a:rPr lang="en-US" dirty="0" smtClean="0"/>
              <a:t>How could  topics such as bio-medical engineering, forensics and nanotechnology be included? Do we need selection criteria?</a:t>
            </a:r>
          </a:p>
          <a:p>
            <a:pPr>
              <a:buFont typeface="Arial"/>
              <a:buChar char="•"/>
            </a:pPr>
            <a:r>
              <a:rPr lang="en-US" b="1" dirty="0" smtClean="0"/>
              <a:t>Ethics &amp; habits of mind </a:t>
            </a:r>
            <a:r>
              <a:rPr lang="en-US" dirty="0" smtClean="0"/>
              <a:t>Should ethics and habits of mind be addressed? If so, how?</a:t>
            </a:r>
          </a:p>
          <a:p>
            <a:endParaRPr lang="en-US" dirty="0" smtClean="0"/>
          </a:p>
          <a:p>
            <a:pPr lvl="0">
              <a:buFont typeface="Arial"/>
              <a:buChar char="•"/>
            </a:pPr>
            <a:r>
              <a:rPr lang="en-US" b="1" dirty="0" smtClean="0"/>
              <a:t>Scientific vocabulary </a:t>
            </a:r>
            <a:r>
              <a:rPr lang="en-US" dirty="0" smtClean="0"/>
              <a:t>AAAS </a:t>
            </a:r>
            <a:r>
              <a:rPr lang="en-US" i="1" dirty="0" smtClean="0"/>
              <a:t>Science for All Americans </a:t>
            </a:r>
            <a:r>
              <a:rPr lang="en-US" dirty="0" smtClean="0"/>
              <a:t>1990 notes (</a:t>
            </a:r>
            <a:r>
              <a:rPr lang="en-US" b="1" dirty="0" smtClean="0"/>
              <a:t>…</a:t>
            </a:r>
            <a:r>
              <a:rPr lang="en-US" i="1" dirty="0" smtClean="0"/>
              <a:t>the technical vocabulary is limited to what would be desirable for all students to command, as a minimum, by the time they finish school. This vocabulary should be viewed as a product of a sound education in science, mathematics, and technology, but not its main purpose. </a:t>
            </a:r>
            <a:r>
              <a:rPr lang="en-US" dirty="0" smtClean="0"/>
              <a:t> Should we adhere to this guiding principle for K-8? </a:t>
            </a:r>
            <a:endParaRPr lang="en-US" b="1" dirty="0" smtClean="0"/>
          </a:p>
          <a:p>
            <a:pPr>
              <a:buFont typeface="Arial"/>
              <a:buChar char="•"/>
            </a:pPr>
            <a:r>
              <a:rPr lang="en-US" b="1" dirty="0" smtClean="0"/>
              <a:t>Learning progressions </a:t>
            </a:r>
            <a:r>
              <a:rPr lang="en-US" dirty="0" smtClean="0"/>
              <a:t>- clearly a concern of the NRC but the research base is nascent. NSF is funding  CPRE to develop an empirical base and plans to hold a workshop in summer 2011. How can we use the findings of the NSF workshop to refine the draft of the standards that will be in play at that time?</a:t>
            </a:r>
          </a:p>
          <a:p>
            <a:pPr>
              <a:buFont typeface="Arial"/>
              <a:buChar char="•"/>
            </a:pPr>
            <a:r>
              <a:rPr lang="en-US" b="1" dirty="0" smtClean="0"/>
              <a:t>Exemplary features</a:t>
            </a:r>
            <a:r>
              <a:rPr lang="en-US" dirty="0" smtClean="0"/>
              <a:t>-in its international benchmarking study, Achieve identified characteristics of  countries’ standards worthy of consideration for inclusion in the NGSS. Which, if any, of the exemplary features should be adapted for the NGSS?</a:t>
            </a:r>
          </a:p>
          <a:p>
            <a:pPr>
              <a:buFont typeface="Arial"/>
              <a:buChar char="•"/>
            </a:pPr>
            <a:endParaRPr lang="en-US" dirty="0" smtClean="0"/>
          </a:p>
          <a:p>
            <a:pPr lvl="0">
              <a:buFont typeface="Arial"/>
              <a:buChar char="•"/>
            </a:pP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BE6EB5E3-F6A9-194C-B0B5-11D3D3033BFF}" type="slidenum">
              <a:rPr lang="en-US" smtClean="0"/>
              <a:pPr/>
              <a:t>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6EB5E3-F6A9-194C-B0B5-11D3D3033BFF}"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AF01BD-38B8-4C2C-B6D4-E003E18BB3DA}" type="slidenum">
              <a:rPr lang="en-US" smtClean="0">
                <a:latin typeface="Arial" pitchFamily="34" charset="0"/>
              </a:rPr>
              <a:pPr/>
              <a:t>23</a:t>
            </a:fld>
            <a:endParaRPr lang="en-US" smtClean="0">
              <a:latin typeface="Arial" pitchFamily="34" charset="0"/>
            </a:endParaRPr>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91B2"/>
        </a:solidFill>
        <a:effectLst/>
      </p:bgPr>
    </p:bg>
    <p:spTree>
      <p:nvGrpSpPr>
        <p:cNvPr id="1" name=""/>
        <p:cNvGrpSpPr/>
        <p:nvPr/>
      </p:nvGrpSpPr>
      <p:grpSpPr>
        <a:xfrm>
          <a:off x="0" y="0"/>
          <a:ext cx="0" cy="0"/>
          <a:chOff x="0" y="0"/>
          <a:chExt cx="0" cy="0"/>
        </a:xfrm>
      </p:grpSpPr>
    </p:spTree>
  </p:cSld>
  <p:clrMapOvr>
    <a:masterClrMapping/>
  </p:clrMapOvr>
  <p:transition spd="med"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2" name="Group 5"/>
          <p:cNvGrpSpPr/>
          <p:nvPr userDrawn="1"/>
        </p:nvGrpSpPr>
        <p:grpSpPr>
          <a:xfrm>
            <a:off x="0" y="0"/>
            <a:ext cx="9144000" cy="1289050"/>
            <a:chOff x="0" y="-3175"/>
            <a:chExt cx="9144000" cy="1289050"/>
          </a:xfrm>
        </p:grpSpPr>
        <p:pic>
          <p:nvPicPr>
            <p:cNvPr id="7" name="Picture 6" descr="_0010_11.jpg"/>
            <p:cNvPicPr>
              <a:picLocks noChangeAspect="1"/>
            </p:cNvPicPr>
            <p:nvPr userDrawn="1"/>
          </p:nvPicPr>
          <p:blipFill>
            <a:blip r:embed="rId2"/>
            <a:srcRect b="4274"/>
            <a:stretch>
              <a:fillRect/>
            </a:stretch>
          </p:blipFill>
          <p:spPr>
            <a:xfrm>
              <a:off x="0" y="0"/>
              <a:ext cx="9144000" cy="1282700"/>
            </a:xfrm>
            <a:prstGeom prst="rect">
              <a:avLst/>
            </a:prstGeom>
          </p:spPr>
        </p:pic>
        <p:sp>
          <p:nvSpPr>
            <p:cNvPr id="8"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9"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grpSp>
      <p:sp>
        <p:nvSpPr>
          <p:cNvPr id="3" name="Content Placeholder 2"/>
          <p:cNvSpPr>
            <a:spLocks noGrp="1"/>
          </p:cNvSpPr>
          <p:nvPr>
            <p:ph idx="1"/>
          </p:nvPr>
        </p:nvSpPr>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0" y="-1"/>
            <a:ext cx="6096000" cy="12858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chemeClr val="bg1">
                    <a:lumMod val="65000"/>
                  </a:schemeClr>
                </a:solidFill>
              </a:defRPr>
            </a:lvl1pPr>
          </a:lstStyle>
          <a:p>
            <a:fld id="{FA7FE77C-AF48-3246-81CD-1FACB1FB746A}" type="slidenum">
              <a:rPr lang="en-US" smtClean="0"/>
              <a:pPr/>
              <a:t>‹#›</a:t>
            </a:fld>
            <a:endParaRPr lang="en-US" dirty="0"/>
          </a:p>
        </p:txBody>
      </p:sp>
      <p:sp>
        <p:nvSpPr>
          <p:cNvPr id="10"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7_Title Slide">
    <p:bg>
      <p:bgPr>
        <a:solidFill>
          <a:srgbClr val="0091B2"/>
        </a:solidFill>
        <a:effectLst/>
      </p:bgPr>
    </p:bg>
    <p:spTree>
      <p:nvGrpSpPr>
        <p:cNvPr id="1" name=""/>
        <p:cNvGrpSpPr/>
        <p:nvPr/>
      </p:nvGrpSpPr>
      <p:grpSpPr>
        <a:xfrm>
          <a:off x="0" y="0"/>
          <a:ext cx="0" cy="0"/>
          <a:chOff x="0" y="0"/>
          <a:chExt cx="0" cy="0"/>
        </a:xfrm>
      </p:grpSpPr>
    </p:spTree>
  </p:cSld>
  <p:clrMapOvr>
    <a:masterClrMapping/>
  </p:clrMapOvr>
  <p:transition spd="med"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chemeClr val="bg1">
                    <a:lumMod val="65000"/>
                  </a:schemeClr>
                </a:solidFill>
              </a:defRPr>
            </a:lvl1pPr>
          </a:lstStyle>
          <a:p>
            <a:fld id="{FA7FE77C-AF48-3246-81CD-1FACB1FB746A}" type="slidenum">
              <a:rPr lang="en-US" smtClean="0"/>
              <a:pPr/>
              <a:t>‹#›</a:t>
            </a:fld>
            <a:endParaRPr lang="en-US" dirty="0"/>
          </a:p>
        </p:txBody>
      </p:sp>
      <p:sp>
        <p:nvSpPr>
          <p:cNvPr id="9" name="Footer Placeholder 71"/>
          <p:cNvSpPr>
            <a:spLocks noGrp="1"/>
          </p:cNvSpPr>
          <p:nvPr userDrawn="1">
            <p:ph type="ftr" sz="quarter" idx="3"/>
          </p:nvPr>
        </p:nvSpPr>
        <p:spPr>
          <a:xfrm>
            <a:off x="0" y="6324600"/>
            <a:ext cx="7239000" cy="533400"/>
          </a:xfrm>
          <a:prstGeom prst="rect">
            <a:avLst/>
          </a:prstGeom>
        </p:spPr>
        <p:txBody>
          <a:bodyPr/>
          <a:lstStyle/>
          <a:p>
            <a:endParaRPr lang="en-US" dirty="0" smtClean="0"/>
          </a:p>
          <a:p>
            <a:r>
              <a:rPr lang="en-US" dirty="0" smtClean="0">
                <a:latin typeface="Arial" pitchFamily="34" charset="0"/>
                <a:cs typeface="Arial" pitchFamily="34" charset="0"/>
              </a:rPr>
              <a:t>Source: </a:t>
            </a:r>
          </a:p>
          <a:p>
            <a:endParaRPr lang="en-US" dirty="0"/>
          </a:p>
        </p:txBody>
      </p:sp>
      <p:sp>
        <p:nvSpPr>
          <p:cNvPr id="8" name="Rectangle 3"/>
          <p:cNvSpPr>
            <a:spLocks noGrp="1" noChangeArrowheads="1"/>
          </p:cNvSpPr>
          <p:nvPr>
            <p:ph idx="1"/>
          </p:nvPr>
        </p:nvSpPr>
        <p:spPr bwMode="auto">
          <a:xfrm>
            <a:off x="457200" y="1600202"/>
            <a:ext cx="8229600" cy="4506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9144000" cy="1289050"/>
            <a:chOff x="0" y="-3175"/>
            <a:chExt cx="9144000" cy="1289050"/>
          </a:xfrm>
        </p:grpSpPr>
        <p:pic>
          <p:nvPicPr>
            <p:cNvPr id="3" name="Picture 9" descr="_0015_16.jpg"/>
            <p:cNvPicPr>
              <a:picLocks noChangeAspect="1"/>
            </p:cNvPicPr>
            <p:nvPr/>
          </p:nvPicPr>
          <p:blipFill>
            <a:blip r:embed="rId2"/>
            <a:srcRect b="4274"/>
            <a:stretch>
              <a:fillRect/>
            </a:stretch>
          </p:blipFill>
          <p:spPr bwMode="auto">
            <a:xfrm>
              <a:off x="0" y="0"/>
              <a:ext cx="9144000" cy="1282700"/>
            </a:xfrm>
            <a:prstGeom prst="rect">
              <a:avLst/>
            </a:prstGeom>
            <a:noFill/>
            <a:ln w="9525">
              <a:noFill/>
              <a:miter lim="800000"/>
              <a:headEnd/>
              <a:tailEnd/>
            </a:ln>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6"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CEED23D4-ADE5-440E-948D-1F30E1DA6CFF}" type="slidenum">
              <a:rPr lang="en-US"/>
              <a:pPr>
                <a:defRPr/>
              </a:pPr>
              <a:t>‹#›</a:t>
            </a:fld>
            <a:endParaRPr lang="en-US" dirty="0"/>
          </a:p>
        </p:txBody>
      </p:sp>
      <p:sp>
        <p:nvSpPr>
          <p:cNvPr id="7" name="Footer Placeholder 3"/>
          <p:cNvSpPr>
            <a:spLocks noGrp="1"/>
          </p:cNvSpPr>
          <p:nvPr>
            <p:ph type="ftr" sz="quarter" idx="11"/>
          </p:nvPr>
        </p:nvSpPr>
        <p:spPr/>
        <p:txBody>
          <a:bodyPr/>
          <a:lstStyle>
            <a:lvl1pPr>
              <a:defRPr/>
            </a:lvl1pPr>
          </a:lstStyle>
          <a:p>
            <a:pPr>
              <a:defRPr/>
            </a:pPr>
            <a:r>
              <a:rPr lang="en-US"/>
              <a:t>Source:</a:t>
            </a:r>
          </a:p>
        </p:txBody>
      </p:sp>
    </p:spTree>
  </p:cSld>
  <p:clrMapOvr>
    <a:masterClrMapping/>
  </p:clrMapOvr>
  <p:transition spd="med"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pPr/>
              <a:t>‹#›</a:t>
            </a:fld>
            <a:endParaRPr lang="en-US" dirty="0"/>
          </a:p>
        </p:txBody>
      </p:sp>
      <p:sp>
        <p:nvSpPr>
          <p:cNvPr id="7" name="Footer Placeholder 71"/>
          <p:cNvSpPr>
            <a:spLocks noGrp="1"/>
          </p:cNvSpPr>
          <p:nvPr userDrawn="1">
            <p:ph type="ftr" sz="quarter" idx="3"/>
          </p:nvPr>
        </p:nvSpPr>
        <p:spPr>
          <a:xfrm>
            <a:off x="0" y="6324600"/>
            <a:ext cx="7239000" cy="533400"/>
          </a:xfrm>
          <a:prstGeom prst="rect">
            <a:avLst/>
          </a:prstGeo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grpSp>
        <p:nvGrpSpPr>
          <p:cNvPr id="2" name="Group 45"/>
          <p:cNvGrpSpPr/>
          <p:nvPr userDrawn="1"/>
        </p:nvGrpSpPr>
        <p:grpSpPr>
          <a:xfrm>
            <a:off x="0" y="-3175"/>
            <a:ext cx="9144000" cy="1289050"/>
            <a:chOff x="0" y="-3175"/>
            <a:chExt cx="9144000" cy="1289050"/>
          </a:xfrm>
        </p:grpSpPr>
        <p:pic>
          <p:nvPicPr>
            <p:cNvPr id="9" name="Picture 8" descr="_0011_12.jpg"/>
            <p:cNvPicPr>
              <a:picLocks noChangeAspect="1"/>
            </p:cNvPicPr>
            <p:nvPr/>
          </p:nvPicPr>
          <p:blipFill>
            <a:blip r:embed="rId2" cstate="print"/>
            <a:srcRect b="4274"/>
            <a:stretch>
              <a:fillRect/>
            </a:stretch>
          </p:blipFill>
          <p:spPr>
            <a:xfrm>
              <a:off x="0" y="0"/>
              <a:ext cx="9144000" cy="1282700"/>
            </a:xfrm>
            <a:prstGeom prst="rect">
              <a:avLst/>
            </a:prstGeom>
          </p:spPr>
        </p:pic>
        <p:sp>
          <p:nvSpPr>
            <p:cNvPr id="10"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11"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grpSp>
      <p:sp>
        <p:nvSpPr>
          <p:cNvPr id="12" name="Title 1"/>
          <p:cNvSpPr>
            <a:spLocks noGrp="1"/>
          </p:cNvSpPr>
          <p:nvPr>
            <p:ph type="title"/>
          </p:nvPr>
        </p:nvSpPr>
        <p:spPr>
          <a:xfrm>
            <a:off x="0" y="-1"/>
            <a:ext cx="6096000" cy="1285875"/>
          </a:xfrm>
        </p:spPr>
        <p:txBody>
          <a:bodyPr/>
          <a:lstStyle/>
          <a:p>
            <a:r>
              <a:rPr lang="en-US" dirty="0" smtClean="0"/>
              <a:t>Click to edit Master title style</a:t>
            </a:r>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0" y="-1"/>
            <a:ext cx="6096000" cy="12858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chemeClr val="bg1"/>
                </a:solidFill>
              </a:defRPr>
            </a:lvl1pPr>
          </a:lstStyle>
          <a:p>
            <a:fld id="{FA7FE77C-AF48-3246-81CD-1FACB1FB746A}" type="slidenum">
              <a:rPr lang="en-US" smtClean="0"/>
              <a:pPr/>
              <a:t>‹#›</a:t>
            </a:fld>
            <a:endParaRPr lang="en-US" dirty="0"/>
          </a:p>
        </p:txBody>
      </p:sp>
      <p:sp>
        <p:nvSpPr>
          <p:cNvPr id="10"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grpSp>
        <p:nvGrpSpPr>
          <p:cNvPr id="12" name="Group 37"/>
          <p:cNvGrpSpPr/>
          <p:nvPr userDrawn="1"/>
        </p:nvGrpSpPr>
        <p:grpSpPr>
          <a:xfrm>
            <a:off x="0" y="0"/>
            <a:ext cx="9144000" cy="1289050"/>
            <a:chOff x="0" y="-3175"/>
            <a:chExt cx="9144000" cy="1289050"/>
          </a:xfrm>
        </p:grpSpPr>
        <p:pic>
          <p:nvPicPr>
            <p:cNvPr id="13" name="Picture 12" descr="_0009_10.jpg"/>
            <p:cNvPicPr>
              <a:picLocks noChangeAspect="1"/>
            </p:cNvPicPr>
            <p:nvPr/>
          </p:nvPicPr>
          <p:blipFill>
            <a:blip r:embed="rId2" cstate="print"/>
            <a:srcRect b="4274"/>
            <a:stretch>
              <a:fillRect/>
            </a:stretch>
          </p:blipFill>
          <p:spPr>
            <a:xfrm>
              <a:off x="0" y="-3175"/>
              <a:ext cx="9144000" cy="1282700"/>
            </a:xfrm>
            <a:prstGeom prst="rect">
              <a:avLst/>
            </a:prstGeom>
          </p:spPr>
        </p:pic>
        <p:sp>
          <p:nvSpPr>
            <p:cNvPr id="14"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1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grpSp>
    </p:spTree>
  </p:cSld>
  <p:clrMapOvr>
    <a:masterClrMapping/>
  </p:clrMapOvr>
  <p:transition spd="med" advClick="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2" name="Group 37"/>
          <p:cNvGrpSpPr/>
          <p:nvPr userDrawn="1"/>
        </p:nvGrpSpPr>
        <p:grpSpPr>
          <a:xfrm>
            <a:off x="0" y="0"/>
            <a:ext cx="9144000" cy="1289050"/>
            <a:chOff x="0" y="-3175"/>
            <a:chExt cx="9144000" cy="1289050"/>
          </a:xfrm>
        </p:grpSpPr>
        <p:pic>
          <p:nvPicPr>
            <p:cNvPr id="13" name="Picture 12" descr="_0009_10.jpg"/>
            <p:cNvPicPr>
              <a:picLocks noChangeAspect="1"/>
            </p:cNvPicPr>
            <p:nvPr/>
          </p:nvPicPr>
          <p:blipFill>
            <a:blip r:embed="rId2" cstate="print"/>
            <a:srcRect b="4274"/>
            <a:stretch>
              <a:fillRect/>
            </a:stretch>
          </p:blipFill>
          <p:spPr>
            <a:xfrm>
              <a:off x="0" y="-3175"/>
              <a:ext cx="9144000" cy="1282700"/>
            </a:xfrm>
            <a:prstGeom prst="rect">
              <a:avLst/>
            </a:prstGeom>
          </p:spPr>
        </p:pic>
        <p:sp>
          <p:nvSpPr>
            <p:cNvPr id="14"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1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grpSp>
      <p:sp>
        <p:nvSpPr>
          <p:cNvPr id="3" name="Content Placeholder 2"/>
          <p:cNvSpPr>
            <a:spLocks noGrp="1"/>
          </p:cNvSpPr>
          <p:nvPr>
            <p:ph idx="1"/>
          </p:nvPr>
        </p:nvSpPr>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0" y="-1"/>
            <a:ext cx="6096000" cy="12858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chemeClr val="bg1"/>
                </a:solidFill>
              </a:defRPr>
            </a:lvl1pPr>
          </a:lstStyle>
          <a:p>
            <a:fld id="{FA7FE77C-AF48-3246-81CD-1FACB1FB746A}" type="slidenum">
              <a:rPr lang="en-US" smtClean="0"/>
              <a:pPr/>
              <a:t>‹#›</a:t>
            </a:fld>
            <a:endParaRPr lang="en-US" dirty="0"/>
          </a:p>
        </p:txBody>
      </p:sp>
      <p:sp>
        <p:nvSpPr>
          <p:cNvPr id="10"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FA7FE77C-AF48-3246-81CD-1FACB1FB746A}" type="slidenum">
              <a:rPr lang="en-US" smtClean="0"/>
              <a:pPr/>
              <a:t>‹#›</a:t>
            </a:fld>
            <a:endParaRPr lang="en-US" dirty="0"/>
          </a:p>
        </p:txBody>
      </p:sp>
      <p:sp>
        <p:nvSpPr>
          <p:cNvPr id="5"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0" y="1285875"/>
            <a:ext cx="9144000" cy="5029200"/>
          </a:xfrm>
        </p:spPr>
        <p:txBody>
          <a:bodyPr/>
          <a:lstStyle/>
          <a:p>
            <a:endParaRPr lang="en-US" dirty="0"/>
          </a:p>
        </p:txBody>
      </p:sp>
      <p:sp>
        <p:nvSpPr>
          <p:cNvPr id="7"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chemeClr val="bg1"/>
                </a:solidFill>
              </a:defRPr>
            </a:lvl1pPr>
          </a:lstStyle>
          <a:p>
            <a:fld id="{FA7FE77C-AF48-3246-81CD-1FACB1FB746A}" type="slidenum">
              <a:rPr lang="en-US" smtClean="0"/>
              <a:pPr/>
              <a:t>‹#›</a:t>
            </a:fld>
            <a:endParaRPr lang="en-US" dirty="0"/>
          </a:p>
        </p:txBody>
      </p:sp>
      <p:sp>
        <p:nvSpPr>
          <p:cNvPr id="9"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Placeholder 23"/>
          <p:cNvSpPr>
            <a:spLocks noGrp="1"/>
          </p:cNvSpPr>
          <p:nvPr>
            <p:ph type="title"/>
          </p:nvPr>
        </p:nvSpPr>
        <p:spPr>
          <a:xfrm>
            <a:off x="0" y="-1"/>
            <a:ext cx="6096000" cy="12858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rgbClr val="9F9F9F"/>
                </a:solidFill>
              </a:defRPr>
            </a:lvl1pPr>
          </a:lstStyle>
          <a:p>
            <a:fld id="{FA7FE77C-AF48-3246-81CD-1FACB1FB746A}" type="slidenum">
              <a:rPr lang="en-US" smtClean="0"/>
              <a:pPr/>
              <a:t>‹#›</a:t>
            </a:fld>
            <a:endParaRPr lang="en-US" dirty="0"/>
          </a:p>
        </p:txBody>
      </p:sp>
      <p:sp>
        <p:nvSpPr>
          <p:cNvPr id="7" name="Footer Placeholder 71"/>
          <p:cNvSpPr>
            <a:spLocks noGrp="1"/>
          </p:cNvSpPr>
          <p:nvPr>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pPr/>
              <a:t>‹#›</a:t>
            </a:fld>
            <a:endParaRPr lang="en-US" dirty="0"/>
          </a:p>
        </p:txBody>
      </p:sp>
      <p:sp>
        <p:nvSpPr>
          <p:cNvPr id="7"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grpSp>
        <p:nvGrpSpPr>
          <p:cNvPr id="2" name="Group 45"/>
          <p:cNvGrpSpPr/>
          <p:nvPr userDrawn="1"/>
        </p:nvGrpSpPr>
        <p:grpSpPr>
          <a:xfrm>
            <a:off x="0" y="-3175"/>
            <a:ext cx="9144000" cy="1289050"/>
            <a:chOff x="0" y="-3175"/>
            <a:chExt cx="9144000" cy="1289050"/>
          </a:xfrm>
        </p:grpSpPr>
        <p:pic>
          <p:nvPicPr>
            <p:cNvPr id="9" name="Picture 8" descr="_0011_12.jpg"/>
            <p:cNvPicPr>
              <a:picLocks noChangeAspect="1"/>
            </p:cNvPicPr>
            <p:nvPr/>
          </p:nvPicPr>
          <p:blipFill>
            <a:blip r:embed="rId2" cstate="print"/>
            <a:srcRect b="4274"/>
            <a:stretch>
              <a:fillRect/>
            </a:stretch>
          </p:blipFill>
          <p:spPr>
            <a:xfrm>
              <a:off x="0" y="0"/>
              <a:ext cx="9144000" cy="1282700"/>
            </a:xfrm>
            <a:prstGeom prst="rect">
              <a:avLst/>
            </a:prstGeom>
          </p:spPr>
        </p:pic>
        <p:sp>
          <p:nvSpPr>
            <p:cNvPr id="10"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11"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grpSp>
      <p:sp>
        <p:nvSpPr>
          <p:cNvPr id="12" name="Title 1"/>
          <p:cNvSpPr>
            <a:spLocks noGrp="1"/>
          </p:cNvSpPr>
          <p:nvPr>
            <p:ph type="title"/>
          </p:nvPr>
        </p:nvSpPr>
        <p:spPr>
          <a:xfrm>
            <a:off x="0" y="-1"/>
            <a:ext cx="6096000" cy="1285875"/>
          </a:xfrm>
        </p:spPr>
        <p:txBody>
          <a:bodyPr/>
          <a:lstStyle/>
          <a:p>
            <a:r>
              <a:rPr lang="en-US" dirty="0" smtClean="0"/>
              <a:t>Click to edit Master title style</a:t>
            </a:r>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4" name="Group 19"/>
          <p:cNvGrpSpPr/>
          <p:nvPr userDrawn="1"/>
        </p:nvGrpSpPr>
        <p:grpSpPr>
          <a:xfrm>
            <a:off x="0" y="0"/>
            <a:ext cx="9144000" cy="1289050"/>
            <a:chOff x="0" y="-3175"/>
            <a:chExt cx="9144000" cy="1289050"/>
          </a:xfrm>
        </p:grpSpPr>
        <p:sp>
          <p:nvSpPr>
            <p:cNvPr id="7" name="Freeform 6"/>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pic>
          <p:nvPicPr>
            <p:cNvPr id="6" name="Picture 5" descr="_0014_15.jpg"/>
            <p:cNvPicPr>
              <a:picLocks noChangeAspect="1"/>
            </p:cNvPicPr>
            <p:nvPr/>
          </p:nvPicPr>
          <p:blipFill>
            <a:blip r:embed="rId2" cstate="print"/>
            <a:srcRect b="4274"/>
            <a:stretch>
              <a:fillRect/>
            </a:stretch>
          </p:blipFill>
          <p:spPr>
            <a:xfrm>
              <a:off x="0" y="0"/>
              <a:ext cx="9144000" cy="1282700"/>
            </a:xfrm>
            <a:prstGeom prst="rect">
              <a:avLst/>
            </a:prstGeom>
          </p:spPr>
        </p:pic>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grpSp>
      <p:sp>
        <p:nvSpPr>
          <p:cNvPr id="2" name="Title 1"/>
          <p:cNvSpPr>
            <a:spLocks noGrp="1"/>
          </p:cNvSpPr>
          <p:nvPr>
            <p:ph type="title"/>
          </p:nvPr>
        </p:nvSpPr>
        <p:spPr>
          <a:xfrm>
            <a:off x="0" y="0"/>
            <a:ext cx="6096000" cy="1285875"/>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pPr/>
              <a:t>‹#›</a:t>
            </a:fld>
            <a:endParaRPr lang="en-US" dirty="0"/>
          </a:p>
        </p:txBody>
      </p:sp>
      <p:sp>
        <p:nvSpPr>
          <p:cNvPr id="9" name="Footer Placeholder 71"/>
          <p:cNvSpPr>
            <a:spLocks noGrp="1"/>
          </p:cNvSpPr>
          <p:nvPr>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2" name="Group 15"/>
          <p:cNvGrpSpPr/>
          <p:nvPr userDrawn="1"/>
        </p:nvGrpSpPr>
        <p:grpSpPr>
          <a:xfrm>
            <a:off x="0" y="-3176"/>
            <a:ext cx="9144000" cy="1289050"/>
            <a:chOff x="0" y="-3175"/>
            <a:chExt cx="9144000" cy="1289050"/>
          </a:xfrm>
        </p:grpSpPr>
        <p:pic>
          <p:nvPicPr>
            <p:cNvPr id="9" name="Picture 8" descr="_0013_14.jpg"/>
            <p:cNvPicPr>
              <a:picLocks noChangeAspect="1"/>
            </p:cNvPicPr>
            <p:nvPr userDrawn="1"/>
          </p:nvPicPr>
          <p:blipFill>
            <a:blip r:embed="rId2" cstate="print"/>
            <a:srcRect b="4275"/>
            <a:stretch>
              <a:fillRect/>
            </a:stretch>
          </p:blipFill>
          <p:spPr>
            <a:xfrm>
              <a:off x="0" y="0"/>
              <a:ext cx="9144000" cy="1282700"/>
            </a:xfrm>
            <a:prstGeom prst="rect">
              <a:avLst/>
            </a:prstGeom>
          </p:spPr>
        </p:pic>
        <p:sp>
          <p:nvSpPr>
            <p:cNvPr id="10" name="Freeform 21"/>
            <p:cNvSpPr>
              <a:spLocks/>
            </p:cNvSpPr>
            <p:nvPr userDrawn="1"/>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11"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grpSp>
      <p:sp>
        <p:nvSpPr>
          <p:cNvPr id="5"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rgbClr val="9F9F9F"/>
                </a:solidFill>
              </a:defRPr>
            </a:lvl1pPr>
          </a:lstStyle>
          <a:p>
            <a:fld id="{FA7FE77C-AF48-3246-81CD-1FACB1FB746A}" type="slidenum">
              <a:rPr lang="en-US" smtClean="0"/>
              <a:pPr/>
              <a:t>‹#›</a:t>
            </a:fld>
            <a:endParaRPr lang="en-US" dirty="0"/>
          </a:p>
        </p:txBody>
      </p:sp>
      <p:sp>
        <p:nvSpPr>
          <p:cNvPr id="12" name="Title 1"/>
          <p:cNvSpPr>
            <a:spLocks noGrp="1"/>
          </p:cNvSpPr>
          <p:nvPr>
            <p:ph type="title"/>
          </p:nvPr>
        </p:nvSpPr>
        <p:spPr>
          <a:xfrm>
            <a:off x="0" y="-1"/>
            <a:ext cx="6096000" cy="1285875"/>
          </a:xfrm>
        </p:spPr>
        <p:txBody>
          <a:bodyPr/>
          <a:lstStyle/>
          <a:p>
            <a:r>
              <a:rPr lang="en-US" dirty="0" smtClean="0"/>
              <a:t>Click to edit Master title style</a:t>
            </a:r>
            <a:endParaRPr lang="en-US" dirty="0"/>
          </a:p>
        </p:txBody>
      </p:sp>
      <p:sp>
        <p:nvSpPr>
          <p:cNvPr id="13" name="Footer Placeholder 71"/>
          <p:cNvSpPr>
            <a:spLocks noGrp="1"/>
          </p:cNvSpPr>
          <p:nvPr>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35" descr="_0008_9.jpg"/>
          <p:cNvPicPr>
            <a:picLocks noChangeAspect="1"/>
          </p:cNvPicPr>
          <p:nvPr userDrawn="1"/>
        </p:nvPicPr>
        <p:blipFill>
          <a:blip r:embed="rId16"/>
          <a:srcRect b="4275"/>
          <a:stretch>
            <a:fillRect/>
          </a:stretch>
        </p:blipFill>
        <p:spPr>
          <a:xfrm>
            <a:off x="0" y="0"/>
            <a:ext cx="9144000" cy="1282700"/>
          </a:xfrm>
          <a:prstGeom prst="rect">
            <a:avLst/>
          </a:prstGeom>
        </p:spPr>
      </p:pic>
      <p:sp>
        <p:nvSpPr>
          <p:cNvPr id="1033" name="Rectangle 9"/>
          <p:cNvSpPr>
            <a:spLocks noChangeArrowheads="1"/>
          </p:cNvSpPr>
          <p:nvPr userDrawn="1"/>
        </p:nvSpPr>
        <p:spPr bwMode="auto">
          <a:xfrm>
            <a:off x="0" y="6324600"/>
            <a:ext cx="9144000" cy="533400"/>
          </a:xfrm>
          <a:prstGeom prst="rect">
            <a:avLst/>
          </a:prstGeom>
          <a:solidFill>
            <a:srgbClr val="6B6B6B"/>
          </a:solidFill>
          <a:ln w="9525">
            <a:noFill/>
            <a:miter lim="800000"/>
            <a:headEnd/>
            <a:tailEnd/>
          </a:ln>
          <a:effectLst/>
        </p:spPr>
        <p:txBody>
          <a:bodyPr wrap="none" anchor="ctr">
            <a:prstTxWarp prst="textNoShape">
              <a:avLst/>
            </a:prstTxWarp>
          </a:bodyPr>
          <a:lstStyle/>
          <a:p>
            <a:pPr>
              <a:defRPr/>
            </a:pPr>
            <a:endParaRPr lang="en-US" dirty="0"/>
          </a:p>
        </p:txBody>
      </p:sp>
      <p:sp>
        <p:nvSpPr>
          <p:cNvPr id="1029" name="Rectangle 3"/>
          <p:cNvSpPr>
            <a:spLocks noGrp="1" noChangeArrowheads="1"/>
          </p:cNvSpPr>
          <p:nvPr>
            <p:ph type="body" idx="1"/>
          </p:nvPr>
        </p:nvSpPr>
        <p:spPr bwMode="auto">
          <a:xfrm>
            <a:off x="457200" y="1600200"/>
            <a:ext cx="8229600" cy="4506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pic>
        <p:nvPicPr>
          <p:cNvPr id="1030" name="Picture 10" descr="icon_logo"/>
          <p:cNvPicPr>
            <a:picLocks noChangeAspect="1" noChangeArrowheads="1"/>
          </p:cNvPicPr>
          <p:nvPr userDrawn="1"/>
        </p:nvPicPr>
        <p:blipFill>
          <a:blip r:embed="rId17"/>
          <a:srcRect/>
          <a:stretch>
            <a:fillRect/>
          </a:stretch>
        </p:blipFill>
        <p:spPr bwMode="auto">
          <a:xfrm>
            <a:off x="8632825" y="6410325"/>
            <a:ext cx="388938" cy="388938"/>
          </a:xfrm>
          <a:prstGeom prst="rect">
            <a:avLst/>
          </a:prstGeom>
          <a:noFill/>
          <a:ln w="9525">
            <a:noFill/>
            <a:miter lim="800000"/>
            <a:headEnd/>
            <a:tailEnd/>
          </a:ln>
        </p:spPr>
      </p:pic>
      <p:sp>
        <p:nvSpPr>
          <p:cNvPr id="25"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chemeClr val="bg1"/>
                </a:solidFill>
              </a:defRPr>
            </a:lvl1pPr>
          </a:lstStyle>
          <a:p>
            <a:fld id="{FA7FE77C-AF48-3246-81CD-1FACB1FB746A}" type="slidenum">
              <a:rPr lang="en-US" smtClean="0"/>
              <a:pPr/>
              <a:t>‹#›</a:t>
            </a:fld>
            <a:endParaRPr lang="en-US" dirty="0"/>
          </a:p>
        </p:txBody>
      </p:sp>
      <p:sp>
        <p:nvSpPr>
          <p:cNvPr id="31" name="Footer Placeholder 30"/>
          <p:cNvSpPr>
            <a:spLocks noGrp="1"/>
          </p:cNvSpPr>
          <p:nvPr>
            <p:ph type="ftr" sz="quarter" idx="3"/>
          </p:nvPr>
        </p:nvSpPr>
        <p:spPr>
          <a:xfrm>
            <a:off x="0" y="6324600"/>
            <a:ext cx="6705600" cy="533400"/>
          </a:xfrm>
          <a:prstGeom prst="rect">
            <a:avLst/>
          </a:prstGeom>
        </p:spPr>
        <p:txBody>
          <a:bodyPr vert="horz" lIns="91440" tIns="45720" rIns="91440" bIns="45720" rtlCol="0" anchor="ctr"/>
          <a:lstStyle>
            <a:lvl1pPr marL="457200" indent="0" algn="l">
              <a:defRPr sz="1200" b="1">
                <a:solidFill>
                  <a:srgbClr val="E4A11B"/>
                </a:solidFill>
              </a:defRPr>
            </a:lvl1pPr>
          </a:lstStyle>
          <a:p>
            <a:r>
              <a:rPr lang="en-US" dirty="0" smtClean="0"/>
              <a:t>Source:</a:t>
            </a:r>
            <a:endParaRPr lang="en-US" dirty="0"/>
          </a:p>
        </p:txBody>
      </p:sp>
      <p:sp>
        <p:nvSpPr>
          <p:cNvPr id="47" name="Freeform 21"/>
          <p:cNvSpPr>
            <a:spLocks/>
          </p:cNvSpPr>
          <p:nvPr userDrawn="1"/>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48" name="Freeform 21"/>
          <p:cNvSpPr>
            <a:spLocks/>
          </p:cNvSpPr>
          <p:nvPr userDrawn="1"/>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defRPr/>
            </a:pPr>
            <a:endParaRPr lang="en-US" dirty="0"/>
          </a:p>
        </p:txBody>
      </p:sp>
      <p:sp>
        <p:nvSpPr>
          <p:cNvPr id="24" name="Title Placeholder 23"/>
          <p:cNvSpPr>
            <a:spLocks noGrp="1"/>
          </p:cNvSpPr>
          <p:nvPr>
            <p:ph type="title"/>
          </p:nvPr>
        </p:nvSpPr>
        <p:spPr>
          <a:xfrm>
            <a:off x="0" y="-1"/>
            <a:ext cx="6096000" cy="12858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3" r:id="rId5"/>
    <p:sldLayoutId id="2147483655" r:id="rId6"/>
    <p:sldLayoutId id="2147483657" r:id="rId7"/>
    <p:sldLayoutId id="2147483658" r:id="rId8"/>
    <p:sldLayoutId id="2147483660" r:id="rId9"/>
    <p:sldLayoutId id="2147483661" r:id="rId10"/>
    <p:sldLayoutId id="2147483666" r:id="rId11"/>
    <p:sldLayoutId id="2147483667" r:id="rId12"/>
    <p:sldLayoutId id="2147483668" r:id="rId13"/>
    <p:sldLayoutId id="2147483669" r:id="rId14"/>
  </p:sldLayoutIdLst>
  <p:transition spd="med" advClick="0">
    <p:fade/>
  </p:transition>
  <p:hf hdr="0" dt="0"/>
  <p:txStyles>
    <p:titleStyle>
      <a:lvl1pPr marL="457200" indent="0" algn="l" rtl="0" eaLnBrk="0" fontAlgn="base" hangingPunct="0">
        <a:spcBef>
          <a:spcPct val="0"/>
        </a:spcBef>
        <a:spcAft>
          <a:spcPct val="0"/>
        </a:spcAft>
        <a:defRPr sz="2000">
          <a:solidFill>
            <a:schemeClr val="bg1"/>
          </a:solidFill>
          <a:latin typeface="+mj-lt"/>
          <a:ea typeface="Geneva" pitchFamily="-108" charset="-128"/>
          <a:cs typeface="Geneva" pitchFamily="-108" charset="-128"/>
        </a:defRPr>
      </a:lvl1pPr>
      <a:lvl2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2pPr>
      <a:lvl3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3pPr>
      <a:lvl4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4pPr>
      <a:lvl5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5pPr>
      <a:lvl6pPr marL="914400" algn="l" rtl="0" fontAlgn="base">
        <a:spcBef>
          <a:spcPct val="0"/>
        </a:spcBef>
        <a:spcAft>
          <a:spcPct val="0"/>
        </a:spcAft>
        <a:defRPr sz="2000">
          <a:solidFill>
            <a:schemeClr val="bg1"/>
          </a:solidFill>
          <a:latin typeface="Arial" pitchFamily="-108" charset="0"/>
        </a:defRPr>
      </a:lvl6pPr>
      <a:lvl7pPr marL="1371600" algn="l" rtl="0" fontAlgn="base">
        <a:spcBef>
          <a:spcPct val="0"/>
        </a:spcBef>
        <a:spcAft>
          <a:spcPct val="0"/>
        </a:spcAft>
        <a:defRPr sz="2000">
          <a:solidFill>
            <a:schemeClr val="bg1"/>
          </a:solidFill>
          <a:latin typeface="Arial" pitchFamily="-108" charset="0"/>
        </a:defRPr>
      </a:lvl7pPr>
      <a:lvl8pPr marL="1828800" algn="l" rtl="0" fontAlgn="base">
        <a:spcBef>
          <a:spcPct val="0"/>
        </a:spcBef>
        <a:spcAft>
          <a:spcPct val="0"/>
        </a:spcAft>
        <a:defRPr sz="2000">
          <a:solidFill>
            <a:schemeClr val="bg1"/>
          </a:solidFill>
          <a:latin typeface="Arial" pitchFamily="-108" charset="0"/>
        </a:defRPr>
      </a:lvl8pPr>
      <a:lvl9pPr marL="2286000" algn="l" rtl="0" fontAlgn="base">
        <a:spcBef>
          <a:spcPct val="0"/>
        </a:spcBef>
        <a:spcAft>
          <a:spcPct val="0"/>
        </a:spcAft>
        <a:defRPr sz="2000">
          <a:solidFill>
            <a:schemeClr val="bg1"/>
          </a:solidFill>
          <a:latin typeface="Arial" pitchFamily="-108" charset="0"/>
        </a:defRPr>
      </a:lvl9pPr>
    </p:titleStyle>
    <p:bodyStyle>
      <a:lvl1pPr marL="0" indent="0" algn="l" rtl="0" eaLnBrk="0" fontAlgn="base" hangingPunct="0">
        <a:spcBef>
          <a:spcPct val="90000"/>
        </a:spcBef>
        <a:spcAft>
          <a:spcPts val="600"/>
        </a:spcAft>
        <a:buFontTx/>
        <a:buNone/>
        <a:defRPr sz="1800" b="1">
          <a:solidFill>
            <a:srgbClr val="0091B2"/>
          </a:solidFill>
          <a:latin typeface="+mn-lt"/>
          <a:ea typeface="Geneva" pitchFamily="-108" charset="-128"/>
          <a:cs typeface="Geneva" pitchFamily="-108" charset="-128"/>
        </a:defRPr>
      </a:lvl1pPr>
      <a:lvl2pPr marL="742950" indent="-285750" algn="l" rtl="0" eaLnBrk="0" fontAlgn="base" hangingPunct="0">
        <a:spcBef>
          <a:spcPts val="800"/>
        </a:spcBef>
        <a:spcAft>
          <a:spcPct val="0"/>
        </a:spcAft>
        <a:buClr>
          <a:srgbClr val="E4A11B"/>
        </a:buClr>
        <a:buSzPct val="75000"/>
        <a:buBlip>
          <a:blip r:embed="rId18"/>
        </a:buBlip>
        <a:defRPr sz="1700">
          <a:solidFill>
            <a:srgbClr val="6B6B6B"/>
          </a:solidFill>
          <a:latin typeface="+mn-lt"/>
          <a:ea typeface="Geneva" pitchFamily="-108" charset="-128"/>
        </a:defRPr>
      </a:lvl2pPr>
      <a:lvl3pPr marL="914400" indent="177800" algn="l" rtl="0" eaLnBrk="0" fontAlgn="base" hangingPunct="0">
        <a:spcBef>
          <a:spcPts val="800"/>
        </a:spcBef>
        <a:spcAft>
          <a:spcPct val="0"/>
        </a:spcAft>
        <a:buChar char="•"/>
        <a:defRPr sz="1700">
          <a:solidFill>
            <a:srgbClr val="6B6B6B"/>
          </a:solidFill>
          <a:latin typeface="+mn-lt"/>
          <a:ea typeface="Geneva" pitchFamily="-108" charset="-128"/>
        </a:defRPr>
      </a:lvl3pPr>
      <a:lvl4pPr marL="16002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defRPr>
      </a:lvl4pPr>
      <a:lvl5pPr marL="20574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defRPr>
      </a:lvl5pPr>
      <a:lvl6pPr marL="2514600" indent="-228600" algn="l" rtl="0" fontAlgn="base">
        <a:lnSpc>
          <a:spcPct val="115000"/>
        </a:lnSpc>
        <a:spcBef>
          <a:spcPct val="20000"/>
        </a:spcBef>
        <a:spcAft>
          <a:spcPct val="0"/>
        </a:spcAft>
        <a:defRPr sz="1700">
          <a:solidFill>
            <a:srgbClr val="6B6B6B"/>
          </a:solidFill>
          <a:latin typeface="+mn-lt"/>
          <a:ea typeface="Geneva" pitchFamily="-108" charset="-128"/>
        </a:defRPr>
      </a:lvl6pPr>
      <a:lvl7pPr marL="2971800" indent="-228600" algn="l" rtl="0" fontAlgn="base">
        <a:lnSpc>
          <a:spcPct val="115000"/>
        </a:lnSpc>
        <a:spcBef>
          <a:spcPct val="20000"/>
        </a:spcBef>
        <a:spcAft>
          <a:spcPct val="0"/>
        </a:spcAft>
        <a:defRPr sz="1700">
          <a:solidFill>
            <a:srgbClr val="6B6B6B"/>
          </a:solidFill>
          <a:latin typeface="+mn-lt"/>
          <a:ea typeface="Geneva" pitchFamily="-108" charset="-128"/>
        </a:defRPr>
      </a:lvl7pPr>
      <a:lvl8pPr marL="3429000" indent="-228600" algn="l" rtl="0" fontAlgn="base">
        <a:lnSpc>
          <a:spcPct val="115000"/>
        </a:lnSpc>
        <a:spcBef>
          <a:spcPct val="20000"/>
        </a:spcBef>
        <a:spcAft>
          <a:spcPct val="0"/>
        </a:spcAft>
        <a:defRPr sz="1700">
          <a:solidFill>
            <a:srgbClr val="6B6B6B"/>
          </a:solidFill>
          <a:latin typeface="+mn-lt"/>
          <a:ea typeface="Geneva" pitchFamily="-108" charset="-128"/>
        </a:defRPr>
      </a:lvl8pPr>
      <a:lvl9pPr marL="3886200" indent="-228600" algn="l" rtl="0" fontAlgn="base">
        <a:lnSpc>
          <a:spcPct val="115000"/>
        </a:lnSpc>
        <a:spcBef>
          <a:spcPct val="20000"/>
        </a:spcBef>
        <a:spcAft>
          <a:spcPct val="0"/>
        </a:spcAft>
        <a:defRPr sz="1700">
          <a:solidFill>
            <a:srgbClr val="6B6B6B"/>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chieve.org/" TargetMode="External"/><Relationship Id="rId2" Type="http://schemas.openxmlformats.org/officeDocument/2006/relationships/hyperlink" Target="mailto:spruitt@achieve.org"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8</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1</a:t>
            </a:fld>
            <a:endParaRPr lang="en-US" dirty="0"/>
          </a:p>
        </p:txBody>
      </p:sp>
      <p:sp>
        <p:nvSpPr>
          <p:cNvPr id="5" name="Footer Placeholder 4"/>
          <p:cNvSpPr>
            <a:spLocks noGrp="1"/>
          </p:cNvSpPr>
          <p:nvPr>
            <p:ph type="ftr" sz="quarter" idx="3"/>
          </p:nvPr>
        </p:nvSpPr>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pic>
        <p:nvPicPr>
          <p:cNvPr id="3077" name="Picture 5"/>
          <p:cNvPicPr>
            <a:picLocks noChangeAspect="1" noChangeArrowheads="1"/>
          </p:cNvPicPr>
          <p:nvPr/>
        </p:nvPicPr>
        <p:blipFill>
          <a:blip r:embed="rId2"/>
          <a:srcRect/>
          <a:stretch>
            <a:fillRect/>
          </a:stretch>
        </p:blipFill>
        <p:spPr bwMode="auto">
          <a:xfrm>
            <a:off x="-1" y="-2"/>
            <a:ext cx="9144001" cy="6858001"/>
          </a:xfrm>
          <a:prstGeom prst="rect">
            <a:avLst/>
          </a:prstGeom>
          <a:noFill/>
          <a:ln w="9525">
            <a:noFill/>
            <a:miter lim="800000"/>
            <a:headEnd/>
            <a:tailEnd/>
          </a:ln>
          <a:effectLst/>
        </p:spPr>
      </p:pic>
      <p:sp>
        <p:nvSpPr>
          <p:cNvPr id="22" name="Text Box 8"/>
          <p:cNvSpPr txBox="1">
            <a:spLocks noChangeArrowheads="1"/>
          </p:cNvSpPr>
          <p:nvPr/>
        </p:nvSpPr>
        <p:spPr bwMode="auto">
          <a:xfrm>
            <a:off x="2933700" y="3868543"/>
            <a:ext cx="6324600" cy="2850011"/>
          </a:xfrm>
          <a:prstGeom prst="rect">
            <a:avLst/>
          </a:prstGeom>
          <a:noFill/>
          <a:ln w="9525">
            <a:noFill/>
            <a:miter lim="800000"/>
            <a:headEnd/>
            <a:tailEnd/>
          </a:ln>
        </p:spPr>
        <p:txBody>
          <a:bodyPr wrap="square">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000" dirty="0" smtClean="0">
                <a:solidFill>
                  <a:schemeClr val="bg1"/>
                </a:solidFill>
                <a:latin typeface="Garamond" pitchFamily="18" charset="0"/>
                <a:cs typeface="Arial" pitchFamily="34" charset="0"/>
              </a:rPr>
              <a:t>Conceptual Framework for Science Education and the Next Generation Science Standards</a:t>
            </a:r>
          </a:p>
          <a:p>
            <a:pPr>
              <a:lnSpc>
                <a:spcPct val="80000"/>
              </a:lnSpc>
            </a:pPr>
            <a:endParaRPr lang="en-US" sz="1600" b="1" i="1" dirty="0" smtClean="0">
              <a:solidFill>
                <a:schemeClr val="bg1"/>
              </a:solidFill>
              <a:latin typeface="Arial" pitchFamily="34" charset="0"/>
              <a:cs typeface="Arial" pitchFamily="34" charset="0"/>
            </a:endParaRPr>
          </a:p>
          <a:p>
            <a:pPr algn="ctr">
              <a:lnSpc>
                <a:spcPct val="80000"/>
              </a:lnSpc>
            </a:pPr>
            <a:r>
              <a:rPr lang="en-US" sz="1600" b="1" i="1" dirty="0" smtClean="0">
                <a:solidFill>
                  <a:schemeClr val="bg1"/>
                </a:solidFill>
                <a:latin typeface="Arial" pitchFamily="34" charset="0"/>
                <a:cs typeface="Arial" pitchFamily="34" charset="0"/>
              </a:rPr>
              <a:t>Stephen Pruitt, Ph.D., </a:t>
            </a:r>
            <a:r>
              <a:rPr lang="en-US" sz="1600" b="1" i="1" dirty="0" smtClean="0">
                <a:solidFill>
                  <a:schemeClr val="bg1"/>
                </a:solidFill>
                <a:latin typeface="Arial" pitchFamily="34" charset="0"/>
                <a:cs typeface="Arial" pitchFamily="34" charset="0"/>
              </a:rPr>
              <a:t>Vice President, Content, </a:t>
            </a:r>
            <a:endParaRPr lang="en-US" sz="1600" b="1" i="1" dirty="0" smtClean="0">
              <a:solidFill>
                <a:schemeClr val="bg1"/>
              </a:solidFill>
              <a:latin typeface="Arial" pitchFamily="34" charset="0"/>
              <a:cs typeface="Arial" pitchFamily="34" charset="0"/>
            </a:endParaRPr>
          </a:p>
          <a:p>
            <a:pPr algn="ctr">
              <a:lnSpc>
                <a:spcPct val="80000"/>
              </a:lnSpc>
            </a:pPr>
            <a:r>
              <a:rPr lang="en-US" sz="1600" b="1" i="1" dirty="0" smtClean="0">
                <a:solidFill>
                  <a:schemeClr val="bg1"/>
                </a:solidFill>
                <a:latin typeface="Arial" pitchFamily="34" charset="0"/>
                <a:cs typeface="Arial" pitchFamily="34" charset="0"/>
              </a:rPr>
              <a:t>Research </a:t>
            </a:r>
            <a:r>
              <a:rPr lang="en-US" sz="1600" b="1" i="1" dirty="0" smtClean="0">
                <a:solidFill>
                  <a:schemeClr val="bg1"/>
                </a:solidFill>
                <a:latin typeface="Arial" pitchFamily="34" charset="0"/>
                <a:cs typeface="Arial" pitchFamily="34" charset="0"/>
              </a:rPr>
              <a:t>and Development</a:t>
            </a:r>
          </a:p>
          <a:p>
            <a:pPr algn="ctr">
              <a:lnSpc>
                <a:spcPct val="80000"/>
              </a:lnSpc>
            </a:pPr>
            <a:endParaRPr lang="en-US" sz="1600" b="1" i="1" dirty="0">
              <a:solidFill>
                <a:schemeClr val="bg1"/>
              </a:solidFill>
              <a:latin typeface="Arial" pitchFamily="34" charset="0"/>
              <a:cs typeface="Arial" pitchFamily="34" charset="0"/>
            </a:endParaRPr>
          </a:p>
        </p:txBody>
      </p:sp>
    </p:spTree>
  </p:cSld>
  <p:clrMapOvr>
    <a:masterClrMapping/>
  </p:clrMapOvr>
  <p:transition spd="med"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sz="4000" dirty="0" smtClean="0">
                <a:latin typeface="Garamond" pitchFamily="18" charset="0"/>
              </a:rPr>
              <a:t>The National Academies </a:t>
            </a:r>
            <a:br>
              <a:rPr lang="en-US" sz="4000" dirty="0" smtClean="0">
                <a:latin typeface="Garamond" pitchFamily="18" charset="0"/>
              </a:rPr>
            </a:br>
            <a:r>
              <a:rPr lang="en-US" sz="4000" dirty="0" smtClean="0">
                <a:latin typeface="Garamond" pitchFamily="18" charset="0"/>
              </a:rPr>
              <a:t>of Science</a:t>
            </a:r>
          </a:p>
        </p:txBody>
      </p:sp>
      <p:sp>
        <p:nvSpPr>
          <p:cNvPr id="4099" name="Rectangle 3"/>
          <p:cNvSpPr>
            <a:spLocks noGrp="1" noChangeArrowheads="1"/>
          </p:cNvSpPr>
          <p:nvPr>
            <p:ph type="body" idx="1"/>
          </p:nvPr>
        </p:nvSpPr>
        <p:spPr>
          <a:xfrm>
            <a:off x="457200" y="1285874"/>
            <a:ext cx="8229600" cy="4821239"/>
          </a:xfrm>
        </p:spPr>
        <p:txBody>
          <a:bodyPr/>
          <a:lstStyle/>
          <a:p>
            <a:pPr marL="519113" lvl="1" indent="-407988"/>
            <a:r>
              <a:rPr lang="en-US" sz="2800" dirty="0" smtClean="0">
                <a:solidFill>
                  <a:srgbClr val="0091B2"/>
                </a:solidFill>
                <a:latin typeface="Garamond" pitchFamily="18" charset="0"/>
              </a:rPr>
              <a:t>A non-governmental organization</a:t>
            </a:r>
          </a:p>
          <a:p>
            <a:pPr marL="519113" lvl="1" indent="-407988"/>
            <a:endParaRPr lang="en-US" sz="1100" dirty="0" smtClean="0">
              <a:solidFill>
                <a:srgbClr val="0091B2"/>
              </a:solidFill>
              <a:latin typeface="Garamond" pitchFamily="18" charset="0"/>
            </a:endParaRPr>
          </a:p>
          <a:p>
            <a:pPr marL="519113" lvl="1" indent="-407988"/>
            <a:r>
              <a:rPr lang="en-US" sz="2800" dirty="0" smtClean="0">
                <a:solidFill>
                  <a:srgbClr val="0091B2"/>
                </a:solidFill>
                <a:latin typeface="Garamond" pitchFamily="18" charset="0"/>
              </a:rPr>
              <a:t>Founded in 1863</a:t>
            </a:r>
          </a:p>
          <a:p>
            <a:pPr marL="519113" lvl="1" indent="-407988"/>
            <a:endParaRPr lang="en-US" sz="1100" dirty="0" smtClean="0">
              <a:solidFill>
                <a:srgbClr val="0091B2"/>
              </a:solidFill>
              <a:latin typeface="Garamond" pitchFamily="18" charset="0"/>
            </a:endParaRPr>
          </a:p>
          <a:p>
            <a:pPr marL="519113" lvl="1" indent="-407988"/>
            <a:r>
              <a:rPr lang="en-US" sz="2800" dirty="0" smtClean="0">
                <a:solidFill>
                  <a:srgbClr val="0091B2"/>
                </a:solidFill>
                <a:latin typeface="Garamond" pitchFamily="18" charset="0"/>
              </a:rPr>
              <a:t>Bring together committees of experts in all areas of scientific and technological endeavor </a:t>
            </a:r>
          </a:p>
          <a:p>
            <a:pPr marL="519113" lvl="1" indent="-407988"/>
            <a:endParaRPr lang="en-US" sz="1100" dirty="0" smtClean="0">
              <a:solidFill>
                <a:srgbClr val="0091B2"/>
              </a:solidFill>
              <a:latin typeface="Garamond" pitchFamily="18" charset="0"/>
            </a:endParaRPr>
          </a:p>
          <a:p>
            <a:pPr marL="519113" lvl="1" indent="-407988"/>
            <a:r>
              <a:rPr lang="en-US" sz="2800" dirty="0" smtClean="0">
                <a:solidFill>
                  <a:srgbClr val="0091B2"/>
                </a:solidFill>
                <a:latin typeface="Garamond" pitchFamily="18" charset="0"/>
              </a:rPr>
              <a:t>Address critical national issues and give advice to the federal government and the public </a:t>
            </a:r>
          </a:p>
          <a:p>
            <a:pPr marL="519113" lvl="1" indent="-407988"/>
            <a:endParaRPr lang="en-US" sz="1100" dirty="0" smtClean="0">
              <a:solidFill>
                <a:srgbClr val="0091B2"/>
              </a:solidFill>
              <a:latin typeface="Garamond" pitchFamily="18" charset="0"/>
            </a:endParaRPr>
          </a:p>
          <a:p>
            <a:pPr marL="519113" lvl="1" indent="-407988"/>
            <a:r>
              <a:rPr lang="en-US" sz="2800" dirty="0" smtClean="0">
                <a:solidFill>
                  <a:srgbClr val="0091B2"/>
                </a:solidFill>
                <a:latin typeface="Garamond" pitchFamily="18" charset="0"/>
              </a:rPr>
              <a:t>The National Research Council (NRC) is the education arm of the National Academies</a:t>
            </a:r>
          </a:p>
        </p:txBody>
      </p:sp>
      <p:sp>
        <p:nvSpPr>
          <p:cNvPr id="4" name="Slide Number Placeholder 3"/>
          <p:cNvSpPr>
            <a:spLocks noGrp="1"/>
          </p:cNvSpPr>
          <p:nvPr>
            <p:ph type="sldNum" sz="quarter" idx="4"/>
          </p:nvPr>
        </p:nvSpPr>
        <p:spPr>
          <a:xfrm>
            <a:off x="6934200" y="6324600"/>
            <a:ext cx="1524000" cy="533400"/>
          </a:xfrm>
        </p:spPr>
        <p:txBody>
          <a:bodyPr/>
          <a:lstStyle/>
          <a:p>
            <a:fld id="{FA7FE77C-AF48-3246-81CD-1FACB1FB746A}" type="slidenum">
              <a:rPr lang="en-US" smtClean="0"/>
              <a:pPr/>
              <a:t>10</a:t>
            </a:fld>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9113" lvl="1" indent="-407988"/>
            <a:r>
              <a:rPr lang="en-US" sz="2800" dirty="0" smtClean="0">
                <a:solidFill>
                  <a:srgbClr val="0091B2"/>
                </a:solidFill>
                <a:latin typeface="Garamond" pitchFamily="18" charset="0"/>
              </a:rPr>
              <a:t>Highly respected scientists from multiple disciplines</a:t>
            </a:r>
          </a:p>
          <a:p>
            <a:pPr marL="519113" lvl="1" indent="-407988"/>
            <a:endParaRPr lang="en-US" sz="1100" dirty="0" smtClean="0">
              <a:solidFill>
                <a:srgbClr val="0091B2"/>
              </a:solidFill>
              <a:latin typeface="Garamond" pitchFamily="18" charset="0"/>
            </a:endParaRPr>
          </a:p>
          <a:p>
            <a:pPr marL="519113" lvl="1" indent="-407988"/>
            <a:r>
              <a:rPr lang="en-US" sz="2800" dirty="0" smtClean="0">
                <a:solidFill>
                  <a:srgbClr val="0091B2"/>
                </a:solidFill>
                <a:latin typeface="Garamond" pitchFamily="18" charset="0"/>
              </a:rPr>
              <a:t>Experts on science education</a:t>
            </a:r>
          </a:p>
          <a:p>
            <a:pPr marL="519113" lvl="1" indent="-407988"/>
            <a:endParaRPr lang="en-US" sz="1100" dirty="0" smtClean="0">
              <a:solidFill>
                <a:srgbClr val="0091B2"/>
              </a:solidFill>
              <a:latin typeface="Garamond" pitchFamily="18" charset="0"/>
            </a:endParaRPr>
          </a:p>
          <a:p>
            <a:pPr marL="519113" lvl="1" indent="-407988"/>
            <a:r>
              <a:rPr lang="en-US" sz="2800" dirty="0" smtClean="0">
                <a:solidFill>
                  <a:srgbClr val="0091B2"/>
                </a:solidFill>
                <a:latin typeface="Garamond" pitchFamily="18" charset="0"/>
              </a:rPr>
              <a:t>Experts on learning sciences</a:t>
            </a:r>
          </a:p>
          <a:p>
            <a:pPr marL="519113" lvl="1" indent="-407988"/>
            <a:endParaRPr lang="en-US" sz="1100" dirty="0" smtClean="0">
              <a:solidFill>
                <a:srgbClr val="0091B2"/>
              </a:solidFill>
              <a:latin typeface="Garamond" pitchFamily="18" charset="0"/>
            </a:endParaRPr>
          </a:p>
          <a:p>
            <a:pPr marL="519113" lvl="1" indent="-407988"/>
            <a:r>
              <a:rPr lang="en-US" sz="2800" dirty="0" smtClean="0">
                <a:solidFill>
                  <a:srgbClr val="0091B2"/>
                </a:solidFill>
                <a:latin typeface="Garamond" pitchFamily="18" charset="0"/>
              </a:rPr>
              <a:t>Experts on education systems and policy</a:t>
            </a:r>
          </a:p>
          <a:p>
            <a:pPr marL="519113" lvl="1" indent="-407988"/>
            <a:endParaRPr lang="en-US" sz="1100" dirty="0" smtClean="0">
              <a:solidFill>
                <a:srgbClr val="0091B2"/>
              </a:solidFill>
              <a:latin typeface="Garamond" pitchFamily="18" charset="0"/>
            </a:endParaRPr>
          </a:p>
          <a:p>
            <a:pPr marL="519113" lvl="1" indent="-407988"/>
            <a:r>
              <a:rPr lang="en-US" sz="2800" dirty="0" smtClean="0">
                <a:solidFill>
                  <a:srgbClr val="0091B2"/>
                </a:solidFill>
                <a:latin typeface="Garamond" pitchFamily="18" charset="0"/>
              </a:rPr>
              <a:t>Supported by 4 design teams</a:t>
            </a:r>
          </a:p>
          <a:p>
            <a:pPr lvl="1" indent="-631825"/>
            <a:endParaRPr lang="en-US" sz="2400" b="1" dirty="0" smtClean="0">
              <a:solidFill>
                <a:srgbClr val="0091B2"/>
              </a:solidFill>
              <a:latin typeface="Garamond" pitchFamily="18" charset="0"/>
            </a:endParaRPr>
          </a:p>
          <a:p>
            <a:pPr eaLnBrk="1" hangingPunct="1">
              <a:lnSpc>
                <a:spcPct val="90000"/>
              </a:lnSpc>
            </a:pPr>
            <a:endParaRPr lang="en-US" sz="2400" dirty="0" smtClean="0">
              <a:latin typeface="Garamond" pitchFamily="18" charset="0"/>
              <a:cs typeface="Arial" charset="0"/>
            </a:endParaRPr>
          </a:p>
          <a:p>
            <a:pPr eaLnBrk="1" hangingPunct="1">
              <a:lnSpc>
                <a:spcPct val="90000"/>
              </a:lnSpc>
            </a:pPr>
            <a:endParaRPr lang="en-US" sz="2400" dirty="0" smtClean="0">
              <a:latin typeface="Garamond" pitchFamily="18" charset="0"/>
              <a:cs typeface="Arial" charset="0"/>
            </a:endParaRPr>
          </a:p>
          <a:p>
            <a:pPr eaLnBrk="1" hangingPunct="1">
              <a:lnSpc>
                <a:spcPct val="90000"/>
              </a:lnSpc>
            </a:pPr>
            <a:endParaRPr lang="en-US" sz="2400" dirty="0" smtClean="0">
              <a:latin typeface="Garamond" pitchFamily="18" charset="0"/>
              <a:cs typeface="Arial" charset="0"/>
            </a:endParaRPr>
          </a:p>
          <a:p>
            <a:endParaRPr lang="en-US" sz="2400" dirty="0">
              <a:latin typeface="Garamond" pitchFamily="18" charset="0"/>
            </a:endParaRPr>
          </a:p>
        </p:txBody>
      </p:sp>
      <p:sp>
        <p:nvSpPr>
          <p:cNvPr id="3" name="Title 2"/>
          <p:cNvSpPr>
            <a:spLocks noGrp="1"/>
          </p:cNvSpPr>
          <p:nvPr>
            <p:ph type="title"/>
          </p:nvPr>
        </p:nvSpPr>
        <p:spPr/>
        <p:txBody>
          <a:bodyPr>
            <a:normAutofit/>
          </a:bodyPr>
          <a:lstStyle/>
          <a:p>
            <a:r>
              <a:rPr lang="en-US" sz="3200" dirty="0" smtClean="0">
                <a:latin typeface="Garamond" pitchFamily="18" charset="0"/>
              </a:rPr>
              <a:t>Phase I – </a:t>
            </a:r>
            <a:r>
              <a:rPr lang="en-US" sz="3200" dirty="0" smtClean="0">
                <a:latin typeface="Garamond" pitchFamily="18" charset="0"/>
                <a:cs typeface="Arial" charset="0"/>
              </a:rPr>
              <a:t>NRC Study Committee</a:t>
            </a:r>
            <a:endParaRPr lang="en-US" sz="3200" dirty="0">
              <a:latin typeface="Garamond" pitchFamily="18" charset="0"/>
            </a:endParaRPr>
          </a:p>
        </p:txBody>
      </p:sp>
      <p:sp>
        <p:nvSpPr>
          <p:cNvPr id="4" name="Slide Number Placeholder 3"/>
          <p:cNvSpPr>
            <a:spLocks noGrp="1"/>
          </p:cNvSpPr>
          <p:nvPr>
            <p:ph type="sldNum" sz="quarter" idx="4"/>
          </p:nvPr>
        </p:nvSpPr>
        <p:spPr/>
        <p:txBody>
          <a:bodyPr/>
          <a:lstStyle/>
          <a:p>
            <a:fld id="{FA7FE77C-AF48-3246-81CD-1FACB1FB746A}" type="slidenum">
              <a:rPr lang="en-US" smtClean="0"/>
              <a:pPr/>
              <a:t>11</a:t>
            </a:fld>
            <a:endParaRPr lang="en-US" dirty="0"/>
          </a:p>
        </p:txBody>
      </p:sp>
    </p:spTree>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2625" lvl="1" indent="-341313"/>
            <a:r>
              <a:rPr lang="en-US" sz="2800" dirty="0" smtClean="0">
                <a:solidFill>
                  <a:srgbClr val="0091B2"/>
                </a:solidFill>
                <a:latin typeface="Garamond" pitchFamily="18" charset="0"/>
                <a:cs typeface="Geneva" pitchFamily="-108" charset="-128"/>
              </a:rPr>
              <a:t>Build on current initiatives and past experiences </a:t>
            </a:r>
          </a:p>
          <a:p>
            <a:pPr marL="682625" lvl="1" indent="-341313"/>
            <a:r>
              <a:rPr lang="nb-NO" sz="2800" dirty="0" smtClean="0">
                <a:solidFill>
                  <a:srgbClr val="0091B2"/>
                </a:solidFill>
                <a:latin typeface="Garamond" pitchFamily="18" charset="0"/>
                <a:cs typeface="Geneva" pitchFamily="-108" charset="-128"/>
              </a:rPr>
              <a:t>Hold stakeholder meetings for informed input</a:t>
            </a:r>
          </a:p>
          <a:p>
            <a:pPr marL="682625" lvl="1" indent="-341313"/>
            <a:r>
              <a:rPr lang="en-US" sz="2800" dirty="0" smtClean="0">
                <a:solidFill>
                  <a:srgbClr val="0091B2"/>
                </a:solidFill>
                <a:latin typeface="Garamond" pitchFamily="18" charset="0"/>
                <a:cs typeface="Geneva" pitchFamily="-108" charset="-128"/>
              </a:rPr>
              <a:t>Conduct study committee and design teams</a:t>
            </a:r>
          </a:p>
          <a:p>
            <a:pPr marL="682625" lvl="1" indent="-341313"/>
            <a:r>
              <a:rPr lang="en-US" sz="2800" dirty="0" smtClean="0">
                <a:solidFill>
                  <a:srgbClr val="0091B2"/>
                </a:solidFill>
                <a:latin typeface="Garamond" pitchFamily="18" charset="0"/>
                <a:cs typeface="Geneva" pitchFamily="-108" charset="-128"/>
              </a:rPr>
              <a:t>Draft conceptual framework released July 12, 2010</a:t>
            </a:r>
          </a:p>
          <a:p>
            <a:pPr marL="682625" lvl="1" indent="-341313"/>
            <a:r>
              <a:rPr lang="en-US" sz="2800" dirty="0" smtClean="0">
                <a:solidFill>
                  <a:srgbClr val="0091B2"/>
                </a:solidFill>
                <a:latin typeface="Garamond" pitchFamily="18" charset="0"/>
                <a:cs typeface="Geneva" pitchFamily="-108" charset="-128"/>
              </a:rPr>
              <a:t>Seek public feedback </a:t>
            </a:r>
          </a:p>
          <a:p>
            <a:pPr marL="682625" lvl="1" indent="-341313"/>
            <a:r>
              <a:rPr lang="de-DE" sz="2800" dirty="0" smtClean="0">
                <a:solidFill>
                  <a:srgbClr val="0091B2"/>
                </a:solidFill>
                <a:latin typeface="Garamond" pitchFamily="18" charset="0"/>
                <a:cs typeface="Geneva" pitchFamily="-108" charset="-128"/>
              </a:rPr>
              <a:t>Finalize draft in early 2011</a:t>
            </a:r>
            <a:endParaRPr lang="en-US" sz="2800" b="1" dirty="0" smtClean="0">
              <a:solidFill>
                <a:srgbClr val="0091B2"/>
              </a:solidFill>
              <a:latin typeface="Garamond" pitchFamily="18" charset="0"/>
              <a:cs typeface="Geneva" pitchFamily="-108" charset="-128"/>
            </a:endParaRPr>
          </a:p>
          <a:p>
            <a:pPr marL="548640" indent="-411480" eaLnBrk="1" fontAlgn="auto" hangingPunct="1">
              <a:lnSpc>
                <a:spcPct val="90000"/>
              </a:lnSpc>
              <a:spcBef>
                <a:spcPts val="1200"/>
              </a:spcBef>
              <a:spcAft>
                <a:spcPts val="1200"/>
              </a:spcAft>
              <a:buClr>
                <a:schemeClr val="tx1">
                  <a:shade val="95000"/>
                </a:schemeClr>
              </a:buClr>
              <a:defRPr/>
            </a:pPr>
            <a:endParaRPr lang="en-US" dirty="0" smtClean="0">
              <a:latin typeface="Garamond" pitchFamily="18" charset="0"/>
              <a:cs typeface="Arial" charset="0"/>
            </a:endParaRPr>
          </a:p>
          <a:p>
            <a:endParaRPr lang="en-US" dirty="0">
              <a:latin typeface="Garamond" pitchFamily="18" charset="0"/>
            </a:endParaRPr>
          </a:p>
        </p:txBody>
      </p:sp>
      <p:sp>
        <p:nvSpPr>
          <p:cNvPr id="3" name="Title 2"/>
          <p:cNvSpPr>
            <a:spLocks noGrp="1"/>
          </p:cNvSpPr>
          <p:nvPr>
            <p:ph type="title"/>
          </p:nvPr>
        </p:nvSpPr>
        <p:spPr/>
        <p:txBody>
          <a:bodyPr>
            <a:noAutofit/>
          </a:bodyPr>
          <a:lstStyle/>
          <a:p>
            <a:r>
              <a:rPr lang="en-US" sz="2800" dirty="0" smtClean="0">
                <a:latin typeface="Garamond" pitchFamily="18" charset="0"/>
              </a:rPr>
              <a:t>Phase I – NRC Process for Development of the Conceptual Framework for Science </a:t>
            </a:r>
            <a:endParaRPr lang="en-US" sz="2800" dirty="0">
              <a:latin typeface="Garamond" pitchFamily="18" charset="0"/>
            </a:endParaRPr>
          </a:p>
        </p:txBody>
      </p:sp>
      <p:sp>
        <p:nvSpPr>
          <p:cNvPr id="4" name="Slide Number Placeholder 3"/>
          <p:cNvSpPr>
            <a:spLocks noGrp="1"/>
          </p:cNvSpPr>
          <p:nvPr>
            <p:ph type="sldNum" sz="quarter" idx="4"/>
          </p:nvPr>
        </p:nvSpPr>
        <p:spPr/>
        <p:txBody>
          <a:bodyPr/>
          <a:lstStyle/>
          <a:p>
            <a:fld id="{FA7FE77C-AF48-3246-81CD-1FACB1FB746A}" type="slidenum">
              <a:rPr lang="en-US" smtClean="0"/>
              <a:pPr/>
              <a:t>12</a:t>
            </a:fld>
            <a:endParaRPr lang="en-US" dirty="0"/>
          </a:p>
        </p:txBody>
      </p:sp>
    </p:spTree>
  </p:cSld>
  <p:clrMapOvr>
    <a:masterClrMapping/>
  </p:clrMapOvr>
  <p:transition spd="med"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A7FE77C-AF48-3246-81CD-1FACB1FB746A}" type="slidenum">
              <a:rPr lang="en-US" smtClean="0"/>
              <a:pPr/>
              <a:t>13</a:t>
            </a:fld>
            <a:endParaRPr lang="en-US" dirty="0"/>
          </a:p>
        </p:txBody>
      </p:sp>
      <p:sp>
        <p:nvSpPr>
          <p:cNvPr id="3" name="Title 2"/>
          <p:cNvSpPr>
            <a:spLocks noGrp="1"/>
          </p:cNvSpPr>
          <p:nvPr>
            <p:ph type="title"/>
          </p:nvPr>
        </p:nvSpPr>
        <p:spPr/>
        <p:txBody>
          <a:bodyPr>
            <a:normAutofit/>
          </a:bodyPr>
          <a:lstStyle/>
          <a:p>
            <a:r>
              <a:rPr lang="en-US" sz="2800" dirty="0" smtClean="0">
                <a:latin typeface="Garamond" pitchFamily="18" charset="0"/>
              </a:rPr>
              <a:t>Phase I – What is purpose of the Conceptual Framework for Science ?</a:t>
            </a:r>
            <a:endParaRPr lang="en-US" sz="2800" dirty="0">
              <a:latin typeface="Garamond" pitchFamily="18" charset="0"/>
            </a:endParaRPr>
          </a:p>
        </p:txBody>
      </p:sp>
      <p:sp>
        <p:nvSpPr>
          <p:cNvPr id="2" name="Content Placeholder 1"/>
          <p:cNvSpPr>
            <a:spLocks noGrp="1"/>
          </p:cNvSpPr>
          <p:nvPr>
            <p:ph idx="4294967295"/>
          </p:nvPr>
        </p:nvSpPr>
        <p:spPr>
          <a:xfrm>
            <a:off x="533400" y="1600200"/>
            <a:ext cx="8229600" cy="4506913"/>
          </a:xfrm>
        </p:spPr>
        <p:txBody>
          <a:bodyPr/>
          <a:lstStyle/>
          <a:p>
            <a:pPr indent="-631825"/>
            <a:r>
              <a:rPr lang="en-US" sz="2400" b="1" dirty="0" smtClean="0">
                <a:solidFill>
                  <a:srgbClr val="0091B2"/>
                </a:solidFill>
                <a:latin typeface="Garamond" pitchFamily="18" charset="0"/>
              </a:rPr>
              <a:t>"The Framework is designed to help realize a vision for science and engineering education in which students actively engage in science and engineering practices in order to deepen their understanding of core ideas in science over multiple years of school.“ – NRC Draft Framework </a:t>
            </a:r>
          </a:p>
          <a:p>
            <a:pPr lvl="1" indent="-347663"/>
            <a:r>
              <a:rPr lang="en-US" sz="2000" dirty="0" smtClean="0">
                <a:solidFill>
                  <a:schemeClr val="tx1"/>
                </a:solidFill>
                <a:latin typeface="Garamond" pitchFamily="18" charset="0"/>
              </a:rPr>
              <a:t>Ensure accuracy of science content and practice</a:t>
            </a:r>
          </a:p>
          <a:p>
            <a:pPr lvl="1" indent="-347663"/>
            <a:endParaRPr lang="en-US" sz="2000" dirty="0" smtClean="0">
              <a:solidFill>
                <a:schemeClr val="tx1"/>
              </a:solidFill>
              <a:latin typeface="Garamond" pitchFamily="18" charset="0"/>
            </a:endParaRPr>
          </a:p>
          <a:p>
            <a:pPr lvl="1" indent="-347663"/>
            <a:r>
              <a:rPr lang="en-US" sz="2000" dirty="0" smtClean="0">
                <a:solidFill>
                  <a:schemeClr val="tx1"/>
                </a:solidFill>
                <a:latin typeface="Garamond" pitchFamily="18" charset="0"/>
              </a:rPr>
              <a:t>Provide intellectual guidance for the standards</a:t>
            </a:r>
          </a:p>
          <a:p>
            <a:pPr lvl="1" indent="-347663"/>
            <a:endParaRPr lang="en-US" sz="2000" dirty="0" smtClean="0">
              <a:solidFill>
                <a:schemeClr val="tx1"/>
              </a:solidFill>
              <a:latin typeface="Garamond" pitchFamily="18" charset="0"/>
            </a:endParaRPr>
          </a:p>
          <a:p>
            <a:pPr lvl="1" indent="-347663"/>
            <a:r>
              <a:rPr lang="en-US" sz="2000" dirty="0" smtClean="0">
                <a:solidFill>
                  <a:schemeClr val="tx1"/>
                </a:solidFill>
                <a:latin typeface="Garamond" pitchFamily="18" charset="0"/>
              </a:rPr>
              <a:t>Blend current understanding of teaching and learning with new developments in science</a:t>
            </a:r>
          </a:p>
          <a:p>
            <a:pPr lvl="1" indent="-631825"/>
            <a:endParaRPr lang="en-US" sz="2000" b="1" dirty="0" smtClean="0">
              <a:solidFill>
                <a:srgbClr val="0091B2"/>
              </a:solidFill>
              <a:latin typeface="Garamond" pitchFamily="18" charset="0"/>
            </a:endParaRPr>
          </a:p>
        </p:txBody>
      </p:sp>
    </p:spTree>
  </p:cSld>
  <p:clrMapOvr>
    <a:masterClrMapping/>
  </p:clrMapOvr>
  <p:transition spd="med"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sz="3600" dirty="0" smtClean="0">
                <a:latin typeface="Garamond" pitchFamily="18" charset="0"/>
              </a:rPr>
              <a:t>Phase I – Principles of the Framework</a:t>
            </a:r>
          </a:p>
        </p:txBody>
      </p:sp>
      <p:sp>
        <p:nvSpPr>
          <p:cNvPr id="13315" name="Rectangle 3"/>
          <p:cNvSpPr>
            <a:spLocks noGrp="1" noChangeArrowheads="1"/>
          </p:cNvSpPr>
          <p:nvPr>
            <p:ph type="body" idx="1"/>
          </p:nvPr>
        </p:nvSpPr>
        <p:spPr/>
        <p:txBody>
          <a:bodyPr/>
          <a:lstStyle/>
          <a:p>
            <a:pPr marL="682625" lvl="1" indent="-341313"/>
            <a:r>
              <a:rPr lang="en-US" sz="3200" b="0" dirty="0" smtClean="0">
                <a:solidFill>
                  <a:srgbClr val="0091B2"/>
                </a:solidFill>
                <a:latin typeface="Garamond" pitchFamily="18" charset="0"/>
              </a:rPr>
              <a:t>Children Are Born Investigators</a:t>
            </a:r>
          </a:p>
          <a:p>
            <a:pPr marL="682625" lvl="1" indent="-341313"/>
            <a:r>
              <a:rPr lang="en-US" sz="3200" b="0" dirty="0" smtClean="0">
                <a:solidFill>
                  <a:srgbClr val="0091B2"/>
                </a:solidFill>
                <a:latin typeface="Garamond" pitchFamily="18" charset="0"/>
              </a:rPr>
              <a:t>Understanding Develops Over Time</a:t>
            </a:r>
          </a:p>
          <a:p>
            <a:pPr marL="682625" lvl="1" indent="-341313"/>
            <a:r>
              <a:rPr lang="en-US" sz="3200" b="0" dirty="0" smtClean="0">
                <a:solidFill>
                  <a:srgbClr val="0091B2"/>
                </a:solidFill>
                <a:latin typeface="Garamond" pitchFamily="18" charset="0"/>
              </a:rPr>
              <a:t>Science Is More than a Body of Knowledge</a:t>
            </a:r>
          </a:p>
          <a:p>
            <a:pPr marL="682625" lvl="1" indent="-341313"/>
            <a:r>
              <a:rPr lang="en-US" sz="3200" b="0" dirty="0" smtClean="0">
                <a:solidFill>
                  <a:srgbClr val="0091B2"/>
                </a:solidFill>
                <a:latin typeface="Garamond" pitchFamily="18" charset="0"/>
              </a:rPr>
              <a:t>Connecting to Students’ Interest and Experience</a:t>
            </a:r>
          </a:p>
          <a:p>
            <a:pPr marL="682625" lvl="1" indent="-341313"/>
            <a:r>
              <a:rPr lang="en-US" sz="3200" b="0" dirty="0" smtClean="0">
                <a:solidFill>
                  <a:srgbClr val="0091B2"/>
                </a:solidFill>
                <a:latin typeface="Garamond" pitchFamily="18" charset="0"/>
              </a:rPr>
              <a:t>Promoting Equity</a:t>
            </a:r>
          </a:p>
          <a:p>
            <a:pPr>
              <a:lnSpc>
                <a:spcPct val="90000"/>
              </a:lnSpc>
            </a:pPr>
            <a:endParaRPr lang="en-US" sz="2800" dirty="0" smtClean="0">
              <a:latin typeface="Arial" charset="0"/>
            </a:endParaRPr>
          </a:p>
        </p:txBody>
      </p:sp>
      <p:sp>
        <p:nvSpPr>
          <p:cNvPr id="4" name="Slide Number Placeholder 3"/>
          <p:cNvSpPr>
            <a:spLocks noGrp="1"/>
          </p:cNvSpPr>
          <p:nvPr>
            <p:ph type="sldNum" sz="quarter" idx="4"/>
          </p:nvPr>
        </p:nvSpPr>
        <p:spPr>
          <a:xfrm>
            <a:off x="6934200" y="6324600"/>
            <a:ext cx="1524000" cy="533400"/>
          </a:xfrm>
        </p:spPr>
        <p:txBody>
          <a:bodyPr/>
          <a:lstStyle/>
          <a:p>
            <a:fld id="{FA7FE77C-AF48-3246-81CD-1FACB1FB746A}" type="slidenum">
              <a:rPr lang="en-US" smtClean="0"/>
              <a:pPr/>
              <a:t>14</a:t>
            </a:fld>
            <a:endParaRPr lang="en-US"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sz="3600" dirty="0" smtClean="0">
                <a:latin typeface="Garamond" pitchFamily="18" charset="0"/>
              </a:rPr>
              <a:t>Phase I – Core Ideas</a:t>
            </a:r>
          </a:p>
        </p:txBody>
      </p:sp>
      <p:sp>
        <p:nvSpPr>
          <p:cNvPr id="14339" name="Rectangle 3"/>
          <p:cNvSpPr>
            <a:spLocks noGrp="1" noChangeArrowheads="1"/>
          </p:cNvSpPr>
          <p:nvPr>
            <p:ph type="body" idx="1"/>
          </p:nvPr>
        </p:nvSpPr>
        <p:spPr>
          <a:xfrm>
            <a:off x="457200" y="1524000"/>
            <a:ext cx="8229600" cy="4648200"/>
          </a:xfrm>
        </p:spPr>
        <p:txBody>
          <a:bodyPr/>
          <a:lstStyle/>
          <a:p>
            <a:pPr>
              <a:lnSpc>
                <a:spcPct val="90000"/>
              </a:lnSpc>
              <a:spcAft>
                <a:spcPct val="35000"/>
              </a:spcAft>
            </a:pPr>
            <a:r>
              <a:rPr lang="en-US" sz="2400" b="0" dirty="0" smtClean="0">
                <a:latin typeface="Garamond" pitchFamily="18" charset="0"/>
              </a:rPr>
              <a:t>A core idea for K-12 science instruction is a scientific idea or practice that:</a:t>
            </a:r>
            <a:endParaRPr lang="en-US" sz="2200" b="0" dirty="0" smtClean="0">
              <a:latin typeface="Garamond" pitchFamily="18" charset="0"/>
            </a:endParaRPr>
          </a:p>
          <a:p>
            <a:pPr marL="682625" lvl="1" indent="-341313"/>
            <a:r>
              <a:rPr lang="en-US" sz="2200" b="0" dirty="0" smtClean="0">
                <a:solidFill>
                  <a:srgbClr val="0091B2"/>
                </a:solidFill>
                <a:latin typeface="Garamond" pitchFamily="18" charset="0"/>
              </a:rPr>
              <a:t>Has </a:t>
            </a:r>
            <a:r>
              <a:rPr lang="en-US" sz="2200" b="0" u="sng" dirty="0" smtClean="0">
                <a:solidFill>
                  <a:srgbClr val="0091B2"/>
                </a:solidFill>
                <a:latin typeface="Garamond" pitchFamily="18" charset="0"/>
              </a:rPr>
              <a:t>broad importance</a:t>
            </a:r>
            <a:r>
              <a:rPr lang="en-US" sz="2200" b="0" dirty="0" smtClean="0">
                <a:solidFill>
                  <a:srgbClr val="0091B2"/>
                </a:solidFill>
                <a:latin typeface="Garamond" pitchFamily="18" charset="0"/>
              </a:rPr>
              <a:t> across multiple science and/or engineering disciplines and/or is a </a:t>
            </a:r>
            <a:r>
              <a:rPr lang="en-US" sz="2200" b="0" u="sng" dirty="0" smtClean="0">
                <a:solidFill>
                  <a:srgbClr val="0091B2"/>
                </a:solidFill>
                <a:latin typeface="Garamond" pitchFamily="18" charset="0"/>
              </a:rPr>
              <a:t>key organizing concept</a:t>
            </a:r>
            <a:r>
              <a:rPr lang="en-US" sz="2200" b="0" dirty="0" smtClean="0">
                <a:solidFill>
                  <a:srgbClr val="0091B2"/>
                </a:solidFill>
                <a:latin typeface="Garamond" pitchFamily="18" charset="0"/>
              </a:rPr>
              <a:t> of a single discipline</a:t>
            </a:r>
          </a:p>
          <a:p>
            <a:pPr marL="682625" lvl="1" indent="-341313"/>
            <a:r>
              <a:rPr lang="en-US" sz="2200" b="0" dirty="0" smtClean="0">
                <a:solidFill>
                  <a:srgbClr val="0091B2"/>
                </a:solidFill>
                <a:latin typeface="Garamond" pitchFamily="18" charset="0"/>
              </a:rPr>
              <a:t>Provides a </a:t>
            </a:r>
            <a:r>
              <a:rPr lang="en-US" sz="2200" b="0" u="sng" dirty="0" smtClean="0">
                <a:solidFill>
                  <a:srgbClr val="0091B2"/>
                </a:solidFill>
                <a:latin typeface="Garamond" pitchFamily="18" charset="0"/>
              </a:rPr>
              <a:t>key tool</a:t>
            </a:r>
            <a:r>
              <a:rPr lang="en-US" sz="2200" b="0" dirty="0" smtClean="0">
                <a:solidFill>
                  <a:srgbClr val="0091B2"/>
                </a:solidFill>
                <a:latin typeface="Garamond" pitchFamily="18" charset="0"/>
              </a:rPr>
              <a:t> for understanding or investigating more complex ideas and solving problems</a:t>
            </a:r>
          </a:p>
          <a:p>
            <a:pPr marL="682625" lvl="1" indent="-341313"/>
            <a:r>
              <a:rPr lang="en-US" sz="2200" b="0" dirty="0" smtClean="0">
                <a:solidFill>
                  <a:srgbClr val="0091B2"/>
                </a:solidFill>
                <a:latin typeface="Garamond" pitchFamily="18" charset="0"/>
              </a:rPr>
              <a:t>Relates to the </a:t>
            </a:r>
            <a:r>
              <a:rPr lang="en-US" sz="2200" b="0" u="sng" dirty="0" smtClean="0">
                <a:solidFill>
                  <a:srgbClr val="0091B2"/>
                </a:solidFill>
                <a:latin typeface="Garamond" pitchFamily="18" charset="0"/>
              </a:rPr>
              <a:t>interests and life experiences of students</a:t>
            </a:r>
            <a:r>
              <a:rPr lang="en-US" sz="2200" b="0" dirty="0" smtClean="0">
                <a:solidFill>
                  <a:srgbClr val="0091B2"/>
                </a:solidFill>
                <a:latin typeface="Garamond" pitchFamily="18" charset="0"/>
              </a:rPr>
              <a:t> or can be connected to </a:t>
            </a:r>
            <a:r>
              <a:rPr lang="en-US" sz="2200" b="0" u="sng" dirty="0" smtClean="0">
                <a:solidFill>
                  <a:srgbClr val="0091B2"/>
                </a:solidFill>
                <a:latin typeface="Garamond" pitchFamily="18" charset="0"/>
              </a:rPr>
              <a:t>societal or personal concerns</a:t>
            </a:r>
            <a:r>
              <a:rPr lang="en-US" sz="2200" b="0" dirty="0" smtClean="0">
                <a:solidFill>
                  <a:srgbClr val="0091B2"/>
                </a:solidFill>
                <a:latin typeface="Garamond" pitchFamily="18" charset="0"/>
              </a:rPr>
              <a:t> that require scientific or technical knowledge </a:t>
            </a:r>
          </a:p>
          <a:p>
            <a:pPr marL="682625" lvl="1" indent="-341313"/>
            <a:r>
              <a:rPr lang="en-US" sz="2200" b="0" dirty="0" smtClean="0">
                <a:solidFill>
                  <a:srgbClr val="0091B2"/>
                </a:solidFill>
                <a:latin typeface="Garamond" pitchFamily="18" charset="0"/>
              </a:rPr>
              <a:t>Is </a:t>
            </a:r>
            <a:r>
              <a:rPr lang="en-US" sz="2200" b="0" u="sng" dirty="0" smtClean="0">
                <a:solidFill>
                  <a:srgbClr val="0091B2"/>
                </a:solidFill>
                <a:latin typeface="Garamond" pitchFamily="18" charset="0"/>
              </a:rPr>
              <a:t>teachable</a:t>
            </a:r>
            <a:r>
              <a:rPr lang="en-US" sz="2200" b="0" dirty="0" smtClean="0">
                <a:solidFill>
                  <a:srgbClr val="0091B2"/>
                </a:solidFill>
                <a:latin typeface="Garamond" pitchFamily="18" charset="0"/>
              </a:rPr>
              <a:t> and </a:t>
            </a:r>
            <a:r>
              <a:rPr lang="en-US" sz="2200" b="0" u="sng" dirty="0" smtClean="0">
                <a:solidFill>
                  <a:srgbClr val="0091B2"/>
                </a:solidFill>
                <a:latin typeface="Garamond" pitchFamily="18" charset="0"/>
              </a:rPr>
              <a:t>learnable</a:t>
            </a:r>
            <a:r>
              <a:rPr lang="en-US" sz="2200" b="0" dirty="0" smtClean="0">
                <a:solidFill>
                  <a:srgbClr val="0091B2"/>
                </a:solidFill>
                <a:latin typeface="Garamond" pitchFamily="18" charset="0"/>
              </a:rPr>
              <a:t> over multiple grades at increasing levels of sophistication and depth</a:t>
            </a:r>
          </a:p>
        </p:txBody>
      </p:sp>
      <p:sp>
        <p:nvSpPr>
          <p:cNvPr id="4" name="Slide Number Placeholder 3"/>
          <p:cNvSpPr>
            <a:spLocks noGrp="1"/>
          </p:cNvSpPr>
          <p:nvPr>
            <p:ph type="sldNum" sz="quarter" idx="4"/>
          </p:nvPr>
        </p:nvSpPr>
        <p:spPr>
          <a:xfrm>
            <a:off x="6934200" y="6324600"/>
            <a:ext cx="1524000" cy="533400"/>
          </a:xfrm>
        </p:spPr>
        <p:txBody>
          <a:bodyPr/>
          <a:lstStyle/>
          <a:p>
            <a:fld id="{FA7FE77C-AF48-3246-81CD-1FACB1FB746A}" type="slidenum">
              <a:rPr lang="en-US" smtClean="0"/>
              <a:pPr/>
              <a:t>15</a:t>
            </a:fld>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dirty="0" smtClean="0">
                <a:latin typeface="Garamond" pitchFamily="18" charset="0"/>
              </a:rPr>
              <a:t>Phase I – Cross-cutting </a:t>
            </a:r>
            <a:br>
              <a:rPr lang="en-US" sz="3200" dirty="0" smtClean="0">
                <a:latin typeface="Garamond" pitchFamily="18" charset="0"/>
              </a:rPr>
            </a:br>
            <a:r>
              <a:rPr lang="en-US" sz="3200" dirty="0" smtClean="0">
                <a:latin typeface="Garamond" pitchFamily="18" charset="0"/>
              </a:rPr>
              <a:t>Scientific Concepts</a:t>
            </a:r>
          </a:p>
        </p:txBody>
      </p:sp>
      <p:sp>
        <p:nvSpPr>
          <p:cNvPr id="18435" name="Rectangle 3"/>
          <p:cNvSpPr>
            <a:spLocks noGrp="1" noChangeArrowheads="1"/>
          </p:cNvSpPr>
          <p:nvPr>
            <p:ph type="body" idx="4294967295"/>
          </p:nvPr>
        </p:nvSpPr>
        <p:spPr>
          <a:xfrm>
            <a:off x="0" y="1600200"/>
            <a:ext cx="8229600" cy="4506913"/>
          </a:xfrm>
        </p:spPr>
        <p:txBody>
          <a:bodyPr/>
          <a:lstStyle/>
          <a:p>
            <a:pPr marL="682625" lvl="1" indent="-341313"/>
            <a:r>
              <a:rPr lang="en-US" sz="2800" b="0" dirty="0" smtClean="0">
                <a:solidFill>
                  <a:srgbClr val="0091B2"/>
                </a:solidFill>
                <a:latin typeface="Garamond" pitchFamily="18" charset="0"/>
              </a:rPr>
              <a:t>Patterns, similarity, and diversity</a:t>
            </a:r>
          </a:p>
          <a:p>
            <a:pPr marL="682625" lvl="1" indent="-341313"/>
            <a:r>
              <a:rPr lang="en-US" sz="2800" b="0" dirty="0" smtClean="0">
                <a:solidFill>
                  <a:srgbClr val="0091B2"/>
                </a:solidFill>
                <a:latin typeface="Garamond" pitchFamily="18" charset="0"/>
              </a:rPr>
              <a:t>Cause and effect: mechanism and prediction</a:t>
            </a:r>
          </a:p>
          <a:p>
            <a:pPr marL="682625" lvl="1" indent="-341313"/>
            <a:r>
              <a:rPr lang="en-US" sz="2800" b="0" dirty="0" smtClean="0">
                <a:solidFill>
                  <a:srgbClr val="0091B2"/>
                </a:solidFill>
                <a:latin typeface="Garamond" pitchFamily="18" charset="0"/>
              </a:rPr>
              <a:t>Scale, proportion, and quantity</a:t>
            </a:r>
          </a:p>
          <a:p>
            <a:pPr marL="682625" lvl="1" indent="-341313"/>
            <a:r>
              <a:rPr lang="en-US" sz="2800" b="0" dirty="0" smtClean="0">
                <a:solidFill>
                  <a:srgbClr val="0091B2"/>
                </a:solidFill>
                <a:latin typeface="Garamond" pitchFamily="18" charset="0"/>
              </a:rPr>
              <a:t>Systems and system models</a:t>
            </a:r>
          </a:p>
          <a:p>
            <a:pPr marL="682625" lvl="1" indent="-341313"/>
            <a:r>
              <a:rPr lang="en-US" sz="2800" b="0" dirty="0" smtClean="0">
                <a:solidFill>
                  <a:srgbClr val="0091B2"/>
                </a:solidFill>
                <a:latin typeface="Garamond" pitchFamily="18" charset="0"/>
              </a:rPr>
              <a:t>Energy and matter: flows, cycles and conservation</a:t>
            </a:r>
          </a:p>
          <a:p>
            <a:pPr marL="682625" lvl="1" indent="-341313"/>
            <a:r>
              <a:rPr lang="en-US" sz="2800" b="0" dirty="0" smtClean="0">
                <a:solidFill>
                  <a:srgbClr val="0091B2"/>
                </a:solidFill>
                <a:latin typeface="Garamond" pitchFamily="18" charset="0"/>
              </a:rPr>
              <a:t>Form and function</a:t>
            </a:r>
          </a:p>
          <a:p>
            <a:pPr marL="682625" lvl="1" indent="-341313"/>
            <a:r>
              <a:rPr lang="en-US" sz="2800" b="0" dirty="0" smtClean="0">
                <a:solidFill>
                  <a:srgbClr val="0091B2"/>
                </a:solidFill>
                <a:latin typeface="Garamond" pitchFamily="18" charset="0"/>
              </a:rPr>
              <a:t>Stability and change</a:t>
            </a:r>
          </a:p>
          <a:p>
            <a:pPr marL="682625" lvl="1" indent="-341313"/>
            <a:endParaRPr lang="en-US" sz="2800" b="0" dirty="0" smtClean="0">
              <a:solidFill>
                <a:srgbClr val="0091B2"/>
              </a:solidFill>
              <a:latin typeface="Garamond" pitchFamily="18" charset="0"/>
            </a:endParaRPr>
          </a:p>
          <a:p>
            <a:pPr>
              <a:lnSpc>
                <a:spcPct val="90000"/>
              </a:lnSpc>
            </a:pPr>
            <a:endParaRPr lang="en-US" sz="2800" dirty="0" smtClean="0">
              <a:latin typeface="Garamond" pitchFamily="18"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sz="3200" dirty="0" smtClean="0">
                <a:latin typeface="Garamond" pitchFamily="18" charset="0"/>
              </a:rPr>
              <a:t>Phase I – </a:t>
            </a:r>
            <a:r>
              <a:rPr lang="en-US" sz="3000" dirty="0" smtClean="0">
                <a:latin typeface="Garamond" pitchFamily="18" charset="0"/>
              </a:rPr>
              <a:t>Topics in Science, Engineering, Technology and Society</a:t>
            </a:r>
          </a:p>
        </p:txBody>
      </p:sp>
      <p:sp>
        <p:nvSpPr>
          <p:cNvPr id="19459" name="Rectangle 3"/>
          <p:cNvSpPr>
            <a:spLocks noGrp="1" noChangeArrowheads="1"/>
          </p:cNvSpPr>
          <p:nvPr>
            <p:ph type="body" idx="4294967295"/>
          </p:nvPr>
        </p:nvSpPr>
        <p:spPr>
          <a:xfrm>
            <a:off x="0" y="1600200"/>
            <a:ext cx="8229600" cy="4506913"/>
          </a:xfrm>
        </p:spPr>
        <p:txBody>
          <a:bodyPr/>
          <a:lstStyle/>
          <a:p>
            <a:pPr marL="682625" lvl="1" indent="-341313"/>
            <a:r>
              <a:rPr lang="en-US" sz="2400" b="0" dirty="0" smtClean="0">
                <a:solidFill>
                  <a:srgbClr val="0091B2"/>
                </a:solidFill>
                <a:latin typeface="Garamond" pitchFamily="18" charset="0"/>
              </a:rPr>
              <a:t>History and Cultural Roles of Science, Engineering and Technology</a:t>
            </a:r>
          </a:p>
          <a:p>
            <a:pPr marL="682625" lvl="1" indent="-341313"/>
            <a:r>
              <a:rPr lang="en-US" sz="2400" b="0" dirty="0" smtClean="0">
                <a:solidFill>
                  <a:srgbClr val="0091B2"/>
                </a:solidFill>
                <a:latin typeface="Garamond" pitchFamily="18" charset="0"/>
              </a:rPr>
              <a:t>Impacts of Science, Engineering, and Technology on Society</a:t>
            </a:r>
          </a:p>
          <a:p>
            <a:pPr marL="682625" lvl="1" indent="-341313"/>
            <a:r>
              <a:rPr lang="en-US" sz="2400" b="0" dirty="0" smtClean="0">
                <a:solidFill>
                  <a:srgbClr val="0091B2"/>
                </a:solidFill>
                <a:latin typeface="Garamond" pitchFamily="18" charset="0"/>
              </a:rPr>
              <a:t>Impact of Societal Norms and Values on the Practices of Science and Engineering</a:t>
            </a:r>
          </a:p>
          <a:p>
            <a:pPr marL="682625" lvl="1" indent="-341313"/>
            <a:r>
              <a:rPr lang="en-US" sz="2400" b="0" dirty="0" smtClean="0">
                <a:solidFill>
                  <a:srgbClr val="0091B2"/>
                </a:solidFill>
                <a:latin typeface="Garamond" pitchFamily="18" charset="0"/>
              </a:rPr>
              <a:t>Professional Responsibilities of Scientists and Engineers</a:t>
            </a:r>
          </a:p>
          <a:p>
            <a:pPr marL="682625" lvl="1" indent="-341313"/>
            <a:r>
              <a:rPr lang="en-US" sz="2400" b="0" dirty="0" smtClean="0">
                <a:solidFill>
                  <a:srgbClr val="0091B2"/>
                </a:solidFill>
                <a:latin typeface="Garamond" pitchFamily="18" charset="0"/>
              </a:rPr>
              <a:t>Roles of Scientific and Technical Knowledge in Personal Decisions</a:t>
            </a:r>
          </a:p>
          <a:p>
            <a:pPr marL="682625" lvl="1" indent="-341313"/>
            <a:r>
              <a:rPr lang="en-US" sz="2400" b="0" dirty="0" smtClean="0">
                <a:solidFill>
                  <a:srgbClr val="0091B2"/>
                </a:solidFill>
                <a:latin typeface="Garamond" pitchFamily="18" charset="0"/>
              </a:rPr>
              <a:t>Careers and Professions Related to Science and Engineering</a:t>
            </a:r>
          </a:p>
          <a:p>
            <a:pPr>
              <a:lnSpc>
                <a:spcPct val="80000"/>
              </a:lnSpc>
            </a:pPr>
            <a:endParaRPr lang="en-US" sz="2400" dirty="0" smtClean="0">
              <a:latin typeface="Garamond" pitchFamily="18" charset="0"/>
            </a:endParaRPr>
          </a:p>
          <a:p>
            <a:pPr>
              <a:lnSpc>
                <a:spcPct val="80000"/>
              </a:lnSpc>
            </a:pPr>
            <a:endParaRPr lang="en-US" sz="2400" dirty="0" smtClean="0">
              <a:latin typeface="Garamond" pitchFamily="18"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z="3200" dirty="0" smtClean="0">
                <a:latin typeface="Garamond" pitchFamily="18" charset="0"/>
              </a:rPr>
              <a:t>Phase I – Scientific and Engineering </a:t>
            </a:r>
            <a:br>
              <a:rPr lang="en-US" sz="3200" dirty="0" smtClean="0">
                <a:latin typeface="Garamond" pitchFamily="18" charset="0"/>
              </a:rPr>
            </a:br>
            <a:r>
              <a:rPr lang="en-US" sz="3200" dirty="0" smtClean="0">
                <a:latin typeface="Garamond" pitchFamily="18" charset="0"/>
              </a:rPr>
              <a:t>Practices for Science Classrooms</a:t>
            </a:r>
          </a:p>
        </p:txBody>
      </p:sp>
      <p:sp>
        <p:nvSpPr>
          <p:cNvPr id="20483" name="Rectangle 3"/>
          <p:cNvSpPr>
            <a:spLocks noGrp="1" noChangeArrowheads="1"/>
          </p:cNvSpPr>
          <p:nvPr>
            <p:ph type="body" idx="4294967295"/>
          </p:nvPr>
        </p:nvSpPr>
        <p:spPr>
          <a:xfrm>
            <a:off x="0" y="1524000"/>
            <a:ext cx="8077200" cy="4343400"/>
          </a:xfrm>
        </p:spPr>
        <p:txBody>
          <a:bodyPr/>
          <a:lstStyle/>
          <a:p>
            <a:pPr marL="682625" lvl="1" indent="-341313"/>
            <a:r>
              <a:rPr lang="en-US" sz="2800" dirty="0" smtClean="0">
                <a:solidFill>
                  <a:srgbClr val="0091B2"/>
                </a:solidFill>
                <a:latin typeface="Garamond" pitchFamily="18" charset="0"/>
              </a:rPr>
              <a:t>Asking Questions</a:t>
            </a:r>
          </a:p>
          <a:p>
            <a:pPr marL="682625" lvl="1" indent="-341313"/>
            <a:r>
              <a:rPr lang="en-US" sz="2800" dirty="0" smtClean="0">
                <a:solidFill>
                  <a:srgbClr val="0091B2"/>
                </a:solidFill>
                <a:latin typeface="Garamond" pitchFamily="18" charset="0"/>
              </a:rPr>
              <a:t>Modeling</a:t>
            </a:r>
          </a:p>
          <a:p>
            <a:pPr marL="682625" lvl="1" indent="-341313"/>
            <a:r>
              <a:rPr lang="en-US" sz="2800" dirty="0" smtClean="0">
                <a:solidFill>
                  <a:srgbClr val="0091B2"/>
                </a:solidFill>
                <a:latin typeface="Garamond" pitchFamily="18" charset="0"/>
              </a:rPr>
              <a:t>Devising Testable Hypotheses</a:t>
            </a:r>
          </a:p>
          <a:p>
            <a:pPr marL="682625" lvl="1" indent="-341313"/>
            <a:r>
              <a:rPr lang="en-US" sz="2800" dirty="0" smtClean="0">
                <a:solidFill>
                  <a:srgbClr val="0091B2"/>
                </a:solidFill>
                <a:latin typeface="Garamond" pitchFamily="18" charset="0"/>
              </a:rPr>
              <a:t>Collecting, Analyzing, and Interpreting Data</a:t>
            </a:r>
          </a:p>
          <a:p>
            <a:pPr marL="682625" lvl="1" indent="-341313"/>
            <a:r>
              <a:rPr lang="en-US" sz="2800" dirty="0" smtClean="0">
                <a:solidFill>
                  <a:srgbClr val="0091B2"/>
                </a:solidFill>
                <a:latin typeface="Garamond" pitchFamily="18" charset="0"/>
              </a:rPr>
              <a:t>Constructing and Critiquing Arguments</a:t>
            </a:r>
          </a:p>
          <a:p>
            <a:pPr marL="682625" lvl="1" indent="-341313"/>
            <a:r>
              <a:rPr lang="en-US" sz="2800" dirty="0" smtClean="0">
                <a:solidFill>
                  <a:srgbClr val="0091B2"/>
                </a:solidFill>
                <a:latin typeface="Garamond" pitchFamily="18" charset="0"/>
              </a:rPr>
              <a:t>Communicating and Interpreting Scientific and Technical Texts</a:t>
            </a:r>
          </a:p>
          <a:p>
            <a:pPr marL="682625" lvl="1" indent="-341313"/>
            <a:r>
              <a:rPr lang="en-US" sz="2800" dirty="0" smtClean="0">
                <a:solidFill>
                  <a:srgbClr val="0091B2"/>
                </a:solidFill>
                <a:latin typeface="Garamond" pitchFamily="18" charset="0"/>
              </a:rPr>
              <a:t>Applying and Using Scientific Knowledge</a:t>
            </a:r>
          </a:p>
          <a:p>
            <a:pPr>
              <a:lnSpc>
                <a:spcPct val="80000"/>
              </a:lnSpc>
            </a:pPr>
            <a:endParaRPr lang="en-US" sz="2400" dirty="0" smtClean="0">
              <a:latin typeface="Garamond" pitchFamily="18"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74"/>
            <a:ext cx="8229600" cy="5038726"/>
          </a:xfrm>
        </p:spPr>
        <p:txBody>
          <a:bodyPr/>
          <a:lstStyle/>
          <a:p>
            <a:pPr marL="109538" lvl="1" indent="1588">
              <a:buNone/>
            </a:pPr>
            <a:r>
              <a:rPr lang="en-US" sz="2200" dirty="0" smtClean="0">
                <a:solidFill>
                  <a:srgbClr val="0091B2"/>
                </a:solidFill>
                <a:latin typeface="Garamond" pitchFamily="18" charset="0"/>
              </a:rPr>
              <a:t>After the final Conceptual Framework for Science is released by the NRC in 2011, Achieve will engage states and other key stakeholders in the development and review of the new standards</a:t>
            </a:r>
          </a:p>
          <a:p>
            <a:pPr marL="804863" lvl="1" indent="-347663"/>
            <a:r>
              <a:rPr lang="en-US" sz="2000" dirty="0" smtClean="0">
                <a:latin typeface="Garamond" pitchFamily="18" charset="0"/>
                <a:cs typeface="Geneva"/>
              </a:rPr>
              <a:t>Writing Teams</a:t>
            </a:r>
          </a:p>
          <a:p>
            <a:pPr marL="804863" lvl="1" indent="-347663"/>
            <a:r>
              <a:rPr lang="en-US" sz="2000" dirty="0" smtClean="0">
                <a:latin typeface="Garamond" pitchFamily="18" charset="0"/>
                <a:cs typeface="Geneva"/>
              </a:rPr>
              <a:t>Critical Stakeholder Team</a:t>
            </a:r>
          </a:p>
          <a:p>
            <a:pPr marL="804863" lvl="1" indent="-347663"/>
            <a:r>
              <a:rPr lang="en-US" sz="2000" dirty="0" smtClean="0">
                <a:latin typeface="Garamond" pitchFamily="18" charset="0"/>
                <a:cs typeface="Geneva"/>
              </a:rPr>
              <a:t>Strategic Advisory Team</a:t>
            </a:r>
          </a:p>
          <a:p>
            <a:pPr marL="804863" lvl="1" indent="-347663"/>
            <a:r>
              <a:rPr lang="en-US" sz="2000" dirty="0" smtClean="0">
                <a:latin typeface="Garamond" pitchFamily="18" charset="0"/>
                <a:cs typeface="Geneva"/>
              </a:rPr>
              <a:t>Comprehensive Feedback Loops</a:t>
            </a:r>
          </a:p>
          <a:p>
            <a:pPr marL="804863" lvl="1" indent="-347663"/>
            <a:r>
              <a:rPr lang="en-US" sz="2000" dirty="0" smtClean="0">
                <a:latin typeface="Garamond" pitchFamily="18" charset="0"/>
                <a:cs typeface="Geneva"/>
              </a:rPr>
              <a:t>State  Involvement</a:t>
            </a:r>
          </a:p>
          <a:p>
            <a:pPr lvl="1" indent="-631825"/>
            <a:endParaRPr lang="en-US" sz="800" b="1" dirty="0" smtClean="0">
              <a:solidFill>
                <a:srgbClr val="0091B2"/>
              </a:solidFill>
              <a:latin typeface="Garamond" pitchFamily="18" charset="0"/>
            </a:endParaRPr>
          </a:p>
          <a:p>
            <a:pPr marL="109538" lvl="1" indent="1588">
              <a:buNone/>
            </a:pPr>
            <a:r>
              <a:rPr lang="en-US" sz="2200" dirty="0" smtClean="0">
                <a:solidFill>
                  <a:srgbClr val="0091B2"/>
                </a:solidFill>
                <a:latin typeface="Garamond" pitchFamily="18" charset="0"/>
              </a:rPr>
              <a:t>Revision of multiple standards’ drafts based on stakeholder and public input</a:t>
            </a:r>
          </a:p>
          <a:p>
            <a:pPr marL="109538" lvl="1" indent="1588"/>
            <a:endParaRPr lang="en-US" sz="600" dirty="0" smtClean="0">
              <a:solidFill>
                <a:srgbClr val="0091B2"/>
              </a:solidFill>
              <a:latin typeface="Garamond" pitchFamily="18" charset="0"/>
            </a:endParaRPr>
          </a:p>
          <a:p>
            <a:pPr marL="109538" lvl="1" indent="1588">
              <a:buNone/>
            </a:pPr>
            <a:r>
              <a:rPr lang="en-US" sz="2200" dirty="0" smtClean="0">
                <a:solidFill>
                  <a:srgbClr val="0091B2"/>
                </a:solidFill>
                <a:latin typeface="Garamond" pitchFamily="18" charset="0"/>
              </a:rPr>
              <a:t>NRC Study Committee members to check the fidelity of standards based on framework</a:t>
            </a:r>
            <a:endParaRPr lang="en-US" sz="2200" dirty="0" smtClean="0">
              <a:latin typeface="Garamond" pitchFamily="18" charset="0"/>
              <a:cs typeface="Arial" charset="0"/>
            </a:endParaRPr>
          </a:p>
        </p:txBody>
      </p:sp>
      <p:sp>
        <p:nvSpPr>
          <p:cNvPr id="3" name="Title 2"/>
          <p:cNvSpPr>
            <a:spLocks noGrp="1"/>
          </p:cNvSpPr>
          <p:nvPr>
            <p:ph type="title"/>
          </p:nvPr>
        </p:nvSpPr>
        <p:spPr/>
        <p:txBody>
          <a:bodyPr>
            <a:normAutofit fontScale="90000"/>
          </a:bodyPr>
          <a:lstStyle/>
          <a:p>
            <a:r>
              <a:rPr lang="en-US" sz="2900" dirty="0" smtClean="0">
                <a:latin typeface="Garamond" pitchFamily="18" charset="0"/>
              </a:rPr>
              <a:t>Phase II – Achieve Process for Development of Next Generation Science Standards</a:t>
            </a:r>
            <a:endParaRPr lang="en-US" sz="2900" dirty="0">
              <a:latin typeface="Garamond" pitchFamily="18" charset="0"/>
            </a:endParaRPr>
          </a:p>
        </p:txBody>
      </p:sp>
      <p:sp>
        <p:nvSpPr>
          <p:cNvPr id="4" name="Slide Number Placeholder 3"/>
          <p:cNvSpPr>
            <a:spLocks noGrp="1"/>
          </p:cNvSpPr>
          <p:nvPr>
            <p:ph type="sldNum" sz="quarter" idx="4"/>
          </p:nvPr>
        </p:nvSpPr>
        <p:spPr/>
        <p:txBody>
          <a:bodyPr/>
          <a:lstStyle/>
          <a:p>
            <a:fld id="{FA7FE77C-AF48-3246-81CD-1FACB1FB746A}" type="slidenum">
              <a:rPr lang="en-US" smtClean="0">
                <a:solidFill>
                  <a:schemeClr val="bg1"/>
                </a:solidFill>
              </a:rPr>
              <a:pPr/>
              <a:t>19</a:t>
            </a:fld>
            <a:endParaRPr lang="en-US" dirty="0">
              <a:solidFill>
                <a:schemeClr val="bg1"/>
              </a:solidFill>
            </a:endParaRPr>
          </a:p>
        </p:txBody>
      </p:sp>
    </p:spTree>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indent="-631825"/>
            <a:r>
              <a:rPr lang="en-US" sz="2800" b="1" dirty="0" smtClean="0">
                <a:solidFill>
                  <a:srgbClr val="0091B2"/>
                </a:solidFill>
                <a:latin typeface="Garamond" pitchFamily="18" charset="0"/>
              </a:rPr>
              <a:t>Science Standards:  A National Perspective</a:t>
            </a:r>
          </a:p>
          <a:p>
            <a:pPr lvl="1" indent="-631825"/>
            <a:endParaRPr lang="en-US" sz="2800" b="1" dirty="0" smtClean="0">
              <a:solidFill>
                <a:srgbClr val="0091B2"/>
              </a:solidFill>
              <a:latin typeface="Garamond" pitchFamily="18" charset="0"/>
            </a:endParaRPr>
          </a:p>
          <a:p>
            <a:pPr lvl="1" indent="-631825"/>
            <a:r>
              <a:rPr lang="en-US" sz="2800" b="1" dirty="0" smtClean="0">
                <a:solidFill>
                  <a:srgbClr val="0091B2"/>
                </a:solidFill>
                <a:latin typeface="Garamond" pitchFamily="18" charset="0"/>
              </a:rPr>
              <a:t>Overview of Science Development Process</a:t>
            </a:r>
          </a:p>
          <a:p>
            <a:pPr lvl="1" indent="-631825"/>
            <a:endParaRPr lang="en-US" sz="2800" b="1" dirty="0" smtClean="0">
              <a:solidFill>
                <a:srgbClr val="0091B2"/>
              </a:solidFill>
              <a:latin typeface="Garamond" pitchFamily="18" charset="0"/>
            </a:endParaRPr>
          </a:p>
          <a:p>
            <a:pPr lvl="1" indent="-631825"/>
            <a:r>
              <a:rPr lang="en-US" sz="2800" b="1" dirty="0" smtClean="0">
                <a:solidFill>
                  <a:srgbClr val="0091B2"/>
                </a:solidFill>
                <a:latin typeface="Garamond" pitchFamily="18" charset="0"/>
              </a:rPr>
              <a:t>International </a:t>
            </a:r>
            <a:r>
              <a:rPr lang="en-US" sz="2800" b="1" smtClean="0">
                <a:solidFill>
                  <a:srgbClr val="0091B2"/>
                </a:solidFill>
                <a:latin typeface="Garamond" pitchFamily="18" charset="0"/>
              </a:rPr>
              <a:t>Science Benchmarking Study</a:t>
            </a:r>
            <a:endParaRPr lang="en-US" sz="2800" b="1" dirty="0" smtClean="0">
              <a:solidFill>
                <a:srgbClr val="0091B2"/>
              </a:solidFill>
              <a:latin typeface="Garamond" pitchFamily="18" charset="0"/>
            </a:endParaRPr>
          </a:p>
          <a:p>
            <a:pPr lvl="1" indent="-631825"/>
            <a:endParaRPr lang="en-US" sz="2800" b="1" dirty="0" smtClean="0">
              <a:solidFill>
                <a:srgbClr val="0091B2"/>
              </a:solidFill>
              <a:latin typeface="Garamond" pitchFamily="18" charset="0"/>
            </a:endParaRPr>
          </a:p>
          <a:p>
            <a:pPr lvl="1" indent="-631825"/>
            <a:endParaRPr lang="en-US" sz="2800" b="1" dirty="0" smtClean="0">
              <a:solidFill>
                <a:srgbClr val="0091B2"/>
              </a:solidFill>
              <a:latin typeface="Garamond" pitchFamily="18" charset="0"/>
            </a:endParaRPr>
          </a:p>
          <a:p>
            <a:pPr lvl="1" indent="-631825"/>
            <a:endParaRPr lang="en-US" sz="2800" b="1" dirty="0" smtClean="0">
              <a:solidFill>
                <a:srgbClr val="0091B2"/>
              </a:solidFill>
              <a:latin typeface="Garamond" pitchFamily="18" charset="0"/>
              <a:cs typeface="Geneva" pitchFamily="-108" charset="-128"/>
            </a:endParaRPr>
          </a:p>
          <a:p>
            <a:pPr lvl="1" indent="-631825"/>
            <a:endParaRPr lang="en-US" sz="2800" b="1" dirty="0" smtClean="0">
              <a:solidFill>
                <a:srgbClr val="0091B2"/>
              </a:solidFill>
              <a:latin typeface="Garamond" pitchFamily="18" charset="0"/>
              <a:cs typeface="Geneva" pitchFamily="-108" charset="-128"/>
            </a:endParaRPr>
          </a:p>
          <a:p>
            <a:endParaRPr lang="en-US" sz="2800" dirty="0">
              <a:latin typeface="Garamond" pitchFamily="18" charset="0"/>
            </a:endParaRPr>
          </a:p>
        </p:txBody>
      </p:sp>
      <p:sp>
        <p:nvSpPr>
          <p:cNvPr id="3" name="Title 2"/>
          <p:cNvSpPr>
            <a:spLocks noGrp="1"/>
          </p:cNvSpPr>
          <p:nvPr>
            <p:ph type="title"/>
          </p:nvPr>
        </p:nvSpPr>
        <p:spPr/>
        <p:txBody>
          <a:bodyPr>
            <a:normAutofit/>
          </a:bodyPr>
          <a:lstStyle/>
          <a:p>
            <a:r>
              <a:rPr lang="en-US" sz="4400" dirty="0" smtClean="0">
                <a:latin typeface="Garamond" pitchFamily="18" charset="0"/>
              </a:rPr>
              <a:t>Agenda</a:t>
            </a:r>
            <a:endParaRPr lang="en-US" sz="4400" dirty="0">
              <a:latin typeface="Garamond" pitchFamily="18" charset="0"/>
            </a:endParaRPr>
          </a:p>
        </p:txBody>
      </p:sp>
      <p:sp>
        <p:nvSpPr>
          <p:cNvPr id="4" name="Slide Number Placeholder 3"/>
          <p:cNvSpPr>
            <a:spLocks noGrp="1"/>
          </p:cNvSpPr>
          <p:nvPr>
            <p:ph type="sldNum" sz="quarter" idx="4"/>
          </p:nvPr>
        </p:nvSpPr>
        <p:spPr/>
        <p:txBody>
          <a:bodyPr/>
          <a:lstStyle/>
          <a:p>
            <a:fld id="{FA7FE77C-AF48-3246-81CD-1FACB1FB746A}" type="slidenum">
              <a:rPr lang="en-US" smtClean="0"/>
              <a:pPr/>
              <a:t>2</a:t>
            </a:fld>
            <a:endParaRPr lang="en-US" dirty="0"/>
          </a:p>
        </p:txBody>
      </p:sp>
    </p:spTree>
  </p:cSld>
  <p:clrMapOvr>
    <a:masterClrMapping/>
  </p:clrMapOvr>
  <p:transition spd="med"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648200"/>
          </a:xfrm>
        </p:spPr>
        <p:txBody>
          <a:bodyPr/>
          <a:lstStyle/>
          <a:p>
            <a:pPr marL="860425" lvl="1" indent="-403225"/>
            <a:r>
              <a:rPr lang="en-US" sz="2000" dirty="0" smtClean="0">
                <a:solidFill>
                  <a:srgbClr val="0091B2"/>
                </a:solidFill>
                <a:latin typeface="Garamond" pitchFamily="18" charset="0"/>
                <a:cs typeface="Geneva"/>
              </a:rPr>
              <a:t>Organization</a:t>
            </a:r>
          </a:p>
          <a:p>
            <a:pPr marL="1031875" lvl="2" indent="-403225">
              <a:buFont typeface="Wingdings" pitchFamily="2" charset="2"/>
              <a:buChar char="Ø"/>
            </a:pPr>
            <a:r>
              <a:rPr lang="en-US" sz="2000" dirty="0" smtClean="0">
                <a:latin typeface="Garamond" pitchFamily="18" charset="0"/>
                <a:cs typeface="Geneva"/>
              </a:rPr>
              <a:t>Grade levels versus grade bands</a:t>
            </a:r>
          </a:p>
          <a:p>
            <a:pPr marL="1031875" lvl="2" indent="-403225">
              <a:buFont typeface="Wingdings" pitchFamily="2" charset="2"/>
              <a:buChar char="Ø"/>
            </a:pPr>
            <a:r>
              <a:rPr lang="en-US" sz="2000" dirty="0" smtClean="0">
                <a:latin typeface="Garamond" pitchFamily="18" charset="0"/>
                <a:cs typeface="Geneva"/>
              </a:rPr>
              <a:t>High school standards versus courses</a:t>
            </a:r>
          </a:p>
          <a:p>
            <a:pPr marL="1031875" lvl="2" indent="-403225">
              <a:buFont typeface="Wingdings" pitchFamily="2" charset="2"/>
              <a:buChar char="Ø"/>
            </a:pPr>
            <a:r>
              <a:rPr lang="en-US" sz="2000" dirty="0" smtClean="0">
                <a:latin typeface="Garamond" pitchFamily="18" charset="0"/>
                <a:cs typeface="Geneva"/>
              </a:rPr>
              <a:t>Middle school content</a:t>
            </a:r>
          </a:p>
          <a:p>
            <a:pPr marL="1031875" lvl="2" indent="-403225">
              <a:buFont typeface="Wingdings" pitchFamily="2" charset="2"/>
              <a:buChar char="Ø"/>
            </a:pPr>
            <a:r>
              <a:rPr lang="en-US" sz="2000" dirty="0" smtClean="0">
                <a:latin typeface="Garamond" pitchFamily="18" charset="0"/>
                <a:cs typeface="Geneva"/>
              </a:rPr>
              <a:t>Inquiry and design</a:t>
            </a:r>
          </a:p>
          <a:p>
            <a:pPr marL="860425" lvl="1" indent="-403225"/>
            <a:r>
              <a:rPr lang="en-US" sz="2000" dirty="0" smtClean="0">
                <a:solidFill>
                  <a:srgbClr val="0091B2"/>
                </a:solidFill>
                <a:latin typeface="Garamond" pitchFamily="18" charset="0"/>
                <a:cs typeface="Geneva"/>
              </a:rPr>
              <a:t>Grain size and format</a:t>
            </a:r>
          </a:p>
          <a:p>
            <a:pPr marL="860425" lvl="1" indent="-403225"/>
            <a:r>
              <a:rPr lang="en-US" sz="2000" dirty="0" smtClean="0">
                <a:solidFill>
                  <a:srgbClr val="0091B2"/>
                </a:solidFill>
                <a:latin typeface="Garamond" pitchFamily="18" charset="0"/>
                <a:cs typeface="Geneva"/>
              </a:rPr>
              <a:t>Inclusion of examples for content and performance expectations</a:t>
            </a:r>
          </a:p>
          <a:p>
            <a:pPr marL="860425" lvl="1" indent="-403225"/>
            <a:r>
              <a:rPr lang="en-US" sz="2000" dirty="0" smtClean="0">
                <a:solidFill>
                  <a:srgbClr val="0091B2"/>
                </a:solidFill>
                <a:latin typeface="Garamond" pitchFamily="18" charset="0"/>
                <a:cs typeface="Geneva"/>
              </a:rPr>
              <a:t>NGSS-Common Core State Standards in ELA and math connection</a:t>
            </a:r>
          </a:p>
          <a:p>
            <a:pPr marL="860425" lvl="1" indent="-403225"/>
            <a:r>
              <a:rPr lang="en-US" sz="2000" dirty="0" smtClean="0">
                <a:solidFill>
                  <a:srgbClr val="0091B2"/>
                </a:solidFill>
                <a:latin typeface="Garamond" pitchFamily="18" charset="0"/>
                <a:cs typeface="Geneva"/>
              </a:rPr>
              <a:t>Vocabulary and accessibility</a:t>
            </a:r>
          </a:p>
          <a:p>
            <a:pPr marL="860425" lvl="1" indent="-403225"/>
            <a:r>
              <a:rPr lang="en-US" sz="2000" dirty="0" smtClean="0">
                <a:solidFill>
                  <a:srgbClr val="0091B2"/>
                </a:solidFill>
                <a:latin typeface="Garamond" pitchFamily="18" charset="0"/>
                <a:cs typeface="Geneva"/>
              </a:rPr>
              <a:t>Learning progressions</a:t>
            </a:r>
          </a:p>
          <a:p>
            <a:pPr marL="860425" lvl="1" indent="-403225"/>
            <a:r>
              <a:rPr lang="en-US" sz="2000" dirty="0" smtClean="0">
                <a:solidFill>
                  <a:srgbClr val="0091B2"/>
                </a:solidFill>
                <a:latin typeface="Garamond" pitchFamily="18" charset="0"/>
                <a:cs typeface="Geneva"/>
              </a:rPr>
              <a:t>Exemplary features identified in int’l benchmarking study</a:t>
            </a:r>
          </a:p>
          <a:p>
            <a:r>
              <a:rPr lang="en-US" dirty="0" smtClean="0"/>
              <a:t> </a:t>
            </a:r>
          </a:p>
          <a:p>
            <a:pPr marL="860425" lvl="1" indent="-403225"/>
            <a:endParaRPr lang="en-US" sz="2000" b="1" dirty="0" smtClean="0">
              <a:solidFill>
                <a:schemeClr val="tx1"/>
              </a:solidFill>
              <a:latin typeface="Garamond" pitchFamily="18" charset="0"/>
              <a:cs typeface="Geneva"/>
            </a:endParaRPr>
          </a:p>
          <a:p>
            <a:pPr marL="860425" lvl="1" indent="-403225"/>
            <a:endParaRPr lang="en-US" sz="2000" b="1" dirty="0" smtClean="0">
              <a:solidFill>
                <a:schemeClr val="tx1"/>
              </a:solidFill>
              <a:latin typeface="Garamond" pitchFamily="18" charset="0"/>
              <a:cs typeface="Geneva"/>
            </a:endParaRPr>
          </a:p>
          <a:p>
            <a:pPr marL="860425" lvl="1" indent="-403225"/>
            <a:endParaRPr lang="en-US" sz="2000" b="1" dirty="0" smtClean="0">
              <a:solidFill>
                <a:schemeClr val="tx1"/>
              </a:solidFill>
              <a:latin typeface="Garamond" pitchFamily="18" charset="0"/>
              <a:cs typeface="Geneva"/>
            </a:endParaRPr>
          </a:p>
          <a:p>
            <a:pPr marL="860425" lvl="1" indent="-403225"/>
            <a:endParaRPr lang="en-US" sz="2000" b="1" dirty="0" smtClean="0">
              <a:solidFill>
                <a:schemeClr val="tx1"/>
              </a:solidFill>
              <a:latin typeface="Garamond" pitchFamily="18" charset="0"/>
              <a:cs typeface="Geneva"/>
            </a:endParaRPr>
          </a:p>
          <a:p>
            <a:pPr marL="860425" lvl="1" indent="-403225"/>
            <a:endParaRPr lang="en-US" sz="2000" dirty="0" smtClean="0">
              <a:solidFill>
                <a:schemeClr val="tx1"/>
              </a:solidFill>
              <a:latin typeface="Garamond" pitchFamily="18" charset="0"/>
              <a:cs typeface="Geneva"/>
            </a:endParaRPr>
          </a:p>
          <a:p>
            <a:endParaRPr lang="en-US" dirty="0" smtClean="0"/>
          </a:p>
          <a:p>
            <a:endParaRPr lang="en-US" dirty="0">
              <a:latin typeface="Garamond" pitchFamily="18" charset="0"/>
            </a:endParaRPr>
          </a:p>
        </p:txBody>
      </p:sp>
      <p:sp>
        <p:nvSpPr>
          <p:cNvPr id="3" name="Title 2"/>
          <p:cNvSpPr>
            <a:spLocks noGrp="1"/>
          </p:cNvSpPr>
          <p:nvPr>
            <p:ph type="title"/>
          </p:nvPr>
        </p:nvSpPr>
        <p:spPr>
          <a:xfrm>
            <a:off x="-228600" y="-1"/>
            <a:ext cx="6096000" cy="1285875"/>
          </a:xfrm>
        </p:spPr>
        <p:txBody>
          <a:bodyPr>
            <a:noAutofit/>
          </a:bodyPr>
          <a:lstStyle/>
          <a:p>
            <a:pPr lvl="0"/>
            <a:r>
              <a:rPr lang="en-US" sz="2800" dirty="0" smtClean="0"/>
              <a:t/>
            </a:r>
            <a:br>
              <a:rPr lang="en-US" sz="2800" dirty="0" smtClean="0"/>
            </a:br>
            <a:r>
              <a:rPr lang="en-US" sz="2800" dirty="0" smtClean="0">
                <a:latin typeface="Garamond" pitchFamily="18" charset="0"/>
              </a:rPr>
              <a:t>Development </a:t>
            </a:r>
            <a:r>
              <a:rPr lang="en-US" sz="2800" dirty="0" smtClean="0">
                <a:latin typeface="Garamond"/>
              </a:rPr>
              <a:t>Considerations for Next Generation Science Standards</a:t>
            </a:r>
            <a:r>
              <a:rPr lang="en-US" sz="2800" dirty="0" smtClean="0">
                <a:ea typeface="Geneva"/>
                <a:cs typeface="Geneva"/>
              </a:rPr>
              <a:t/>
            </a:r>
            <a:br>
              <a:rPr lang="en-US" sz="2800" dirty="0" smtClean="0">
                <a:ea typeface="Geneva"/>
                <a:cs typeface="Geneva"/>
              </a:rPr>
            </a:br>
            <a:endParaRPr lang="en-US" sz="2800" dirty="0">
              <a:latin typeface="Garamond" pitchFamily="18" charset="0"/>
            </a:endParaRPr>
          </a:p>
        </p:txBody>
      </p:sp>
      <p:sp>
        <p:nvSpPr>
          <p:cNvPr id="4" name="Slide Number Placeholder 3"/>
          <p:cNvSpPr>
            <a:spLocks noGrp="1"/>
          </p:cNvSpPr>
          <p:nvPr>
            <p:ph type="sldNum" sz="quarter" idx="4"/>
          </p:nvPr>
        </p:nvSpPr>
        <p:spPr/>
        <p:txBody>
          <a:bodyPr/>
          <a:lstStyle/>
          <a:p>
            <a:fld id="{FA7FE77C-AF48-3246-81CD-1FACB1FB746A}" type="slidenum">
              <a:rPr lang="en-US" smtClean="0"/>
              <a:pPr/>
              <a:t>20</a:t>
            </a:fld>
            <a:endParaRPr lang="en-US" dirty="0"/>
          </a:p>
        </p:txBody>
      </p:sp>
      <p:sp>
        <p:nvSpPr>
          <p:cNvPr id="5" name="Footer Placeholder 4"/>
          <p:cNvSpPr>
            <a:spLocks noGrp="1"/>
          </p:cNvSpPr>
          <p:nvPr>
            <p:ph type="ftr" sz="quarter" idx="3"/>
          </p:nvPr>
        </p:nvSpPr>
        <p:spPr/>
        <p:txBody>
          <a:bodyPr/>
          <a:lstStyle/>
          <a:p>
            <a:endParaRPr lang="en-US" b="1" dirty="0" smtClean="0">
              <a:solidFill>
                <a:srgbClr val="E4A11B"/>
              </a:solidFill>
            </a:endParaRPr>
          </a:p>
          <a:p>
            <a:endParaRPr lang="en-US" dirty="0"/>
          </a:p>
        </p:txBody>
      </p:sp>
    </p:spTree>
  </p:cSld>
  <p:clrMapOvr>
    <a:masterClrMapping/>
  </p:clrMapOvr>
  <p:transition spd="med"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21</a:t>
            </a:fld>
            <a:endParaRPr lang="en-US" dirty="0"/>
          </a:p>
        </p:txBody>
      </p:sp>
      <p:sp>
        <p:nvSpPr>
          <p:cNvPr id="5" name="Footer Placeholder 4"/>
          <p:cNvSpPr>
            <a:spLocks noGrp="1"/>
          </p:cNvSpPr>
          <p:nvPr>
            <p:ph type="ftr" sz="quarter" idx="3"/>
          </p:nvPr>
        </p:nvSpPr>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pic>
        <p:nvPicPr>
          <p:cNvPr id="5122" name="Picture 2"/>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a:effectLst/>
        </p:spPr>
      </p:pic>
      <p:sp>
        <p:nvSpPr>
          <p:cNvPr id="7" name="Text Box 5"/>
          <p:cNvSpPr txBox="1">
            <a:spLocks noChangeArrowheads="1"/>
          </p:cNvSpPr>
          <p:nvPr/>
        </p:nvSpPr>
        <p:spPr bwMode="auto">
          <a:xfrm>
            <a:off x="152400" y="228600"/>
            <a:ext cx="6781800" cy="1094467"/>
          </a:xfrm>
          <a:prstGeom prst="rect">
            <a:avLst/>
          </a:prstGeom>
          <a:noFill/>
          <a:ln w="9525">
            <a:noFill/>
            <a:miter lim="800000"/>
            <a:headEnd/>
            <a:tailEnd/>
          </a:ln>
        </p:spPr>
        <p:txBody>
          <a:bodyPr wrap="square">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pPr>
            <a:r>
              <a:rPr lang="en-US" sz="3600" dirty="0" smtClean="0">
                <a:solidFill>
                  <a:schemeClr val="bg1"/>
                </a:solidFill>
                <a:latin typeface="Garamond" pitchFamily="18" charset="0"/>
                <a:cs typeface="Arial" pitchFamily="34" charset="0"/>
              </a:rPr>
              <a:t>International Science Benchmarking Study</a:t>
            </a:r>
            <a:endParaRPr lang="en-US" sz="3600" dirty="0">
              <a:solidFill>
                <a:schemeClr val="bg1"/>
              </a:solidFill>
              <a:latin typeface="Garamond" pitchFamily="18" charset="0"/>
              <a:cs typeface="Arial" pitchFamily="34" charset="0"/>
            </a:endParaRPr>
          </a:p>
        </p:txBody>
      </p:sp>
    </p:spTree>
  </p:cSld>
  <p:clrMapOvr>
    <a:masterClrMapping/>
  </p:clrMapOvr>
  <p:transition spd="med"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itchFamily="18" charset="0"/>
              </a:rPr>
              <a:t>New Science Standards will be </a:t>
            </a:r>
            <a:br>
              <a:rPr lang="en-US" sz="3200" dirty="0" smtClean="0">
                <a:latin typeface="Garamond" pitchFamily="18" charset="0"/>
              </a:rPr>
            </a:br>
            <a:r>
              <a:rPr lang="en-US" sz="3200" dirty="0" smtClean="0">
                <a:latin typeface="Garamond" pitchFamily="18" charset="0"/>
              </a:rPr>
              <a:t>Internationally Benchmarked</a:t>
            </a:r>
            <a:endParaRPr lang="en-US" sz="3200" dirty="0">
              <a:latin typeface="Garamond" pitchFamily="18" charset="0"/>
            </a:endParaRPr>
          </a:p>
        </p:txBody>
      </p:sp>
      <p:sp>
        <p:nvSpPr>
          <p:cNvPr id="3" name="Slide Number Placeholder 2"/>
          <p:cNvSpPr>
            <a:spLocks noGrp="1"/>
          </p:cNvSpPr>
          <p:nvPr>
            <p:ph type="sldNum" sz="quarter" idx="4"/>
          </p:nvPr>
        </p:nvSpPr>
        <p:spPr/>
        <p:txBody>
          <a:bodyPr/>
          <a:lstStyle/>
          <a:p>
            <a:fld id="{FA7FE77C-AF48-3246-81CD-1FACB1FB746A}" type="slidenum">
              <a:rPr lang="en-US" smtClean="0"/>
              <a:pPr/>
              <a:t>22</a:t>
            </a:fld>
            <a:endParaRPr lang="en-US" dirty="0"/>
          </a:p>
        </p:txBody>
      </p:sp>
      <p:sp>
        <p:nvSpPr>
          <p:cNvPr id="4" name="Footer Placeholder 3"/>
          <p:cNvSpPr>
            <a:spLocks noGrp="1"/>
          </p:cNvSpPr>
          <p:nvPr>
            <p:ph type="ftr" sz="quarter" idx="3"/>
          </p:nvPr>
        </p:nvSpPr>
        <p:spPr/>
        <p:txBody>
          <a:bodyPr/>
          <a:lstStyle/>
          <a:p>
            <a:endParaRPr lang="en-US" dirty="0" smtClean="0"/>
          </a:p>
          <a:p>
            <a:endParaRPr lang="en-US" dirty="0" smtClean="0">
              <a:latin typeface="Arial" pitchFamily="34" charset="0"/>
              <a:cs typeface="Arial" pitchFamily="34" charset="0"/>
            </a:endParaRPr>
          </a:p>
          <a:p>
            <a:endParaRPr lang="en-US" dirty="0"/>
          </a:p>
        </p:txBody>
      </p:sp>
      <p:sp>
        <p:nvSpPr>
          <p:cNvPr id="6" name="Content Placeholder 4"/>
          <p:cNvSpPr>
            <a:spLocks noGrp="1"/>
          </p:cNvSpPr>
          <p:nvPr>
            <p:ph idx="1"/>
          </p:nvPr>
        </p:nvSpPr>
        <p:spPr>
          <a:xfrm>
            <a:off x="457200" y="1447803"/>
            <a:ext cx="8229600" cy="990597"/>
          </a:xfrm>
        </p:spPr>
        <p:txBody>
          <a:bodyPr/>
          <a:lstStyle/>
          <a:p>
            <a:r>
              <a:rPr lang="en-US" dirty="0" smtClean="0">
                <a:latin typeface="Garamond"/>
              </a:rPr>
              <a:t>Achieve examined standards from 10 countries to determine emphases in foundational science–-standards for </a:t>
            </a:r>
            <a:r>
              <a:rPr lang="en-US" b="0" i="1" dirty="0" smtClean="0">
                <a:latin typeface="Garamond"/>
              </a:rPr>
              <a:t>all</a:t>
            </a:r>
            <a:r>
              <a:rPr lang="en-US" dirty="0" smtClean="0">
                <a:latin typeface="Garamond"/>
              </a:rPr>
              <a:t> students (grade spans 1-6 and 7-10) versus emphases in discipline-based standards in Upper Secondary  </a:t>
            </a:r>
          </a:p>
        </p:txBody>
      </p:sp>
      <p:sp>
        <p:nvSpPr>
          <p:cNvPr id="8" name="TextBox 7"/>
          <p:cNvSpPr txBox="1"/>
          <p:nvPr/>
        </p:nvSpPr>
        <p:spPr>
          <a:xfrm>
            <a:off x="457200" y="2438400"/>
            <a:ext cx="3438144" cy="3416320"/>
          </a:xfrm>
          <a:prstGeom prst="rect">
            <a:avLst/>
          </a:prstGeom>
          <a:noFill/>
          <a:ln>
            <a:solidFill>
              <a:schemeClr val="tx2"/>
            </a:solidFill>
          </a:ln>
        </p:spPr>
        <p:txBody>
          <a:bodyPr wrap="square" numCol="1" rtlCol="0">
            <a:spAutoFit/>
          </a:bodyPr>
          <a:lstStyle/>
          <a:p>
            <a:pPr algn="l">
              <a:spcAft>
                <a:spcPts val="600"/>
              </a:spcAft>
            </a:pPr>
            <a:endParaRPr lang="en-US" b="1" i="1" dirty="0" smtClean="0">
              <a:solidFill>
                <a:srgbClr val="6B6B6B"/>
              </a:solidFill>
            </a:endParaRPr>
          </a:p>
          <a:p>
            <a:pPr algn="l">
              <a:spcAft>
                <a:spcPts val="600"/>
              </a:spcAft>
            </a:pPr>
            <a:r>
              <a:rPr lang="en-US" b="1" i="1" dirty="0" smtClean="0">
                <a:solidFill>
                  <a:srgbClr val="6B6B6B"/>
                </a:solidFill>
                <a:latin typeface="Garamond"/>
              </a:rPr>
              <a:t>Science Standards</a:t>
            </a:r>
          </a:p>
          <a:p>
            <a:pPr marL="342900" indent="-342900" algn="l">
              <a:buClr>
                <a:srgbClr val="E4A11B"/>
              </a:buClr>
              <a:buSzPct val="75000"/>
              <a:buFont typeface="+mj-lt"/>
              <a:buAutoNum type="arabicPeriod"/>
            </a:pPr>
            <a:r>
              <a:rPr lang="en-US" sz="1700" i="1" dirty="0" smtClean="0">
                <a:solidFill>
                  <a:srgbClr val="6B6B6B"/>
                </a:solidFill>
                <a:latin typeface="Garamond"/>
              </a:rPr>
              <a:t>Canada (Ontario)	</a:t>
            </a:r>
          </a:p>
          <a:p>
            <a:pPr marL="342900" indent="-342900" algn="l">
              <a:buClr>
                <a:srgbClr val="E4A11B"/>
              </a:buClr>
              <a:buSzPct val="75000"/>
              <a:buFont typeface="+mj-lt"/>
              <a:buAutoNum type="arabicPeriod"/>
            </a:pPr>
            <a:r>
              <a:rPr lang="en-US" sz="1700" i="1" dirty="0" smtClean="0">
                <a:solidFill>
                  <a:srgbClr val="6B6B6B"/>
                </a:solidFill>
                <a:latin typeface="Garamond"/>
              </a:rPr>
              <a:t>Chinese Taipei</a:t>
            </a:r>
          </a:p>
          <a:p>
            <a:pPr marL="342900" indent="-342900" algn="l">
              <a:buClr>
                <a:srgbClr val="E4A11B"/>
              </a:buClr>
              <a:buSzPct val="75000"/>
              <a:buFont typeface="+mj-lt"/>
              <a:buAutoNum type="arabicPeriod"/>
            </a:pPr>
            <a:r>
              <a:rPr lang="en-US" sz="1700" i="1" dirty="0" smtClean="0">
                <a:solidFill>
                  <a:srgbClr val="6B6B6B"/>
                </a:solidFill>
                <a:latin typeface="Garamond"/>
              </a:rPr>
              <a:t>England</a:t>
            </a:r>
          </a:p>
          <a:p>
            <a:pPr marL="342900" indent="-342900" algn="l">
              <a:buClr>
                <a:srgbClr val="E4A11B"/>
              </a:buClr>
              <a:buSzPct val="75000"/>
              <a:buFont typeface="+mj-lt"/>
              <a:buAutoNum type="arabicPeriod"/>
            </a:pPr>
            <a:r>
              <a:rPr lang="en-US" sz="1700" i="1" dirty="0" smtClean="0">
                <a:solidFill>
                  <a:srgbClr val="6B6B6B"/>
                </a:solidFill>
                <a:latin typeface="Garamond"/>
              </a:rPr>
              <a:t>Finland</a:t>
            </a:r>
          </a:p>
          <a:p>
            <a:pPr marL="342900" indent="-342900" algn="l">
              <a:buClr>
                <a:srgbClr val="E4A11B"/>
              </a:buClr>
              <a:buSzPct val="75000"/>
              <a:buFont typeface="+mj-lt"/>
              <a:buAutoNum type="arabicPeriod"/>
            </a:pPr>
            <a:r>
              <a:rPr lang="en-US" sz="1700" i="1" dirty="0" smtClean="0">
                <a:solidFill>
                  <a:srgbClr val="6B6B6B"/>
                </a:solidFill>
                <a:latin typeface="Garamond"/>
              </a:rPr>
              <a:t>Hong Kong</a:t>
            </a:r>
          </a:p>
          <a:p>
            <a:pPr marL="342900" indent="-342900" algn="l">
              <a:buClr>
                <a:srgbClr val="E4A11B"/>
              </a:buClr>
              <a:buSzPct val="75000"/>
              <a:buFont typeface="+mj-lt"/>
              <a:buAutoNum type="arabicPeriod"/>
            </a:pPr>
            <a:r>
              <a:rPr lang="en-US" sz="1700" i="1" dirty="0" smtClean="0">
                <a:solidFill>
                  <a:srgbClr val="6B6B6B"/>
                </a:solidFill>
                <a:latin typeface="Garamond"/>
              </a:rPr>
              <a:t>Hungary</a:t>
            </a:r>
          </a:p>
          <a:p>
            <a:pPr marL="342900" indent="-342900" algn="l">
              <a:buClr>
                <a:srgbClr val="E4A11B"/>
              </a:buClr>
              <a:buSzPct val="75000"/>
              <a:buFont typeface="+mj-lt"/>
              <a:buAutoNum type="arabicPeriod"/>
            </a:pPr>
            <a:r>
              <a:rPr lang="en-US" sz="1700" i="1" dirty="0" smtClean="0">
                <a:solidFill>
                  <a:srgbClr val="6B6B6B"/>
                </a:solidFill>
                <a:latin typeface="Garamond"/>
              </a:rPr>
              <a:t>Ireland</a:t>
            </a:r>
          </a:p>
          <a:p>
            <a:pPr marL="342900" indent="-342900" algn="l">
              <a:buClr>
                <a:srgbClr val="E4A11B"/>
              </a:buClr>
              <a:buSzPct val="75000"/>
              <a:buFont typeface="+mj-lt"/>
              <a:buAutoNum type="arabicPeriod"/>
            </a:pPr>
            <a:r>
              <a:rPr lang="en-US" sz="1700" i="1" dirty="0" smtClean="0">
                <a:solidFill>
                  <a:srgbClr val="6B6B6B"/>
                </a:solidFill>
                <a:latin typeface="Garamond"/>
              </a:rPr>
              <a:t>Japan</a:t>
            </a:r>
          </a:p>
          <a:p>
            <a:pPr marL="342900" indent="-342900" algn="l">
              <a:buClr>
                <a:srgbClr val="E4A11B"/>
              </a:buClr>
              <a:buSzPct val="75000"/>
              <a:buFont typeface="+mj-lt"/>
              <a:buAutoNum type="arabicPeriod"/>
            </a:pPr>
            <a:r>
              <a:rPr lang="en-US" sz="1700" i="1" dirty="0" smtClean="0">
                <a:solidFill>
                  <a:srgbClr val="6B6B6B"/>
                </a:solidFill>
                <a:latin typeface="Garamond"/>
              </a:rPr>
              <a:t>Singapore</a:t>
            </a:r>
          </a:p>
          <a:p>
            <a:pPr marL="342900" indent="-342900" algn="l">
              <a:buClr>
                <a:srgbClr val="E4A11B"/>
              </a:buClr>
              <a:buSzPct val="75000"/>
              <a:buFont typeface="+mj-lt"/>
              <a:buAutoNum type="arabicPeriod"/>
            </a:pPr>
            <a:r>
              <a:rPr lang="en-US" sz="1700" i="1" dirty="0" smtClean="0">
                <a:solidFill>
                  <a:srgbClr val="6B6B6B"/>
                </a:solidFill>
                <a:latin typeface="Garamond"/>
              </a:rPr>
              <a:t>South Korea</a:t>
            </a:r>
            <a:endParaRPr lang="en-US" sz="1700" i="1" dirty="0">
              <a:solidFill>
                <a:srgbClr val="6B6B6B"/>
              </a:solidFill>
              <a:latin typeface="Garamond"/>
            </a:endParaRPr>
          </a:p>
        </p:txBody>
      </p:sp>
      <p:sp>
        <p:nvSpPr>
          <p:cNvPr id="14" name="Content Placeholder 4"/>
          <p:cNvSpPr txBox="1">
            <a:spLocks/>
          </p:cNvSpPr>
          <p:nvPr/>
        </p:nvSpPr>
        <p:spPr bwMode="auto">
          <a:xfrm>
            <a:off x="4114800" y="2438400"/>
            <a:ext cx="5029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b="1" i="0" u="none" strike="noStrike" kern="0" cap="none" spc="0" normalizeH="0" baseline="0" noProof="0" dirty="0" smtClean="0">
                <a:ln>
                  <a:noFill/>
                </a:ln>
                <a:solidFill>
                  <a:srgbClr val="6B6B6B"/>
                </a:solidFill>
                <a:effectLst/>
                <a:uLnTx/>
                <a:uFillTx/>
                <a:latin typeface="Garamond"/>
                <a:ea typeface="Geneva" pitchFamily="-108" charset="-128"/>
                <a:cs typeface="Geneva" pitchFamily="-108" charset="-128"/>
              </a:rPr>
              <a:t>Three </a:t>
            </a:r>
            <a:r>
              <a:rPr lang="en-US" b="1" kern="0" dirty="0" smtClean="0">
                <a:solidFill>
                  <a:srgbClr val="6B6B6B"/>
                </a:solidFill>
                <a:latin typeface="Garamond"/>
                <a:ea typeface="Geneva" pitchFamily="-108" charset="-128"/>
                <a:cs typeface="Geneva" pitchFamily="-108" charset="-128"/>
              </a:rPr>
              <a:t>Research</a:t>
            </a:r>
            <a:r>
              <a:rPr kumimoji="0" lang="en-US" b="1" i="0" u="none" strike="noStrike" kern="0" cap="none" spc="0" normalizeH="0" baseline="0" noProof="0" dirty="0" smtClean="0">
                <a:ln>
                  <a:noFill/>
                </a:ln>
                <a:solidFill>
                  <a:srgbClr val="6B6B6B"/>
                </a:solidFill>
                <a:effectLst/>
                <a:uLnTx/>
                <a:uFillTx/>
                <a:latin typeface="Garamond"/>
                <a:ea typeface="Geneva" pitchFamily="-108" charset="-128"/>
                <a:cs typeface="Geneva" pitchFamily="-108" charset="-128"/>
              </a:rPr>
              <a:t> Questions:</a:t>
            </a:r>
          </a:p>
          <a:p>
            <a:pPr marL="402336" lvl="1" indent="-283464" algn="l" eaLnBrk="0" hangingPunct="0">
              <a:spcBef>
                <a:spcPts val="600"/>
              </a:spcBef>
              <a:spcAft>
                <a:spcPts val="600"/>
              </a:spcAft>
              <a:buClr>
                <a:srgbClr val="E4A11B"/>
              </a:buClr>
              <a:buSzPct val="75000"/>
              <a:buBlip>
                <a:blip r:embed="rId3"/>
              </a:buBlip>
              <a:defRPr/>
            </a:pPr>
            <a:r>
              <a:rPr lang="en-US" kern="0" dirty="0" smtClean="0">
                <a:solidFill>
                  <a:srgbClr val="6B6B6B"/>
                </a:solidFill>
                <a:latin typeface="Garamond"/>
                <a:ea typeface="Geneva" pitchFamily="-108" charset="-128"/>
              </a:rPr>
              <a:t>What knowledge and skills do countries expect all students to learn prior to taking discipline-specific high school courses?   </a:t>
            </a:r>
          </a:p>
          <a:p>
            <a:pPr marL="402336" lvl="1" indent="-283464" algn="l" eaLnBrk="0" hangingPunct="0">
              <a:spcBef>
                <a:spcPts val="600"/>
              </a:spcBef>
              <a:spcAft>
                <a:spcPts val="600"/>
              </a:spcAft>
              <a:buClr>
                <a:srgbClr val="E4A11B"/>
              </a:buClr>
              <a:buSzPct val="75000"/>
              <a:buBlip>
                <a:blip r:embed="rId3"/>
              </a:buBlip>
              <a:defRPr/>
            </a:pPr>
            <a:r>
              <a:rPr lang="en-US" kern="0" dirty="0" smtClean="0">
                <a:solidFill>
                  <a:srgbClr val="6B6B6B"/>
                </a:solidFill>
                <a:latin typeface="Garamond"/>
                <a:ea typeface="Geneva" pitchFamily="-108" charset="-128"/>
              </a:rPr>
              <a:t>What knowledge and skills do countries expect students to learn in Upper Secondary courses in  Biology, Chemistry, Physics, and Earth and Space Science?</a:t>
            </a:r>
          </a:p>
          <a:p>
            <a:pPr marL="402336" lvl="1" indent="-283464" algn="l" eaLnBrk="0" hangingPunct="0">
              <a:spcBef>
                <a:spcPts val="600"/>
              </a:spcBef>
              <a:spcAft>
                <a:spcPts val="600"/>
              </a:spcAft>
              <a:buClr>
                <a:srgbClr val="E4A11B"/>
              </a:buClr>
              <a:buSzPct val="75000"/>
              <a:buBlip>
                <a:blip r:embed="rId3"/>
              </a:buBlip>
              <a:defRPr/>
            </a:pPr>
            <a:r>
              <a:rPr kumimoji="0" lang="en-US" sz="1800" b="0" i="0" u="none" strike="noStrike" kern="0" cap="none" spc="0" normalizeH="0" baseline="0" noProof="0" dirty="0" smtClean="0">
                <a:ln>
                  <a:noFill/>
                </a:ln>
                <a:solidFill>
                  <a:srgbClr val="6B6B6B"/>
                </a:solidFill>
                <a:effectLst/>
                <a:uLnTx/>
                <a:uFillTx/>
                <a:latin typeface="Garamond"/>
                <a:ea typeface="Geneva" pitchFamily="-108" charset="-128"/>
              </a:rPr>
              <a:t>What </a:t>
            </a:r>
            <a:r>
              <a:rPr kumimoji="0" lang="en-US" sz="1800" b="0" i="0" u="none" strike="noStrike" kern="0" cap="none" spc="0" normalizeH="0" baseline="0" noProof="0" dirty="0" err="1" smtClean="0">
                <a:ln>
                  <a:noFill/>
                </a:ln>
                <a:solidFill>
                  <a:srgbClr val="6B6B6B"/>
                </a:solidFill>
                <a:effectLst/>
                <a:uLnTx/>
                <a:uFillTx/>
                <a:latin typeface="Garamond"/>
                <a:ea typeface="Geneva" pitchFamily="-108" charset="-128"/>
              </a:rPr>
              <a:t>ar</a:t>
            </a:r>
            <a:r>
              <a:rPr lang="en-US" kern="0" dirty="0" err="1" smtClean="0">
                <a:solidFill>
                  <a:srgbClr val="6B6B6B"/>
                </a:solidFill>
                <a:latin typeface="Garamond"/>
                <a:ea typeface="Geneva" pitchFamily="-108" charset="-128"/>
              </a:rPr>
              <a:t>e</a:t>
            </a:r>
            <a:r>
              <a:rPr lang="en-US" kern="0" dirty="0" smtClean="0">
                <a:solidFill>
                  <a:srgbClr val="6B6B6B"/>
                </a:solidFill>
                <a:latin typeface="Garamond"/>
                <a:ea typeface="Geneva" pitchFamily="-108" charset="-128"/>
              </a:rPr>
              <a:t> exemplary features of countries’ standards that should be considered in developing NRC framework &amp; new science standards? </a:t>
            </a:r>
            <a:endParaRPr kumimoji="0" lang="en-US" sz="1800" b="0" i="0" u="none" strike="noStrike" kern="0" cap="none" spc="0" normalizeH="0" baseline="0" noProof="0" dirty="0" smtClean="0">
              <a:ln>
                <a:noFill/>
              </a:ln>
              <a:solidFill>
                <a:srgbClr val="6B6B6B"/>
              </a:solidFill>
              <a:effectLst/>
              <a:uLnTx/>
              <a:uFillTx/>
              <a:latin typeface="Garamond"/>
              <a:ea typeface="Geneva" pitchFamily="-108" charset="-128"/>
            </a:endParaRPr>
          </a:p>
          <a:p>
            <a:pPr marL="402336" marR="0" lvl="1" indent="-283464" algn="l" defTabSz="914400" rtl="0" eaLnBrk="0" fontAlgn="base" latinLnBrk="0" hangingPunct="0">
              <a:lnSpc>
                <a:spcPct val="100000"/>
              </a:lnSpc>
              <a:spcBef>
                <a:spcPts val="600"/>
              </a:spcBef>
              <a:spcAft>
                <a:spcPts val="600"/>
              </a:spcAft>
              <a:buClr>
                <a:srgbClr val="E4A11B"/>
              </a:buClr>
              <a:buSzPct val="75000"/>
              <a:buFontTx/>
              <a:buBlip>
                <a:blip r:embed="rId3"/>
              </a:buBlip>
              <a:tabLst/>
              <a:defRPr/>
            </a:pPr>
            <a:endParaRPr kumimoji="0" lang="en-US" sz="1800" b="0" i="0" u="none" strike="noStrike" kern="0" cap="none" spc="0" normalizeH="0" baseline="0" noProof="0" dirty="0" smtClean="0">
              <a:ln>
                <a:noFill/>
              </a:ln>
              <a:solidFill>
                <a:srgbClr val="6B6B6B"/>
              </a:solidFill>
              <a:effectLst/>
              <a:uLnTx/>
              <a:uFillTx/>
              <a:latin typeface="+mn-lt"/>
              <a:ea typeface="Geneva" pitchFamily="-108" charset="-128"/>
            </a:endParaRPr>
          </a:p>
          <a:p>
            <a:pPr marL="0" marR="0" lvl="0" indent="0" algn="l" defTabSz="914400" rtl="0" eaLnBrk="0" fontAlgn="base" latinLnBrk="0" hangingPunct="0">
              <a:lnSpc>
                <a:spcPct val="100000"/>
              </a:lnSpc>
              <a:spcBef>
                <a:spcPct val="90000"/>
              </a:spcBef>
              <a:spcAft>
                <a:spcPts val="600"/>
              </a:spcAft>
              <a:buClrTx/>
              <a:buSzTx/>
              <a:buFont typeface="Arial" pitchFamily="34" charset="0"/>
              <a:buChar char="•"/>
              <a:tabLst/>
              <a:defRPr/>
            </a:pPr>
            <a:endParaRPr kumimoji="0" lang="en-US" sz="1800" b="1" i="1" u="none" strike="noStrike" kern="0" cap="none" spc="0" normalizeH="0" baseline="0" noProof="0" dirty="0" smtClean="0">
              <a:ln>
                <a:noFill/>
              </a:ln>
              <a:solidFill>
                <a:srgbClr val="0091B2"/>
              </a:solidFill>
              <a:effectLst/>
              <a:uLnTx/>
              <a:uFillTx/>
              <a:latin typeface="+mn-lt"/>
              <a:ea typeface="Geneva" pitchFamily="-108" charset="-128"/>
              <a:cs typeface="Geneva" pitchFamily="-108" charset="-128"/>
            </a:endParaRPr>
          </a:p>
          <a:p>
            <a:pPr marL="0" marR="0" lvl="0" indent="0" algn="l" defTabSz="914400" rtl="0" eaLnBrk="0" fontAlgn="base" latinLnBrk="0" hangingPunct="0">
              <a:lnSpc>
                <a:spcPct val="100000"/>
              </a:lnSpc>
              <a:spcBef>
                <a:spcPct val="90000"/>
              </a:spcBef>
              <a:spcAft>
                <a:spcPts val="600"/>
              </a:spcAft>
              <a:buClrTx/>
              <a:buSzTx/>
              <a:buFontTx/>
              <a:buNone/>
              <a:tabLst/>
              <a:defRPr/>
            </a:pPr>
            <a:endParaRPr kumimoji="0" lang="en-US" sz="1800" b="1" i="0" u="none" strike="noStrike" kern="0" cap="none" spc="0" normalizeH="0" baseline="0" noProof="0" dirty="0">
              <a:ln>
                <a:noFill/>
              </a:ln>
              <a:solidFill>
                <a:srgbClr val="0091B2"/>
              </a:solidFill>
              <a:effectLst/>
              <a:uLnTx/>
              <a:uFillTx/>
              <a:latin typeface="+mn-lt"/>
              <a:ea typeface="Geneva" pitchFamily="-108" charset="-128"/>
              <a:cs typeface="Geneva" pitchFamily="-108" charset="-128"/>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ACA0CFA-5724-45AD-AD89-2A6FE362E3A7}" type="slidenum">
              <a:rPr lang="en-US"/>
              <a:pPr>
                <a:defRPr/>
              </a:pPr>
              <a:t>23</a:t>
            </a:fld>
            <a:endParaRPr lang="en-US" dirty="0"/>
          </a:p>
        </p:txBody>
      </p:sp>
      <p:sp>
        <p:nvSpPr>
          <p:cNvPr id="4" name="Content Placeholder 4"/>
          <p:cNvSpPr txBox="1">
            <a:spLocks/>
          </p:cNvSpPr>
          <p:nvPr/>
        </p:nvSpPr>
        <p:spPr>
          <a:xfrm>
            <a:off x="457200" y="1600200"/>
            <a:ext cx="8229600" cy="4506913"/>
          </a:xfrm>
          <a:prstGeom prst="rect">
            <a:avLst/>
          </a:prstGeom>
        </p:spPr>
        <p:txBody>
          <a:bodyPr/>
          <a:lstStyle/>
          <a:p>
            <a:pPr marL="402336" lvl="1" indent="-287338" algn="l" eaLnBrk="0" hangingPunct="0">
              <a:spcBef>
                <a:spcPts val="600"/>
              </a:spcBef>
              <a:spcAft>
                <a:spcPts val="600"/>
              </a:spcAft>
              <a:buClr>
                <a:srgbClr val="E4A11B"/>
              </a:buClr>
              <a:buSzPct val="75000"/>
              <a:defRPr/>
            </a:pPr>
            <a:r>
              <a:rPr lang="en-US" b="1" kern="0" dirty="0" smtClean="0">
                <a:solidFill>
                  <a:srgbClr val="0091B2"/>
                </a:solidFill>
                <a:latin typeface="Garamond"/>
                <a:ea typeface="Geneva" pitchFamily="-108" charset="-128"/>
              </a:rPr>
              <a:t>Quantitative Analysis</a:t>
            </a:r>
          </a:p>
          <a:p>
            <a:pPr marL="804863" lvl="1" indent="-347663" algn="l" eaLnBrk="0" hangingPunct="0">
              <a:spcBef>
                <a:spcPts val="800"/>
              </a:spcBef>
              <a:buClr>
                <a:srgbClr val="E4A11B"/>
              </a:buClr>
              <a:buSzPct val="75000"/>
              <a:buBlip>
                <a:blip r:embed="rId3"/>
              </a:buBlip>
            </a:pPr>
            <a:r>
              <a:rPr lang="en-US" sz="1700" kern="0" dirty="0" smtClean="0">
                <a:solidFill>
                  <a:srgbClr val="6B6B6B"/>
                </a:solidFill>
                <a:latin typeface="Garamond"/>
                <a:ea typeface="Geneva" pitchFamily="-108" charset="-128"/>
              </a:rPr>
              <a:t>Modeled on methodology (framework and codes)  developed by Michigan State University for 1997 study of standards and textbooks</a:t>
            </a:r>
          </a:p>
          <a:p>
            <a:pPr marL="804863" lvl="1" indent="-347663" algn="l" eaLnBrk="0" hangingPunct="0">
              <a:spcBef>
                <a:spcPts val="800"/>
              </a:spcBef>
              <a:buClr>
                <a:srgbClr val="E4A11B"/>
              </a:buClr>
              <a:buSzPct val="75000"/>
              <a:buBlip>
                <a:blip r:embed="rId3"/>
              </a:buBlip>
            </a:pPr>
            <a:r>
              <a:rPr lang="en-US" sz="1700" kern="0" dirty="0" smtClean="0">
                <a:solidFill>
                  <a:srgbClr val="6B6B6B"/>
                </a:solidFill>
                <a:latin typeface="Garamond"/>
                <a:ea typeface="Geneva" pitchFamily="-108" charset="-128"/>
              </a:rPr>
              <a:t>Content experts coded standard statements of 10 countries to permit analysis of content and performances for 3 grade spans: Primary (~grades 1-6; Lower Secondary (~7-9/10) and Upper Secondary (discipline-specific courses)</a:t>
            </a:r>
          </a:p>
          <a:p>
            <a:pPr marL="804863" lvl="1" indent="-347663" algn="l" eaLnBrk="0" hangingPunct="0">
              <a:spcBef>
                <a:spcPts val="800"/>
              </a:spcBef>
              <a:buClr>
                <a:srgbClr val="E4A11B"/>
              </a:buClr>
              <a:buSzPct val="75000"/>
              <a:buBlip>
                <a:blip r:embed="rId3"/>
              </a:buBlip>
            </a:pPr>
            <a:r>
              <a:rPr lang="en-US" sz="1700" kern="0" dirty="0" smtClean="0">
                <a:solidFill>
                  <a:srgbClr val="6B6B6B"/>
                </a:solidFill>
                <a:latin typeface="Garamond"/>
                <a:ea typeface="Geneva" pitchFamily="-108" charset="-128"/>
              </a:rPr>
              <a:t>Framework is a neutral tool; coding allowed Achieve to aggregate content and performances to determine overall patterns</a:t>
            </a:r>
          </a:p>
          <a:p>
            <a:pPr marL="402336" lvl="1" indent="-287338" algn="l" eaLnBrk="0" hangingPunct="0">
              <a:spcBef>
                <a:spcPts val="600"/>
              </a:spcBef>
              <a:spcAft>
                <a:spcPts val="600"/>
              </a:spcAft>
              <a:buClr>
                <a:srgbClr val="E4A11B"/>
              </a:buClr>
              <a:buSzPct val="75000"/>
              <a:defRPr/>
            </a:pPr>
            <a:r>
              <a:rPr lang="en-US" b="1" kern="0" dirty="0" smtClean="0">
                <a:solidFill>
                  <a:srgbClr val="0091B2"/>
                </a:solidFill>
                <a:latin typeface="Garamond"/>
                <a:ea typeface="Geneva" pitchFamily="-108" charset="-128"/>
              </a:rPr>
              <a:t>Qualitative Analysis</a:t>
            </a:r>
          </a:p>
          <a:p>
            <a:pPr marL="804863" lvl="1" indent="-347663" algn="l" eaLnBrk="0" hangingPunct="0">
              <a:spcBef>
                <a:spcPts val="800"/>
              </a:spcBef>
              <a:buClr>
                <a:srgbClr val="E4A11B"/>
              </a:buClr>
              <a:buSzPct val="75000"/>
              <a:buBlip>
                <a:blip r:embed="rId3"/>
              </a:buBlip>
            </a:pPr>
            <a:r>
              <a:rPr lang="en-US" sz="1700" kern="0" dirty="0" smtClean="0">
                <a:solidFill>
                  <a:srgbClr val="6B6B6B"/>
                </a:solidFill>
                <a:latin typeface="Garamond"/>
                <a:ea typeface="Geneva" pitchFamily="-108" charset="-128"/>
              </a:rPr>
              <a:t>Conducted preliminary review of 10 countries standards to identify most promising for informing development of draft framework and standards</a:t>
            </a:r>
          </a:p>
          <a:p>
            <a:pPr marL="804863" lvl="1" indent="-347663" algn="l" eaLnBrk="0" hangingPunct="0">
              <a:spcBef>
                <a:spcPts val="800"/>
              </a:spcBef>
              <a:buClr>
                <a:srgbClr val="E4A11B"/>
              </a:buClr>
              <a:buSzPct val="75000"/>
              <a:buBlip>
                <a:blip r:embed="rId3"/>
              </a:buBlip>
            </a:pPr>
            <a:r>
              <a:rPr lang="en-US" sz="1700" kern="0" dirty="0" smtClean="0">
                <a:solidFill>
                  <a:srgbClr val="6B6B6B"/>
                </a:solidFill>
                <a:latin typeface="Garamond"/>
                <a:ea typeface="Geneva" pitchFamily="-108" charset="-128"/>
              </a:rPr>
              <a:t>Conducted in-depth qualitative review of 5 countries: Canada, England, Hong Kong, Japan and Singapore by content experts</a:t>
            </a:r>
          </a:p>
          <a:p>
            <a:pPr marL="740664" lvl="2" indent="-287338" eaLnBrk="0" hangingPunct="0">
              <a:spcBef>
                <a:spcPts val="600"/>
              </a:spcBef>
              <a:spcAft>
                <a:spcPts val="0"/>
              </a:spcAft>
              <a:buClr>
                <a:srgbClr val="E4A11B"/>
              </a:buClr>
              <a:buFont typeface="Wingdings" pitchFamily="2" charset="2"/>
              <a:buChar char="§"/>
              <a:defRPr/>
            </a:pPr>
            <a:endParaRPr lang="en-US" sz="1700" kern="0" dirty="0" smtClean="0">
              <a:solidFill>
                <a:srgbClr val="6B6B6B"/>
              </a:solidFill>
              <a:latin typeface="+mn-lt"/>
              <a:ea typeface="Geneva" pitchFamily="-108" charset="-128"/>
            </a:endParaRPr>
          </a:p>
          <a:p>
            <a:pPr eaLnBrk="0" hangingPunct="0">
              <a:spcBef>
                <a:spcPct val="90000"/>
              </a:spcBef>
              <a:spcAft>
                <a:spcPts val="600"/>
              </a:spcAft>
              <a:defRPr/>
            </a:pPr>
            <a:r>
              <a:rPr lang="en-US" b="1" kern="0" dirty="0" smtClean="0">
                <a:solidFill>
                  <a:srgbClr val="0091B2"/>
                </a:solidFill>
                <a:latin typeface="+mn-lt"/>
                <a:ea typeface="Geneva" pitchFamily="-108" charset="-128"/>
                <a:cs typeface="Geneva" pitchFamily="-108" charset="-128"/>
              </a:rPr>
              <a:t> </a:t>
            </a:r>
            <a:endParaRPr lang="en-US" b="1" kern="0" dirty="0">
              <a:solidFill>
                <a:srgbClr val="0091B2"/>
              </a:solidFill>
              <a:latin typeface="+mn-lt"/>
              <a:ea typeface="Geneva" pitchFamily="-108" charset="-128"/>
              <a:cs typeface="Geneva" pitchFamily="-108" charset="-128"/>
            </a:endParaRPr>
          </a:p>
        </p:txBody>
      </p:sp>
      <p:sp>
        <p:nvSpPr>
          <p:cNvPr id="5" name="Title 1"/>
          <p:cNvSpPr txBox="1">
            <a:spLocks/>
          </p:cNvSpPr>
          <p:nvPr/>
        </p:nvSpPr>
        <p:spPr>
          <a:xfrm>
            <a:off x="0" y="0"/>
            <a:ext cx="6096000" cy="1285875"/>
          </a:xfrm>
          <a:prstGeom prst="rect">
            <a:avLst/>
          </a:prstGeom>
        </p:spPr>
        <p:txBody>
          <a:bodyPr anchor="ctr"/>
          <a:lstStyle/>
          <a:p>
            <a:pPr marL="457200" algn="l" eaLnBrk="0" hangingPunct="0">
              <a:defRPr/>
            </a:pPr>
            <a:r>
              <a:rPr lang="en-US" sz="2800" kern="0" dirty="0" smtClean="0">
                <a:solidFill>
                  <a:schemeClr val="bg1"/>
                </a:solidFill>
                <a:latin typeface="Garamond"/>
                <a:ea typeface="Geneva" pitchFamily="-108" charset="-128"/>
                <a:cs typeface="Geneva" pitchFamily="-108" charset="-128"/>
              </a:rPr>
              <a:t>Achieve International Benchmarking: </a:t>
            </a:r>
          </a:p>
          <a:p>
            <a:pPr marL="457200" algn="l" eaLnBrk="0" hangingPunct="0">
              <a:defRPr/>
            </a:pPr>
            <a:r>
              <a:rPr lang="en-US" sz="2800" kern="0" dirty="0" smtClean="0">
                <a:solidFill>
                  <a:schemeClr val="bg1"/>
                </a:solidFill>
                <a:latin typeface="Garamond"/>
                <a:ea typeface="Geneva" pitchFamily="-108" charset="-128"/>
                <a:cs typeface="Geneva" pitchFamily="-108" charset="-128"/>
              </a:rPr>
              <a:t>Two-Part Study Design </a:t>
            </a:r>
            <a:endParaRPr lang="en-US" sz="2800" kern="0" dirty="0">
              <a:solidFill>
                <a:schemeClr val="bg1"/>
              </a:solidFill>
              <a:latin typeface="Garamond"/>
              <a:ea typeface="Geneva" pitchFamily="-108" charset="-128"/>
              <a:cs typeface="Geneva" pitchFamily="-108" charset="-128"/>
            </a:endParaRPr>
          </a:p>
        </p:txBody>
      </p:sp>
    </p:spTree>
  </p:cSld>
  <p:clrMapOvr>
    <a:masterClrMapping/>
  </p:clrMapOvr>
  <p:transition spd="med"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A7FE77C-AF48-3246-81CD-1FACB1FB746A}" type="slidenum">
              <a:rPr lang="en-US" smtClean="0"/>
              <a:pPr/>
              <a:t>24</a:t>
            </a:fld>
            <a:endParaRPr lang="en-US" dirty="0"/>
          </a:p>
        </p:txBody>
      </p:sp>
      <p:sp>
        <p:nvSpPr>
          <p:cNvPr id="2" name="Title 1"/>
          <p:cNvSpPr>
            <a:spLocks noGrp="1"/>
          </p:cNvSpPr>
          <p:nvPr>
            <p:ph type="title"/>
          </p:nvPr>
        </p:nvSpPr>
        <p:spPr/>
        <p:txBody>
          <a:bodyPr>
            <a:normAutofit/>
          </a:bodyPr>
          <a:lstStyle/>
          <a:p>
            <a:pPr>
              <a:tabLst>
                <a:tab pos="2806700" algn="l"/>
              </a:tabLst>
            </a:pPr>
            <a:r>
              <a:rPr lang="en-US" sz="3200" dirty="0" smtClean="0">
                <a:latin typeface="Garamond"/>
              </a:rPr>
              <a:t>International Study: </a:t>
            </a:r>
            <a:br>
              <a:rPr lang="en-US" sz="3200" dirty="0" smtClean="0">
                <a:latin typeface="Garamond"/>
              </a:rPr>
            </a:br>
            <a:r>
              <a:rPr lang="en-US" sz="3200" dirty="0" smtClean="0">
                <a:latin typeface="Garamond"/>
              </a:rPr>
              <a:t>Quantitative Analysis Findings</a:t>
            </a:r>
            <a:endParaRPr lang="en-US" sz="3200" dirty="0">
              <a:latin typeface="Garamond"/>
            </a:endParaRPr>
          </a:p>
        </p:txBody>
      </p:sp>
      <p:sp>
        <p:nvSpPr>
          <p:cNvPr id="5" name="Rectangle 3"/>
          <p:cNvSpPr txBox="1">
            <a:spLocks noChangeArrowheads="1"/>
          </p:cNvSpPr>
          <p:nvPr/>
        </p:nvSpPr>
        <p:spPr>
          <a:xfrm>
            <a:off x="457200" y="1600200"/>
            <a:ext cx="8001000" cy="4506913"/>
          </a:xfrm>
          <a:prstGeom prst="rect">
            <a:avLst/>
          </a:prstGeom>
        </p:spPr>
        <p:txBody>
          <a:bodyPr/>
          <a:lstStyle/>
          <a:p>
            <a:pPr marL="285750" indent="-285750" algn="l" eaLnBrk="0" hangingPunct="0">
              <a:spcBef>
                <a:spcPts val="800"/>
              </a:spcBef>
              <a:buClr>
                <a:srgbClr val="E4A11B"/>
              </a:buClr>
              <a:buSzPct val="75000"/>
              <a:buBlip>
                <a:blip r:embed="rId3"/>
              </a:buBlip>
            </a:pPr>
            <a:r>
              <a:rPr lang="en-US" sz="2800" b="1" dirty="0" smtClean="0">
                <a:solidFill>
                  <a:srgbClr val="1D91B1"/>
                </a:solidFill>
                <a:latin typeface="Garamond"/>
              </a:rPr>
              <a:t>Overall findings: Grade span 1-6 and 7-9/10</a:t>
            </a:r>
          </a:p>
          <a:p>
            <a:pPr marL="742950" lvl="1" indent="-285750" algn="l" eaLnBrk="0" hangingPunct="0">
              <a:spcBef>
                <a:spcPts val="800"/>
              </a:spcBef>
              <a:buClr>
                <a:srgbClr val="6B6B6B"/>
              </a:buClr>
              <a:buSzPct val="75000"/>
              <a:buFont typeface="Wingdings" pitchFamily="2" charset="2"/>
              <a:buChar char="Ø"/>
            </a:pPr>
            <a:r>
              <a:rPr lang="en-US" sz="2000" b="1" dirty="0" smtClean="0">
                <a:solidFill>
                  <a:srgbClr val="585858"/>
                </a:solidFill>
                <a:latin typeface="Garamond"/>
              </a:rPr>
              <a:t>Integrated science instruction </a:t>
            </a:r>
            <a:r>
              <a:rPr lang="en-US" sz="2000" dirty="0" smtClean="0">
                <a:solidFill>
                  <a:srgbClr val="585858"/>
                </a:solidFill>
                <a:latin typeface="Garamond"/>
              </a:rPr>
              <a:t>- 7/10 countries require general science through grade 9/10 prior to students taking discipline-specific courses</a:t>
            </a:r>
          </a:p>
          <a:p>
            <a:pPr marL="742950" lvl="1" indent="-285750" algn="l" eaLnBrk="0" hangingPunct="0">
              <a:spcBef>
                <a:spcPts val="800"/>
              </a:spcBef>
              <a:buClr>
                <a:srgbClr val="6B6B6B"/>
              </a:buClr>
              <a:buSzPct val="75000"/>
              <a:buFont typeface="Wingdings" pitchFamily="2" charset="2"/>
              <a:buChar char="Ø"/>
            </a:pPr>
            <a:r>
              <a:rPr lang="en-US" sz="2000" b="1" dirty="0" smtClean="0">
                <a:solidFill>
                  <a:srgbClr val="585858"/>
                </a:solidFill>
                <a:latin typeface="Garamond"/>
              </a:rPr>
              <a:t>Physical sciences </a:t>
            </a:r>
            <a:r>
              <a:rPr lang="en-US" sz="2000" dirty="0" smtClean="0">
                <a:solidFill>
                  <a:srgbClr val="585858"/>
                </a:solidFill>
                <a:latin typeface="Garamond"/>
              </a:rPr>
              <a:t>are emphasized – on average physics and chemistry content, taken together, receive the most attention (43%)</a:t>
            </a:r>
          </a:p>
          <a:p>
            <a:pPr marL="742950" lvl="1" indent="-285750" algn="l" eaLnBrk="0" hangingPunct="0">
              <a:spcBef>
                <a:spcPts val="800"/>
              </a:spcBef>
              <a:buClr>
                <a:srgbClr val="6B6B6B"/>
              </a:buClr>
              <a:buSzPct val="75000"/>
              <a:buFont typeface="Wingdings" pitchFamily="2" charset="2"/>
              <a:buChar char="Ø"/>
            </a:pPr>
            <a:r>
              <a:rPr lang="en-US" sz="2000" b="1" dirty="0" smtClean="0">
                <a:solidFill>
                  <a:srgbClr val="585858"/>
                </a:solidFill>
                <a:latin typeface="Garamond"/>
              </a:rPr>
              <a:t>Biology</a:t>
            </a:r>
            <a:r>
              <a:rPr lang="en-US" sz="2000" dirty="0" smtClean="0">
                <a:solidFill>
                  <a:srgbClr val="585858"/>
                </a:solidFill>
                <a:latin typeface="Garamond"/>
              </a:rPr>
              <a:t> content on average receives significant attention (28%)  </a:t>
            </a:r>
          </a:p>
          <a:p>
            <a:pPr marL="742950" lvl="1" indent="-285750" algn="l" eaLnBrk="0" hangingPunct="0">
              <a:spcBef>
                <a:spcPts val="800"/>
              </a:spcBef>
              <a:buClr>
                <a:srgbClr val="6B6B6B"/>
              </a:buClr>
              <a:buSzPct val="75000"/>
              <a:buFont typeface="Wingdings" pitchFamily="2" charset="2"/>
              <a:buChar char="Ø"/>
            </a:pPr>
            <a:r>
              <a:rPr lang="en-US" sz="2000" b="1" dirty="0" smtClean="0">
                <a:solidFill>
                  <a:srgbClr val="585858"/>
                </a:solidFill>
                <a:latin typeface="Garamond"/>
              </a:rPr>
              <a:t>Earth and Space Sciences </a:t>
            </a:r>
            <a:r>
              <a:rPr lang="en-US" sz="2000" dirty="0" smtClean="0">
                <a:solidFill>
                  <a:srgbClr val="585858"/>
                </a:solidFill>
                <a:latin typeface="Garamond"/>
              </a:rPr>
              <a:t>on average receive the least attention (9%)</a:t>
            </a:r>
          </a:p>
          <a:p>
            <a:pPr marL="742950" lvl="1" indent="-285750" algn="l" eaLnBrk="0" hangingPunct="0">
              <a:spcBef>
                <a:spcPts val="800"/>
              </a:spcBef>
              <a:buClr>
                <a:srgbClr val="6B6B6B"/>
              </a:buClr>
              <a:buSzPct val="75000"/>
              <a:buFont typeface="Wingdings" pitchFamily="2" charset="2"/>
              <a:buChar char="Ø"/>
            </a:pPr>
            <a:r>
              <a:rPr lang="en-US" sz="2000" b="1" dirty="0" smtClean="0">
                <a:solidFill>
                  <a:srgbClr val="585858"/>
                </a:solidFill>
                <a:latin typeface="Garamond"/>
              </a:rPr>
              <a:t>Cross-cutting content </a:t>
            </a:r>
            <a:r>
              <a:rPr lang="en-US" sz="2000" dirty="0" smtClean="0">
                <a:solidFill>
                  <a:srgbClr val="585858"/>
                </a:solidFill>
                <a:latin typeface="Garamond"/>
              </a:rPr>
              <a:t>(nature of science, nature of technology/engineering, interactions of science, technology and society and sustainability) on average receives significant attention (20%)</a:t>
            </a:r>
            <a:endParaRPr lang="en-US" sz="2000" b="1" dirty="0" smtClean="0">
              <a:solidFill>
                <a:srgbClr val="1D91B1"/>
              </a:solidFill>
              <a:latin typeface="Garamond"/>
            </a:endParaRPr>
          </a:p>
          <a:p>
            <a:pPr marL="285750" indent="-285750" algn="l" eaLnBrk="0" hangingPunct="0">
              <a:spcBef>
                <a:spcPts val="800"/>
              </a:spcBef>
              <a:buClr>
                <a:srgbClr val="E4A11B"/>
              </a:buClr>
              <a:buSzPct val="75000"/>
            </a:pPr>
            <a:endParaRPr lang="en-US" b="1" dirty="0" smtClean="0">
              <a:solidFill>
                <a:srgbClr val="1D91B1"/>
              </a:solidFill>
              <a:latin typeface="Garamond"/>
            </a:endParaRPr>
          </a:p>
          <a:p>
            <a:pPr marL="171450" indent="-171450" algn="l" eaLnBrk="1" hangingPunct="1">
              <a:buClr>
                <a:srgbClr val="E4A11B"/>
              </a:buClr>
            </a:pPr>
            <a:endParaRPr lang="en-US" b="1" dirty="0" smtClean="0">
              <a:solidFill>
                <a:srgbClr val="1D91B1"/>
              </a:solidFill>
            </a:endParaRPr>
          </a:p>
          <a:p>
            <a:pPr marL="171450" indent="-171450" algn="l" eaLnBrk="1" hangingPunct="1">
              <a:buClr>
                <a:srgbClr val="E4A11B"/>
              </a:buClr>
              <a:buFont typeface="Wingdings" pitchFamily="2" charset="2"/>
              <a:buChar char="§"/>
            </a:pPr>
            <a:endParaRPr lang="en-US" b="1" dirty="0" smtClean="0">
              <a:solidFill>
                <a:srgbClr val="1D91B1"/>
              </a:solidFill>
            </a:endParaRPr>
          </a:p>
          <a:p>
            <a:pPr marL="0" marR="0" lvl="0" indent="0" algn="l" defTabSz="914400" rtl="0" eaLnBrk="0" fontAlgn="base" latinLnBrk="0" hangingPunct="0">
              <a:lnSpc>
                <a:spcPct val="100000"/>
              </a:lnSpc>
              <a:spcBef>
                <a:spcPct val="90000"/>
              </a:spcBef>
              <a:spcAft>
                <a:spcPts val="60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Geneva" pitchFamily="-108" charset="-128"/>
              <a:cs typeface="Geneva" pitchFamily="-108" charset="-128"/>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A7FE77C-AF48-3246-81CD-1FACB1FB746A}" type="slidenum">
              <a:rPr lang="en-US" smtClean="0"/>
              <a:pPr/>
              <a:t>25</a:t>
            </a:fld>
            <a:endParaRPr lang="en-US" dirty="0"/>
          </a:p>
        </p:txBody>
      </p:sp>
      <p:sp>
        <p:nvSpPr>
          <p:cNvPr id="2" name="Title 1"/>
          <p:cNvSpPr>
            <a:spLocks noGrp="1"/>
          </p:cNvSpPr>
          <p:nvPr>
            <p:ph type="title"/>
          </p:nvPr>
        </p:nvSpPr>
        <p:spPr/>
        <p:txBody>
          <a:bodyPr>
            <a:normAutofit/>
          </a:bodyPr>
          <a:lstStyle/>
          <a:p>
            <a:r>
              <a:rPr lang="en-US" sz="2400" dirty="0" smtClean="0">
                <a:latin typeface="Garamond"/>
              </a:rPr>
              <a:t>International Study: </a:t>
            </a:r>
            <a:br>
              <a:rPr lang="en-US" sz="2400" dirty="0" smtClean="0">
                <a:latin typeface="Garamond"/>
              </a:rPr>
            </a:br>
            <a:r>
              <a:rPr lang="en-US" sz="2400" dirty="0" smtClean="0">
                <a:latin typeface="Garamond"/>
              </a:rPr>
              <a:t>Quantitative Analysis Findings</a:t>
            </a:r>
            <a:endParaRPr lang="en-US" sz="2400" dirty="0">
              <a:latin typeface="Garamond"/>
            </a:endParaRPr>
          </a:p>
        </p:txBody>
      </p:sp>
      <p:sp>
        <p:nvSpPr>
          <p:cNvPr id="5" name="Rectangle 3"/>
          <p:cNvSpPr txBox="1">
            <a:spLocks noChangeArrowheads="1"/>
          </p:cNvSpPr>
          <p:nvPr/>
        </p:nvSpPr>
        <p:spPr>
          <a:xfrm>
            <a:off x="457200" y="1600200"/>
            <a:ext cx="8001000" cy="4506913"/>
          </a:xfrm>
          <a:prstGeom prst="rect">
            <a:avLst/>
          </a:prstGeom>
        </p:spPr>
        <p:txBody>
          <a:bodyPr/>
          <a:lstStyle/>
          <a:p>
            <a:pPr marL="285750" indent="-285750" algn="l" eaLnBrk="0" hangingPunct="0">
              <a:spcBef>
                <a:spcPts val="800"/>
              </a:spcBef>
              <a:buClr>
                <a:srgbClr val="E4A11B"/>
              </a:buClr>
              <a:buSzPct val="75000"/>
              <a:buBlip>
                <a:blip r:embed="rId3"/>
              </a:buBlip>
            </a:pPr>
            <a:r>
              <a:rPr lang="en-US" sz="2800" b="1" dirty="0" smtClean="0">
                <a:solidFill>
                  <a:srgbClr val="1D91B1"/>
                </a:solidFill>
                <a:latin typeface="Garamond"/>
              </a:rPr>
              <a:t>Overall findings: Upper Secondary Levels</a:t>
            </a:r>
          </a:p>
          <a:p>
            <a:pPr marL="742950" lvl="1" indent="-285750" algn="l" eaLnBrk="0" hangingPunct="0">
              <a:spcBef>
                <a:spcPts val="800"/>
              </a:spcBef>
              <a:buClr>
                <a:srgbClr val="6B6B6B"/>
              </a:buClr>
              <a:buSzPct val="75000"/>
              <a:buFont typeface="Wingdings" pitchFamily="2" charset="2"/>
              <a:buChar char="Ø"/>
            </a:pPr>
            <a:r>
              <a:rPr lang="en-US" sz="2000" b="1" dirty="0" smtClean="0">
                <a:solidFill>
                  <a:srgbClr val="585858"/>
                </a:solidFill>
                <a:latin typeface="Garamond"/>
              </a:rPr>
              <a:t>Physics</a:t>
            </a:r>
            <a:r>
              <a:rPr lang="en-US" sz="2000" dirty="0" smtClean="0">
                <a:solidFill>
                  <a:srgbClr val="585858"/>
                </a:solidFill>
                <a:latin typeface="Garamond"/>
              </a:rPr>
              <a:t> - on average, emphasis is on Newtonian mechanics, science, technology &amp; society and electricity; atomic structure receives significant emphasis in both physics and chemistry</a:t>
            </a:r>
          </a:p>
          <a:p>
            <a:pPr marL="742950" lvl="1" indent="-285750" algn="l" eaLnBrk="0" hangingPunct="0">
              <a:spcBef>
                <a:spcPts val="800"/>
              </a:spcBef>
              <a:buClr>
                <a:srgbClr val="6B6B6B"/>
              </a:buClr>
              <a:buSzPct val="75000"/>
              <a:buFont typeface="Wingdings" pitchFamily="2" charset="2"/>
              <a:buChar char="Ø"/>
            </a:pPr>
            <a:r>
              <a:rPr lang="en-US" sz="2000" b="1" dirty="0" smtClean="0">
                <a:solidFill>
                  <a:srgbClr val="585858"/>
                </a:solidFill>
                <a:latin typeface="Garamond"/>
              </a:rPr>
              <a:t>Chemistry</a:t>
            </a:r>
            <a:r>
              <a:rPr lang="en-US" sz="2000" dirty="0" smtClean="0">
                <a:solidFill>
                  <a:srgbClr val="585858"/>
                </a:solidFill>
                <a:latin typeface="Garamond"/>
              </a:rPr>
              <a:t> - organic chemistry and </a:t>
            </a:r>
            <a:r>
              <a:rPr lang="en-US" sz="2000" dirty="0" err="1" smtClean="0">
                <a:solidFill>
                  <a:srgbClr val="585858"/>
                </a:solidFill>
                <a:latin typeface="Garamond"/>
              </a:rPr>
              <a:t>stoichiometry</a:t>
            </a:r>
            <a:r>
              <a:rPr lang="en-US" sz="2000" dirty="0" smtClean="0">
                <a:solidFill>
                  <a:srgbClr val="585858"/>
                </a:solidFill>
                <a:latin typeface="Garamond"/>
              </a:rPr>
              <a:t> on average receive unexpected attention</a:t>
            </a:r>
          </a:p>
          <a:p>
            <a:pPr marL="742950" lvl="1" indent="-285750" algn="l" eaLnBrk="0" hangingPunct="0">
              <a:spcBef>
                <a:spcPts val="800"/>
              </a:spcBef>
              <a:buClr>
                <a:srgbClr val="6B6B6B"/>
              </a:buClr>
              <a:buSzPct val="75000"/>
              <a:buFont typeface="Wingdings" pitchFamily="2" charset="2"/>
              <a:buChar char="Ø"/>
            </a:pPr>
            <a:r>
              <a:rPr lang="en-US" sz="2000" b="1" dirty="0" smtClean="0">
                <a:solidFill>
                  <a:srgbClr val="585858"/>
                </a:solidFill>
                <a:latin typeface="Garamond"/>
              </a:rPr>
              <a:t>Biology</a:t>
            </a:r>
            <a:r>
              <a:rPr lang="en-US" sz="2000" dirty="0" smtClean="0">
                <a:solidFill>
                  <a:srgbClr val="585858"/>
                </a:solidFill>
                <a:latin typeface="Garamond"/>
              </a:rPr>
              <a:t> - on average the categories receiving the most emphasis are Cells-structure and function; Reproduction, development &amp; heredity; Systems, organs and tissues)</a:t>
            </a:r>
          </a:p>
          <a:p>
            <a:pPr marL="742950" lvl="1" indent="-285750" algn="l" eaLnBrk="0" hangingPunct="0">
              <a:spcBef>
                <a:spcPts val="800"/>
              </a:spcBef>
              <a:buClr>
                <a:srgbClr val="6B6B6B"/>
              </a:buClr>
              <a:buSzPct val="75000"/>
              <a:buFont typeface="Wingdings" pitchFamily="2" charset="2"/>
              <a:buChar char="Ø"/>
            </a:pPr>
            <a:r>
              <a:rPr lang="en-US" sz="2000" b="1" dirty="0" smtClean="0">
                <a:solidFill>
                  <a:srgbClr val="585858"/>
                </a:solidFill>
                <a:latin typeface="Garamond"/>
              </a:rPr>
              <a:t>Earth and space science </a:t>
            </a:r>
            <a:r>
              <a:rPr lang="en-US" sz="2000" dirty="0" smtClean="0">
                <a:solidFill>
                  <a:srgbClr val="585858"/>
                </a:solidFill>
                <a:latin typeface="Garamond"/>
              </a:rPr>
              <a:t>- only 3/10 countries have E/</a:t>
            </a:r>
            <a:r>
              <a:rPr lang="en-US" sz="2000" dirty="0" err="1" smtClean="0">
                <a:solidFill>
                  <a:srgbClr val="585858"/>
                </a:solidFill>
                <a:latin typeface="Garamond"/>
              </a:rPr>
              <a:t>ss</a:t>
            </a:r>
            <a:r>
              <a:rPr lang="en-US" sz="2000" dirty="0" smtClean="0">
                <a:solidFill>
                  <a:srgbClr val="585858"/>
                </a:solidFill>
                <a:latin typeface="Garamond"/>
              </a:rPr>
              <a:t> courses at upper secondary; these courses included the most interdisciplinary and cross-cutting content –on average 40% </a:t>
            </a:r>
          </a:p>
          <a:p>
            <a:pPr marL="285750" indent="-285750" algn="l" eaLnBrk="0" hangingPunct="0">
              <a:spcBef>
                <a:spcPts val="800"/>
              </a:spcBef>
              <a:buClr>
                <a:srgbClr val="E4A11B"/>
              </a:buClr>
              <a:buSzPct val="75000"/>
            </a:pPr>
            <a:endParaRPr lang="en-US" b="1" dirty="0" smtClean="0">
              <a:solidFill>
                <a:srgbClr val="1D91B1"/>
              </a:solidFill>
            </a:endParaRPr>
          </a:p>
          <a:p>
            <a:pPr marL="171450" indent="-171450" algn="l" eaLnBrk="1" hangingPunct="1">
              <a:buClr>
                <a:srgbClr val="E4A11B"/>
              </a:buClr>
            </a:pPr>
            <a:endParaRPr lang="en-US" b="1" dirty="0" smtClean="0">
              <a:solidFill>
                <a:srgbClr val="1D91B1"/>
              </a:solidFill>
            </a:endParaRPr>
          </a:p>
          <a:p>
            <a:pPr marL="171450" indent="-171450" algn="l" eaLnBrk="1" hangingPunct="1">
              <a:buClr>
                <a:srgbClr val="E4A11B"/>
              </a:buClr>
              <a:buFont typeface="Wingdings" pitchFamily="2" charset="2"/>
              <a:buChar char="§"/>
            </a:pPr>
            <a:endParaRPr lang="en-US" b="1" dirty="0" smtClean="0">
              <a:solidFill>
                <a:srgbClr val="1D91B1"/>
              </a:solidFill>
            </a:endParaRPr>
          </a:p>
          <a:p>
            <a:pPr marL="0" marR="0" lvl="0" indent="0" algn="l" defTabSz="914400" rtl="0" eaLnBrk="0" fontAlgn="base" latinLnBrk="0" hangingPunct="0">
              <a:lnSpc>
                <a:spcPct val="100000"/>
              </a:lnSpc>
              <a:spcBef>
                <a:spcPct val="90000"/>
              </a:spcBef>
              <a:spcAft>
                <a:spcPts val="60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Geneva" pitchFamily="-108" charset="-128"/>
              <a:cs typeface="Geneva" pitchFamily="-108" charset="-128"/>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A7FE77C-AF48-3246-81CD-1FACB1FB746A}" type="slidenum">
              <a:rPr lang="en-US" smtClean="0"/>
              <a:pPr/>
              <a:t>26</a:t>
            </a:fld>
            <a:endParaRPr lang="en-US" dirty="0"/>
          </a:p>
        </p:txBody>
      </p:sp>
      <p:sp>
        <p:nvSpPr>
          <p:cNvPr id="2" name="Title 1"/>
          <p:cNvSpPr>
            <a:spLocks noGrp="1"/>
          </p:cNvSpPr>
          <p:nvPr>
            <p:ph type="title"/>
          </p:nvPr>
        </p:nvSpPr>
        <p:spPr/>
        <p:txBody>
          <a:bodyPr>
            <a:normAutofit/>
          </a:bodyPr>
          <a:lstStyle/>
          <a:p>
            <a:r>
              <a:rPr lang="en-US" sz="3200" dirty="0" smtClean="0">
                <a:latin typeface="Garamond" pitchFamily="18" charset="0"/>
              </a:rPr>
              <a:t>International Study: </a:t>
            </a:r>
            <a:br>
              <a:rPr lang="en-US" sz="3200" dirty="0" smtClean="0">
                <a:latin typeface="Garamond" pitchFamily="18" charset="0"/>
              </a:rPr>
            </a:br>
            <a:r>
              <a:rPr lang="en-US" sz="3200" dirty="0" smtClean="0">
                <a:latin typeface="Garamond" pitchFamily="18" charset="0"/>
              </a:rPr>
              <a:t>Qualitative Analysis Findings</a:t>
            </a:r>
            <a:endParaRPr lang="en-US" sz="3200" dirty="0">
              <a:latin typeface="Garamond" pitchFamily="18" charset="0"/>
            </a:endParaRPr>
          </a:p>
        </p:txBody>
      </p:sp>
      <p:sp>
        <p:nvSpPr>
          <p:cNvPr id="5" name="Rectangle 3"/>
          <p:cNvSpPr txBox="1">
            <a:spLocks noChangeArrowheads="1"/>
          </p:cNvSpPr>
          <p:nvPr/>
        </p:nvSpPr>
        <p:spPr>
          <a:xfrm>
            <a:off x="457200" y="1600200"/>
            <a:ext cx="8001000" cy="4506913"/>
          </a:xfrm>
          <a:prstGeom prst="rect">
            <a:avLst/>
          </a:prstGeom>
        </p:spPr>
        <p:txBody>
          <a:bodyPr/>
          <a:lstStyle/>
          <a:p>
            <a:pPr marL="285750" indent="-285750" algn="l" eaLnBrk="0" hangingPunct="0">
              <a:spcBef>
                <a:spcPts val="600"/>
              </a:spcBef>
              <a:buClr>
                <a:srgbClr val="E4A11B"/>
              </a:buClr>
              <a:buSzPct val="75000"/>
              <a:buBlip>
                <a:blip r:embed="rId3"/>
              </a:buBlip>
            </a:pPr>
            <a:r>
              <a:rPr lang="en-US" sz="2400" b="1" dirty="0" smtClean="0">
                <a:solidFill>
                  <a:srgbClr val="1D91B1"/>
                </a:solidFill>
                <a:latin typeface="Garamond" pitchFamily="18" charset="0"/>
              </a:rPr>
              <a:t>Exemplary Features:</a:t>
            </a:r>
            <a:endParaRPr lang="en-US" sz="2400" dirty="0" smtClean="0">
              <a:solidFill>
                <a:srgbClr val="585858"/>
              </a:solidFill>
              <a:latin typeface="Garamond" pitchFamily="18" charset="0"/>
            </a:endParaRPr>
          </a:p>
          <a:p>
            <a:pPr marL="742950" lvl="1" indent="-285750" algn="l" eaLnBrk="0" hangingPunct="0">
              <a:spcBef>
                <a:spcPts val="800"/>
              </a:spcBef>
              <a:buClr>
                <a:srgbClr val="6B6B6B"/>
              </a:buClr>
              <a:buSzPct val="75000"/>
              <a:buFont typeface="Wingdings" pitchFamily="2" charset="2"/>
              <a:buChar char="Ø"/>
            </a:pPr>
            <a:r>
              <a:rPr lang="en-US" dirty="0" smtClean="0">
                <a:solidFill>
                  <a:srgbClr val="585858"/>
                </a:solidFill>
                <a:latin typeface="Garamond" pitchFamily="18" charset="0"/>
              </a:rPr>
              <a:t>Framework based on “Big Ideas” seems to lead to more coherent and focused standards (Canada, Singapore)</a:t>
            </a:r>
          </a:p>
          <a:p>
            <a:pPr marL="742950" lvl="1" indent="-285750" algn="l" eaLnBrk="0" hangingPunct="0">
              <a:spcBef>
                <a:spcPts val="800"/>
              </a:spcBef>
              <a:buClr>
                <a:srgbClr val="6B6B6B"/>
              </a:buClr>
              <a:buSzPct val="75000"/>
              <a:buFont typeface="Wingdings" pitchFamily="2" charset="2"/>
              <a:buChar char="Ø"/>
            </a:pPr>
            <a:r>
              <a:rPr lang="en-US" dirty="0" smtClean="0">
                <a:solidFill>
                  <a:srgbClr val="585858"/>
                </a:solidFill>
                <a:latin typeface="Garamond" pitchFamily="18" charset="0"/>
              </a:rPr>
              <a:t>Incorporation of </a:t>
            </a:r>
            <a:r>
              <a:rPr lang="en-US" i="1" dirty="0" smtClean="0">
                <a:solidFill>
                  <a:srgbClr val="585858"/>
                </a:solidFill>
                <a:latin typeface="Garamond" pitchFamily="18" charset="0"/>
              </a:rPr>
              <a:t>multiple</a:t>
            </a:r>
            <a:r>
              <a:rPr lang="en-US" dirty="0" smtClean="0">
                <a:solidFill>
                  <a:srgbClr val="585858"/>
                </a:solidFill>
                <a:latin typeface="Garamond" pitchFamily="18" charset="0"/>
              </a:rPr>
              <a:t> examples clarifies level of rigor and helps learners connect concepts with applications (Canada)</a:t>
            </a:r>
          </a:p>
          <a:p>
            <a:pPr marL="742950" lvl="1" indent="-285750" algn="l" eaLnBrk="0" hangingPunct="0">
              <a:spcBef>
                <a:spcPts val="800"/>
              </a:spcBef>
              <a:buClr>
                <a:srgbClr val="6B6B6B"/>
              </a:buClr>
              <a:buSzPct val="75000"/>
              <a:buFont typeface="Wingdings" pitchFamily="2" charset="2"/>
              <a:buChar char="Ø"/>
            </a:pPr>
            <a:r>
              <a:rPr lang="en-US" dirty="0" smtClean="0">
                <a:solidFill>
                  <a:srgbClr val="585858"/>
                </a:solidFill>
                <a:latin typeface="Garamond" pitchFamily="18" charset="0"/>
              </a:rPr>
              <a:t>Connecting standards to assessment keeps focus on raising student achievement (Canada, England, Hong Kong)</a:t>
            </a:r>
          </a:p>
          <a:p>
            <a:pPr marL="742950" lvl="1" indent="-285750" algn="l" eaLnBrk="0" hangingPunct="0">
              <a:spcBef>
                <a:spcPts val="800"/>
              </a:spcBef>
              <a:buClr>
                <a:srgbClr val="6B6B6B"/>
              </a:buClr>
              <a:buSzPct val="75000"/>
              <a:buFont typeface="Wingdings" pitchFamily="2" charset="2"/>
              <a:buChar char="Ø"/>
            </a:pPr>
            <a:r>
              <a:rPr lang="en-US" dirty="0" smtClean="0">
                <a:solidFill>
                  <a:srgbClr val="585858"/>
                </a:solidFill>
                <a:latin typeface="Garamond" pitchFamily="18" charset="0"/>
              </a:rPr>
              <a:t>Choice of organization and format has enormous effect on clarity (Canada, Singapore)</a:t>
            </a:r>
          </a:p>
          <a:p>
            <a:pPr marL="742950" lvl="1" indent="-285750" algn="l" eaLnBrk="0" hangingPunct="0">
              <a:spcBef>
                <a:spcPts val="800"/>
              </a:spcBef>
              <a:buClr>
                <a:srgbClr val="6B6B6B"/>
              </a:buClr>
              <a:buSzPct val="75000"/>
              <a:buFont typeface="Wingdings" pitchFamily="2" charset="2"/>
              <a:buChar char="Ø"/>
            </a:pPr>
            <a:r>
              <a:rPr lang="en-US" dirty="0" smtClean="0">
                <a:solidFill>
                  <a:srgbClr val="585858"/>
                </a:solidFill>
                <a:latin typeface="Garamond" pitchFamily="18" charset="0"/>
              </a:rPr>
              <a:t>Parallel development of inquiry and design processes supports project work that cultivates scientific habits of mind and stimulates student interest (Canada) </a:t>
            </a:r>
            <a:endParaRPr lang="en-US" b="1" dirty="0" smtClean="0">
              <a:solidFill>
                <a:srgbClr val="1D91B1"/>
              </a:solidFill>
              <a:latin typeface="Garamond" pitchFamily="18" charset="0"/>
            </a:endParaRPr>
          </a:p>
          <a:p>
            <a:pPr marL="171450" indent="-171450" algn="l" eaLnBrk="1" hangingPunct="1">
              <a:buClr>
                <a:srgbClr val="E4A11B"/>
              </a:buClr>
            </a:pPr>
            <a:endParaRPr lang="en-US" b="1" dirty="0" smtClean="0">
              <a:solidFill>
                <a:srgbClr val="1D91B1"/>
              </a:solidFill>
              <a:latin typeface="Garamond" pitchFamily="18" charset="0"/>
            </a:endParaRPr>
          </a:p>
          <a:p>
            <a:pPr marL="171450" indent="-171450" algn="l" eaLnBrk="1" hangingPunct="1">
              <a:buClr>
                <a:srgbClr val="E4A11B"/>
              </a:buClr>
              <a:buFont typeface="Wingdings" pitchFamily="2" charset="2"/>
              <a:buChar char="§"/>
            </a:pPr>
            <a:endParaRPr lang="en-US" b="1" dirty="0" smtClean="0">
              <a:solidFill>
                <a:srgbClr val="1D91B1"/>
              </a:solidFill>
              <a:latin typeface="Garamond" pitchFamily="18" charset="0"/>
            </a:endParaRPr>
          </a:p>
          <a:p>
            <a:pPr marL="0" marR="0" lvl="0" indent="0" algn="l" defTabSz="914400" rtl="0" eaLnBrk="0" fontAlgn="base" latinLnBrk="0" hangingPunct="0">
              <a:lnSpc>
                <a:spcPct val="100000"/>
              </a:lnSpc>
              <a:spcBef>
                <a:spcPct val="90000"/>
              </a:spcBef>
              <a:spcAft>
                <a:spcPts val="60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Garamond" pitchFamily="18" charset="0"/>
              <a:ea typeface="Geneva" pitchFamily="-108" charset="-128"/>
              <a:cs typeface="Geneva" pitchFamily="-108" charset="-128"/>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latin typeface="Garamond"/>
              </a:rPr>
              <a:t>New Opportunities and New Directions</a:t>
            </a:r>
            <a:endParaRPr lang="en-US" sz="3200" dirty="0">
              <a:latin typeface="Garamond"/>
            </a:endParaRPr>
          </a:p>
        </p:txBody>
      </p:sp>
      <p:sp>
        <p:nvSpPr>
          <p:cNvPr id="4" name="Slide Number Placeholder 3"/>
          <p:cNvSpPr>
            <a:spLocks noGrp="1"/>
          </p:cNvSpPr>
          <p:nvPr>
            <p:ph type="sldNum" sz="quarter" idx="10"/>
          </p:nvPr>
        </p:nvSpPr>
        <p:spPr/>
        <p:txBody>
          <a:bodyPr/>
          <a:lstStyle/>
          <a:p>
            <a:fld id="{FA7FE77C-AF48-3246-81CD-1FACB1FB746A}" type="slidenum">
              <a:rPr lang="en-US" smtClean="0"/>
              <a:pPr/>
              <a:t>27</a:t>
            </a:fld>
            <a:endParaRPr lang="en-US" dirty="0"/>
          </a:p>
        </p:txBody>
      </p:sp>
      <p:sp>
        <p:nvSpPr>
          <p:cNvPr id="2" name="Content Placeholder 1"/>
          <p:cNvSpPr>
            <a:spLocks noGrp="1"/>
          </p:cNvSpPr>
          <p:nvPr>
            <p:ph idx="4294967295"/>
          </p:nvPr>
        </p:nvSpPr>
        <p:spPr>
          <a:xfrm>
            <a:off x="533400" y="1600200"/>
            <a:ext cx="8229600" cy="4506913"/>
          </a:xfrm>
        </p:spPr>
        <p:txBody>
          <a:bodyPr/>
          <a:lstStyle/>
          <a:p>
            <a:pPr lvl="0"/>
            <a:r>
              <a:rPr lang="en-US" sz="2400" dirty="0" smtClean="0">
                <a:latin typeface="Garamond"/>
              </a:rPr>
              <a:t>Shortcomings in Current Standards = Opportunities for the U.S. to Take the Lead in Science Education Reform</a:t>
            </a:r>
          </a:p>
          <a:p>
            <a:pPr lvl="1"/>
            <a:r>
              <a:rPr lang="en-US" sz="2000" b="1" dirty="0" smtClean="0">
                <a:latin typeface="Garamond"/>
              </a:rPr>
              <a:t>Incorporation of mathematics </a:t>
            </a:r>
          </a:p>
          <a:p>
            <a:pPr lvl="1"/>
            <a:r>
              <a:rPr lang="en-US" sz="2000" b="1" dirty="0" smtClean="0">
                <a:latin typeface="Garamond"/>
              </a:rPr>
              <a:t>Evidence-based inquiry </a:t>
            </a:r>
          </a:p>
          <a:p>
            <a:pPr lvl="1"/>
            <a:r>
              <a:rPr lang="en-US" sz="2000" b="1" dirty="0" smtClean="0">
                <a:latin typeface="Garamond"/>
              </a:rPr>
              <a:t>Model-building </a:t>
            </a:r>
          </a:p>
          <a:p>
            <a:pPr lvl="1"/>
            <a:r>
              <a:rPr lang="en-US" sz="2000" b="1" dirty="0" smtClean="0">
                <a:latin typeface="Garamond"/>
              </a:rPr>
              <a:t>Use of engineering design </a:t>
            </a:r>
          </a:p>
          <a:p>
            <a:pPr lvl="1"/>
            <a:r>
              <a:rPr lang="en-US" sz="2000" b="1" smtClean="0">
                <a:latin typeface="Garamond"/>
              </a:rPr>
              <a:t>Foundations </a:t>
            </a:r>
            <a:r>
              <a:rPr lang="en-US" sz="2000" b="1" dirty="0" smtClean="0">
                <a:latin typeface="Garamond"/>
              </a:rPr>
              <a:t>for concepts in modern biology </a:t>
            </a:r>
          </a:p>
          <a:p>
            <a:pPr lvl="1"/>
            <a:r>
              <a:rPr lang="en-US" sz="2000" b="1" dirty="0" smtClean="0">
                <a:latin typeface="Garamond"/>
              </a:rPr>
              <a:t>Interdisciplinary connections</a:t>
            </a:r>
          </a:p>
          <a:p>
            <a:pPr lvl="1">
              <a:buNone/>
            </a:pPr>
            <a:endParaRPr lang="en-US" dirty="0" smtClean="0">
              <a:latin typeface="Garamond"/>
            </a:endParaRPr>
          </a:p>
        </p:txBody>
      </p:sp>
    </p:spTree>
  </p:cSld>
  <p:clrMapOvr>
    <a:masterClrMapping/>
  </p:clrMapOvr>
  <p:transition spd="med"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p:txBody>
          <a:bodyPr/>
          <a:lstStyle/>
          <a:p>
            <a:pPr algn="ctr">
              <a:spcBef>
                <a:spcPts val="0"/>
              </a:spcBef>
            </a:pPr>
            <a:endParaRPr lang="en-US" dirty="0" smtClean="0">
              <a:latin typeface="Garamond" pitchFamily="18" charset="0"/>
            </a:endParaRPr>
          </a:p>
          <a:p>
            <a:pPr algn="ctr">
              <a:spcBef>
                <a:spcPts val="0"/>
              </a:spcBef>
            </a:pPr>
            <a:endParaRPr lang="en-US" dirty="0" smtClean="0">
              <a:latin typeface="Garamond" pitchFamily="18" charset="0"/>
            </a:endParaRPr>
          </a:p>
          <a:p>
            <a:pPr algn="ctr">
              <a:spcBef>
                <a:spcPts val="0"/>
              </a:spcBef>
            </a:pPr>
            <a:r>
              <a:rPr lang="en-US" sz="3600" dirty="0" smtClean="0">
                <a:latin typeface="Garamond" pitchFamily="18" charset="0"/>
              </a:rPr>
              <a:t>Stephen Pruitt, Ph.D.</a:t>
            </a:r>
          </a:p>
          <a:p>
            <a:pPr algn="ctr">
              <a:spcBef>
                <a:spcPts val="0"/>
              </a:spcBef>
            </a:pPr>
            <a:r>
              <a:rPr lang="en-US" sz="3600" dirty="0" smtClean="0">
                <a:latin typeface="Garamond" pitchFamily="18" charset="0"/>
              </a:rPr>
              <a:t>Vice President, Content, Research and Development</a:t>
            </a:r>
          </a:p>
          <a:p>
            <a:pPr algn="ctr">
              <a:spcBef>
                <a:spcPts val="0"/>
              </a:spcBef>
            </a:pPr>
            <a:r>
              <a:rPr lang="en-US" sz="3600" dirty="0" smtClean="0">
                <a:latin typeface="Garamond" pitchFamily="18" charset="0"/>
                <a:hlinkClick r:id="rId2"/>
              </a:rPr>
              <a:t>spruitt@achieve.org</a:t>
            </a:r>
            <a:endParaRPr lang="en-US" sz="3600" dirty="0" smtClean="0">
              <a:latin typeface="Garamond" pitchFamily="18" charset="0"/>
            </a:endParaRPr>
          </a:p>
          <a:p>
            <a:pPr algn="ctr"/>
            <a:r>
              <a:rPr lang="en-US" sz="3600" dirty="0" smtClean="0">
                <a:latin typeface="Garamond" pitchFamily="18" charset="0"/>
                <a:hlinkClick r:id="rId3"/>
              </a:rPr>
              <a:t>www.achieve.org</a:t>
            </a:r>
            <a:r>
              <a:rPr lang="en-US" sz="3600" dirty="0" smtClean="0">
                <a:latin typeface="Garamond" pitchFamily="18" charset="0"/>
              </a:rPr>
              <a:t> </a:t>
            </a:r>
          </a:p>
          <a:p>
            <a:pPr algn="ctr"/>
            <a:endParaRPr lang="en-US" dirty="0">
              <a:latin typeface="Garamond" pitchFamily="18" charset="0"/>
            </a:endParaRPr>
          </a:p>
        </p:txBody>
      </p:sp>
      <p:sp>
        <p:nvSpPr>
          <p:cNvPr id="3" name="Title 2"/>
          <p:cNvSpPr>
            <a:spLocks noGrp="1"/>
          </p:cNvSpPr>
          <p:nvPr>
            <p:ph type="title"/>
          </p:nvPr>
        </p:nvSpPr>
        <p:spPr/>
        <p:txBody>
          <a:bodyPr>
            <a:normAutofit/>
          </a:bodyPr>
          <a:lstStyle/>
          <a:p>
            <a:r>
              <a:rPr lang="en-US" sz="4000" dirty="0" smtClean="0">
                <a:latin typeface="Garamond" pitchFamily="18" charset="0"/>
              </a:rPr>
              <a:t>Contact Information</a:t>
            </a:r>
            <a:endParaRPr lang="en-US" sz="4000" dirty="0">
              <a:latin typeface="Garamond" pitchFamily="18" charset="0"/>
            </a:endParaRPr>
          </a:p>
        </p:txBody>
      </p:sp>
      <p:sp>
        <p:nvSpPr>
          <p:cNvPr id="4" name="Slide Number Placeholder 3"/>
          <p:cNvSpPr>
            <a:spLocks noGrp="1"/>
          </p:cNvSpPr>
          <p:nvPr>
            <p:ph type="sldNum" sz="quarter" idx="4"/>
          </p:nvPr>
        </p:nvSpPr>
        <p:spPr/>
        <p:txBody>
          <a:bodyPr/>
          <a:lstStyle/>
          <a:p>
            <a:fld id="{FA7FE77C-AF48-3246-81CD-1FACB1FB746A}" type="slidenum">
              <a:rPr lang="en-US" smtClean="0"/>
              <a:pPr/>
              <a:t>28</a:t>
            </a:fld>
            <a:endParaRPr lang="en-US" dirty="0"/>
          </a:p>
        </p:txBody>
      </p:sp>
    </p:spTree>
  </p:cSld>
  <p:clrMapOvr>
    <a:masterClrMapping/>
  </p:clrMapOvr>
  <p:transition spd="med"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_0006_7.jpg"/>
          <p:cNvPicPr>
            <a:picLocks noChangeAspect="1"/>
          </p:cNvPicPr>
          <p:nvPr/>
        </p:nvPicPr>
        <p:blipFill>
          <a:blip r:embed="rId2" cstate="print"/>
          <a:stretch>
            <a:fillRect/>
          </a:stretch>
        </p:blipFill>
        <p:spPr>
          <a:xfrm>
            <a:off x="0" y="427"/>
            <a:ext cx="9144000" cy="6857145"/>
          </a:xfrm>
          <a:prstGeom prst="rect">
            <a:avLst/>
          </a:prstGeom>
        </p:spPr>
      </p:pic>
      <p:grpSp>
        <p:nvGrpSpPr>
          <p:cNvPr id="2" name="Group 38"/>
          <p:cNvGrpSpPr>
            <a:grpSpLocks/>
          </p:cNvGrpSpPr>
          <p:nvPr/>
        </p:nvGrpSpPr>
        <p:grpSpPr bwMode="auto">
          <a:xfrm>
            <a:off x="-6350" y="-12700"/>
            <a:ext cx="9153525" cy="6886575"/>
            <a:chOff x="-6350" y="-12700"/>
            <a:chExt cx="9153525" cy="6886575"/>
          </a:xfrm>
        </p:grpSpPr>
        <p:sp>
          <p:nvSpPr>
            <p:cNvPr id="13319" name="Freeform 39"/>
            <p:cNvSpPr>
              <a:spLocks noChangeArrowheads="1"/>
            </p:cNvSpPr>
            <p:nvPr/>
          </p:nvSpPr>
          <p:spPr bwMode="auto">
            <a:xfrm>
              <a:off x="952500" y="371475"/>
              <a:ext cx="8191500" cy="6502400"/>
            </a:xfrm>
            <a:custGeom>
              <a:avLst/>
              <a:gdLst>
                <a:gd name="T0" fmla="*/ 0 w 8191500"/>
                <a:gd name="T1" fmla="*/ 4533900 h 6502400"/>
                <a:gd name="T2" fmla="*/ 7759700 w 8191500"/>
                <a:gd name="T3" fmla="*/ 0 h 6502400"/>
                <a:gd name="T4" fmla="*/ 8191500 w 8191500"/>
                <a:gd name="T5" fmla="*/ 304800 h 6502400"/>
                <a:gd name="T6" fmla="*/ 8191500 w 8191500"/>
                <a:gd name="T7" fmla="*/ 6489700 h 6502400"/>
                <a:gd name="T8" fmla="*/ 2578100 w 8191500"/>
                <a:gd name="T9" fmla="*/ 6502400 h 6502400"/>
                <a:gd name="T10" fmla="*/ 0 w 8191500"/>
                <a:gd name="T11" fmla="*/ 4533900 h 6502400"/>
                <a:gd name="T12" fmla="*/ 0 60000 65536"/>
                <a:gd name="T13" fmla="*/ 0 60000 65536"/>
                <a:gd name="T14" fmla="*/ 0 60000 65536"/>
                <a:gd name="T15" fmla="*/ 0 60000 65536"/>
                <a:gd name="T16" fmla="*/ 0 60000 65536"/>
                <a:gd name="T17" fmla="*/ 0 60000 65536"/>
                <a:gd name="T18" fmla="*/ 0 w 8191500"/>
                <a:gd name="T19" fmla="*/ 0 h 6502400"/>
                <a:gd name="T20" fmla="*/ 8191500 w 8191500"/>
                <a:gd name="T21" fmla="*/ 6502400 h 6502400"/>
              </a:gdLst>
              <a:ahLst/>
              <a:cxnLst>
                <a:cxn ang="T12">
                  <a:pos x="T0" y="T1"/>
                </a:cxn>
                <a:cxn ang="T13">
                  <a:pos x="T2" y="T3"/>
                </a:cxn>
                <a:cxn ang="T14">
                  <a:pos x="T4" y="T5"/>
                </a:cxn>
                <a:cxn ang="T15">
                  <a:pos x="T6" y="T7"/>
                </a:cxn>
                <a:cxn ang="T16">
                  <a:pos x="T8" y="T9"/>
                </a:cxn>
                <a:cxn ang="T17">
                  <a:pos x="T10" y="T11"/>
                </a:cxn>
              </a:cxnLst>
              <a:rect l="T18" t="T19" r="T20" b="T21"/>
              <a:pathLst>
                <a:path w="8191500" h="6502400">
                  <a:moveTo>
                    <a:pt x="0" y="4533900"/>
                  </a:moveTo>
                  <a:lnTo>
                    <a:pt x="7759700" y="0"/>
                  </a:lnTo>
                  <a:lnTo>
                    <a:pt x="8191500" y="304800"/>
                  </a:lnTo>
                  <a:lnTo>
                    <a:pt x="8191500" y="6489700"/>
                  </a:lnTo>
                  <a:lnTo>
                    <a:pt x="2578100" y="6502400"/>
                  </a:lnTo>
                  <a:lnTo>
                    <a:pt x="0" y="4533900"/>
                  </a:lnTo>
                  <a:close/>
                </a:path>
              </a:pathLst>
            </a:custGeom>
            <a:solidFill>
              <a:srgbClr val="0091B2"/>
            </a:solidFill>
            <a:ln w="9525">
              <a:noFill/>
              <a:round/>
              <a:headEnd/>
              <a:tailEnd/>
            </a:ln>
          </p:spPr>
          <p:txBody>
            <a:bodyPr wrap="none" anchor="ctr">
              <a:prstTxWarp prst="textNoShape">
                <a:avLst/>
              </a:prstTxWarp>
            </a:bodyPr>
            <a:lstStyle/>
            <a:p>
              <a:endParaRPr lang="en-US" dirty="0"/>
            </a:p>
          </p:txBody>
        </p:sp>
        <p:sp>
          <p:nvSpPr>
            <p:cNvPr id="13320" name="Freeform 5"/>
            <p:cNvSpPr>
              <a:spLocks noChangeArrowheads="1"/>
            </p:cNvSpPr>
            <p:nvPr/>
          </p:nvSpPr>
          <p:spPr bwMode="auto">
            <a:xfrm>
              <a:off x="-6350" y="3992033"/>
              <a:ext cx="4786120" cy="2865967"/>
            </a:xfrm>
            <a:custGeom>
              <a:avLst/>
              <a:gdLst>
                <a:gd name="T0" fmla="*/ 2823 w 4786489"/>
                <a:gd name="T1" fmla="*/ 0 h 2865967"/>
                <a:gd name="T2" fmla="*/ 4785751 w 4786489"/>
                <a:gd name="T3" fmla="*/ 2865967 h 2865967"/>
                <a:gd name="T4" fmla="*/ 2823 w 4786489"/>
                <a:gd name="T5" fmla="*/ 2865967 h 2865967"/>
                <a:gd name="T6" fmla="*/ 2823 w 4786489"/>
                <a:gd name="T7" fmla="*/ 0 h 2865967"/>
                <a:gd name="T8" fmla="*/ 0 60000 65536"/>
                <a:gd name="T9" fmla="*/ 0 60000 65536"/>
                <a:gd name="T10" fmla="*/ 0 60000 65536"/>
                <a:gd name="T11" fmla="*/ 0 60000 65536"/>
                <a:gd name="T12" fmla="*/ 0 w 4786489"/>
                <a:gd name="T13" fmla="*/ 0 h 2865967"/>
                <a:gd name="T14" fmla="*/ 4786489 w 4786489"/>
                <a:gd name="T15" fmla="*/ 2865967 h 2865967"/>
              </a:gdLst>
              <a:ahLst/>
              <a:cxnLst>
                <a:cxn ang="T8">
                  <a:pos x="T0" y="T1"/>
                </a:cxn>
                <a:cxn ang="T9">
                  <a:pos x="T2" y="T3"/>
                </a:cxn>
                <a:cxn ang="T10">
                  <a:pos x="T4" y="T5"/>
                </a:cxn>
                <a:cxn ang="T11">
                  <a:pos x="T6" y="T7"/>
                </a:cxn>
              </a:cxnLst>
              <a:rect l="T12" t="T13" r="T14" b="T15"/>
              <a:pathLst>
                <a:path w="4786489" h="2865967">
                  <a:moveTo>
                    <a:pt x="2823" y="0"/>
                  </a:moveTo>
                  <a:lnTo>
                    <a:pt x="4786489" y="2865967"/>
                  </a:lnTo>
                  <a:lnTo>
                    <a:pt x="2823" y="2865967"/>
                  </a:lnTo>
                  <a:cubicBezTo>
                    <a:pt x="1412" y="1909234"/>
                    <a:pt x="0" y="952500"/>
                    <a:pt x="2823" y="0"/>
                  </a:cubicBezTo>
                  <a:close/>
                </a:path>
              </a:pathLst>
            </a:custGeom>
            <a:solidFill>
              <a:schemeClr val="bg1"/>
            </a:solidFill>
            <a:ln w="9525">
              <a:noFill/>
              <a:round/>
              <a:headEnd/>
              <a:tailEnd/>
            </a:ln>
          </p:spPr>
          <p:txBody>
            <a:bodyPr wrap="none" anchor="ctr">
              <a:prstTxWarp prst="textNoShape">
                <a:avLst/>
              </a:prstTxWarp>
            </a:bodyPr>
            <a:lstStyle/>
            <a:p>
              <a:endParaRPr lang="en-US" dirty="0"/>
            </a:p>
          </p:txBody>
        </p:sp>
        <p:sp>
          <p:nvSpPr>
            <p:cNvPr id="13321" name="Freeform 6"/>
            <p:cNvSpPr>
              <a:spLocks noChangeArrowheads="1"/>
            </p:cNvSpPr>
            <p:nvPr/>
          </p:nvSpPr>
          <p:spPr bwMode="auto">
            <a:xfrm rot="10800000">
              <a:off x="8342345" y="0"/>
              <a:ext cx="804830" cy="942313"/>
            </a:xfrm>
            <a:custGeom>
              <a:avLst/>
              <a:gdLst>
                <a:gd name="T0" fmla="*/ 80 w 4786489"/>
                <a:gd name="T1" fmla="*/ 0 h 5603704"/>
                <a:gd name="T2" fmla="*/ 135329 w 4786489"/>
                <a:gd name="T3" fmla="*/ 81042 h 5603704"/>
                <a:gd name="T4" fmla="*/ 21888 w 4786489"/>
                <a:gd name="T5" fmla="*/ 158458 h 5603704"/>
                <a:gd name="T6" fmla="*/ 614 w 4786489"/>
                <a:gd name="T7" fmla="*/ 158458 h 5603704"/>
                <a:gd name="T8" fmla="*/ 80 w 4786489"/>
                <a:gd name="T9" fmla="*/ 0 h 5603704"/>
                <a:gd name="T10" fmla="*/ 0 60000 65536"/>
                <a:gd name="T11" fmla="*/ 0 60000 65536"/>
                <a:gd name="T12" fmla="*/ 0 60000 65536"/>
                <a:gd name="T13" fmla="*/ 0 60000 65536"/>
                <a:gd name="T14" fmla="*/ 0 60000 65536"/>
                <a:gd name="T15" fmla="*/ 0 w 4786489"/>
                <a:gd name="T16" fmla="*/ 0 h 5603704"/>
                <a:gd name="T17" fmla="*/ 4786489 w 4786489"/>
                <a:gd name="T18" fmla="*/ 5603704 h 5603704"/>
              </a:gdLst>
              <a:ahLst/>
              <a:cxnLst>
                <a:cxn ang="T10">
                  <a:pos x="T0" y="T1"/>
                </a:cxn>
                <a:cxn ang="T11">
                  <a:pos x="T2" y="T3"/>
                </a:cxn>
                <a:cxn ang="T12">
                  <a:pos x="T4" y="T5"/>
                </a:cxn>
                <a:cxn ang="T13">
                  <a:pos x="T6" y="T7"/>
                </a:cxn>
                <a:cxn ang="T14">
                  <a:pos x="T8" y="T9"/>
                </a:cxn>
              </a:cxnLst>
              <a:rect l="T15" t="T16" r="T17" b="T18"/>
              <a:pathLst>
                <a:path w="4786489" h="5603704">
                  <a:moveTo>
                    <a:pt x="2823" y="0"/>
                  </a:moveTo>
                  <a:lnTo>
                    <a:pt x="4786489" y="2865967"/>
                  </a:lnTo>
                  <a:lnTo>
                    <a:pt x="774177" y="5603704"/>
                  </a:lnTo>
                  <a:lnTo>
                    <a:pt x="21706" y="5603704"/>
                  </a:lnTo>
                  <a:cubicBezTo>
                    <a:pt x="20295" y="4646971"/>
                    <a:pt x="0" y="952500"/>
                    <a:pt x="2823" y="0"/>
                  </a:cubicBezTo>
                  <a:close/>
                </a:path>
              </a:pathLst>
            </a:custGeom>
            <a:solidFill>
              <a:schemeClr val="bg1"/>
            </a:solidFill>
            <a:ln w="9525">
              <a:noFill/>
              <a:round/>
              <a:headEnd/>
              <a:tailEnd/>
            </a:ln>
          </p:spPr>
          <p:txBody>
            <a:bodyPr wrap="none" anchor="ctr">
              <a:prstTxWarp prst="textNoShape">
                <a:avLst/>
              </a:prstTxWarp>
            </a:bodyPr>
            <a:lstStyle/>
            <a:p>
              <a:r>
                <a:rPr lang="en-US" dirty="0"/>
                <a:t> </a:t>
              </a:r>
            </a:p>
          </p:txBody>
        </p:sp>
        <p:sp>
          <p:nvSpPr>
            <p:cNvPr id="13322" name="Freeform 42"/>
            <p:cNvSpPr>
              <a:spLocks noChangeArrowheads="1"/>
            </p:cNvSpPr>
            <p:nvPr/>
          </p:nvSpPr>
          <p:spPr bwMode="auto">
            <a:xfrm>
              <a:off x="273050" y="-12700"/>
              <a:ext cx="8851900" cy="5448300"/>
            </a:xfrm>
            <a:custGeom>
              <a:avLst/>
              <a:gdLst>
                <a:gd name="T0" fmla="*/ 1082675 w 8851900"/>
                <a:gd name="T1" fmla="*/ 4946650 h 5448300"/>
                <a:gd name="T2" fmla="*/ 8636000 w 8851900"/>
                <a:gd name="T3" fmla="*/ 539750 h 5448300"/>
                <a:gd name="T4" fmla="*/ 8851900 w 8851900"/>
                <a:gd name="T5" fmla="*/ 415925 h 5448300"/>
                <a:gd name="T6" fmla="*/ 8839200 w 8851900"/>
                <a:gd name="T7" fmla="*/ 12700 h 5448300"/>
                <a:gd name="T8" fmla="*/ 8261350 w 8851900"/>
                <a:gd name="T9" fmla="*/ 0 h 5448300"/>
                <a:gd name="T10" fmla="*/ 0 w 8851900"/>
                <a:gd name="T11" fmla="*/ 4867275 h 5448300"/>
                <a:gd name="T12" fmla="*/ 654050 w 8851900"/>
                <a:gd name="T13" fmla="*/ 5448300 h 5448300"/>
                <a:gd name="T14" fmla="*/ 1082675 w 8851900"/>
                <a:gd name="T15" fmla="*/ 4946650 h 5448300"/>
                <a:gd name="T16" fmla="*/ 0 60000 65536"/>
                <a:gd name="T17" fmla="*/ 0 60000 65536"/>
                <a:gd name="T18" fmla="*/ 0 60000 65536"/>
                <a:gd name="T19" fmla="*/ 0 60000 65536"/>
                <a:gd name="T20" fmla="*/ 0 60000 65536"/>
                <a:gd name="T21" fmla="*/ 0 60000 65536"/>
                <a:gd name="T22" fmla="*/ 0 60000 65536"/>
                <a:gd name="T23" fmla="*/ 0 60000 65536"/>
                <a:gd name="T24" fmla="*/ 0 w 8851900"/>
                <a:gd name="T25" fmla="*/ 0 h 5448300"/>
                <a:gd name="T26" fmla="*/ 8851900 w 8851900"/>
                <a:gd name="T27" fmla="*/ 5448300 h 5448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51900" h="5448300">
                  <a:moveTo>
                    <a:pt x="1082675" y="4946650"/>
                  </a:moveTo>
                  <a:lnTo>
                    <a:pt x="8636000" y="539750"/>
                  </a:lnTo>
                  <a:lnTo>
                    <a:pt x="8851900" y="415925"/>
                  </a:lnTo>
                  <a:lnTo>
                    <a:pt x="8839200" y="12700"/>
                  </a:lnTo>
                  <a:lnTo>
                    <a:pt x="8261350" y="0"/>
                  </a:lnTo>
                  <a:lnTo>
                    <a:pt x="0" y="4867275"/>
                  </a:lnTo>
                  <a:lnTo>
                    <a:pt x="654050" y="5448300"/>
                  </a:lnTo>
                  <a:lnTo>
                    <a:pt x="1082675" y="4946650"/>
                  </a:lnTo>
                  <a:close/>
                </a:path>
              </a:pathLst>
            </a:custGeom>
            <a:solidFill>
              <a:schemeClr val="bg1"/>
            </a:solidFill>
            <a:ln w="9525">
              <a:noFill/>
              <a:round/>
              <a:headEnd/>
              <a:tailEnd/>
            </a:ln>
          </p:spPr>
          <p:txBody>
            <a:bodyPr wrap="none" anchor="ctr">
              <a:prstTxWarp prst="textNoShape">
                <a:avLst/>
              </a:prstTxWarp>
            </a:bodyPr>
            <a:lstStyle/>
            <a:p>
              <a:endParaRPr lang="en-US" dirty="0"/>
            </a:p>
          </p:txBody>
        </p:sp>
      </p:grpSp>
      <p:sp>
        <p:nvSpPr>
          <p:cNvPr id="13316" name="Freeform 13"/>
          <p:cNvSpPr>
            <a:spLocks noChangeArrowheads="1"/>
          </p:cNvSpPr>
          <p:nvPr/>
        </p:nvSpPr>
        <p:spPr bwMode="auto">
          <a:xfrm>
            <a:off x="561975" y="1588"/>
            <a:ext cx="8583613" cy="4894262"/>
          </a:xfrm>
          <a:custGeom>
            <a:avLst/>
            <a:gdLst>
              <a:gd name="T0" fmla="*/ 858296 w 8583084"/>
              <a:gd name="T1" fmla="*/ 4894261 h 4894791"/>
              <a:gd name="T2" fmla="*/ 8282388 w 8583084"/>
              <a:gd name="T3" fmla="*/ 559797 h 4894791"/>
              <a:gd name="T4" fmla="*/ 8582951 w 8583084"/>
              <a:gd name="T5" fmla="*/ 2116 h 4894791"/>
              <a:gd name="T6" fmla="*/ 7986060 w 8583084"/>
              <a:gd name="T7" fmla="*/ 0 h 4894791"/>
              <a:gd name="T8" fmla="*/ 7962777 w 8583084"/>
              <a:gd name="T9" fmla="*/ 5291 h 4894791"/>
              <a:gd name="T10" fmla="*/ 0 w 8583084"/>
              <a:gd name="T11" fmla="*/ 4680501 h 4894791"/>
              <a:gd name="T12" fmla="*/ 858296 w 8583084"/>
              <a:gd name="T13" fmla="*/ 4894261 h 4894791"/>
              <a:gd name="T14" fmla="*/ 0 60000 65536"/>
              <a:gd name="T15" fmla="*/ 0 60000 65536"/>
              <a:gd name="T16" fmla="*/ 0 60000 65536"/>
              <a:gd name="T17" fmla="*/ 0 60000 65536"/>
              <a:gd name="T18" fmla="*/ 0 60000 65536"/>
              <a:gd name="T19" fmla="*/ 0 60000 65536"/>
              <a:gd name="T20" fmla="*/ 0 60000 65536"/>
              <a:gd name="T21" fmla="*/ 0 w 8583084"/>
              <a:gd name="T22" fmla="*/ 0 h 4894791"/>
              <a:gd name="T23" fmla="*/ 8583084 w 8583084"/>
              <a:gd name="T24" fmla="*/ 4894791 h 4894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83084" h="4894791">
                <a:moveTo>
                  <a:pt x="858309" y="4894791"/>
                </a:moveTo>
                <a:lnTo>
                  <a:pt x="8282517" y="559858"/>
                </a:lnTo>
                <a:lnTo>
                  <a:pt x="8583084" y="2116"/>
                </a:lnTo>
                <a:lnTo>
                  <a:pt x="7986184" y="0"/>
                </a:lnTo>
                <a:lnTo>
                  <a:pt x="7962900" y="5292"/>
                </a:lnTo>
                <a:lnTo>
                  <a:pt x="0" y="4681008"/>
                </a:lnTo>
                <a:lnTo>
                  <a:pt x="858309" y="4894791"/>
                </a:lnTo>
                <a:close/>
              </a:path>
            </a:pathLst>
          </a:custGeom>
          <a:solidFill>
            <a:schemeClr val="bg1">
              <a:alpha val="0"/>
            </a:schemeClr>
          </a:solidFill>
          <a:ln w="9525">
            <a:noFill/>
            <a:round/>
            <a:headEnd/>
            <a:tailEnd/>
          </a:ln>
        </p:spPr>
        <p:txBody>
          <a:bodyPr wrap="none" anchor="ctr">
            <a:prstTxWarp prst="textNoShape">
              <a:avLst/>
            </a:prstTxWarp>
          </a:bodyPr>
          <a:lstStyle/>
          <a:p>
            <a:endParaRPr lang="en-US" dirty="0"/>
          </a:p>
        </p:txBody>
      </p:sp>
      <p:sp>
        <p:nvSpPr>
          <p:cNvPr id="13317" name="Text Box 8"/>
          <p:cNvSpPr txBox="1">
            <a:spLocks noChangeArrowheads="1"/>
          </p:cNvSpPr>
          <p:nvPr/>
        </p:nvSpPr>
        <p:spPr bwMode="auto">
          <a:xfrm>
            <a:off x="2457482" y="4397091"/>
            <a:ext cx="6667467" cy="1077218"/>
          </a:xfrm>
          <a:prstGeom prst="rect">
            <a:avLst/>
          </a:prstGeom>
          <a:noFill/>
          <a:ln w="9525">
            <a:noFill/>
            <a:miter lim="800000"/>
            <a:headEnd/>
            <a:tailEnd/>
          </a:ln>
        </p:spPr>
        <p:txBody>
          <a:bodyPr wrap="square">
            <a:prstTxWarp prst="textNoShape">
              <a:avLst/>
            </a:prstTxWarp>
            <a:spAutoFit/>
          </a:bodyPr>
          <a:lstStyle/>
          <a:p>
            <a:pPr algn="l">
              <a:lnSpc>
                <a:spcPct val="80000"/>
              </a:lnSpc>
            </a:pPr>
            <a:r>
              <a:rPr lang="en-US" sz="4000" dirty="0" smtClean="0">
                <a:solidFill>
                  <a:schemeClr val="bg1"/>
                </a:solidFill>
                <a:latin typeface="Garamond" pitchFamily="18" charset="0"/>
                <a:cs typeface="Arial" pitchFamily="34" charset="0"/>
              </a:rPr>
              <a:t>Science Standards:  A National Perspective</a:t>
            </a:r>
          </a:p>
        </p:txBody>
      </p:sp>
      <p:pic>
        <p:nvPicPr>
          <p:cNvPr id="11" name="Picture 2" descr="J:\Communications &amp; Outreach\Logos &amp; Signatures\New Logos\ACHIEVE-1C-1line.jpg"/>
          <p:cNvPicPr>
            <a:picLocks noChangeAspect="1" noChangeArrowheads="1"/>
          </p:cNvPicPr>
          <p:nvPr/>
        </p:nvPicPr>
        <p:blipFill>
          <a:blip r:embed="rId3" cstate="print">
            <a:lum/>
          </a:blip>
          <a:srcRect/>
          <a:stretch>
            <a:fillRect/>
          </a:stretch>
        </p:blipFill>
        <p:spPr bwMode="auto">
          <a:xfrm>
            <a:off x="304800" y="5867400"/>
            <a:ext cx="1676399" cy="606745"/>
          </a:xfrm>
          <a:prstGeom prst="rect">
            <a:avLst/>
          </a:prstGeom>
          <a:noFill/>
        </p:spPr>
      </p:pic>
    </p:spTree>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85874"/>
            <a:ext cx="8686800" cy="4724400"/>
          </a:xfrm>
        </p:spPr>
        <p:txBody>
          <a:bodyPr/>
          <a:lstStyle/>
          <a:p>
            <a:pPr lvl="1" indent="-631825"/>
            <a:r>
              <a:rPr lang="en-US" sz="2800" b="1" dirty="0" smtClean="0">
                <a:solidFill>
                  <a:srgbClr val="0091B2"/>
                </a:solidFill>
                <a:latin typeface="Garamond" pitchFamily="18" charset="0"/>
              </a:rPr>
              <a:t> </a:t>
            </a:r>
            <a:r>
              <a:rPr lang="en-US" sz="2400" b="1" dirty="0" smtClean="0">
                <a:solidFill>
                  <a:srgbClr val="0091B2"/>
                </a:solidFill>
                <a:latin typeface="Garamond" pitchFamily="18" charset="0"/>
              </a:rPr>
              <a:t>National science documents used by states to develop standards are more than 10 years old</a:t>
            </a:r>
          </a:p>
          <a:p>
            <a:pPr lvl="3" indent="-631825">
              <a:buClr>
                <a:srgbClr val="E4A11B"/>
              </a:buClr>
              <a:buFont typeface="Wingdings" pitchFamily="2" charset="2"/>
              <a:buChar char="Ø"/>
            </a:pPr>
            <a:r>
              <a:rPr lang="en-US" sz="2000" dirty="0" smtClean="0">
                <a:solidFill>
                  <a:schemeClr val="tx1"/>
                </a:solidFill>
                <a:latin typeface="Garamond" pitchFamily="18" charset="0"/>
                <a:cs typeface="Geneva" pitchFamily="-108" charset="-128"/>
              </a:rPr>
              <a:t>National Research Council’s </a:t>
            </a:r>
            <a:r>
              <a:rPr lang="en-US" sz="2000" i="1" dirty="0" smtClean="0">
                <a:solidFill>
                  <a:schemeClr val="tx1"/>
                </a:solidFill>
                <a:latin typeface="Garamond" pitchFamily="18" charset="0"/>
                <a:cs typeface="Geneva" pitchFamily="-108" charset="-128"/>
              </a:rPr>
              <a:t>National Science Education Standards </a:t>
            </a:r>
            <a:r>
              <a:rPr lang="en-US" sz="2000" dirty="0" smtClean="0">
                <a:solidFill>
                  <a:schemeClr val="tx1"/>
                </a:solidFill>
                <a:latin typeface="Garamond" pitchFamily="18" charset="0"/>
                <a:cs typeface="Geneva" pitchFamily="-108" charset="-128"/>
              </a:rPr>
              <a:t>were published in 1996</a:t>
            </a:r>
          </a:p>
          <a:p>
            <a:pPr lvl="3" indent="-631825">
              <a:buClr>
                <a:srgbClr val="E4A11B"/>
              </a:buClr>
              <a:buFont typeface="Wingdings" pitchFamily="2" charset="2"/>
              <a:buChar char="Ø"/>
            </a:pPr>
            <a:r>
              <a:rPr lang="en-US" sz="2000" dirty="0" smtClean="0">
                <a:solidFill>
                  <a:schemeClr val="tx1"/>
                </a:solidFill>
                <a:latin typeface="Garamond" pitchFamily="18" charset="0"/>
                <a:cs typeface="Geneva" pitchFamily="-108" charset="-128"/>
              </a:rPr>
              <a:t>American Association for the Advancement of Science’s </a:t>
            </a:r>
            <a:r>
              <a:rPr lang="en-US" sz="2000" i="1" dirty="0" smtClean="0">
                <a:solidFill>
                  <a:schemeClr val="tx1"/>
                </a:solidFill>
                <a:latin typeface="Garamond" pitchFamily="18" charset="0"/>
                <a:cs typeface="Geneva" pitchFamily="-108" charset="-128"/>
              </a:rPr>
              <a:t>Benchmarks for Science Literacy</a:t>
            </a:r>
            <a:r>
              <a:rPr lang="en-US" sz="2000" dirty="0" smtClean="0">
                <a:solidFill>
                  <a:schemeClr val="tx1"/>
                </a:solidFill>
                <a:latin typeface="Garamond" pitchFamily="18" charset="0"/>
                <a:cs typeface="Geneva" pitchFamily="-108" charset="-128"/>
              </a:rPr>
              <a:t> were published in 1993</a:t>
            </a:r>
            <a:endParaRPr lang="en-US" sz="2000" i="1" dirty="0" smtClean="0">
              <a:solidFill>
                <a:schemeClr val="tx1"/>
              </a:solidFill>
              <a:latin typeface="Garamond" pitchFamily="18" charset="0"/>
              <a:cs typeface="Geneva" pitchFamily="-108" charset="-128"/>
            </a:endParaRPr>
          </a:p>
          <a:p>
            <a:pPr lvl="1" indent="-631825"/>
            <a:r>
              <a:rPr lang="en-US" sz="2400" b="1" dirty="0" smtClean="0">
                <a:solidFill>
                  <a:srgbClr val="0091B2"/>
                </a:solidFill>
                <a:latin typeface="Garamond" pitchFamily="18" charset="0"/>
                <a:cs typeface="Geneva" pitchFamily="-108" charset="-128"/>
              </a:rPr>
              <a:t>Call for new, internationally-benchmarked standards</a:t>
            </a:r>
          </a:p>
          <a:p>
            <a:pPr lvl="3" indent="-631825">
              <a:buClr>
                <a:srgbClr val="E4A11B"/>
              </a:buClr>
              <a:buFont typeface="Wingdings" pitchFamily="2" charset="2"/>
              <a:buChar char="Ø"/>
            </a:pPr>
            <a:r>
              <a:rPr lang="en-US" sz="2000" dirty="0" smtClean="0">
                <a:solidFill>
                  <a:schemeClr val="tx1"/>
                </a:solidFill>
                <a:latin typeface="Garamond" pitchFamily="18" charset="0"/>
                <a:cs typeface="Geneva" pitchFamily="-108" charset="-128"/>
              </a:rPr>
              <a:t>Students in the U.S. have consistently been outperformed on international assessments such as TIMSS and PISA</a:t>
            </a:r>
          </a:p>
          <a:p>
            <a:pPr lvl="3" indent="-631825">
              <a:buClr>
                <a:srgbClr val="E4A11B"/>
              </a:buClr>
              <a:buFont typeface="Wingdings" pitchFamily="2" charset="2"/>
              <a:buChar char="Ø"/>
            </a:pPr>
            <a:r>
              <a:rPr lang="en-US" sz="2000" dirty="0" smtClean="0">
                <a:solidFill>
                  <a:schemeClr val="tx1"/>
                </a:solidFill>
                <a:latin typeface="Garamond" pitchFamily="18" charset="0"/>
                <a:cs typeface="Geneva" pitchFamily="-108" charset="-128"/>
              </a:rPr>
              <a:t>States across the country will soon engage in a science revision</a:t>
            </a:r>
          </a:p>
          <a:p>
            <a:pPr lvl="4" indent="-631825">
              <a:buClr>
                <a:srgbClr val="E4A11B"/>
              </a:buClr>
              <a:buFont typeface="Wingdings" pitchFamily="2" charset="2"/>
              <a:buChar char="Ø"/>
            </a:pPr>
            <a:r>
              <a:rPr lang="en-US" sz="2000" dirty="0" smtClean="0">
                <a:solidFill>
                  <a:schemeClr val="tx1"/>
                </a:solidFill>
                <a:latin typeface="Garamond" pitchFamily="18" charset="0"/>
                <a:cs typeface="Geneva" pitchFamily="-108" charset="-128"/>
              </a:rPr>
              <a:t>20 States have not revised science standards in at least 5 years</a:t>
            </a:r>
            <a:endParaRPr lang="en-US" sz="2800" b="1" dirty="0" smtClean="0">
              <a:solidFill>
                <a:srgbClr val="0091B2"/>
              </a:solidFill>
              <a:latin typeface="Garamond" pitchFamily="18" charset="0"/>
              <a:cs typeface="Geneva" pitchFamily="-108" charset="-128"/>
            </a:endParaRPr>
          </a:p>
          <a:p>
            <a:pPr lvl="1" indent="-631825"/>
            <a:endParaRPr lang="en-US" sz="2800" b="1" dirty="0" smtClean="0">
              <a:solidFill>
                <a:srgbClr val="0091B2"/>
              </a:solidFill>
              <a:latin typeface="Garamond" pitchFamily="18" charset="0"/>
            </a:endParaRPr>
          </a:p>
          <a:p>
            <a:pPr lvl="1" indent="-631825"/>
            <a:endParaRPr lang="en-US" sz="2800" b="1" dirty="0" smtClean="0">
              <a:solidFill>
                <a:srgbClr val="0091B2"/>
              </a:solidFill>
              <a:latin typeface="Garamond" pitchFamily="18" charset="0"/>
            </a:endParaRPr>
          </a:p>
          <a:p>
            <a:pPr lvl="1" indent="-631825"/>
            <a:endParaRPr lang="en-US" sz="2800" b="1" dirty="0" smtClean="0">
              <a:solidFill>
                <a:srgbClr val="0091B2"/>
              </a:solidFill>
              <a:latin typeface="Garamond" pitchFamily="18" charset="0"/>
            </a:endParaRPr>
          </a:p>
          <a:p>
            <a:endParaRPr lang="en-US" sz="2800" dirty="0">
              <a:latin typeface="Garamond" pitchFamily="18" charset="0"/>
            </a:endParaRPr>
          </a:p>
        </p:txBody>
      </p:sp>
      <p:sp>
        <p:nvSpPr>
          <p:cNvPr id="3" name="Title 2"/>
          <p:cNvSpPr>
            <a:spLocks noGrp="1"/>
          </p:cNvSpPr>
          <p:nvPr>
            <p:ph type="title"/>
          </p:nvPr>
        </p:nvSpPr>
        <p:spPr/>
        <p:txBody>
          <a:bodyPr>
            <a:normAutofit/>
          </a:bodyPr>
          <a:lstStyle/>
          <a:p>
            <a:r>
              <a:rPr lang="en-US" sz="3200" dirty="0" smtClean="0">
                <a:latin typeface="Garamond" pitchFamily="18" charset="0"/>
              </a:rPr>
              <a:t>Current State of Science Standards</a:t>
            </a:r>
            <a:endParaRPr lang="en-US" sz="3200" dirty="0">
              <a:latin typeface="Garamond" pitchFamily="18" charset="0"/>
            </a:endParaRPr>
          </a:p>
        </p:txBody>
      </p:sp>
      <p:sp>
        <p:nvSpPr>
          <p:cNvPr id="4" name="Slide Number Placeholder 3"/>
          <p:cNvSpPr>
            <a:spLocks noGrp="1"/>
          </p:cNvSpPr>
          <p:nvPr>
            <p:ph type="sldNum" sz="quarter" idx="4"/>
          </p:nvPr>
        </p:nvSpPr>
        <p:spPr/>
        <p:txBody>
          <a:bodyPr/>
          <a:lstStyle/>
          <a:p>
            <a:fld id="{FA7FE77C-AF48-3246-81CD-1FACB1FB746A}" type="slidenum">
              <a:rPr lang="en-US" smtClean="0"/>
              <a:pPr/>
              <a:t>4</a:t>
            </a:fld>
            <a:endParaRPr lang="en-US" dirty="0"/>
          </a:p>
        </p:txBody>
      </p:sp>
    </p:spTree>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85874"/>
            <a:ext cx="8763000" cy="4821239"/>
          </a:xfrm>
        </p:spPr>
        <p:txBody>
          <a:bodyPr/>
          <a:lstStyle/>
          <a:p>
            <a:pPr marL="914400" lvl="1" indent="-457200"/>
            <a:r>
              <a:rPr lang="en-US" sz="2600" b="1" dirty="0" smtClean="0">
                <a:solidFill>
                  <a:srgbClr val="0091B2"/>
                </a:solidFill>
                <a:latin typeface="Garamond" pitchFamily="18" charset="0"/>
                <a:cs typeface="Geneva" pitchFamily="-108" charset="-128"/>
              </a:rPr>
              <a:t>Science as a discipline is ever changing and diverse</a:t>
            </a:r>
          </a:p>
          <a:p>
            <a:pPr marL="1085850" lvl="2" indent="-457200">
              <a:buClr>
                <a:srgbClr val="E4A11B"/>
              </a:buClr>
              <a:buFont typeface="Wingdings" pitchFamily="2" charset="2"/>
              <a:buChar char="Ø"/>
            </a:pPr>
            <a:r>
              <a:rPr lang="en-US" sz="2200" dirty="0" smtClean="0">
                <a:solidFill>
                  <a:schemeClr val="tx1"/>
                </a:solidFill>
                <a:latin typeface="Garamond" pitchFamily="18" charset="0"/>
                <a:cs typeface="Geneva" pitchFamily="-108" charset="-128"/>
              </a:rPr>
              <a:t>It is true that core concepts of science provide the foundation for scientific literacy and have changed little over the years.</a:t>
            </a:r>
          </a:p>
          <a:p>
            <a:pPr marL="1085850" lvl="2" indent="-457200">
              <a:buClr>
                <a:srgbClr val="E4A11B"/>
              </a:buClr>
              <a:buFont typeface="Wingdings" pitchFamily="2" charset="2"/>
              <a:buChar char="Ø"/>
            </a:pPr>
            <a:r>
              <a:rPr lang="en-US" sz="2200" dirty="0" smtClean="0">
                <a:solidFill>
                  <a:schemeClr val="tx1"/>
                </a:solidFill>
                <a:latin typeface="Garamond" pitchFamily="18" charset="0"/>
                <a:cs typeface="Geneva" pitchFamily="-108" charset="-128"/>
              </a:rPr>
              <a:t>However, rapid advances in the natural sciences and engineering require science standards to be revisited to provide modern contexts for science literacy.</a:t>
            </a:r>
          </a:p>
          <a:p>
            <a:pPr marL="1085850" lvl="2" indent="-457200">
              <a:buClr>
                <a:srgbClr val="E4A11B"/>
              </a:buClr>
              <a:buFont typeface="Wingdings" pitchFamily="2" charset="2"/>
              <a:buChar char="Ø"/>
            </a:pPr>
            <a:r>
              <a:rPr lang="en-US" sz="2200" dirty="0" smtClean="0">
                <a:solidFill>
                  <a:schemeClr val="tx1"/>
                </a:solidFill>
                <a:latin typeface="Garamond" pitchFamily="18" charset="0"/>
                <a:cs typeface="Geneva" pitchFamily="-108" charset="-128"/>
              </a:rPr>
              <a:t>The Next Generation Science Standards initiative will focus on core knowledge and skills whereas current standards contain an overabundance of content</a:t>
            </a:r>
          </a:p>
          <a:p>
            <a:pPr marL="914400" lvl="1" indent="-457200"/>
            <a:r>
              <a:rPr lang="en-US" sz="2600" b="1" dirty="0" smtClean="0">
                <a:solidFill>
                  <a:srgbClr val="0091B2"/>
                </a:solidFill>
                <a:latin typeface="Garamond" pitchFamily="18" charset="0"/>
                <a:cs typeface="Geneva" pitchFamily="-108" charset="-128"/>
              </a:rPr>
              <a:t>New developments in cognitive science</a:t>
            </a:r>
          </a:p>
          <a:p>
            <a:pPr marL="1085850" lvl="2" indent="-457200">
              <a:buClr>
                <a:srgbClr val="E4A11B"/>
              </a:buClr>
              <a:buFont typeface="Wingdings" pitchFamily="2" charset="2"/>
              <a:buChar char="Ø"/>
            </a:pPr>
            <a:r>
              <a:rPr lang="en-US" sz="2200" dirty="0" smtClean="0">
                <a:solidFill>
                  <a:schemeClr val="tx1"/>
                </a:solidFill>
                <a:latin typeface="Garamond" pitchFamily="18" charset="0"/>
                <a:cs typeface="Geneva" pitchFamily="-108" charset="-128"/>
              </a:rPr>
              <a:t>Research into science teaching and learning has provided a better understanding of how students learn science.</a:t>
            </a:r>
          </a:p>
        </p:txBody>
      </p:sp>
      <p:sp>
        <p:nvSpPr>
          <p:cNvPr id="3" name="Title 2"/>
          <p:cNvSpPr>
            <a:spLocks noGrp="1"/>
          </p:cNvSpPr>
          <p:nvPr>
            <p:ph type="title"/>
          </p:nvPr>
        </p:nvSpPr>
        <p:spPr/>
        <p:txBody>
          <a:bodyPr>
            <a:normAutofit/>
          </a:bodyPr>
          <a:lstStyle/>
          <a:p>
            <a:r>
              <a:rPr lang="en-US" sz="3200" dirty="0" smtClean="0">
                <a:latin typeface="Garamond" pitchFamily="18" charset="0"/>
              </a:rPr>
              <a:t>The Nature of Science Standards</a:t>
            </a:r>
            <a:endParaRPr lang="en-US" sz="3200" dirty="0">
              <a:latin typeface="Garamond" pitchFamily="18" charset="0"/>
            </a:endParaRPr>
          </a:p>
        </p:txBody>
      </p:sp>
      <p:sp>
        <p:nvSpPr>
          <p:cNvPr id="4" name="Slide Number Placeholder 3"/>
          <p:cNvSpPr>
            <a:spLocks noGrp="1"/>
          </p:cNvSpPr>
          <p:nvPr>
            <p:ph type="sldNum" sz="quarter" idx="4"/>
          </p:nvPr>
        </p:nvSpPr>
        <p:spPr/>
        <p:txBody>
          <a:bodyPr/>
          <a:lstStyle/>
          <a:p>
            <a:fld id="{FA7FE77C-AF48-3246-81CD-1FACB1FB746A}" type="slidenum">
              <a:rPr lang="en-US" smtClean="0"/>
              <a:pPr/>
              <a:t>5</a:t>
            </a:fld>
            <a:endParaRPr lang="en-US" dirty="0"/>
          </a:p>
        </p:txBody>
      </p:sp>
    </p:spTree>
  </p:cSld>
  <p:clrMapOvr>
    <a:masterClrMapping/>
  </p:clrMapOvr>
  <p:transition spd="med"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itchFamily="18" charset="0"/>
                <a:cs typeface="Arial" charset="0"/>
              </a:rPr>
              <a:t>Research on Learning and Teaching Science</a:t>
            </a:r>
            <a:endParaRPr lang="en-US" sz="3200" dirty="0">
              <a:latin typeface="Garamond" pitchFamily="18" charset="0"/>
            </a:endParaRPr>
          </a:p>
        </p:txBody>
      </p:sp>
      <p:sp>
        <p:nvSpPr>
          <p:cNvPr id="11" name="Slide Number Placeholder 2"/>
          <p:cNvSpPr>
            <a:spLocks noGrp="1"/>
          </p:cNvSpPr>
          <p:nvPr>
            <p:ph type="sldNum" sz="quarter" idx="10"/>
          </p:nvPr>
        </p:nvSpPr>
        <p:spPr/>
        <p:txBody>
          <a:bodyPr/>
          <a:lstStyle/>
          <a:p>
            <a:fld id="{FA7FE77C-AF48-3246-81CD-1FACB1FB746A}" type="slidenum">
              <a:rPr lang="en-US" smtClean="0">
                <a:solidFill>
                  <a:schemeClr val="bg1"/>
                </a:solidFill>
              </a:rPr>
              <a:pPr/>
              <a:t>6</a:t>
            </a:fld>
            <a:endParaRPr lang="en-US" dirty="0">
              <a:solidFill>
                <a:schemeClr val="bg1"/>
              </a:solidFill>
            </a:endParaRPr>
          </a:p>
        </p:txBody>
      </p:sp>
      <p:pic>
        <p:nvPicPr>
          <p:cNvPr id="5" name="Picture 5"/>
          <p:cNvPicPr>
            <a:picLocks noChangeAspect="1" noChangeArrowheads="1"/>
          </p:cNvPicPr>
          <p:nvPr/>
        </p:nvPicPr>
        <p:blipFill>
          <a:blip r:embed="rId3"/>
          <a:srcRect/>
          <a:stretch>
            <a:fillRect/>
          </a:stretch>
        </p:blipFill>
        <p:spPr bwMode="auto">
          <a:xfrm>
            <a:off x="1687512" y="3831772"/>
            <a:ext cx="1476376" cy="2220686"/>
          </a:xfrm>
          <a:prstGeom prst="rect">
            <a:avLst/>
          </a:prstGeom>
          <a:noFill/>
          <a:ln w="9525">
            <a:noFill/>
            <a:miter lim="800000"/>
            <a:headEnd/>
            <a:tailEnd/>
          </a:ln>
        </p:spPr>
      </p:pic>
      <p:pic>
        <p:nvPicPr>
          <p:cNvPr id="6" name="Picture 9"/>
          <p:cNvPicPr>
            <a:picLocks noChangeAspect="1" noChangeArrowheads="1"/>
          </p:cNvPicPr>
          <p:nvPr/>
        </p:nvPicPr>
        <p:blipFill>
          <a:blip r:embed="rId4"/>
          <a:srcRect/>
          <a:stretch>
            <a:fillRect/>
          </a:stretch>
        </p:blipFill>
        <p:spPr bwMode="auto">
          <a:xfrm>
            <a:off x="1729468" y="1480458"/>
            <a:ext cx="1270907" cy="1828800"/>
          </a:xfrm>
          <a:prstGeom prst="rect">
            <a:avLst/>
          </a:prstGeom>
          <a:noFill/>
          <a:ln w="9525">
            <a:noFill/>
            <a:miter lim="800000"/>
            <a:headEnd/>
            <a:tailEnd/>
          </a:ln>
        </p:spPr>
      </p:pic>
      <p:pic>
        <p:nvPicPr>
          <p:cNvPr id="7" name="Picture 13" descr="How st learn cover"/>
          <p:cNvPicPr>
            <a:picLocks noChangeAspect="1" noChangeArrowheads="1"/>
          </p:cNvPicPr>
          <p:nvPr/>
        </p:nvPicPr>
        <p:blipFill>
          <a:blip r:embed="rId5"/>
          <a:srcRect/>
          <a:stretch>
            <a:fillRect/>
          </a:stretch>
        </p:blipFill>
        <p:spPr bwMode="auto">
          <a:xfrm>
            <a:off x="3659640" y="1447800"/>
            <a:ext cx="1421947" cy="2090057"/>
          </a:xfrm>
          <a:prstGeom prst="rect">
            <a:avLst/>
          </a:prstGeom>
          <a:noFill/>
          <a:ln w="9525">
            <a:noFill/>
            <a:miter lim="800000"/>
            <a:headEnd/>
            <a:tailEnd/>
          </a:ln>
        </p:spPr>
      </p:pic>
      <p:pic>
        <p:nvPicPr>
          <p:cNvPr id="8" name="Picture 14" descr="State sci assessment cover"/>
          <p:cNvPicPr>
            <a:picLocks noChangeAspect="1" noChangeArrowheads="1"/>
          </p:cNvPicPr>
          <p:nvPr/>
        </p:nvPicPr>
        <p:blipFill>
          <a:blip r:embed="rId6"/>
          <a:srcRect/>
          <a:stretch>
            <a:fillRect/>
          </a:stretch>
        </p:blipFill>
        <p:spPr bwMode="auto">
          <a:xfrm>
            <a:off x="5708650" y="1455284"/>
            <a:ext cx="1371600" cy="2134961"/>
          </a:xfrm>
          <a:prstGeom prst="rect">
            <a:avLst/>
          </a:prstGeom>
          <a:noFill/>
          <a:ln w="9525">
            <a:noFill/>
            <a:miter lim="800000"/>
            <a:headEnd/>
            <a:tailEnd/>
          </a:ln>
        </p:spPr>
      </p:pic>
      <p:pic>
        <p:nvPicPr>
          <p:cNvPr id="9" name="Picture 15" descr="LSIE cover"/>
          <p:cNvPicPr>
            <a:picLocks noChangeAspect="1" noChangeArrowheads="1"/>
          </p:cNvPicPr>
          <p:nvPr/>
        </p:nvPicPr>
        <p:blipFill>
          <a:blip r:embed="rId7"/>
          <a:srcRect/>
          <a:stretch>
            <a:fillRect/>
          </a:stretch>
        </p:blipFill>
        <p:spPr bwMode="auto">
          <a:xfrm>
            <a:off x="5731328" y="3831772"/>
            <a:ext cx="1507672" cy="2220686"/>
          </a:xfrm>
          <a:prstGeom prst="rect">
            <a:avLst/>
          </a:prstGeom>
          <a:noFill/>
          <a:ln w="9525">
            <a:noFill/>
            <a:miter lim="800000"/>
            <a:headEnd/>
            <a:tailEnd/>
          </a:ln>
        </p:spPr>
      </p:pic>
      <p:pic>
        <p:nvPicPr>
          <p:cNvPr id="10" name="Picture 4" descr="TSTS_newCoverWebFULL"/>
          <p:cNvPicPr>
            <a:picLocks noChangeAspect="1" noChangeArrowheads="1"/>
          </p:cNvPicPr>
          <p:nvPr/>
        </p:nvPicPr>
        <p:blipFill>
          <a:blip r:embed="rId8"/>
          <a:srcRect/>
          <a:stretch>
            <a:fillRect/>
          </a:stretch>
        </p:blipFill>
        <p:spPr bwMode="auto">
          <a:xfrm>
            <a:off x="3680278" y="3831772"/>
            <a:ext cx="1545772" cy="2220686"/>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7</a:t>
            </a:fld>
            <a:endParaRPr lang="en-US" dirty="0"/>
          </a:p>
        </p:txBody>
      </p:sp>
      <p:sp>
        <p:nvSpPr>
          <p:cNvPr id="5" name="Footer Placeholder 4"/>
          <p:cNvSpPr>
            <a:spLocks noGrp="1"/>
          </p:cNvSpPr>
          <p:nvPr>
            <p:ph type="ftr" sz="quarter" idx="3"/>
          </p:nvPr>
        </p:nvSpPr>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pic>
        <p:nvPicPr>
          <p:cNvPr id="5122" name="Picture 2"/>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a:effectLst/>
        </p:spPr>
      </p:pic>
      <p:sp>
        <p:nvSpPr>
          <p:cNvPr id="7" name="Text Box 5"/>
          <p:cNvSpPr txBox="1">
            <a:spLocks noChangeArrowheads="1"/>
          </p:cNvSpPr>
          <p:nvPr/>
        </p:nvSpPr>
        <p:spPr bwMode="auto">
          <a:xfrm>
            <a:off x="152400" y="228600"/>
            <a:ext cx="6781800" cy="1094467"/>
          </a:xfrm>
          <a:prstGeom prst="rect">
            <a:avLst/>
          </a:prstGeom>
          <a:noFill/>
          <a:ln w="9525">
            <a:noFill/>
            <a:miter lim="800000"/>
            <a:headEnd/>
            <a:tailEnd/>
          </a:ln>
        </p:spPr>
        <p:txBody>
          <a:bodyPr wrap="square">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pPr>
            <a:r>
              <a:rPr lang="en-US" sz="3600" dirty="0" smtClean="0">
                <a:solidFill>
                  <a:schemeClr val="bg1"/>
                </a:solidFill>
                <a:latin typeface="Garamond" pitchFamily="18" charset="0"/>
                <a:cs typeface="Arial" pitchFamily="34" charset="0"/>
              </a:rPr>
              <a:t>Overview of Science Development Process</a:t>
            </a:r>
            <a:endParaRPr lang="en-US" sz="3600" dirty="0">
              <a:solidFill>
                <a:schemeClr val="bg1"/>
              </a:solidFill>
              <a:latin typeface="Garamond" pitchFamily="18" charset="0"/>
              <a:cs typeface="Arial" pitchFamily="34" charset="0"/>
            </a:endParaRPr>
          </a:p>
        </p:txBody>
      </p:sp>
    </p:spTree>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74"/>
            <a:ext cx="8229600" cy="4821239"/>
          </a:xfrm>
        </p:spPr>
        <p:txBody>
          <a:bodyPr/>
          <a:lstStyle/>
          <a:p>
            <a:pPr lvl="0" indent="-342900">
              <a:spcBef>
                <a:spcPts val="0"/>
              </a:spcBef>
              <a:spcAft>
                <a:spcPts val="0"/>
              </a:spcAft>
              <a:defRPr/>
            </a:pPr>
            <a:r>
              <a:rPr lang="en-US" sz="2400" dirty="0" smtClean="0">
                <a:solidFill>
                  <a:srgbClr val="1D91B1"/>
                </a:solidFill>
                <a:latin typeface="Garamond" pitchFamily="18" charset="0"/>
              </a:rPr>
              <a:t>The Framework and Standards will</a:t>
            </a:r>
          </a:p>
          <a:p>
            <a:pPr marL="860425" lvl="1" indent="-403225"/>
            <a:r>
              <a:rPr lang="en-US" sz="2000" dirty="0" smtClean="0">
                <a:solidFill>
                  <a:schemeClr val="tx1"/>
                </a:solidFill>
                <a:latin typeface="Garamond" pitchFamily="18" charset="0"/>
                <a:cs typeface="Geneva"/>
              </a:rPr>
              <a:t>Impart a coherent and sharpened focus on the core ideas of the major fields</a:t>
            </a:r>
          </a:p>
          <a:p>
            <a:pPr marL="860425" lvl="1" indent="-403225"/>
            <a:r>
              <a:rPr lang="en-US" sz="2000" dirty="0" smtClean="0">
                <a:solidFill>
                  <a:schemeClr val="tx1"/>
                </a:solidFill>
                <a:latin typeface="Garamond" pitchFamily="18" charset="0"/>
                <a:cs typeface="Geneva"/>
              </a:rPr>
              <a:t>Take into consideration the knowledge and skills required for science literacy, college readiness, and for pursuing further study in STEM fields</a:t>
            </a:r>
          </a:p>
          <a:p>
            <a:pPr marL="860425" lvl="1" indent="-403225"/>
            <a:r>
              <a:rPr lang="en-US" sz="2000" dirty="0" smtClean="0">
                <a:solidFill>
                  <a:schemeClr val="tx1"/>
                </a:solidFill>
                <a:latin typeface="Garamond" pitchFamily="18" charset="0"/>
                <a:cs typeface="Geneva"/>
              </a:rPr>
              <a:t>Integrate conceptual knowledge and science practices</a:t>
            </a:r>
          </a:p>
          <a:p>
            <a:pPr marL="860425" lvl="1" indent="-403225"/>
            <a:r>
              <a:rPr lang="en-US" sz="2000" dirty="0" smtClean="0">
                <a:solidFill>
                  <a:schemeClr val="tx1"/>
                </a:solidFill>
                <a:latin typeface="Garamond" pitchFamily="18" charset="0"/>
                <a:cs typeface="Geneva"/>
              </a:rPr>
              <a:t>Base decisions on evidence—to the degree possible—as well as on professional judgment</a:t>
            </a:r>
          </a:p>
          <a:p>
            <a:pPr marL="860425" lvl="1" indent="-403225"/>
            <a:r>
              <a:rPr lang="en-US" sz="2000" dirty="0" smtClean="0">
                <a:solidFill>
                  <a:schemeClr val="tx1"/>
                </a:solidFill>
                <a:latin typeface="Garamond" pitchFamily="18" charset="0"/>
                <a:cs typeface="Geneva"/>
              </a:rPr>
              <a:t>Reflect the expectations that high-performing countries hold for students</a:t>
            </a:r>
          </a:p>
          <a:p>
            <a:pPr marL="860425" lvl="1" indent="-403225"/>
            <a:r>
              <a:rPr lang="en-US" sz="2000" dirty="0" smtClean="0">
                <a:solidFill>
                  <a:schemeClr val="tx1"/>
                </a:solidFill>
                <a:latin typeface="Garamond" pitchFamily="18" charset="0"/>
                <a:cs typeface="Geneva"/>
              </a:rPr>
              <a:t>Provide a platform for the development of aligned, high quality assessments, curricula and instructional materials.</a:t>
            </a:r>
            <a:endParaRPr lang="en-US" sz="2000" dirty="0" smtClean="0">
              <a:solidFill>
                <a:schemeClr val="tx1"/>
              </a:solidFill>
              <a:latin typeface="Garamond" pitchFamily="18" charset="0"/>
            </a:endParaRPr>
          </a:p>
          <a:p>
            <a:endParaRPr lang="en-US" dirty="0">
              <a:latin typeface="Garamond" pitchFamily="18" charset="0"/>
            </a:endParaRPr>
          </a:p>
        </p:txBody>
      </p:sp>
      <p:sp>
        <p:nvSpPr>
          <p:cNvPr id="3" name="Title 2"/>
          <p:cNvSpPr>
            <a:spLocks noGrp="1"/>
          </p:cNvSpPr>
          <p:nvPr>
            <p:ph type="title"/>
          </p:nvPr>
        </p:nvSpPr>
        <p:spPr/>
        <p:txBody>
          <a:bodyPr>
            <a:noAutofit/>
          </a:bodyPr>
          <a:lstStyle/>
          <a:p>
            <a:r>
              <a:rPr lang="en-US" sz="2800" dirty="0" smtClean="0">
                <a:latin typeface="Garamond" pitchFamily="18" charset="0"/>
              </a:rPr>
              <a:t>Conceptual Framework for Science </a:t>
            </a:r>
            <a:br>
              <a:rPr lang="en-US" sz="2800" dirty="0" smtClean="0">
                <a:latin typeface="Garamond" pitchFamily="18" charset="0"/>
              </a:rPr>
            </a:br>
            <a:r>
              <a:rPr lang="en-US" sz="2800" dirty="0" smtClean="0">
                <a:latin typeface="Garamond" pitchFamily="18" charset="0"/>
              </a:rPr>
              <a:t>and the Next-Generation Science Standards</a:t>
            </a:r>
            <a:endParaRPr lang="en-US" sz="2800" dirty="0">
              <a:latin typeface="Garamond" pitchFamily="18" charset="0"/>
            </a:endParaRPr>
          </a:p>
        </p:txBody>
      </p:sp>
      <p:sp>
        <p:nvSpPr>
          <p:cNvPr id="4" name="Slide Number Placeholder 3"/>
          <p:cNvSpPr>
            <a:spLocks noGrp="1"/>
          </p:cNvSpPr>
          <p:nvPr>
            <p:ph type="sldNum" sz="quarter" idx="4"/>
          </p:nvPr>
        </p:nvSpPr>
        <p:spPr/>
        <p:txBody>
          <a:bodyPr/>
          <a:lstStyle/>
          <a:p>
            <a:fld id="{FA7FE77C-AF48-3246-81CD-1FACB1FB746A}" type="slidenum">
              <a:rPr lang="en-US" smtClean="0"/>
              <a:pPr/>
              <a:t>8</a:t>
            </a:fld>
            <a:endParaRPr lang="en-US" dirty="0"/>
          </a:p>
        </p:txBody>
      </p:sp>
      <p:sp>
        <p:nvSpPr>
          <p:cNvPr id="5" name="Footer Placeholder 4"/>
          <p:cNvSpPr>
            <a:spLocks noGrp="1"/>
          </p:cNvSpPr>
          <p:nvPr>
            <p:ph type="ftr" sz="quarter" idx="3"/>
          </p:nvPr>
        </p:nvSpPr>
        <p:spPr/>
        <p:txBody>
          <a:bodyPr/>
          <a:lstStyle/>
          <a:p>
            <a:endParaRPr lang="en-US" b="1" dirty="0" smtClean="0">
              <a:solidFill>
                <a:srgbClr val="E4A11B"/>
              </a:solidFill>
            </a:endParaRPr>
          </a:p>
          <a:p>
            <a:endParaRPr lang="en-US" dirty="0"/>
          </a:p>
        </p:txBody>
      </p:sp>
    </p:spTree>
  </p:cSld>
  <p:clrMapOvr>
    <a:masterClrMapping/>
  </p:clrMapOvr>
  <p:transition spd="med"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74"/>
            <a:ext cx="8229600" cy="4821239"/>
          </a:xfrm>
        </p:spPr>
        <p:txBody>
          <a:bodyPr/>
          <a:lstStyle/>
          <a:p>
            <a:pPr lvl="1" indent="-631825">
              <a:buNone/>
            </a:pPr>
            <a:r>
              <a:rPr lang="en-US" sz="2400" b="1" dirty="0" smtClean="0">
                <a:solidFill>
                  <a:srgbClr val="0091B2"/>
                </a:solidFill>
                <a:latin typeface="Garamond" pitchFamily="18" charset="0"/>
              </a:rPr>
              <a:t>Conceptual Framework for Science Development</a:t>
            </a:r>
          </a:p>
          <a:p>
            <a:pPr marL="804863" lvl="1" indent="-347663"/>
            <a:r>
              <a:rPr lang="en-US" sz="2000" dirty="0" smtClean="0">
                <a:solidFill>
                  <a:schemeClr val="tx1"/>
                </a:solidFill>
                <a:latin typeface="Garamond" pitchFamily="18" charset="0"/>
                <a:cs typeface="Geneva"/>
              </a:rPr>
              <a:t>Scientific community through the National Academies of Science provides key leadership in development</a:t>
            </a:r>
          </a:p>
          <a:p>
            <a:pPr marL="804863" lvl="1" indent="-347663"/>
            <a:r>
              <a:rPr lang="en-US" sz="2000" dirty="0" smtClean="0">
                <a:solidFill>
                  <a:schemeClr val="tx1"/>
                </a:solidFill>
                <a:latin typeface="Garamond" pitchFamily="18" charset="0"/>
                <a:cs typeface="Geneva"/>
              </a:rPr>
              <a:t>Feedback from all stakeholders including states, K-12 educators, scientific community, higher education, business community and general public is being considered during development</a:t>
            </a:r>
            <a:endParaRPr lang="en-US" sz="2000" b="1" dirty="0" smtClean="0">
              <a:solidFill>
                <a:schemeClr val="tx1"/>
              </a:solidFill>
              <a:latin typeface="Garamond" pitchFamily="18" charset="0"/>
            </a:endParaRPr>
          </a:p>
          <a:p>
            <a:pPr lvl="1" indent="-631825">
              <a:buNone/>
            </a:pPr>
            <a:endParaRPr lang="en-US" sz="1100" b="1" dirty="0" smtClean="0">
              <a:solidFill>
                <a:srgbClr val="0091B2"/>
              </a:solidFill>
              <a:latin typeface="Garamond" pitchFamily="18" charset="0"/>
              <a:cs typeface="Geneva" pitchFamily="-108" charset="-128"/>
            </a:endParaRPr>
          </a:p>
          <a:p>
            <a:pPr lvl="1" indent="-631825">
              <a:buNone/>
            </a:pPr>
            <a:r>
              <a:rPr lang="en-US" sz="2400" b="1" dirty="0" smtClean="0">
                <a:solidFill>
                  <a:srgbClr val="0091B2"/>
                </a:solidFill>
                <a:latin typeface="Garamond" pitchFamily="18" charset="0"/>
                <a:cs typeface="Geneva" pitchFamily="-108" charset="-128"/>
              </a:rPr>
              <a:t>Standards Development</a:t>
            </a:r>
          </a:p>
          <a:p>
            <a:pPr marL="804863" lvl="1" indent="-347663"/>
            <a:r>
              <a:rPr lang="en-US" sz="2000" dirty="0" smtClean="0">
                <a:solidFill>
                  <a:schemeClr val="tx1"/>
                </a:solidFill>
                <a:latin typeface="Garamond" pitchFamily="18" charset="0"/>
                <a:cs typeface="Geneva"/>
              </a:rPr>
              <a:t>States and educators provide key leadership in development</a:t>
            </a:r>
          </a:p>
          <a:p>
            <a:pPr marL="804863" lvl="1" indent="-347663"/>
            <a:r>
              <a:rPr lang="en-US" sz="2000" dirty="0" smtClean="0">
                <a:solidFill>
                  <a:schemeClr val="tx1"/>
                </a:solidFill>
                <a:latin typeface="Garamond" pitchFamily="18" charset="0"/>
                <a:cs typeface="Geneva"/>
              </a:rPr>
              <a:t>Feedback from all stakeholders including states, K-12 educators, scientific community, higher education, business community and general public will be considered during development</a:t>
            </a:r>
          </a:p>
          <a:p>
            <a:pPr marL="804863" lvl="1" indent="-347663"/>
            <a:r>
              <a:rPr lang="en-US" sz="2000" dirty="0" smtClean="0">
                <a:solidFill>
                  <a:schemeClr val="tx1"/>
                </a:solidFill>
                <a:latin typeface="Garamond" pitchFamily="18" charset="0"/>
              </a:rPr>
              <a:t>National Academies’ Committee members will check for fidelity of standards with framework</a:t>
            </a:r>
          </a:p>
          <a:p>
            <a:pPr lvl="1"/>
            <a:endParaRPr lang="en-US" sz="2000" b="1" dirty="0" smtClean="0">
              <a:solidFill>
                <a:srgbClr val="0091B2"/>
              </a:solidFill>
              <a:latin typeface="Garamond" pitchFamily="18" charset="0"/>
            </a:endParaRPr>
          </a:p>
          <a:p>
            <a:pPr lvl="1"/>
            <a:endParaRPr lang="en-US" sz="2000" dirty="0" smtClean="0">
              <a:latin typeface="Garamond" pitchFamily="18" charset="0"/>
              <a:cs typeface="Geneva"/>
            </a:endParaRPr>
          </a:p>
          <a:p>
            <a:pPr lvl="1" indent="-631825"/>
            <a:endParaRPr lang="en-US" sz="2000" b="1" dirty="0" smtClean="0">
              <a:solidFill>
                <a:srgbClr val="0091B2"/>
              </a:solidFill>
              <a:latin typeface="Garamond" pitchFamily="18" charset="0"/>
              <a:cs typeface="Geneva" pitchFamily="-108" charset="-128"/>
            </a:endParaRPr>
          </a:p>
        </p:txBody>
      </p:sp>
      <p:sp>
        <p:nvSpPr>
          <p:cNvPr id="3" name="Title 2"/>
          <p:cNvSpPr>
            <a:spLocks noGrp="1"/>
          </p:cNvSpPr>
          <p:nvPr>
            <p:ph type="title"/>
          </p:nvPr>
        </p:nvSpPr>
        <p:spPr/>
        <p:txBody>
          <a:bodyPr>
            <a:noAutofit/>
          </a:bodyPr>
          <a:lstStyle/>
          <a:p>
            <a:r>
              <a:rPr lang="en-US" sz="2800" dirty="0" smtClean="0">
                <a:latin typeface="Garamond" pitchFamily="18" charset="0"/>
              </a:rPr>
              <a:t>Development of the Conceptual Framework for Science and the Next-Generation Science Standards</a:t>
            </a:r>
            <a:endParaRPr lang="en-US" sz="2800" dirty="0">
              <a:latin typeface="Garamond" pitchFamily="18" charset="0"/>
            </a:endParaRPr>
          </a:p>
        </p:txBody>
      </p:sp>
      <p:sp>
        <p:nvSpPr>
          <p:cNvPr id="4" name="Slide Number Placeholder 3"/>
          <p:cNvSpPr>
            <a:spLocks noGrp="1"/>
          </p:cNvSpPr>
          <p:nvPr>
            <p:ph type="sldNum" sz="quarter" idx="4"/>
          </p:nvPr>
        </p:nvSpPr>
        <p:spPr/>
        <p:txBody>
          <a:bodyPr/>
          <a:lstStyle/>
          <a:p>
            <a:fld id="{FA7FE77C-AF48-3246-81CD-1FACB1FB746A}" type="slidenum">
              <a:rPr lang="en-US" smtClean="0"/>
              <a:pPr/>
              <a:t>9</a:t>
            </a:fld>
            <a:endParaRPr lang="en-US" dirty="0"/>
          </a:p>
        </p:txBody>
      </p:sp>
    </p:spTree>
  </p:cSld>
  <p:clrMapOvr>
    <a:masterClrMapping/>
  </p:clrMapOvr>
  <p:transition spd="med" advClick="0">
    <p:fade/>
  </p:transition>
  <p:timing>
    <p:tnLst>
      <p:par>
        <p:cTn id="1" dur="indefinite" restart="never" nodeType="tmRoot"/>
      </p:par>
    </p:tnLst>
  </p:timing>
</p:sld>
</file>

<file path=ppt/theme/theme1.xml><?xml version="1.0" encoding="utf-8"?>
<a:theme xmlns:a="http://schemas.openxmlformats.org/drawingml/2006/main" name="Main content">
  <a:themeElements>
    <a:clrScheme name="Achieve_template">
      <a:dk1>
        <a:srgbClr val="000000"/>
      </a:dk1>
      <a:lt1>
        <a:srgbClr val="FFFFFF"/>
      </a:lt1>
      <a:dk2>
        <a:srgbClr val="000000"/>
      </a:dk2>
      <a:lt2>
        <a:srgbClr val="808080"/>
      </a:lt2>
      <a:accent1>
        <a:srgbClr val="263685"/>
      </a:accent1>
      <a:accent2>
        <a:srgbClr val="1088A5"/>
      </a:accent2>
      <a:accent3>
        <a:srgbClr val="558ED5"/>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75E1840D30214BB0E278088DD3F8A3" ma:contentTypeVersion="1" ma:contentTypeDescription="Create a new document." ma:contentTypeScope="" ma:versionID="c63e12be6e239949f424810fe3ad7bcf">
  <xsd:schema xmlns:xsd="http://www.w3.org/2001/XMLSchema" xmlns:p="http://schemas.microsoft.com/office/2006/metadata/properties" xmlns:ns2="6bc510d7-855d-4442-9456-1ebf1183d01a" targetNamespace="http://schemas.microsoft.com/office/2006/metadata/properties" ma:root="true" ma:fieldsID="22167df2f7af04f28acb8acc1a6e9027" ns2:_="">
    <xsd:import namespace="6bc510d7-855d-4442-9456-1ebf1183d01a"/>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6bc510d7-855d-4442-9456-1ebf1183d01a"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escription0 xmlns="6bc510d7-855d-4442-9456-1ebf1183d01a" xsi:nil="true"/>
  </documentManagement>
</p:properties>
</file>

<file path=customXml/itemProps1.xml><?xml version="1.0" encoding="utf-8"?>
<ds:datastoreItem xmlns:ds="http://schemas.openxmlformats.org/officeDocument/2006/customXml" ds:itemID="{C10C50D8-260B-4973-858E-315648A06972}"/>
</file>

<file path=customXml/itemProps2.xml><?xml version="1.0" encoding="utf-8"?>
<ds:datastoreItem xmlns:ds="http://schemas.openxmlformats.org/officeDocument/2006/customXml" ds:itemID="{4CB7C638-897A-4243-9B72-06EFBF21FBE9}"/>
</file>

<file path=customXml/itemProps3.xml><?xml version="1.0" encoding="utf-8"?>
<ds:datastoreItem xmlns:ds="http://schemas.openxmlformats.org/officeDocument/2006/customXml" ds:itemID="{DB9FBDDB-FD46-4F29-A6D2-582A6A0BD2AB}"/>
</file>

<file path=docProps/app.xml><?xml version="1.0" encoding="utf-8"?>
<Properties xmlns="http://schemas.openxmlformats.org/officeDocument/2006/extended-properties" xmlns:vt="http://schemas.openxmlformats.org/officeDocument/2006/docPropsVTypes">
  <Template>Presentation2.thmx</Template>
  <TotalTime>4479</TotalTime>
  <Words>2168</Words>
  <Application>Microsoft Office PowerPoint</Application>
  <PresentationFormat>On-screen Show (4:3)</PresentationFormat>
  <Paragraphs>288</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Main content</vt:lpstr>
      <vt:lpstr>8</vt:lpstr>
      <vt:lpstr>Agenda</vt:lpstr>
      <vt:lpstr>Slide 3</vt:lpstr>
      <vt:lpstr>Current State of Science Standards</vt:lpstr>
      <vt:lpstr>The Nature of Science Standards</vt:lpstr>
      <vt:lpstr>Research on Learning and Teaching Science</vt:lpstr>
      <vt:lpstr>Slide 7</vt:lpstr>
      <vt:lpstr>Conceptual Framework for Science  and the Next-Generation Science Standards</vt:lpstr>
      <vt:lpstr>Development of the Conceptual Framework for Science and the Next-Generation Science Standards</vt:lpstr>
      <vt:lpstr>The National Academies  of Science</vt:lpstr>
      <vt:lpstr>Phase I – NRC Study Committee</vt:lpstr>
      <vt:lpstr>Phase I – NRC Process for Development of the Conceptual Framework for Science </vt:lpstr>
      <vt:lpstr>Phase I – What is purpose of the Conceptual Framework for Science ?</vt:lpstr>
      <vt:lpstr>Phase I – Principles of the Framework</vt:lpstr>
      <vt:lpstr>Phase I – Core Ideas</vt:lpstr>
      <vt:lpstr>Phase I – Cross-cutting  Scientific Concepts</vt:lpstr>
      <vt:lpstr>Phase I – Topics in Science, Engineering, Technology and Society</vt:lpstr>
      <vt:lpstr>Phase I – Scientific and Engineering  Practices for Science Classrooms</vt:lpstr>
      <vt:lpstr>Phase II – Achieve Process for Development of Next Generation Science Standards</vt:lpstr>
      <vt:lpstr> Development Considerations for Next Generation Science Standards </vt:lpstr>
      <vt:lpstr>Slide 21</vt:lpstr>
      <vt:lpstr>New Science Standards will be  Internationally Benchmarked</vt:lpstr>
      <vt:lpstr>Slide 23</vt:lpstr>
      <vt:lpstr>International Study:  Quantitative Analysis Findings</vt:lpstr>
      <vt:lpstr>International Study:  Quantitative Analysis Findings</vt:lpstr>
      <vt:lpstr>International Study:  Qualitative Analysis Findings</vt:lpstr>
      <vt:lpstr>New Opportunities and New Directions</vt:lpstr>
      <vt:lpstr>Contact Information</vt:lpstr>
    </vt:vector>
  </TitlesOfParts>
  <Company>hzdg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Pruitt</dc:creator>
  <cp:lastModifiedBy>SPruitt</cp:lastModifiedBy>
  <cp:revision>503</cp:revision>
  <cp:lastPrinted>2010-02-24T23:39:36Z</cp:lastPrinted>
  <dcterms:created xsi:type="dcterms:W3CDTF">2010-02-26T14:38:41Z</dcterms:created>
  <dcterms:modified xsi:type="dcterms:W3CDTF">2010-12-09T19:50:55Z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0x010100E175E1840D30214BB0E278088DD3F8A3</vt:lpwstr>
  </property>
</Properties>
</file>