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s/slide29.xml" ContentType="application/vnd.openxmlformats-officedocument.presentationml.slide+xml"/>
  <Override PartName="/customXml/itemProps3.xml" ContentType="application/vnd.openxmlformats-officedocument.customXmlProperties+xml"/>
  <Override PartName="/ppt/slides/slide18.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Layouts/slideLayout2.xml" ContentType="application/vnd.openxmlformats-officedocument.presentationml.slideLayout+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s/slide14.xml" ContentType="application/vnd.openxmlformats-officedocument.presentationml.slide+xml"/>
  <Override PartName="/ppt/notesMasters/notesMaster1.xml" ContentType="application/vnd.openxmlformats-officedocument.presentationml.notesMaster+xml"/>
  <Default Extension="xml" ContentType="application/xml"/>
  <Override PartName="/ppt/slides/slide23.xml" ContentType="application/vnd.openxmlformats-officedocument.presentationml.slide+xml"/>
  <Override PartName="/ppt/slides/slide32.xml" ContentType="application/vnd.openxmlformats-officedocument.presentationml.slide+xml"/>
  <Override PartName="/ppt/slideLayouts/slideLayout11.xml" ContentType="application/vnd.openxmlformats-officedocument.presentationml.slideLayout+xml"/>
  <Override PartName="/ppt/slides/slide10.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docProps/custom.xml" ContentType="application/vnd.openxmlformats-officedocument.custom-properties+xml"/>
  <Default Extension="gif" ContentType="image/gif"/>
  <Default Extension="vml" ContentType="application/vnd.openxmlformats-officedocument.vmlDrawing"/>
  <Override PartName="/ppt/slideLayouts/slideLayout10.xml" ContentType="application/vnd.openxmlformats-officedocument.presentationml.slideLayout+xml"/>
  <Override PartName="/ppt/embeddings/oleObject1.bin" ContentType="application/vnd.openxmlformats-officedocument.oleObject"/>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docProps/core.xml" ContentType="application/vnd.openxmlformats-package.core-properties+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slideLayouts/slideLayout7.xml" ContentType="application/vnd.openxmlformats-officedocument.presentationml.slideLayout+xml"/>
  <Override PartName="/ppt/slides/slide2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presentationml.printerSettings"/>
  <Override PartName="/customXml/itemProps2.xml" ContentType="application/vnd.openxmlformats-officedocument.customXmlProperties+xml"/>
  <Override PartName="/ppt/slides/slide26.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Default Extension="emf" ContentType="image/x-emf"/>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3.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5"/>
  </p:notesMasterIdLst>
  <p:sldIdLst>
    <p:sldId id="256" r:id="rId2"/>
    <p:sldId id="257" r:id="rId3"/>
    <p:sldId id="283" r:id="rId4"/>
    <p:sldId id="280" r:id="rId5"/>
    <p:sldId id="258" r:id="rId6"/>
    <p:sldId id="259" r:id="rId7"/>
    <p:sldId id="260" r:id="rId8"/>
    <p:sldId id="261" r:id="rId9"/>
    <p:sldId id="270" r:id="rId10"/>
    <p:sldId id="279" r:id="rId11"/>
    <p:sldId id="272" r:id="rId12"/>
    <p:sldId id="273" r:id="rId13"/>
    <p:sldId id="281" r:id="rId14"/>
    <p:sldId id="274" r:id="rId15"/>
    <p:sldId id="275" r:id="rId16"/>
    <p:sldId id="276" r:id="rId17"/>
    <p:sldId id="282" r:id="rId18"/>
    <p:sldId id="278" r:id="rId19"/>
    <p:sldId id="263" r:id="rId20"/>
    <p:sldId id="265" r:id="rId21"/>
    <p:sldId id="268" r:id="rId22"/>
    <p:sldId id="289" r:id="rId23"/>
    <p:sldId id="285" r:id="rId24"/>
    <p:sldId id="286" r:id="rId25"/>
    <p:sldId id="290" r:id="rId26"/>
    <p:sldId id="291" r:id="rId27"/>
    <p:sldId id="292" r:id="rId28"/>
    <p:sldId id="269" r:id="rId29"/>
    <p:sldId id="287" r:id="rId30"/>
    <p:sldId id="288" r:id="rId31"/>
    <p:sldId id="284" r:id="rId32"/>
    <p:sldId id="262" r:id="rId33"/>
    <p:sldId id="27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4715" autoAdjust="0"/>
  </p:normalViewPr>
  <p:slideViewPr>
    <p:cSldViewPr snapToGrid="0" snapToObjects="1">
      <p:cViewPr varScale="1">
        <p:scale>
          <a:sx n="70" d="100"/>
          <a:sy n="70" d="100"/>
        </p:scale>
        <p:origin x="-19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slide" Target="slides/slide33.xml"/><Relationship Id="rId42" Type="http://schemas.openxmlformats.org/officeDocument/2006/relationships/customXml" Target="../customXml/item2.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customXml" Target="../customXml/item1.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slide" Target="slides/slide3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printerSettings" Target="printerSettings/printerSettings1.bin"/><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notesMaster" Target="notesMasters/notesMaster1.xml"/><Relationship Id="rId14" Type="http://schemas.openxmlformats.org/officeDocument/2006/relationships/slide" Target="slides/slide13.xml"/><Relationship Id="rId4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281B6-D2D6-D346-8C71-07CF2E6B1517}" type="datetimeFigureOut">
              <a:rPr lang="en-US" smtClean="0"/>
              <a:pPr/>
              <a:t>12/3/10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64F57-AB97-044B-99B5-4E2EC1CC4375}"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779678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664F57-AB97-044B-99B5-4E2EC1CC437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2AAD077-0943-A54A-936B-0FF8BC454203}" type="slidenum">
              <a:rPr lang="en-US"/>
              <a:pPr/>
              <a:t>22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D3AC777-9F16-1742-8831-3B3BED90FD17}" type="slidenum">
              <a:rPr lang="en-US"/>
              <a:pPr/>
              <a:t>25</a:t>
            </a:fld>
            <a:endParaRPr lang="en-US"/>
          </a:p>
        </p:txBody>
      </p:sp>
      <p:sp>
        <p:nvSpPr>
          <p:cNvPr id="1741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DAB89001-B68E-9C46-9B2A-2CD51997BE09}" type="slidenum">
              <a:rPr lang="en-US" sz="1200">
                <a:ea typeface="ヒラギノ角ゴ Pro W3" charset="-128"/>
                <a:cs typeface="ヒラギノ角ゴ Pro W3" charset="-128"/>
              </a:rPr>
              <a:pPr algn="r" eaLnBrk="0" hangingPunct="0"/>
              <a:t>25</a:t>
            </a:fld>
            <a:endParaRPr lang="en-US" sz="1200">
              <a:ea typeface="ヒラギノ角ゴ Pro W3" charset="-128"/>
              <a:cs typeface="ヒラギノ角ゴ Pro W3" charset="-128"/>
            </a:endParaRP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D3AC777-9F16-1742-8831-3B3BED90FD17}" type="slidenum">
              <a:rPr lang="en-US"/>
              <a:pPr/>
              <a:t>26</a:t>
            </a:fld>
            <a:endParaRPr lang="en-US"/>
          </a:p>
        </p:txBody>
      </p:sp>
      <p:sp>
        <p:nvSpPr>
          <p:cNvPr id="1741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DAB89001-B68E-9C46-9B2A-2CD51997BE09}" type="slidenum">
              <a:rPr lang="en-US" sz="1200">
                <a:ea typeface="ヒラギノ角ゴ Pro W3" charset="-128"/>
                <a:cs typeface="ヒラギノ角ゴ Pro W3" charset="-128"/>
              </a:rPr>
              <a:pPr algn="r" eaLnBrk="0" hangingPunct="0"/>
              <a:t>26</a:t>
            </a:fld>
            <a:endParaRPr lang="en-US" sz="1200">
              <a:ea typeface="ヒラギノ角ゴ Pro W3" charset="-128"/>
              <a:cs typeface="ヒラギノ角ゴ Pro W3" charset="-128"/>
            </a:endParaRP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Confrey</a:t>
            </a:r>
            <a:r>
              <a:rPr lang="en-US" sz="1200" kern="1200" dirty="0" smtClean="0">
                <a:solidFill>
                  <a:schemeClr val="tx1"/>
                </a:solidFill>
                <a:latin typeface="+mn-lt"/>
                <a:ea typeface="+mn-ea"/>
                <a:cs typeface="+mn-cs"/>
              </a:rPr>
              <a:t>, J. (2008b). Framing effective and fair data use from high-stakes testing in its historical, legal, and technical context. In E. B. </a:t>
            </a:r>
            <a:r>
              <a:rPr lang="en-US" sz="1200" kern="1200" dirty="0" err="1" smtClean="0">
                <a:solidFill>
                  <a:schemeClr val="tx1"/>
                </a:solidFill>
                <a:latin typeface="+mn-lt"/>
                <a:ea typeface="+mn-ea"/>
                <a:cs typeface="+mn-cs"/>
              </a:rPr>
              <a:t>Mandinach</a:t>
            </a:r>
            <a:r>
              <a:rPr lang="en-US" sz="1200" kern="1200" dirty="0" smtClean="0">
                <a:solidFill>
                  <a:schemeClr val="tx1"/>
                </a:solidFill>
                <a:latin typeface="+mn-lt"/>
                <a:ea typeface="+mn-ea"/>
                <a:cs typeface="+mn-cs"/>
              </a:rPr>
              <a:t> &amp; M. Honey (Eds.), </a:t>
            </a:r>
            <a:r>
              <a:rPr lang="en-US" sz="1200" i="1" kern="1200" dirty="0" smtClean="0">
                <a:solidFill>
                  <a:schemeClr val="tx1"/>
                </a:solidFill>
                <a:latin typeface="+mn-lt"/>
                <a:ea typeface="+mn-ea"/>
                <a:cs typeface="+mn-cs"/>
              </a:rPr>
              <a:t>Data-driven school improvement: Linking data and learning</a:t>
            </a:r>
            <a:r>
              <a:rPr lang="en-US" sz="1200" kern="1200" dirty="0" smtClean="0">
                <a:solidFill>
                  <a:schemeClr val="tx1"/>
                </a:solidFill>
                <a:latin typeface="+mn-lt"/>
                <a:ea typeface="+mn-ea"/>
                <a:cs typeface="+mn-cs"/>
              </a:rPr>
              <a:t> (pp. 33-54). New York: Teachers College Press.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Donovan, S., &amp; Pellegrino, J. W. (2003). </a:t>
            </a:r>
            <a:r>
              <a:rPr lang="en-US" sz="1200" i="1" kern="1200" dirty="0" smtClean="0">
                <a:solidFill>
                  <a:schemeClr val="tx1"/>
                </a:solidFill>
                <a:latin typeface="+mn-lt"/>
                <a:ea typeface="+mn-ea"/>
                <a:cs typeface="+mn-cs"/>
              </a:rPr>
              <a:t>Learning and instruction: A SERP research agenda</a:t>
            </a:r>
            <a:r>
              <a:rPr lang="en-US" sz="1200" kern="1200" dirty="0" smtClean="0">
                <a:solidFill>
                  <a:schemeClr val="tx1"/>
                </a:solidFill>
                <a:latin typeface="+mn-lt"/>
                <a:ea typeface="+mn-ea"/>
                <a:cs typeface="+mn-cs"/>
              </a:rPr>
              <a:t>. Washington, DC: National Research Council.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Yoon, B., &amp; </a:t>
            </a:r>
            <a:r>
              <a:rPr lang="en-US" sz="1200" kern="1200" dirty="0" err="1" smtClean="0">
                <a:solidFill>
                  <a:schemeClr val="tx1"/>
                </a:solidFill>
                <a:latin typeface="+mn-lt"/>
                <a:ea typeface="+mn-ea"/>
                <a:cs typeface="+mn-cs"/>
              </a:rPr>
              <a:t>Resnick</a:t>
            </a:r>
            <a:r>
              <a:rPr lang="en-US" sz="1200" kern="1200" dirty="0" smtClean="0">
                <a:solidFill>
                  <a:schemeClr val="tx1"/>
                </a:solidFill>
                <a:latin typeface="+mn-lt"/>
                <a:ea typeface="+mn-ea"/>
                <a:cs typeface="+mn-cs"/>
              </a:rPr>
              <a:t>, L. B. (1998). </a:t>
            </a:r>
            <a:r>
              <a:rPr lang="en-US" sz="1200" i="1" kern="1200" dirty="0" smtClean="0">
                <a:solidFill>
                  <a:schemeClr val="tx1"/>
                </a:solidFill>
                <a:latin typeface="+mn-lt"/>
                <a:ea typeface="+mn-ea"/>
                <a:cs typeface="+mn-cs"/>
              </a:rPr>
              <a:t>Instructional validity, opportunity to learn and equity: New Standards Examinations for the California Mathematics Renaissance. CSE Technical Report 484. Los Angeles, CA: Center for the Study of Evaluation, National Center for Research on Evaluation, Standards, and Student Testing.</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664F57-AB97-044B-99B5-4E2EC1CC4375}"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BC7D3E1-E1AA-3143-8B35-3DCE99E6105F}" type="datetimeFigureOut">
              <a:rPr lang="en-US" smtClean="0"/>
              <a:pPr/>
              <a:t>12/3/10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CB70544-6407-244C-A08C-D814A038DC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C7D3E1-E1AA-3143-8B35-3DCE99E6105F}" type="datetimeFigureOut">
              <a:rPr lang="en-US" smtClean="0"/>
              <a:pPr/>
              <a:t>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70544-6407-244C-A08C-D814A038DC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C7D3E1-E1AA-3143-8B35-3DCE99E6105F}" type="datetimeFigureOut">
              <a:rPr lang="en-US" smtClean="0"/>
              <a:pPr/>
              <a:t>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70544-6407-244C-A08C-D814A038DC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C7D3E1-E1AA-3143-8B35-3DCE99E6105F}" type="datetimeFigureOut">
              <a:rPr lang="en-US" smtClean="0"/>
              <a:pPr/>
              <a:t>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70544-6407-244C-A08C-D814A038DC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C7D3E1-E1AA-3143-8B35-3DCE99E6105F}" type="datetimeFigureOut">
              <a:rPr lang="en-US" smtClean="0"/>
              <a:pPr/>
              <a:t>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70544-6407-244C-A08C-D814A038DC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C7D3E1-E1AA-3143-8B35-3DCE99E6105F}" type="datetimeFigureOut">
              <a:rPr lang="en-US" smtClean="0"/>
              <a:pPr/>
              <a:t>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70544-6407-244C-A08C-D814A038DC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BC7D3E1-E1AA-3143-8B35-3DCE99E6105F}" type="datetimeFigureOut">
              <a:rPr lang="en-US" smtClean="0"/>
              <a:pPr/>
              <a:t>12/3/10</a:t>
            </a:fld>
            <a:endParaRPr lang="en-US"/>
          </a:p>
        </p:txBody>
      </p:sp>
      <p:sp>
        <p:nvSpPr>
          <p:cNvPr id="27" name="Slide Number Placeholder 26"/>
          <p:cNvSpPr>
            <a:spLocks noGrp="1"/>
          </p:cNvSpPr>
          <p:nvPr>
            <p:ph type="sldNum" sz="quarter" idx="11"/>
          </p:nvPr>
        </p:nvSpPr>
        <p:spPr/>
        <p:txBody>
          <a:bodyPr rtlCol="0"/>
          <a:lstStyle/>
          <a:p>
            <a:fld id="{9CB70544-6407-244C-A08C-D814A038DCE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BC7D3E1-E1AA-3143-8B35-3DCE99E6105F}" type="datetimeFigureOut">
              <a:rPr lang="en-US" smtClean="0"/>
              <a:pPr/>
              <a:t>12/3/10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CB70544-6407-244C-A08C-D814A038DC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7D3E1-E1AA-3143-8B35-3DCE99E6105F}" type="datetimeFigureOut">
              <a:rPr lang="en-US" smtClean="0"/>
              <a:pPr/>
              <a:t>12/3/10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70544-6407-244C-A08C-D814A038DC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C7D3E1-E1AA-3143-8B35-3DCE99E6105F}" type="datetimeFigureOut">
              <a:rPr lang="en-US" smtClean="0"/>
              <a:pPr/>
              <a:t>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70544-6407-244C-A08C-D814A038DC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C7D3E1-E1AA-3143-8B35-3DCE99E6105F}" type="datetimeFigureOut">
              <a:rPr lang="en-US" smtClean="0"/>
              <a:pPr/>
              <a:t>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70544-6407-244C-A08C-D814A038DC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BC7D3E1-E1AA-3143-8B35-3DCE99E6105F}" type="datetimeFigureOut">
              <a:rPr lang="en-US" smtClean="0"/>
              <a:pPr/>
              <a:t>12/3/10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CB70544-6407-244C-A08C-D814A038DC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14.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file:///\\localhost\Users\jereconfrey\Desktop\DESKTOP\0-hard%20drive\Presentations%20and%20Mtgs\DRK-122010meeting\Macintosh%20HD:Users:jereconfrey:Desktop:DESKTOP:0-hard%20drive:Current%20Grants:DELTA:papersbyDELTA:Rupp:Equipartitioning%20Trajectory%20Paperv3%20(Confrey,%20Maloney,%20Pescosolido,%20&amp;%20Rupp).docx!OLE_LINK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gif"/><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Developing Diagnostic Assessments of STEM Learning: Key Decisions and Alternative Approaches</a:t>
            </a:r>
            <a:br>
              <a:rPr lang="en-US" dirty="0"/>
            </a:br>
            <a:endParaRPr lang="en-US" dirty="0"/>
          </a:p>
        </p:txBody>
      </p:sp>
      <p:sp>
        <p:nvSpPr>
          <p:cNvPr id="3" name="Subtitle 2"/>
          <p:cNvSpPr>
            <a:spLocks noGrp="1"/>
          </p:cNvSpPr>
          <p:nvPr>
            <p:ph type="subTitle" idx="1"/>
          </p:nvPr>
        </p:nvSpPr>
        <p:spPr/>
        <p:txBody>
          <a:bodyPr>
            <a:normAutofit/>
          </a:bodyPr>
          <a:lstStyle/>
          <a:p>
            <a:r>
              <a:rPr lang="en-US" dirty="0" err="1" smtClean="0"/>
              <a:t>Jere</a:t>
            </a:r>
            <a:r>
              <a:rPr lang="en-US" dirty="0" smtClean="0"/>
              <a:t> </a:t>
            </a:r>
            <a:r>
              <a:rPr lang="en-US" dirty="0" err="1" smtClean="0"/>
              <a:t>Confrey</a:t>
            </a:r>
            <a:endParaRPr lang="en-US" dirty="0" smtClean="0"/>
          </a:p>
          <a:p>
            <a:r>
              <a:rPr lang="en-US" i="1" dirty="0" smtClean="0"/>
              <a:t>North Carolina State University</a:t>
            </a:r>
          </a:p>
          <a:p>
            <a:r>
              <a:rPr lang="en-US" dirty="0" smtClean="0"/>
              <a:t>William R. Penuel</a:t>
            </a:r>
          </a:p>
          <a:p>
            <a:r>
              <a:rPr lang="en-US" i="1" dirty="0" smtClean="0"/>
              <a:t>SRI International</a:t>
            </a:r>
            <a:endParaRPr lang="en-US" i="1" dirty="0"/>
          </a:p>
        </p:txBody>
      </p:sp>
      <p:pic>
        <p:nvPicPr>
          <p:cNvPr id="4" name="Picture 3" descr="nsf.png"/>
          <p:cNvPicPr>
            <a:picLocks noChangeAspect="1"/>
          </p:cNvPicPr>
          <p:nvPr/>
        </p:nvPicPr>
        <p:blipFill>
          <a:blip r:embed="rId2"/>
          <a:stretch>
            <a:fillRect/>
          </a:stretch>
        </p:blipFill>
        <p:spPr>
          <a:xfrm>
            <a:off x="2577640" y="5850484"/>
            <a:ext cx="944621" cy="944621"/>
          </a:xfrm>
          <a:prstGeom prst="rect">
            <a:avLst/>
          </a:prstGeom>
        </p:spPr>
      </p:pic>
      <p:sp>
        <p:nvSpPr>
          <p:cNvPr id="5" name="TextBox 4"/>
          <p:cNvSpPr txBox="1"/>
          <p:nvPr/>
        </p:nvSpPr>
        <p:spPr>
          <a:xfrm>
            <a:off x="3787435" y="5850484"/>
            <a:ext cx="5393048" cy="923330"/>
          </a:xfrm>
          <a:prstGeom prst="rect">
            <a:avLst/>
          </a:prstGeom>
          <a:noFill/>
        </p:spPr>
        <p:txBody>
          <a:bodyPr wrap="none" rtlCol="0">
            <a:spAutoFit/>
          </a:bodyPr>
          <a:lstStyle/>
          <a:p>
            <a:r>
              <a:rPr lang="en-US" dirty="0" smtClean="0"/>
              <a:t>DELTA Support by NSF  DRL 0733272. Qualcomm</a:t>
            </a:r>
          </a:p>
          <a:p>
            <a:r>
              <a:rPr lang="en-US" dirty="0" smtClean="0"/>
              <a:t>Corporation and the Pearson Foundation</a:t>
            </a:r>
          </a:p>
          <a:p>
            <a:r>
              <a:rPr lang="en-US" dirty="0" smtClean="0"/>
              <a:t>Contingent Pedagogies Support by NSF</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3" descr="Bookend T2K ClassAssess021810"/>
          <p:cNvPicPr>
            <a:picLocks/>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8660" r="-38660"/>
          <a:stretch>
            <a:fillRect/>
          </a:stretch>
        </p:blipFill>
        <p:spPr bwMode="auto">
          <a:xfrm>
            <a:off x="-2078770" y="1076086"/>
            <a:ext cx="10107994" cy="54072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 name="Title 1"/>
          <p:cNvSpPr>
            <a:spLocks noGrp="1"/>
          </p:cNvSpPr>
          <p:nvPr/>
        </p:nvSpPr>
        <p:spPr>
          <a:xfrm>
            <a:off x="5602111" y="596309"/>
            <a:ext cx="3541889" cy="1915469"/>
          </a:xfrm>
          <a:prstGeom prst="rect">
            <a:avLst/>
          </a:prstGeom>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800" kern="1200">
                <a:solidFill>
                  <a:schemeClr val="tx1"/>
                </a:solidFill>
                <a:effectLst>
                  <a:outerShdw blurRad="50800" dist="12700" dir="2700000" sx="100500" sy="100500" algn="tl" rotWithShape="0">
                    <a:prstClr val="black">
                      <a:alpha val="60000"/>
                    </a:prst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2pPr>
            <a:lvl3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3pPr>
            <a:lvl4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4pPr>
            <a:lvl5pPr algn="ctr" rtl="0" eaLnBrk="0" fontAlgn="base" hangingPunct="0">
              <a:spcBef>
                <a:spcPct val="0"/>
              </a:spcBef>
              <a:spcAft>
                <a:spcPct val="0"/>
              </a:spcAft>
              <a:defRPr sz="4800">
                <a:solidFill>
                  <a:schemeClr val="tx1"/>
                </a:solidFill>
                <a:latin typeface="Perpetua Titling MT" charset="0"/>
                <a:ea typeface="ＭＳ Ｐゴシック" charset="-128"/>
                <a:cs typeface="ＭＳ Ｐゴシック" charset="-128"/>
              </a:defRPr>
            </a:lvl5pPr>
            <a:lvl6pPr marL="4572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6pPr>
            <a:lvl7pPr marL="9144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7pPr>
            <a:lvl8pPr marL="13716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8pPr>
            <a:lvl9pPr marL="1828800" algn="ctr" rtl="0" fontAlgn="base">
              <a:spcBef>
                <a:spcPct val="0"/>
              </a:spcBef>
              <a:spcAft>
                <a:spcPct val="0"/>
              </a:spcAft>
              <a:defRPr sz="4800">
                <a:solidFill>
                  <a:schemeClr val="tx1"/>
                </a:solidFill>
                <a:latin typeface="Perpetua Titling MT" charset="0"/>
                <a:ea typeface="ＭＳ Ｐゴシック" charset="-128"/>
                <a:cs typeface="ＭＳ Ｐゴシック" charset="-128"/>
              </a:defRPr>
            </a:lvl9pPr>
          </a:lstStyle>
          <a:p>
            <a:pPr>
              <a:defRPr/>
            </a:pPr>
            <a:r>
              <a:rPr lang="en-US" sz="3200" dirty="0">
                <a:effectLst>
                  <a:outerShdw blurRad="38100" dist="38100" dir="2700000" algn="tl">
                    <a:srgbClr val="000000"/>
                  </a:outerShdw>
                </a:effectLst>
                <a:latin typeface="Perpetua Titling MT" charset="0"/>
                <a:ea typeface="ＭＳ Ｐゴシック" charset="0"/>
                <a:cs typeface="ＭＳ Ｐゴシック" charset="0"/>
              </a:rPr>
              <a:t>INSTRUCTIONAL GUIDANCE SYSTEM</a:t>
            </a:r>
          </a:p>
        </p:txBody>
      </p:sp>
      <p:sp>
        <p:nvSpPr>
          <p:cNvPr id="6" name="Content Placeholder 2"/>
          <p:cNvSpPr>
            <a:spLocks noGrp="1"/>
          </p:cNvSpPr>
          <p:nvPr/>
        </p:nvSpPr>
        <p:spPr>
          <a:xfrm>
            <a:off x="6962202" y="6183204"/>
            <a:ext cx="2134044" cy="600293"/>
          </a:xfrm>
          <a:prstGeom prst="rect">
            <a:avLst/>
          </a:prstGeom>
        </p:spPr>
        <p:txBody>
          <a:bodyPr vert="horz" wrap="square" lIns="91440" tIns="45720" rIns="91440" bIns="45720" numCol="1" anchor="t" anchorCtr="0" compatLnSpc="1">
            <a:prstTxWarp prst="textNoShape">
              <a:avLst/>
            </a:prstTxWarp>
            <a:normAutofit fontScale="92500" lnSpcReduction="20000"/>
          </a:bodyPr>
          <a:lstStyle>
            <a:lvl1pPr marL="282575" indent="-282575" algn="l" rtl="0" eaLnBrk="0" fontAlgn="base" hangingPunct="0">
              <a:spcBef>
                <a:spcPts val="2000"/>
              </a:spcBef>
              <a:spcAft>
                <a:spcPct val="0"/>
              </a:spcAft>
              <a:buFont typeface="Calisto MT" charset="0"/>
              <a:buChar char="•"/>
              <a:defRPr sz="2400" kern="1200">
                <a:solidFill>
                  <a:schemeClr val="bg2"/>
                </a:solidFill>
                <a:effectLst>
                  <a:outerShdw blurRad="63500" dir="2700000" algn="tl" rotWithShape="0">
                    <a:schemeClr val="tx1">
                      <a:alpha val="40000"/>
                    </a:schemeClr>
                  </a:outerShdw>
                </a:effectLst>
                <a:latin typeface="+mn-lt"/>
                <a:ea typeface="ＭＳ Ｐゴシック" charset="-128"/>
                <a:cs typeface="ＭＳ Ｐゴシック" charset="-128"/>
              </a:defRPr>
            </a:lvl1pPr>
            <a:lvl2pPr marL="577850" indent="-295275" algn="l" rtl="0" eaLnBrk="0" fontAlgn="base" hangingPunct="0">
              <a:spcBef>
                <a:spcPts val="600"/>
              </a:spcBef>
              <a:spcAft>
                <a:spcPct val="0"/>
              </a:spcAft>
              <a:buClr>
                <a:srgbClr val="858585"/>
              </a:buClr>
              <a:buFont typeface="Calisto MT" charset="0"/>
              <a:buChar char="•"/>
              <a:defRPr sz="2200" kern="1200">
                <a:solidFill>
                  <a:schemeClr val="bg2"/>
                </a:solidFill>
                <a:effectLst>
                  <a:outerShdw blurRad="63500" dir="2700000" algn="tl" rotWithShape="0">
                    <a:schemeClr val="tx1">
                      <a:alpha val="40000"/>
                    </a:schemeClr>
                  </a:outerShdw>
                </a:effectLst>
                <a:latin typeface="+mn-lt"/>
                <a:ea typeface="ＭＳ Ｐゴシック" charset="-128"/>
                <a:cs typeface="+mn-cs"/>
              </a:defRPr>
            </a:lvl2pPr>
            <a:lvl3pPr marL="860425" indent="-282575" algn="l" rtl="0" eaLnBrk="0" fontAlgn="base" hangingPunct="0">
              <a:spcBef>
                <a:spcPts val="600"/>
              </a:spcBef>
              <a:spcAft>
                <a:spcPct val="0"/>
              </a:spcAft>
              <a:buFont typeface="Calisto MT" charset="0"/>
              <a:buChar char="•"/>
              <a:defRPr sz="2000" kern="1200">
                <a:solidFill>
                  <a:schemeClr val="bg2"/>
                </a:solidFill>
                <a:effectLst>
                  <a:outerShdw blurRad="63500" dir="2700000" algn="tl" rotWithShape="0">
                    <a:schemeClr val="tx1">
                      <a:alpha val="40000"/>
                    </a:schemeClr>
                  </a:outerShdw>
                </a:effectLst>
                <a:latin typeface="+mn-lt"/>
                <a:ea typeface="ＭＳ Ｐゴシック" charset="-128"/>
                <a:cs typeface="+mn-cs"/>
              </a:defRPr>
            </a:lvl3pPr>
            <a:lvl4pPr marL="1143000" indent="-282575" algn="l" rtl="0" eaLnBrk="0" fontAlgn="base" hangingPunct="0">
              <a:spcBef>
                <a:spcPts val="600"/>
              </a:spcBef>
              <a:spcAft>
                <a:spcPct val="0"/>
              </a:spcAft>
              <a:buClr>
                <a:srgbClr val="858585"/>
              </a:buClr>
              <a:buFont typeface="Calisto MT" charset="0"/>
              <a:buChar char="•"/>
              <a:defRPr kern="1200">
                <a:solidFill>
                  <a:schemeClr val="bg2"/>
                </a:solidFill>
                <a:effectLst>
                  <a:outerShdw blurRad="63500" dir="2700000" algn="tl" rotWithShape="0">
                    <a:schemeClr val="tx1">
                      <a:alpha val="40000"/>
                    </a:schemeClr>
                  </a:outerShdw>
                </a:effectLst>
                <a:latin typeface="+mn-lt"/>
                <a:ea typeface="ＭＳ Ｐゴシック" charset="-128"/>
                <a:cs typeface="+mn-cs"/>
              </a:defRPr>
            </a:lvl4pPr>
            <a:lvl5pPr marL="1425575" indent="-282575" algn="l" rtl="0" eaLnBrk="0" fontAlgn="base" hangingPunct="0">
              <a:spcBef>
                <a:spcPts val="600"/>
              </a:spcBef>
              <a:spcAft>
                <a:spcPct val="0"/>
              </a:spcAft>
              <a:buFont typeface="Calisto MT" charset="0"/>
              <a:buChar char="•"/>
              <a:defRPr kern="1200">
                <a:solidFill>
                  <a:schemeClr val="bg2"/>
                </a:solidFill>
                <a:effectLst>
                  <a:outerShdw blurRad="63500" dir="2700000" algn="tl" rotWithShape="0">
                    <a:schemeClr val="tx1">
                      <a:alpha val="40000"/>
                    </a:schemeClr>
                  </a:outerShdw>
                </a:effectLst>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sz="2000" dirty="0">
                <a:effectLst>
                  <a:outerShdw blurRad="38100" dist="38100" dir="2700000" algn="tl">
                    <a:srgbClr val="000000"/>
                  </a:outerShdw>
                </a:effectLst>
                <a:latin typeface="Calisto MT" charset="0"/>
                <a:ea typeface="ＭＳ Ｐゴシック" charset="0"/>
                <a:cs typeface="ＭＳ Ｐゴシック" charset="0"/>
              </a:rPr>
              <a:t>Confrey and Maloney, 2010</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5360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466725"/>
            <a:ext cx="8229600" cy="913340"/>
          </a:xfrm>
        </p:spPr>
        <p:txBody>
          <a:bodyPr>
            <a:normAutofit fontScale="90000"/>
          </a:bodyPr>
          <a:lstStyle/>
          <a:p>
            <a:pPr algn="ctr"/>
            <a:r>
              <a:rPr lang="en-US" sz="2800" dirty="0" smtClean="0"/>
              <a:t>Three dominant meanings of </a:t>
            </a:r>
            <a:r>
              <a:rPr lang="en-US" sz="2800" i="1" dirty="0" smtClean="0"/>
              <a:t>a</a:t>
            </a:r>
            <a:r>
              <a:rPr lang="en-US" sz="2800" dirty="0" smtClean="0"/>
              <a:t>/</a:t>
            </a:r>
            <a:r>
              <a:rPr lang="en-US" sz="2800" i="1" dirty="0" smtClean="0"/>
              <a:t>b</a:t>
            </a:r>
            <a:r>
              <a:rPr lang="en-US" sz="2800" dirty="0" smtClean="0"/>
              <a:t> </a:t>
            </a:r>
            <a:br>
              <a:rPr lang="en-US" sz="2800" dirty="0" smtClean="0"/>
            </a:br>
            <a:r>
              <a:rPr lang="en-US" sz="2800" dirty="0" smtClean="0"/>
              <a:t>built on an equipartitioning foundation</a:t>
            </a:r>
            <a:endParaRPr lang="en-US" sz="2800" dirty="0"/>
          </a:p>
        </p:txBody>
      </p:sp>
      <p:sp>
        <p:nvSpPr>
          <p:cNvPr id="4" name="Rectangle 2"/>
          <p:cNvSpPr>
            <a:spLocks noChangeArrowheads="1"/>
          </p:cNvSpPr>
          <p:nvPr/>
        </p:nvSpPr>
        <p:spPr bwMode="auto">
          <a:xfrm>
            <a:off x="0" y="-258763"/>
            <a:ext cx="422275" cy="5191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spAutoFit/>
          </a:bodyPr>
          <a:lstStyle/>
          <a:p>
            <a:endParaRPr lang="en-US"/>
          </a:p>
        </p:txBody>
      </p:sp>
      <p:graphicFrame>
        <p:nvGraphicFramePr>
          <p:cNvPr id="5" name="Object 1"/>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11265846"/>
              </p:ext>
            </p:extLst>
          </p:nvPr>
        </p:nvGraphicFramePr>
        <p:xfrm>
          <a:off x="1014937" y="1380065"/>
          <a:ext cx="7030476" cy="5449711"/>
        </p:xfrm>
        <a:graphic>
          <a:graphicData uri="http://schemas.openxmlformats.org/presentationml/2006/ole">
            <p:oleObj spid="_x0000_s2060" name="Visio" r:id="rId3" imgW="6743700" imgH="5232400" progId="">
              <p:embed/>
            </p:oleObj>
          </a:graphicData>
        </a:graphic>
      </p:graphicFrame>
      <p:sp>
        <p:nvSpPr>
          <p:cNvPr id="6" name="TextBox 5"/>
          <p:cNvSpPr txBox="1">
            <a:spLocks noChangeArrowheads="1"/>
          </p:cNvSpPr>
          <p:nvPr/>
        </p:nvSpPr>
        <p:spPr bwMode="auto">
          <a:xfrm rot="16200000">
            <a:off x="-1210469" y="3602652"/>
            <a:ext cx="3810000" cy="4619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Font typeface="Wingdings" charset="0"/>
              <a:buNone/>
            </a:pPr>
            <a:r>
              <a:rPr lang="en-US" sz="1800" dirty="0"/>
              <a:t>RNR Learning Trajectories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18477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51556"/>
            <a:ext cx="8229600" cy="691444"/>
          </a:xfrm>
        </p:spPr>
        <p:txBody>
          <a:bodyPr>
            <a:noAutofit/>
          </a:bodyPr>
          <a:lstStyle/>
          <a:p>
            <a:r>
              <a:rPr lang="en-US" sz="3200" dirty="0" smtClean="0"/>
              <a:t>Learning Trajectory </a:t>
            </a:r>
            <a:r>
              <a:rPr lang="en-US" sz="3200" dirty="0" err="1" smtClean="0"/>
              <a:t>Matrix:Equipartitioning</a:t>
            </a:r>
            <a:endParaRPr lang="en-US" sz="3200" dirty="0"/>
          </a:p>
        </p:txBody>
      </p:sp>
      <p:graphicFrame>
        <p:nvGraphicFramePr>
          <p:cNvPr id="5" name="Content Placeholder 6"/>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80401181"/>
              </p:ext>
            </p:extLst>
          </p:nvPr>
        </p:nvGraphicFramePr>
        <p:xfrm>
          <a:off x="667525" y="1888996"/>
          <a:ext cx="6975192" cy="4449257"/>
        </p:xfrm>
        <a:graphic>
          <a:graphicData uri="http://schemas.openxmlformats.org/drawingml/2006/table">
            <a:tbl>
              <a:tblPr/>
              <a:tblGrid>
                <a:gridCol w="290633"/>
                <a:gridCol w="2092557"/>
                <a:gridCol w="359194"/>
                <a:gridCol w="357702"/>
                <a:gridCol w="357702"/>
                <a:gridCol w="357702"/>
                <a:gridCol w="357702"/>
                <a:gridCol w="357702"/>
                <a:gridCol w="357702"/>
                <a:gridCol w="357702"/>
                <a:gridCol w="357702"/>
                <a:gridCol w="357702"/>
                <a:gridCol w="357702"/>
                <a:gridCol w="357702"/>
                <a:gridCol w="298086"/>
              </a:tblGrid>
              <a:tr h="213196">
                <a:tc rowSpan="2"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1100" dirty="0" smtClean="0">
                          <a:solidFill>
                            <a:schemeClr val="tx1"/>
                          </a:solidFill>
                        </a:rPr>
                        <a:t>Equipartitioning</a:t>
                      </a:r>
                    </a:p>
                    <a:p>
                      <a:pPr marL="0" marR="0" lvl="0" indent="0" algn="ctr" defTabSz="457200" rtl="0" eaLnBrk="1" fontAlgn="base" latinLnBrk="0" hangingPunct="1">
                        <a:lnSpc>
                          <a:spcPct val="100000"/>
                        </a:lnSpc>
                        <a:spcBef>
                          <a:spcPct val="0"/>
                        </a:spcBef>
                        <a:spcAft>
                          <a:spcPct val="0"/>
                        </a:spcAft>
                        <a:buClrTx/>
                        <a:buSzTx/>
                        <a:buFontTx/>
                        <a:buNone/>
                        <a:tabLst/>
                      </a:pPr>
                      <a:r>
                        <a:rPr lang="en-US" sz="1100" dirty="0" smtClean="0">
                          <a:solidFill>
                            <a:schemeClr val="tx1"/>
                          </a:solidFill>
                        </a:rPr>
                        <a:t>Learning Trajectory Matrix</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(grades K-8)</a:t>
                      </a:r>
                    </a:p>
                    <a:p>
                      <a:pPr marL="0" marR="0" lvl="0" indent="0" algn="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Task Classes</a:t>
                      </a:r>
                    </a:p>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  Proficiency Levels</a:t>
                      </a:r>
                    </a:p>
                  </a:txBody>
                  <a:tcPr marL="69752" marR="69752" marT="17395" marB="17395"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hMerge="1">
                  <a:txBody>
                    <a:bodyPr/>
                    <a:lstStyle/>
                    <a:p>
                      <a:endParaRPr lang="en-US"/>
                    </a:p>
                  </a:txBody>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A</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B</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C</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D</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E</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F</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G</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H</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I</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J</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K</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L</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pPr>
                      <a:r>
                        <a:rPr kumimoji="0" lang="en-US" sz="9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M</a:t>
                      </a:r>
                      <a:endParaRPr kumimoji="0" lang="en-US" sz="9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marL="69752" marR="69752" marT="5798" marB="5798" anchor="ct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D0D8E8"/>
                    </a:solidFill>
                  </a:tcPr>
                </a:tc>
              </a:tr>
              <a:tr h="896157">
                <a:tc gridSpan="2"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endParaRPr>
                    </a:p>
                  </a:txBody>
                  <a:tcPr marT="27432" marB="27432" anchor="b"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vMerge="1">
                  <a:txBody>
                    <a:bodyPr/>
                    <a:lstStyle/>
                    <a:p>
                      <a:endParaRPr lang="en-US"/>
                    </a:p>
                  </a:txBody>
                  <a:tcPr/>
                </a:tc>
                <a:tc>
                  <a:txBody>
                    <a:bodyPr/>
                    <a:lstStyle/>
                    <a:p>
                      <a:pPr algn="ctr">
                        <a:spcBef>
                          <a:spcPts val="0"/>
                        </a:spcBef>
                        <a:spcAft>
                          <a:spcPts val="0"/>
                        </a:spcAft>
                      </a:pPr>
                      <a:r>
                        <a:rPr lang="en-US" sz="800" kern="1200" dirty="0" smtClean="0">
                          <a:solidFill>
                            <a:schemeClr val="dk1"/>
                          </a:solidFill>
                          <a:latin typeface="+mn-lt"/>
                          <a:ea typeface="+mn-ea"/>
                          <a:cs typeface="+mn-cs"/>
                        </a:rPr>
                        <a:t>Collections</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2-split (Rect/Circle)</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2</a:t>
                      </a:r>
                      <a:r>
                        <a:rPr lang="en-US" sz="800" i="0" kern="1200" baseline="30000" dirty="0" smtClean="0">
                          <a:solidFill>
                            <a:schemeClr val="dk1"/>
                          </a:solidFill>
                          <a:latin typeface="+mn-lt"/>
                          <a:ea typeface="+mn-ea"/>
                          <a:cs typeface="+mn-cs"/>
                        </a:rPr>
                        <a:t>n</a:t>
                      </a:r>
                      <a:r>
                        <a:rPr lang="en-US" sz="800" kern="1200" dirty="0" smtClean="0">
                          <a:solidFill>
                            <a:schemeClr val="dk1"/>
                          </a:solidFill>
                          <a:latin typeface="+mn-lt"/>
                          <a:ea typeface="+mn-ea"/>
                          <a:cs typeface="+mn-cs"/>
                        </a:rPr>
                        <a:t> split (Rect)</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2</a:t>
                      </a:r>
                      <a:r>
                        <a:rPr lang="en-US" sz="800" kern="1200" baseline="30000" dirty="0" smtClean="0">
                          <a:solidFill>
                            <a:schemeClr val="dk1"/>
                          </a:solidFill>
                          <a:latin typeface="+mn-lt"/>
                          <a:ea typeface="+mn-ea"/>
                          <a:cs typeface="+mn-cs"/>
                        </a:rPr>
                        <a:t>n</a:t>
                      </a:r>
                      <a:r>
                        <a:rPr lang="en-US" sz="800" kern="1200" dirty="0" smtClean="0">
                          <a:solidFill>
                            <a:schemeClr val="dk1"/>
                          </a:solidFill>
                          <a:latin typeface="+mn-lt"/>
                          <a:ea typeface="+mn-ea"/>
                          <a:cs typeface="+mn-cs"/>
                        </a:rPr>
                        <a:t> split (Circle)</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Even split (Rect)</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Odd split (Rect)</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Even split</a:t>
                      </a:r>
                      <a:r>
                        <a:rPr lang="en-US" sz="800" dirty="0" smtClean="0"/>
                        <a:t> </a:t>
                      </a:r>
                      <a:r>
                        <a:rPr lang="en-US" sz="800" kern="1200" dirty="0" smtClean="0">
                          <a:solidFill>
                            <a:schemeClr val="dk1"/>
                          </a:solidFill>
                          <a:latin typeface="+mn-lt"/>
                          <a:ea typeface="+mn-ea"/>
                          <a:cs typeface="+mn-cs"/>
                        </a:rPr>
                        <a:t>(Circle)</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kern="1200" dirty="0" smtClean="0">
                          <a:solidFill>
                            <a:schemeClr val="dk1"/>
                          </a:solidFill>
                          <a:latin typeface="+mn-lt"/>
                          <a:ea typeface="+mn-ea"/>
                          <a:cs typeface="+mn-cs"/>
                        </a:rPr>
                        <a:t>Odd split</a:t>
                      </a:r>
                      <a:r>
                        <a:rPr lang="en-US" sz="800" dirty="0" smtClean="0"/>
                        <a:t> </a:t>
                      </a:r>
                      <a:r>
                        <a:rPr lang="en-US" sz="800" kern="1200" dirty="0" smtClean="0">
                          <a:solidFill>
                            <a:schemeClr val="dk1"/>
                          </a:solidFill>
                          <a:latin typeface="+mn-lt"/>
                          <a:ea typeface="+mn-ea"/>
                          <a:cs typeface="+mn-cs"/>
                        </a:rPr>
                        <a:t>(Circle)</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Arbitrary integer split</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 + 1;  </a:t>
                      </a:r>
                      <a:r>
                        <a:rPr lang="en-US" sz="800" i="1" kern="1200" dirty="0" smtClean="0">
                          <a:solidFill>
                            <a:schemeClr val="dk1"/>
                          </a:solidFill>
                          <a:latin typeface="+mn-lt"/>
                          <a:ea typeface="+mn-ea"/>
                          <a:cs typeface="+mn-cs"/>
                        </a:rPr>
                        <a:t>p </a:t>
                      </a:r>
                      <a:r>
                        <a:rPr lang="en-US" sz="800" kern="1200" dirty="0" smtClean="0">
                          <a:solidFill>
                            <a:schemeClr val="dk1"/>
                          </a:solidFill>
                          <a:latin typeface="+mn-lt"/>
                          <a:ea typeface="+mn-ea"/>
                          <a:cs typeface="+mn-cs"/>
                        </a:rPr>
                        <a:t>=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-1</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is odd, and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 = 2</a:t>
                      </a:r>
                      <a:r>
                        <a:rPr lang="en-US" sz="800" i="1" kern="1200" baseline="30000" dirty="0" smtClean="0">
                          <a:solidFill>
                            <a:schemeClr val="dk1"/>
                          </a:solidFill>
                          <a:latin typeface="+mn-lt"/>
                          <a:ea typeface="+mn-ea"/>
                          <a:cs typeface="+mn-cs"/>
                        </a:rPr>
                        <a:t>i</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&gt;&gt;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 </a:t>
                      </a: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close to </a:t>
                      </a:r>
                      <a:r>
                        <a:rPr lang="en-US" sz="800" i="1" kern="1200" dirty="0" smtClean="0">
                          <a:solidFill>
                            <a:schemeClr val="dk1"/>
                          </a:solidFill>
                          <a:latin typeface="+mn-lt"/>
                          <a:ea typeface="+mn-ea"/>
                          <a:cs typeface="+mn-cs"/>
                        </a:rPr>
                        <a:t>n</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gn="ctr">
                        <a:spcBef>
                          <a:spcPts val="0"/>
                        </a:spcBef>
                        <a:spcAft>
                          <a:spcPts val="0"/>
                        </a:spcAft>
                      </a:pPr>
                      <a:r>
                        <a:rPr lang="en-US" sz="800" kern="1200" dirty="0" smtClean="0">
                          <a:solidFill>
                            <a:schemeClr val="dk1"/>
                          </a:solidFill>
                          <a:latin typeface="+mn-lt"/>
                          <a:ea typeface="+mn-ea"/>
                          <a:cs typeface="+mn-cs"/>
                        </a:rPr>
                        <a:t>all </a:t>
                      </a:r>
                      <a:r>
                        <a:rPr lang="en-US" sz="800" i="1" kern="1200" dirty="0" smtClean="0">
                          <a:solidFill>
                            <a:schemeClr val="dk1"/>
                          </a:solidFill>
                          <a:latin typeface="+mn-lt"/>
                          <a:ea typeface="+mn-ea"/>
                          <a:cs typeface="+mn-cs"/>
                        </a:rPr>
                        <a:t>p</a:t>
                      </a:r>
                      <a:r>
                        <a:rPr lang="en-US" sz="800" kern="1200" dirty="0" smtClean="0">
                          <a:solidFill>
                            <a:schemeClr val="dk1"/>
                          </a:solidFill>
                          <a:latin typeface="+mn-lt"/>
                          <a:ea typeface="+mn-ea"/>
                          <a:cs typeface="+mn-cs"/>
                        </a:rPr>
                        <a:t>, all </a:t>
                      </a:r>
                      <a:r>
                        <a:rPr lang="en-US" sz="800" i="1" kern="1200" dirty="0" smtClean="0">
                          <a:solidFill>
                            <a:schemeClr val="dk1"/>
                          </a:solidFill>
                          <a:latin typeface="+mn-lt"/>
                          <a:ea typeface="+mn-ea"/>
                          <a:cs typeface="+mn-cs"/>
                        </a:rPr>
                        <a:t>n</a:t>
                      </a:r>
                      <a:r>
                        <a:rPr lang="en-US" sz="800" kern="1200" dirty="0" smtClean="0">
                          <a:solidFill>
                            <a:schemeClr val="dk1"/>
                          </a:solidFill>
                          <a:latin typeface="+mn-lt"/>
                          <a:ea typeface="+mn-ea"/>
                          <a:cs typeface="+mn-cs"/>
                        </a:rPr>
                        <a:t> (integers)</a:t>
                      </a:r>
                      <a:r>
                        <a:rPr lang="en-US" sz="800" dirty="0" smtClean="0"/>
                        <a:t> </a:t>
                      </a:r>
                      <a:endParaRPr lang="en-US" sz="800" dirty="0"/>
                    </a:p>
                  </a:txBody>
                  <a:tcPr marL="69752" marR="69752" marT="5798" marB="5798" vert="vert27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16</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Generalize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among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b</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b</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15</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Distributive property,</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multiple wholes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14</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Direct-, Inverse- and Co-variation</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13</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defRPr/>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Compositions</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of splits, mult. wholes</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12</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Equipartition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multiple wholes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11</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Assert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Continuity principle</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10</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defRPr/>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Transitivity </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arguments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9</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Redistribution of shares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quantitative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8</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Factor-based changes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quantitative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7</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Compositions</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of  splits;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factor-pairs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6</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Qualitative compensation</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5</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Re-assemble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a:t>
                      </a: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n</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times as much</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4</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Name</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a share w.r.t. the referent unit</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3</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Justify</a:t>
                      </a: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 the results of equipartitioning</a:t>
                      </a:r>
                      <a:endPar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2</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Equipartition single wholes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08744">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1</a:t>
                      </a:r>
                    </a:p>
                  </a:txBody>
                  <a:tcPr marL="69752" marR="69752" marT="5798" marB="5798" anchor="ctr" anchorCtr="1"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106" charset="0"/>
                          <a:ea typeface="ＭＳ Ｐゴシック" pitchFamily="-106" charset="-128"/>
                          <a:cs typeface="ＭＳ Ｐゴシック" pitchFamily="-106" charset="-128"/>
                        </a:rPr>
                        <a:t>Equipartition Collections</a:t>
                      </a:r>
                    </a:p>
                  </a:txBody>
                  <a:tcPr marL="69752" marR="69752" marT="5798" marB="5798"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pitchFamily="-106" charset="0"/>
                        <a:ea typeface="ＭＳ Ｐゴシック" pitchFamily="-106" charset="-128"/>
                        <a:cs typeface="ＭＳ Ｐゴシック" pitchFamily="-106" charset="-128"/>
                      </a:endParaRPr>
                    </a:p>
                  </a:txBody>
                  <a:tcPr marL="69752" marR="69752" marT="17395" marB="17395"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r>
            </a:tbl>
          </a:graphicData>
        </a:graphic>
      </p:graphicFrame>
      <p:cxnSp>
        <p:nvCxnSpPr>
          <p:cNvPr id="8" name="Straight Connector 7"/>
          <p:cNvCxnSpPr/>
          <p:nvPr/>
        </p:nvCxnSpPr>
        <p:spPr>
          <a:xfrm rot="10800000">
            <a:off x="3043233" y="1888996"/>
            <a:ext cx="459948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0034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txBox="1">
            <a:spLocks noChangeArrowheads="1"/>
          </p:cNvSpPr>
          <p:nvPr/>
        </p:nvSpPr>
        <p:spPr>
          <a:xfrm>
            <a:off x="5694304" y="1515656"/>
            <a:ext cx="3591371" cy="1251445"/>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dirty="0" smtClean="0">
                <a:latin typeface="Perpetua Titling MT" charset="0"/>
                <a:ea typeface="ＭＳ Ｐゴシック" charset="0"/>
                <a:cs typeface="ＭＳ Ｐゴシック" charset="0"/>
              </a:rPr>
              <a:t>DELTA Methodology</a:t>
            </a:r>
            <a:endParaRPr lang="en-US" sz="3200" dirty="0">
              <a:latin typeface="Perpetua Titling MT" charset="0"/>
              <a:ea typeface="ＭＳ Ｐゴシック" charset="0"/>
              <a:cs typeface="ＭＳ Ｐゴシック" charset="0"/>
            </a:endParaRPr>
          </a:p>
        </p:txBody>
      </p:sp>
      <p:graphicFrame>
        <p:nvGraphicFramePr>
          <p:cNvPr id="8" name="Object 2"/>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7422255"/>
              </p:ext>
            </p:extLst>
          </p:nvPr>
        </p:nvGraphicFramePr>
        <p:xfrm>
          <a:off x="149084" y="515784"/>
          <a:ext cx="5545220" cy="6286986"/>
        </p:xfrm>
        <a:graphic>
          <a:graphicData uri="http://schemas.openxmlformats.org/presentationml/2006/ole">
            <p:oleObj spid="_x0000_s3084" name="Document" r:id="rId3" imgW="16461498" imgH="18633501" progId="Word.Document.12">
              <p:link updateAutomatic="1"/>
            </p:oleObj>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3572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05846" y="1142999"/>
            <a:ext cx="2926743" cy="2721239"/>
          </a:xfrm>
        </p:spPr>
        <p:txBody>
          <a:bodyPr>
            <a:normAutofit/>
          </a:bodyPr>
          <a:lstStyle/>
          <a:p>
            <a:r>
              <a:rPr lang="en-US" sz="3200" dirty="0" smtClean="0">
                <a:latin typeface="Perpetua Titling MT"/>
                <a:cs typeface="Perpetua Titling MT"/>
              </a:rPr>
              <a:t>Data from Trajectory IRT analysis</a:t>
            </a:r>
            <a:endParaRPr lang="en-US" sz="3200" dirty="0">
              <a:latin typeface="Perpetua Titling MT"/>
              <a:cs typeface="Perpetua Titling MT"/>
            </a:endParaRPr>
          </a:p>
        </p:txBody>
      </p:sp>
      <p:graphicFrame>
        <p:nvGraphicFramePr>
          <p:cNvPr id="4" name="Object 3"/>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9358286"/>
              </p:ext>
            </p:extLst>
          </p:nvPr>
        </p:nvGraphicFramePr>
        <p:xfrm>
          <a:off x="133957" y="546100"/>
          <a:ext cx="5626100" cy="6311900"/>
        </p:xfrm>
        <a:graphic>
          <a:graphicData uri="http://schemas.openxmlformats.org/presentationml/2006/ole">
            <p:oleObj spid="_x0000_s5131" name="Document" r:id="rId3" imgW="5626100" imgH="6311900" progId="Word.Document.12">
              <p:link updateAutomatic="1"/>
            </p:oleObj>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5049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LPP-Sync Design</a:t>
            </a:r>
            <a:endParaRPr lang="en-US" dirty="0"/>
          </a:p>
        </p:txBody>
      </p:sp>
      <p:sp>
        <p:nvSpPr>
          <p:cNvPr id="4" name="Rectangle 2"/>
          <p:cNvSpPr txBox="1">
            <a:spLocks noChangeArrowheads="1"/>
          </p:cNvSpPr>
          <p:nvPr/>
        </p:nvSpPr>
        <p:spPr>
          <a:xfrm>
            <a:off x="268288" y="63500"/>
            <a:ext cx="8751887" cy="12827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smtClean="0">
                <a:effectLst>
                  <a:outerShdw blurRad="38100" dist="38100" dir="2700000" algn="tl">
                    <a:srgbClr val="000000"/>
                  </a:outerShdw>
                </a:effectLst>
                <a:latin typeface="Trebuchet MS" charset="0"/>
                <a:ea typeface="ＭＳ Ｐゴシック" charset="0"/>
                <a:cs typeface="ＭＳ Ｐゴシック" charset="0"/>
              </a:rPr>
              <a:t>Prototyping </a:t>
            </a:r>
            <a:br>
              <a:rPr lang="en-US" sz="3600" smtClean="0">
                <a:effectLst>
                  <a:outerShdw blurRad="38100" dist="38100" dir="2700000" algn="tl">
                    <a:srgbClr val="000000"/>
                  </a:outerShdw>
                </a:effectLst>
                <a:latin typeface="Trebuchet MS" charset="0"/>
                <a:ea typeface="ＭＳ Ｐゴシック" charset="0"/>
                <a:cs typeface="ＭＳ Ｐゴシック" charset="0"/>
              </a:rPr>
            </a:br>
            <a:r>
              <a:rPr lang="en-US" sz="3600" smtClean="0">
                <a:effectLst>
                  <a:outerShdw blurRad="38100" dist="38100" dir="2700000" algn="tl">
                    <a:srgbClr val="000000"/>
                  </a:outerShdw>
                </a:effectLst>
                <a:latin typeface="Trebuchet MS" charset="0"/>
                <a:ea typeface="ＭＳ Ｐゴシック" charset="0"/>
                <a:cs typeface="ＭＳ Ｐゴシック" charset="0"/>
              </a:rPr>
              <a:t>a Diagnostic Assessment System</a:t>
            </a:r>
            <a:endParaRPr lang="en-US" sz="3600">
              <a:effectLst>
                <a:outerShdw blurRad="38100" dist="38100" dir="2700000" algn="tl">
                  <a:srgbClr val="000000"/>
                </a:outerShdw>
              </a:effectLst>
              <a:latin typeface="Trebuchet MS" charset="0"/>
              <a:ea typeface="ＭＳ Ｐゴシック" charset="0"/>
              <a:cs typeface="ＭＳ Ｐゴシック" charset="0"/>
            </a:endParaRPr>
          </a:p>
        </p:txBody>
      </p:sp>
      <p:pic>
        <p:nvPicPr>
          <p:cNvPr id="5" name="Picture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8288" y="2332038"/>
            <a:ext cx="8751887" cy="3810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4171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LPP-Sync Design of Diagnostic System</a:t>
            </a:r>
            <a:endParaRPr lang="en-US" dirty="0"/>
          </a:p>
        </p:txBody>
      </p:sp>
      <p:pic>
        <p:nvPicPr>
          <p:cNvPr id="5"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5250" y="2217738"/>
            <a:ext cx="8937625" cy="32131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5405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3359150" y="1504950"/>
            <a:ext cx="4648200" cy="2533650"/>
          </a:xfrm>
          <a:prstGeom prst="rect">
            <a:avLst/>
          </a:prstGeom>
          <a:noFill/>
          <a:ln w="25400">
            <a:solidFill>
              <a:schemeClr val="accent2"/>
            </a:solidFill>
          </a:ln>
          <a:effectLst>
            <a:outerShdw blurRad="50800" dist="38100" dir="2700000" sx="102000" sy="102000" algn="tl" rotWithShape="0">
              <a:srgbClr val="000000">
                <a:alpha val="51000"/>
              </a:srgbClr>
            </a:outerShdw>
          </a:effectLst>
          <a:extLst/>
        </p:spPr>
      </p:pic>
      <p:pic>
        <p:nvPicPr>
          <p:cNvPr id="5" name="Picture 5"/>
          <p:cNvPicPr>
            <a:picLocks noChangeAspect="1" noChangeArrowheads="1"/>
          </p:cNvPicPr>
          <p:nvPr/>
        </p:nvPicPr>
        <p:blipFill>
          <a:blip r:embed="rId3"/>
          <a:srcRect/>
          <a:stretch>
            <a:fillRect/>
          </a:stretch>
        </p:blipFill>
        <p:spPr bwMode="auto">
          <a:xfrm>
            <a:off x="3048000" y="4267200"/>
            <a:ext cx="5340350" cy="2406650"/>
          </a:xfrm>
          <a:prstGeom prst="rect">
            <a:avLst/>
          </a:prstGeom>
          <a:noFill/>
          <a:ln w="25400">
            <a:solidFill>
              <a:schemeClr val="accent2"/>
            </a:solidFill>
          </a:ln>
          <a:effectLst>
            <a:outerShdw blurRad="50800" dist="38100" dir="2700000" sx="102000" sy="102000" algn="tl" rotWithShape="0">
              <a:srgbClr val="000000">
                <a:alpha val="51000"/>
              </a:srgbClr>
            </a:outerShdw>
          </a:effectLst>
          <a:extLst/>
        </p:spPr>
      </p:pic>
      <p:sp>
        <p:nvSpPr>
          <p:cNvPr id="6" name="Rectangle 2"/>
          <p:cNvSpPr txBox="1">
            <a:spLocks noChangeArrowheads="1"/>
          </p:cNvSpPr>
          <p:nvPr/>
        </p:nvSpPr>
        <p:spPr>
          <a:xfrm>
            <a:off x="533400" y="411912"/>
            <a:ext cx="8077200" cy="12954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dirty="0" smtClean="0">
                <a:ea typeface="ＭＳ Ｐゴシック" charset="0"/>
                <a:cs typeface="Cambria" charset="0"/>
              </a:rPr>
              <a:t>Applets for Diagnostics and Activities: Packet 1</a:t>
            </a:r>
            <a:endParaRPr lang="en-US" sz="3600" dirty="0">
              <a:ea typeface="ＭＳ Ｐゴシック" charset="0"/>
              <a:cs typeface="Cambria" charset="0"/>
            </a:endParaRPr>
          </a:p>
        </p:txBody>
      </p:sp>
      <p:sp>
        <p:nvSpPr>
          <p:cNvPr id="7" name="TextBox 5"/>
          <p:cNvSpPr txBox="1">
            <a:spLocks noChangeArrowheads="1"/>
          </p:cNvSpPr>
          <p:nvPr/>
        </p:nvSpPr>
        <p:spPr bwMode="auto">
          <a:xfrm>
            <a:off x="111125" y="1665138"/>
            <a:ext cx="2936875" cy="8302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Equipartitioning Learning Trajectory</a:t>
            </a:r>
          </a:p>
        </p:txBody>
      </p:sp>
      <p:sp>
        <p:nvSpPr>
          <p:cNvPr id="8" name="TextBox 6"/>
          <p:cNvSpPr txBox="1">
            <a:spLocks noChangeArrowheads="1"/>
          </p:cNvSpPr>
          <p:nvPr/>
        </p:nvSpPr>
        <p:spPr bwMode="auto">
          <a:xfrm>
            <a:off x="381000" y="2842524"/>
            <a:ext cx="2590800" cy="1631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Proficiency levels:</a:t>
            </a:r>
          </a:p>
          <a:p>
            <a:pPr eaLnBrk="1" hangingPunct="1"/>
            <a:r>
              <a:rPr lang="en-US" sz="2000" dirty="0"/>
              <a:t>1 (Collections)</a:t>
            </a:r>
          </a:p>
          <a:p>
            <a:pPr eaLnBrk="1" hangingPunct="1"/>
            <a:r>
              <a:rPr lang="en-US" sz="2000" dirty="0"/>
              <a:t>3 (Justification)</a:t>
            </a:r>
          </a:p>
          <a:p>
            <a:pPr eaLnBrk="1" hangingPunct="1"/>
            <a:r>
              <a:rPr lang="en-US" sz="2000" dirty="0"/>
              <a:t>4 (Naming)</a:t>
            </a:r>
          </a:p>
          <a:p>
            <a:pPr eaLnBrk="1" hangingPunct="1"/>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01557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1335"/>
            <a:ext cx="8229600" cy="1066800"/>
          </a:xfrm>
        </p:spPr>
        <p:txBody>
          <a:bodyPr/>
          <a:lstStyle/>
          <a:p>
            <a:r>
              <a:rPr lang="en-US" dirty="0" smtClean="0"/>
              <a:t>Major DELTA Design Decisions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Identifying and focusing on equipartitioning</a:t>
            </a:r>
          </a:p>
          <a:p>
            <a:r>
              <a:rPr lang="en-US" dirty="0" smtClean="0"/>
              <a:t>Creating a matrix separating proficiency levels from task classes to represent the LT</a:t>
            </a:r>
          </a:p>
          <a:p>
            <a:r>
              <a:rPr lang="en-US" dirty="0" smtClean="0"/>
              <a:t>Building a database tool for items, outcomes spaces, rubrics, and videos</a:t>
            </a:r>
          </a:p>
          <a:p>
            <a:r>
              <a:rPr lang="en-US" dirty="0" smtClean="0"/>
              <a:t>Recognizing multiple validation sources for items and the LT</a:t>
            </a:r>
          </a:p>
          <a:p>
            <a:r>
              <a:rPr lang="en-US" dirty="0" smtClean="0"/>
              <a:t>Balancing resources for preparing the ground (CCSS) and the scientific work</a:t>
            </a:r>
          </a:p>
          <a:p>
            <a:r>
              <a:rPr lang="en-US" dirty="0" smtClean="0"/>
              <a:t>Deciding how often to refine a trajectory</a:t>
            </a:r>
          </a:p>
          <a:p>
            <a:r>
              <a:rPr lang="en-US" dirty="0" smtClean="0"/>
              <a:t>Designing the diagnostic system to support interactive classroom practices and scientific reports</a:t>
            </a:r>
          </a:p>
          <a:p>
            <a:endParaRPr lang="en-US" dirty="0" smtClean="0"/>
          </a:p>
          <a:p>
            <a:endParaRPr lang="en-US" dirty="0" smtClean="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9260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of the Contingent Pedagogies Project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Providing technologies and pedagogical patterns to help teachers:</a:t>
            </a:r>
          </a:p>
          <a:p>
            <a:pPr lvl="1"/>
            <a:r>
              <a:rPr lang="en-US" dirty="0" smtClean="0"/>
              <a:t>Find out what students know at the beginning and end of each IES investigation </a:t>
            </a:r>
          </a:p>
          <a:p>
            <a:pPr lvl="1"/>
            <a:r>
              <a:rPr lang="en-US" dirty="0" smtClean="0"/>
              <a:t>Make sense of student thinking</a:t>
            </a:r>
          </a:p>
          <a:p>
            <a:pPr lvl="1"/>
            <a:r>
              <a:rPr lang="en-US" dirty="0" smtClean="0"/>
              <a:t>Decide what to do next, if students need additional review or still have problematic conceptions of the content</a:t>
            </a:r>
          </a:p>
          <a:p>
            <a:pPr lvl="1"/>
            <a:r>
              <a:rPr lang="en-US" dirty="0" smtClean="0"/>
              <a:t>Introduce strategies that focus on the goals of the </a:t>
            </a:r>
            <a:r>
              <a:rPr lang="en-US" i="1" dirty="0" smtClean="0"/>
              <a:t>Investigating Earth Systems (IES) </a:t>
            </a:r>
            <a:r>
              <a:rPr lang="en-US" dirty="0" smtClean="0"/>
              <a:t>curriculum but that are different from </a:t>
            </a:r>
            <a:r>
              <a:rPr lang="en-US" i="1" dirty="0" smtClean="0"/>
              <a:t>IES,</a:t>
            </a:r>
            <a:r>
              <a:rPr lang="en-US" dirty="0" smtClean="0"/>
              <a:t> in case the curriculum does not provide enough support for student learning</a:t>
            </a:r>
          </a:p>
          <a:p>
            <a:pPr lvl="1"/>
            <a:endParaRPr lang="en-US" dirty="0" smtClean="0"/>
          </a:p>
          <a:p>
            <a:r>
              <a:rPr lang="en-US" dirty="0" smtClean="0"/>
              <a:t>So that students master the knowledge and skills taught in the </a:t>
            </a:r>
            <a:r>
              <a:rPr lang="en-US" i="1" dirty="0" smtClean="0"/>
              <a:t>IES</a:t>
            </a:r>
            <a:r>
              <a:rPr lang="en-US" dirty="0" smtClean="0"/>
              <a:t> curriculum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363"/>
            <a:ext cx="8229600" cy="1066800"/>
          </a:xfrm>
        </p:spPr>
        <p:txBody>
          <a:bodyPr>
            <a:normAutofit/>
          </a:bodyPr>
          <a:lstStyle/>
          <a:p>
            <a:r>
              <a:rPr lang="en-US" sz="3600" dirty="0" smtClean="0">
                <a:latin typeface="Perpetua Titling MT"/>
                <a:cs typeface="Perpetua Titling MT"/>
              </a:rPr>
              <a:t>Our Challenge</a:t>
            </a:r>
            <a:endParaRPr lang="en-US" sz="3600" dirty="0">
              <a:latin typeface="Perpetua Titling MT"/>
              <a:cs typeface="Perpetua Titling MT"/>
            </a:endParaRPr>
          </a:p>
        </p:txBody>
      </p:sp>
      <p:sp>
        <p:nvSpPr>
          <p:cNvPr id="4" name="TextBox 3"/>
          <p:cNvSpPr txBox="1"/>
          <p:nvPr/>
        </p:nvSpPr>
        <p:spPr>
          <a:xfrm>
            <a:off x="796889" y="1618774"/>
            <a:ext cx="7533099" cy="3816430"/>
          </a:xfrm>
          <a:prstGeom prst="rect">
            <a:avLst/>
          </a:prstGeom>
          <a:noFill/>
        </p:spPr>
        <p:txBody>
          <a:bodyPr wrap="square" rtlCol="0">
            <a:spAutoFit/>
          </a:bodyPr>
          <a:lstStyle/>
          <a:p>
            <a:r>
              <a:rPr lang="en-US" sz="2800" dirty="0"/>
              <a:t>Designing diagnostic assessments presents a complex problem of bringing together teams of researchers who combine knowledge of student thinking, assessment, measurement and classroom </a:t>
            </a:r>
            <a:r>
              <a:rPr lang="en-US" sz="2800" dirty="0" smtClean="0"/>
              <a:t>practice, </a:t>
            </a:r>
            <a:r>
              <a:rPr lang="en-US" sz="2800" dirty="0"/>
              <a:t>and </a:t>
            </a:r>
            <a:r>
              <a:rPr lang="en-US" sz="2800" dirty="0" smtClean="0"/>
              <a:t>who are </a:t>
            </a:r>
            <a:r>
              <a:rPr lang="en-US" sz="2800" dirty="0"/>
              <a:t>committed to providing better support </a:t>
            </a:r>
            <a:r>
              <a:rPr lang="en-US" sz="2800"/>
              <a:t>for </a:t>
            </a:r>
            <a:r>
              <a:rPr lang="en-US" sz="2800" smtClean="0"/>
              <a:t>teachers </a:t>
            </a:r>
            <a:r>
              <a:rPr lang="en-US" sz="2800" dirty="0"/>
              <a:t>as they engage in instructional guidance</a:t>
            </a:r>
            <a:r>
              <a:rPr lang="en-US" dirty="0"/>
              <a: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658"/>
            <a:ext cx="8229600" cy="1066800"/>
          </a:xfrm>
        </p:spPr>
        <p:txBody>
          <a:bodyPr/>
          <a:lstStyle/>
          <a:p>
            <a:r>
              <a:rPr lang="en-US" dirty="0" smtClean="0"/>
              <a:t>Project Partners</a:t>
            </a:r>
            <a:endParaRPr lang="en-US" dirty="0"/>
          </a:p>
        </p:txBody>
      </p:sp>
      <p:pic>
        <p:nvPicPr>
          <p:cNvPr id="5" name="Picture 4" descr="agi55.gif"/>
          <p:cNvPicPr>
            <a:picLocks noChangeAspect="1"/>
          </p:cNvPicPr>
          <p:nvPr/>
        </p:nvPicPr>
        <p:blipFill>
          <a:blip r:embed="rId2"/>
          <a:stretch>
            <a:fillRect/>
          </a:stretch>
        </p:blipFill>
        <p:spPr>
          <a:xfrm>
            <a:off x="2743200" y="3335528"/>
            <a:ext cx="1295400" cy="1312672"/>
          </a:xfrm>
          <a:prstGeom prst="rect">
            <a:avLst/>
          </a:prstGeom>
        </p:spPr>
      </p:pic>
      <p:pic>
        <p:nvPicPr>
          <p:cNvPr id="6" name="Picture 3" descr="ctl_logo.jpg"/>
          <p:cNvPicPr>
            <a:picLocks noChangeAspect="1"/>
          </p:cNvPicPr>
          <p:nvPr/>
        </p:nvPicPr>
        <p:blipFill>
          <a:blip r:embed="rId3"/>
          <a:srcRect/>
          <a:stretch>
            <a:fillRect/>
          </a:stretch>
        </p:blipFill>
        <p:spPr bwMode="auto">
          <a:xfrm>
            <a:off x="447675" y="3276600"/>
            <a:ext cx="1914525" cy="1295400"/>
          </a:xfrm>
          <a:prstGeom prst="rect">
            <a:avLst/>
          </a:prstGeom>
          <a:noFill/>
          <a:ln w="9525">
            <a:noFill/>
            <a:miter lim="800000"/>
            <a:headEnd/>
            <a:tailEnd/>
          </a:ln>
        </p:spPr>
      </p:pic>
      <p:pic>
        <p:nvPicPr>
          <p:cNvPr id="7" name="Picture 4" descr="fi-logo.gif"/>
          <p:cNvPicPr>
            <a:picLocks noChangeAspect="1"/>
          </p:cNvPicPr>
          <p:nvPr/>
        </p:nvPicPr>
        <p:blipFill>
          <a:blip r:embed="rId4"/>
          <a:srcRect/>
          <a:stretch>
            <a:fillRect/>
          </a:stretch>
        </p:blipFill>
        <p:spPr bwMode="auto">
          <a:xfrm>
            <a:off x="4495800" y="3553358"/>
            <a:ext cx="2489200" cy="866242"/>
          </a:xfrm>
          <a:prstGeom prst="rect">
            <a:avLst/>
          </a:prstGeom>
          <a:noFill/>
          <a:ln w="9525">
            <a:noFill/>
            <a:miter lim="800000"/>
            <a:headEnd/>
            <a:tailEnd/>
          </a:ln>
        </p:spPr>
      </p:pic>
      <p:pic>
        <p:nvPicPr>
          <p:cNvPr id="8" name="Picture 7" descr="DPS_Seal_Color.jpg"/>
          <p:cNvPicPr>
            <a:picLocks noChangeAspect="1"/>
          </p:cNvPicPr>
          <p:nvPr/>
        </p:nvPicPr>
        <p:blipFill>
          <a:blip r:embed="rId5"/>
          <a:stretch>
            <a:fillRect/>
          </a:stretch>
        </p:blipFill>
        <p:spPr>
          <a:xfrm>
            <a:off x="7315200" y="3352800"/>
            <a:ext cx="1336547" cy="13293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360"/>
            <a:ext cx="8229600" cy="1066800"/>
          </a:xfrm>
        </p:spPr>
        <p:txBody>
          <a:bodyPr>
            <a:normAutofit fontScale="90000"/>
          </a:bodyPr>
          <a:lstStyle/>
          <a:p>
            <a:r>
              <a:rPr lang="en-US" dirty="0" smtClean="0"/>
              <a:t>Three Supports for Formative Assessment</a:t>
            </a:r>
            <a:endParaRPr lang="en-US" dirty="0"/>
          </a:p>
        </p:txBody>
      </p:sp>
      <p:sp>
        <p:nvSpPr>
          <p:cNvPr id="3" name="Content Placeholder 2"/>
          <p:cNvSpPr>
            <a:spLocks noGrp="1"/>
          </p:cNvSpPr>
          <p:nvPr>
            <p:ph idx="1"/>
          </p:nvPr>
        </p:nvSpPr>
        <p:spPr/>
        <p:txBody>
          <a:bodyPr/>
          <a:lstStyle/>
          <a:p>
            <a:r>
              <a:rPr lang="en-US" dirty="0" smtClean="0"/>
              <a:t>Align assessments to standards, curriculum, and facets of student thinking</a:t>
            </a:r>
          </a:p>
          <a:p>
            <a:r>
              <a:rPr lang="en-US" dirty="0" smtClean="0"/>
              <a:t>Provide </a:t>
            </a:r>
            <a:r>
              <a:rPr lang="en-US" i="1" dirty="0" smtClean="0"/>
              <a:t>pedagogical patterns</a:t>
            </a:r>
            <a:r>
              <a:rPr lang="en-US" dirty="0" smtClean="0"/>
              <a:t> that help teachers and students together enact all the steps critical for effective formative assessment using clicker technologies</a:t>
            </a:r>
          </a:p>
          <a:p>
            <a:r>
              <a:rPr lang="en-US" dirty="0" smtClean="0"/>
              <a:t>Provide a suite of tools to address each of the typical challenges to assessment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74936"/>
            <a:ext cx="7772400" cy="1524000"/>
          </a:xfrm>
        </p:spPr>
        <p:txBody>
          <a:bodyPr>
            <a:normAutofit/>
          </a:bodyPr>
          <a:lstStyle/>
          <a:p>
            <a:pPr eaLnBrk="1" hangingPunct="1"/>
            <a:r>
              <a:rPr lang="en-US" sz="4000" dirty="0" smtClean="0"/>
              <a:t>What are FACETS?</a:t>
            </a:r>
            <a:endParaRPr lang="en-US" sz="4000" dirty="0"/>
          </a:p>
        </p:txBody>
      </p:sp>
      <p:sp>
        <p:nvSpPr>
          <p:cNvPr id="20483" name="Rectangle 3"/>
          <p:cNvSpPr>
            <a:spLocks noGrp="1" noChangeArrowheads="1"/>
          </p:cNvSpPr>
          <p:nvPr>
            <p:ph type="body" idx="1"/>
          </p:nvPr>
        </p:nvSpPr>
        <p:spPr>
          <a:xfrm>
            <a:off x="685800" y="1905000"/>
            <a:ext cx="7772400" cy="4953000"/>
          </a:xfrm>
        </p:spPr>
        <p:txBody>
          <a:bodyPr/>
          <a:lstStyle/>
          <a:p>
            <a:pPr eaLnBrk="1" hangingPunct="1">
              <a:lnSpc>
                <a:spcPct val="90000"/>
              </a:lnSpc>
            </a:pPr>
            <a:r>
              <a:rPr lang="en-US" sz="2000" dirty="0" smtClean="0">
                <a:latin typeface="+mj-lt"/>
              </a:rPr>
              <a:t>Facets describe ways of student thinking about Earth science.</a:t>
            </a:r>
          </a:p>
          <a:p>
            <a:pPr eaLnBrk="1" hangingPunct="1">
              <a:lnSpc>
                <a:spcPct val="90000"/>
              </a:lnSpc>
            </a:pPr>
            <a:r>
              <a:rPr lang="en-US" sz="2000" dirty="0" smtClean="0">
                <a:latin typeface="+mj-lt"/>
              </a:rPr>
              <a:t>Facets are grouped into clusters that focus </a:t>
            </a:r>
            <a:r>
              <a:rPr lang="en-US" sz="2000" dirty="0">
                <a:latin typeface="+mj-lt"/>
              </a:rPr>
              <a:t>on big ideas and important </a:t>
            </a:r>
            <a:r>
              <a:rPr lang="en-US" sz="2000" dirty="0" smtClean="0">
                <a:latin typeface="+mj-lt"/>
              </a:rPr>
              <a:t>phenomena:</a:t>
            </a:r>
          </a:p>
          <a:p>
            <a:pPr lvl="1" eaLnBrk="1" hangingPunct="1">
              <a:lnSpc>
                <a:spcPct val="90000"/>
              </a:lnSpc>
            </a:pPr>
            <a:r>
              <a:rPr lang="en-US" sz="1800" dirty="0" smtClean="0"/>
              <a:t>Weathering</a:t>
            </a:r>
          </a:p>
          <a:p>
            <a:pPr lvl="1" eaLnBrk="1" hangingPunct="1">
              <a:lnSpc>
                <a:spcPct val="90000"/>
              </a:lnSpc>
            </a:pPr>
            <a:r>
              <a:rPr lang="en-US" sz="1800" dirty="0" smtClean="0"/>
              <a:t>Erosion and Deposition</a:t>
            </a:r>
          </a:p>
          <a:p>
            <a:pPr lvl="1" eaLnBrk="1" hangingPunct="1">
              <a:lnSpc>
                <a:spcPct val="90000"/>
              </a:lnSpc>
            </a:pPr>
            <a:r>
              <a:rPr lang="en-US" sz="1800" dirty="0" smtClean="0"/>
              <a:t>Patterns with the Locations of Volcanoes, Mountains and Earthquakes </a:t>
            </a:r>
          </a:p>
          <a:p>
            <a:pPr lvl="1" eaLnBrk="1" hangingPunct="1">
              <a:lnSpc>
                <a:spcPct val="90000"/>
              </a:lnSpc>
            </a:pPr>
            <a:r>
              <a:rPr lang="en-US" sz="1800" dirty="0" smtClean="0"/>
              <a:t>Causes of Earthquakes, Volcanoes and Mountain-Building</a:t>
            </a:r>
          </a:p>
          <a:p>
            <a:pPr lvl="1" eaLnBrk="1" hangingPunct="1">
              <a:lnSpc>
                <a:spcPct val="90000"/>
              </a:lnSpc>
            </a:pPr>
            <a:r>
              <a:rPr lang="en-US" sz="1800" dirty="0" smtClean="0"/>
              <a:t>Why Plates Move</a:t>
            </a:r>
          </a:p>
          <a:p>
            <a:pPr lvl="1" eaLnBrk="1" hangingPunct="1">
              <a:lnSpc>
                <a:spcPct val="90000"/>
              </a:lnSpc>
            </a:pPr>
            <a:r>
              <a:rPr lang="en-US" sz="1800" dirty="0" smtClean="0"/>
              <a:t>How Plate Movement Affects the Shape of Continents and Species of Life on Continents</a:t>
            </a:r>
          </a:p>
          <a:p>
            <a:pPr eaLnBrk="1" hangingPunct="1">
              <a:lnSpc>
                <a:spcPct val="90000"/>
              </a:lnSpc>
            </a:pPr>
            <a:r>
              <a:rPr lang="en-US" sz="2000" u="sng" dirty="0" smtClean="0">
                <a:latin typeface="+mj-lt"/>
              </a:rPr>
              <a:t>Goal </a:t>
            </a:r>
            <a:r>
              <a:rPr lang="en-US" sz="2000" u="sng" dirty="0">
                <a:latin typeface="+mj-lt"/>
              </a:rPr>
              <a:t>facets </a:t>
            </a:r>
            <a:r>
              <a:rPr lang="en-US" sz="2000" dirty="0">
                <a:latin typeface="+mj-lt"/>
              </a:rPr>
              <a:t>focus on </a:t>
            </a:r>
            <a:r>
              <a:rPr lang="en-US" sz="2000" dirty="0" smtClean="0">
                <a:latin typeface="+mj-lt"/>
              </a:rPr>
              <a:t>learning goals.</a:t>
            </a:r>
            <a:endParaRPr lang="en-US" sz="2000" dirty="0">
              <a:latin typeface="+mj-lt"/>
            </a:endParaRPr>
          </a:p>
          <a:p>
            <a:pPr eaLnBrk="1" hangingPunct="1">
              <a:lnSpc>
                <a:spcPct val="90000"/>
              </a:lnSpc>
            </a:pPr>
            <a:r>
              <a:rPr lang="en-US" sz="2000" u="sng" dirty="0">
                <a:latin typeface="+mj-lt"/>
              </a:rPr>
              <a:t>Problematic facets </a:t>
            </a:r>
            <a:r>
              <a:rPr lang="en-US" sz="2000" dirty="0" smtClean="0">
                <a:latin typeface="+mj-lt"/>
              </a:rPr>
              <a:t>are partial or problematic ways that students commonly think about the science concepts.</a:t>
            </a:r>
            <a:endParaRPr lang="en-US" sz="2000"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392"/>
            <a:ext cx="8229600" cy="1066800"/>
          </a:xfrm>
        </p:spPr>
        <p:txBody>
          <a:bodyPr/>
          <a:lstStyle/>
          <a:p>
            <a:r>
              <a:rPr lang="en-US" dirty="0" smtClean="0"/>
              <a:t>Alignment</a:t>
            </a:r>
            <a:endParaRPr lang="en-US" dirty="0"/>
          </a:p>
        </p:txBody>
      </p:sp>
      <p:sp>
        <p:nvSpPr>
          <p:cNvPr id="4" name="Isosceles Triangle 3"/>
          <p:cNvSpPr/>
          <p:nvPr/>
        </p:nvSpPr>
        <p:spPr>
          <a:xfrm>
            <a:off x="1757181" y="2839604"/>
            <a:ext cx="5419213" cy="2462194"/>
          </a:xfrm>
          <a:prstGeom prst="triangle">
            <a:avLst>
              <a:gd name="adj" fmla="val 49184"/>
            </a:avLst>
          </a:prstGeom>
          <a:solidFill>
            <a:srgbClr val="D25023">
              <a:alpha val="55000"/>
            </a:srgbClr>
          </a:solidFill>
          <a:ln>
            <a:solidFill>
              <a:srgbClr val="D250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Eurostile"/>
              <a:cs typeface="Eurostile"/>
            </a:endParaRPr>
          </a:p>
        </p:txBody>
      </p:sp>
      <p:sp>
        <p:nvSpPr>
          <p:cNvPr id="5" name="TextBox 4"/>
          <p:cNvSpPr txBox="1"/>
          <p:nvPr/>
        </p:nvSpPr>
        <p:spPr>
          <a:xfrm>
            <a:off x="3130445" y="1695271"/>
            <a:ext cx="2657925" cy="1200329"/>
          </a:xfrm>
          <a:prstGeom prst="rect">
            <a:avLst/>
          </a:prstGeom>
          <a:noFill/>
        </p:spPr>
        <p:txBody>
          <a:bodyPr wrap="square" rtlCol="0">
            <a:spAutoFit/>
          </a:bodyPr>
          <a:lstStyle/>
          <a:p>
            <a:pPr algn="ctr"/>
            <a:r>
              <a:rPr lang="en-US" sz="1800" b="1" dirty="0" smtClean="0">
                <a:latin typeface="Eurostile"/>
                <a:cs typeface="Eurostile"/>
              </a:rPr>
              <a:t>Standards</a:t>
            </a:r>
          </a:p>
          <a:p>
            <a:pPr algn="ctr"/>
            <a:r>
              <a:rPr lang="en-US" sz="1800" dirty="0" smtClean="0">
                <a:latin typeface="Eurostile"/>
                <a:cs typeface="Eurostile"/>
              </a:rPr>
              <a:t>What do the state and district expect students to know and be able to do?</a:t>
            </a:r>
            <a:endParaRPr lang="en-US" sz="1800" dirty="0">
              <a:latin typeface="Eurostile"/>
              <a:cs typeface="Eurostile"/>
            </a:endParaRPr>
          </a:p>
        </p:txBody>
      </p:sp>
      <p:sp>
        <p:nvSpPr>
          <p:cNvPr id="6" name="TextBox 5"/>
          <p:cNvSpPr txBox="1"/>
          <p:nvPr/>
        </p:nvSpPr>
        <p:spPr>
          <a:xfrm>
            <a:off x="457200" y="5360870"/>
            <a:ext cx="2657925" cy="1477328"/>
          </a:xfrm>
          <a:prstGeom prst="rect">
            <a:avLst/>
          </a:prstGeom>
          <a:noFill/>
        </p:spPr>
        <p:txBody>
          <a:bodyPr wrap="square" rtlCol="0">
            <a:spAutoFit/>
          </a:bodyPr>
          <a:lstStyle/>
          <a:p>
            <a:pPr algn="ctr"/>
            <a:r>
              <a:rPr lang="en-US" sz="1800" b="1" dirty="0" smtClean="0">
                <a:latin typeface="Eurostile"/>
                <a:cs typeface="Eurostile"/>
              </a:rPr>
              <a:t>Curriculum</a:t>
            </a:r>
          </a:p>
          <a:p>
            <a:pPr algn="ctr"/>
            <a:r>
              <a:rPr lang="en-US" sz="1800" dirty="0" smtClean="0">
                <a:latin typeface="Eurostile"/>
                <a:cs typeface="Eurostile"/>
              </a:rPr>
              <a:t>What does the curriculum provide students the opportunity to learn?</a:t>
            </a:r>
            <a:endParaRPr lang="en-US" sz="1800" dirty="0">
              <a:latin typeface="Eurostile"/>
              <a:cs typeface="Eurostile"/>
            </a:endParaRPr>
          </a:p>
        </p:txBody>
      </p:sp>
      <p:sp>
        <p:nvSpPr>
          <p:cNvPr id="7" name="TextBox 6"/>
          <p:cNvSpPr txBox="1"/>
          <p:nvPr/>
        </p:nvSpPr>
        <p:spPr>
          <a:xfrm>
            <a:off x="5866934" y="5395126"/>
            <a:ext cx="2657925" cy="1200329"/>
          </a:xfrm>
          <a:prstGeom prst="rect">
            <a:avLst/>
          </a:prstGeom>
          <a:noFill/>
        </p:spPr>
        <p:txBody>
          <a:bodyPr wrap="square" rtlCol="0">
            <a:spAutoFit/>
          </a:bodyPr>
          <a:lstStyle/>
          <a:p>
            <a:pPr algn="ctr"/>
            <a:r>
              <a:rPr lang="en-US" sz="1800" b="1" dirty="0" smtClean="0">
                <a:latin typeface="Eurostile"/>
                <a:cs typeface="Eurostile"/>
              </a:rPr>
              <a:t>Facets</a:t>
            </a:r>
          </a:p>
          <a:p>
            <a:pPr algn="ctr"/>
            <a:r>
              <a:rPr lang="en-US" sz="1800" dirty="0" smtClean="0">
                <a:latin typeface="Eurostile"/>
                <a:cs typeface="Eurostile"/>
              </a:rPr>
              <a:t>How do students typically think about scientific phenomena?</a:t>
            </a:r>
            <a:endParaRPr lang="en-US" sz="1800" dirty="0">
              <a:latin typeface="Eurostile"/>
              <a:cs typeface="Eurostil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995"/>
            <a:ext cx="8229600" cy="1066800"/>
          </a:xfrm>
        </p:spPr>
        <p:txBody>
          <a:bodyPr/>
          <a:lstStyle/>
          <a:p>
            <a:r>
              <a:rPr lang="en-US" dirty="0" smtClean="0"/>
              <a:t>Alignment</a:t>
            </a:r>
            <a:endParaRPr lang="en-US" dirty="0"/>
          </a:p>
        </p:txBody>
      </p:sp>
      <p:sp>
        <p:nvSpPr>
          <p:cNvPr id="5" name="TextBox 4"/>
          <p:cNvSpPr txBox="1"/>
          <p:nvPr/>
        </p:nvSpPr>
        <p:spPr>
          <a:xfrm>
            <a:off x="3130445" y="1695271"/>
            <a:ext cx="2657925" cy="1200329"/>
          </a:xfrm>
          <a:prstGeom prst="rect">
            <a:avLst/>
          </a:prstGeom>
          <a:noFill/>
        </p:spPr>
        <p:txBody>
          <a:bodyPr wrap="square" rtlCol="0">
            <a:spAutoFit/>
          </a:bodyPr>
          <a:lstStyle/>
          <a:p>
            <a:pPr algn="ctr"/>
            <a:r>
              <a:rPr lang="en-US" sz="1800" b="1" dirty="0" smtClean="0">
                <a:latin typeface="Eurostile"/>
                <a:cs typeface="Eurostile"/>
              </a:rPr>
              <a:t>Standards</a:t>
            </a:r>
          </a:p>
          <a:p>
            <a:pPr algn="ctr"/>
            <a:r>
              <a:rPr lang="en-US" sz="1800" dirty="0" smtClean="0">
                <a:latin typeface="Eurostile"/>
                <a:cs typeface="Eurostile"/>
              </a:rPr>
              <a:t>What do the state and district expect students to know and be able to do?</a:t>
            </a:r>
            <a:endParaRPr lang="en-US" sz="1800" dirty="0">
              <a:latin typeface="Eurostile"/>
              <a:cs typeface="Eurostile"/>
            </a:endParaRPr>
          </a:p>
        </p:txBody>
      </p:sp>
      <p:sp>
        <p:nvSpPr>
          <p:cNvPr id="6" name="TextBox 5"/>
          <p:cNvSpPr txBox="1"/>
          <p:nvPr/>
        </p:nvSpPr>
        <p:spPr>
          <a:xfrm>
            <a:off x="457200" y="5360870"/>
            <a:ext cx="2657925" cy="1477328"/>
          </a:xfrm>
          <a:prstGeom prst="rect">
            <a:avLst/>
          </a:prstGeom>
          <a:noFill/>
        </p:spPr>
        <p:txBody>
          <a:bodyPr wrap="square" rtlCol="0">
            <a:spAutoFit/>
          </a:bodyPr>
          <a:lstStyle/>
          <a:p>
            <a:pPr algn="ctr"/>
            <a:r>
              <a:rPr lang="en-US" sz="1800" b="1" dirty="0" smtClean="0">
                <a:latin typeface="Eurostile"/>
                <a:cs typeface="Eurostile"/>
              </a:rPr>
              <a:t>Curriculum</a:t>
            </a:r>
          </a:p>
          <a:p>
            <a:pPr algn="ctr"/>
            <a:r>
              <a:rPr lang="en-US" sz="1800" dirty="0" smtClean="0">
                <a:latin typeface="Eurostile"/>
                <a:cs typeface="Eurostile"/>
              </a:rPr>
              <a:t>What does the curriculum provide students the opportunity to learn?</a:t>
            </a:r>
            <a:endParaRPr lang="en-US" sz="1800" dirty="0">
              <a:latin typeface="Eurostile"/>
              <a:cs typeface="Eurostile"/>
            </a:endParaRPr>
          </a:p>
        </p:txBody>
      </p:sp>
      <p:sp>
        <p:nvSpPr>
          <p:cNvPr id="7" name="TextBox 6"/>
          <p:cNvSpPr txBox="1"/>
          <p:nvPr/>
        </p:nvSpPr>
        <p:spPr>
          <a:xfrm>
            <a:off x="5970296" y="5395126"/>
            <a:ext cx="2657925" cy="1200329"/>
          </a:xfrm>
          <a:prstGeom prst="rect">
            <a:avLst/>
          </a:prstGeom>
          <a:noFill/>
        </p:spPr>
        <p:txBody>
          <a:bodyPr wrap="square" rtlCol="0">
            <a:spAutoFit/>
          </a:bodyPr>
          <a:lstStyle/>
          <a:p>
            <a:pPr algn="ctr"/>
            <a:r>
              <a:rPr lang="en-US" sz="1800" b="1" dirty="0" smtClean="0">
                <a:latin typeface="Eurostile"/>
                <a:cs typeface="Eurostile"/>
              </a:rPr>
              <a:t>Facets</a:t>
            </a:r>
          </a:p>
          <a:p>
            <a:pPr algn="ctr"/>
            <a:r>
              <a:rPr lang="en-US" sz="1800" dirty="0" smtClean="0">
                <a:latin typeface="Eurostile"/>
                <a:cs typeface="Eurostile"/>
              </a:rPr>
              <a:t>How do students typically think about scientific phenomena?</a:t>
            </a:r>
            <a:endParaRPr lang="en-US" sz="1800" dirty="0">
              <a:latin typeface="Eurostile"/>
              <a:cs typeface="Eurostile"/>
            </a:endParaRPr>
          </a:p>
        </p:txBody>
      </p:sp>
      <p:cxnSp>
        <p:nvCxnSpPr>
          <p:cNvPr id="9" name="Straight Arrow Connector 8"/>
          <p:cNvCxnSpPr/>
          <p:nvPr/>
        </p:nvCxnSpPr>
        <p:spPr>
          <a:xfrm>
            <a:off x="3307640" y="5877760"/>
            <a:ext cx="2480730" cy="14768"/>
          </a:xfrm>
          <a:prstGeom prst="straightConnector1">
            <a:avLst/>
          </a:prstGeom>
          <a:ln>
            <a:solidFill>
              <a:srgbClr val="D2502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1412088" y="2845079"/>
            <a:ext cx="2107755" cy="2096805"/>
          </a:xfrm>
          <a:prstGeom prst="straightConnector1">
            <a:avLst/>
          </a:prstGeom>
          <a:ln>
            <a:solidFill>
              <a:srgbClr val="D2502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168190" y="2869140"/>
            <a:ext cx="2259236" cy="2107755"/>
          </a:xfrm>
          <a:prstGeom prst="straightConnector1">
            <a:avLst/>
          </a:prstGeom>
          <a:ln>
            <a:solidFill>
              <a:srgbClr val="D25023"/>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98463" y="3282643"/>
            <a:ext cx="2657925" cy="923330"/>
          </a:xfrm>
          <a:prstGeom prst="rect">
            <a:avLst/>
          </a:prstGeom>
          <a:noFill/>
        </p:spPr>
        <p:txBody>
          <a:bodyPr wrap="square" rtlCol="0">
            <a:spAutoFit/>
          </a:bodyPr>
          <a:lstStyle/>
          <a:p>
            <a:pPr algn="ctr"/>
            <a:r>
              <a:rPr lang="en-US" sz="1800" b="1" dirty="0" smtClean="0">
                <a:solidFill>
                  <a:srgbClr val="D25023"/>
                </a:solidFill>
                <a:latin typeface="Eurostile"/>
                <a:cs typeface="Eurostile"/>
              </a:rPr>
              <a:t>Address problematic ideas that could interfere with mastery</a:t>
            </a:r>
            <a:endParaRPr lang="en-US" sz="1800" dirty="0">
              <a:solidFill>
                <a:srgbClr val="D25023"/>
              </a:solidFill>
              <a:latin typeface="Eurostile"/>
              <a:cs typeface="Eurostile"/>
            </a:endParaRPr>
          </a:p>
        </p:txBody>
      </p:sp>
      <p:sp>
        <p:nvSpPr>
          <p:cNvPr id="18" name="TextBox 17"/>
          <p:cNvSpPr txBox="1"/>
          <p:nvPr/>
        </p:nvSpPr>
        <p:spPr>
          <a:xfrm>
            <a:off x="280558" y="3372114"/>
            <a:ext cx="2657925" cy="646331"/>
          </a:xfrm>
          <a:prstGeom prst="rect">
            <a:avLst/>
          </a:prstGeom>
          <a:noFill/>
        </p:spPr>
        <p:txBody>
          <a:bodyPr wrap="square" rtlCol="0">
            <a:spAutoFit/>
          </a:bodyPr>
          <a:lstStyle/>
          <a:p>
            <a:pPr algn="ctr"/>
            <a:r>
              <a:rPr lang="en-US" sz="1800" b="1" dirty="0" smtClean="0">
                <a:solidFill>
                  <a:srgbClr val="D25023"/>
                </a:solidFill>
                <a:latin typeface="Eurostile"/>
                <a:cs typeface="Eurostile"/>
              </a:rPr>
              <a:t>Define fair targets for assessment</a:t>
            </a:r>
            <a:endParaRPr lang="en-US" sz="1800" dirty="0">
              <a:solidFill>
                <a:srgbClr val="D25023"/>
              </a:solidFill>
              <a:latin typeface="Eurostile"/>
              <a:cs typeface="Eurostile"/>
            </a:endParaRPr>
          </a:p>
        </p:txBody>
      </p:sp>
      <p:sp>
        <p:nvSpPr>
          <p:cNvPr id="19" name="TextBox 18"/>
          <p:cNvSpPr txBox="1"/>
          <p:nvPr/>
        </p:nvSpPr>
        <p:spPr>
          <a:xfrm>
            <a:off x="3312371" y="5951600"/>
            <a:ext cx="2657925" cy="923330"/>
          </a:xfrm>
          <a:prstGeom prst="rect">
            <a:avLst/>
          </a:prstGeom>
          <a:noFill/>
        </p:spPr>
        <p:txBody>
          <a:bodyPr wrap="square" rtlCol="0">
            <a:spAutoFit/>
          </a:bodyPr>
          <a:lstStyle/>
          <a:p>
            <a:pPr algn="ctr"/>
            <a:r>
              <a:rPr lang="en-US" sz="1800" b="1" dirty="0" smtClean="0">
                <a:solidFill>
                  <a:srgbClr val="D25023"/>
                </a:solidFill>
                <a:latin typeface="Eurostile"/>
                <a:cs typeface="Eurostile"/>
              </a:rPr>
              <a:t>Elaborate key components of the standard</a:t>
            </a:r>
            <a:endParaRPr lang="en-US" sz="1800" dirty="0">
              <a:solidFill>
                <a:srgbClr val="D25023"/>
              </a:solidFill>
              <a:latin typeface="Eurostile"/>
              <a:cs typeface="Eurostile"/>
            </a:endParaRPr>
          </a:p>
        </p:txBody>
      </p:sp>
      <p:sp>
        <p:nvSpPr>
          <p:cNvPr id="13" name="Isosceles Triangle 12"/>
          <p:cNvSpPr/>
          <p:nvPr/>
        </p:nvSpPr>
        <p:spPr>
          <a:xfrm>
            <a:off x="1757181" y="2839604"/>
            <a:ext cx="5419213" cy="2462194"/>
          </a:xfrm>
          <a:prstGeom prst="triangle">
            <a:avLst>
              <a:gd name="adj" fmla="val 49184"/>
            </a:avLst>
          </a:prstGeom>
          <a:solidFill>
            <a:srgbClr val="D25023">
              <a:alpha val="55000"/>
            </a:srgbClr>
          </a:solidFill>
          <a:ln>
            <a:solidFill>
              <a:srgbClr val="D250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Eurostile"/>
              <a:cs typeface="Eurostil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302264"/>
            <a:ext cx="8229600" cy="1066800"/>
          </a:xfrm>
        </p:spPr>
        <p:txBody>
          <a:bodyPr/>
          <a:lstStyle/>
          <a:p>
            <a:pPr eaLnBrk="1" hangingPunct="1"/>
            <a:r>
              <a:rPr lang="en-US" dirty="0" smtClean="0"/>
              <a:t>Facets for </a:t>
            </a:r>
            <a:r>
              <a:rPr lang="en-US" i="1" dirty="0" smtClean="0"/>
              <a:t>Weathering</a:t>
            </a:r>
            <a:r>
              <a:rPr lang="en-US" dirty="0" smtClean="0"/>
              <a:t> Cluster</a:t>
            </a:r>
            <a:endParaRPr lang="en-US" dirty="0"/>
          </a:p>
        </p:txBody>
      </p:sp>
      <p:sp>
        <p:nvSpPr>
          <p:cNvPr id="16387" name="Rectangle 3"/>
          <p:cNvSpPr>
            <a:spLocks noGrp="1" noChangeArrowheads="1"/>
          </p:cNvSpPr>
          <p:nvPr>
            <p:ph type="body" idx="4294967295"/>
          </p:nvPr>
        </p:nvSpPr>
        <p:spPr>
          <a:xfrm>
            <a:off x="685800" y="1828800"/>
            <a:ext cx="8458200" cy="5029200"/>
          </a:xfrm>
        </p:spPr>
        <p:txBody>
          <a:bodyPr>
            <a:normAutofit lnSpcReduction="10000"/>
          </a:bodyPr>
          <a:lstStyle/>
          <a:p>
            <a:pPr marL="463550" lvl="0" indent="-463550">
              <a:buNone/>
            </a:pPr>
            <a:r>
              <a:rPr lang="en-US" sz="1400" b="1" dirty="0" smtClean="0">
                <a:latin typeface="+mj-lt"/>
              </a:rPr>
              <a:t>Goal Facets</a:t>
            </a:r>
          </a:p>
          <a:p>
            <a:pPr marL="854075" lvl="0" indent="-390525">
              <a:buNone/>
            </a:pPr>
            <a:r>
              <a:rPr lang="en-US" sz="1400" dirty="0" smtClean="0">
                <a:latin typeface="+mj-lt"/>
              </a:rPr>
              <a:t>01- Physical process weathering can happen by rocks rubbing together (through abrasion), by rocks being split apart (when plants grow or water freezes in cracks or holes in rock), or by rocks expanding or contracting (through heating and cooling).</a:t>
            </a:r>
          </a:p>
          <a:p>
            <a:pPr marL="854075" lvl="0" indent="-390525">
              <a:buNone/>
            </a:pPr>
            <a:r>
              <a:rPr lang="en-US" sz="1400" dirty="0" smtClean="0">
                <a:latin typeface="+mj-lt"/>
              </a:rPr>
              <a:t>02- Chemical process weathering can happen when chemicals in the rocks go into solution or when they combine with other chemicals in the air or water.</a:t>
            </a:r>
          </a:p>
          <a:p>
            <a:pPr marL="854075" lvl="0" indent="-390525">
              <a:buNone/>
            </a:pPr>
            <a:r>
              <a:rPr lang="en-US" sz="1400" dirty="0" smtClean="0">
                <a:latin typeface="+mj-lt"/>
              </a:rPr>
              <a:t>03- The effects of weathering typically take a long time before they can be observed (at least several decades).</a:t>
            </a:r>
          </a:p>
          <a:p>
            <a:pPr marL="854075" lvl="0" indent="-390525">
              <a:buNone/>
            </a:pPr>
            <a:r>
              <a:rPr lang="en-US" sz="1400" dirty="0" smtClean="0">
                <a:latin typeface="+mj-lt"/>
              </a:rPr>
              <a:t>04-Weathering may result in the wearing down of rocky landforms.</a:t>
            </a:r>
          </a:p>
          <a:p>
            <a:pPr marL="390525" lvl="0" indent="-390525">
              <a:buNone/>
            </a:pPr>
            <a:endParaRPr lang="en-US" sz="800" dirty="0" smtClean="0">
              <a:latin typeface="+mj-lt"/>
            </a:endParaRPr>
          </a:p>
          <a:p>
            <a:pPr marL="390525" lvl="0" indent="-390525">
              <a:buNone/>
            </a:pPr>
            <a:r>
              <a:rPr lang="en-US" sz="1400" b="1" dirty="0" smtClean="0">
                <a:latin typeface="+mj-lt"/>
              </a:rPr>
              <a:t>Problematic Facets</a:t>
            </a:r>
          </a:p>
          <a:p>
            <a:pPr marL="790575" lvl="1" indent="-327025">
              <a:buNone/>
            </a:pPr>
            <a:r>
              <a:rPr lang="en-US" sz="1400" dirty="0" smtClean="0">
                <a:latin typeface="+mj-lt"/>
              </a:rPr>
              <a:t>20- </a:t>
            </a:r>
            <a:r>
              <a:rPr lang="en-US" sz="1400" dirty="0" smtClean="0"/>
              <a:t>The student thinks that only weathering affects landforms and so all landforms eventually will become flat.</a:t>
            </a:r>
          </a:p>
          <a:p>
            <a:pPr lvl="1">
              <a:buNone/>
            </a:pPr>
            <a:r>
              <a:rPr lang="en-US" sz="1400" dirty="0" smtClean="0">
                <a:latin typeface="+mj-lt"/>
              </a:rPr>
              <a:t>30- The student thinks that the power, force, and/or pressure of wind and water always have an immediate impact on rocks and landforms. </a:t>
            </a:r>
          </a:p>
          <a:p>
            <a:pPr lvl="1">
              <a:buNone/>
            </a:pPr>
            <a:r>
              <a:rPr lang="en-US" sz="1400" dirty="0" smtClean="0">
                <a:latin typeface="+mj-lt"/>
              </a:rPr>
              <a:t>50-	The student </a:t>
            </a:r>
            <a:r>
              <a:rPr lang="en-US" sz="1400" dirty="0" err="1" smtClean="0">
                <a:latin typeface="+mj-lt"/>
              </a:rPr>
              <a:t>overgeneralizes</a:t>
            </a:r>
            <a:r>
              <a:rPr lang="en-US" sz="1400" dirty="0" smtClean="0">
                <a:latin typeface="+mj-lt"/>
              </a:rPr>
              <a:t> water’s impact on weathering. </a:t>
            </a:r>
          </a:p>
          <a:p>
            <a:pPr lvl="1">
              <a:buNone/>
            </a:pPr>
            <a:r>
              <a:rPr lang="en-US" sz="1400" dirty="0" smtClean="0">
                <a:latin typeface="+mj-lt"/>
              </a:rPr>
              <a:t>	51</a:t>
            </a:r>
            <a:r>
              <a:rPr lang="en-US" sz="1400" dirty="0" smtClean="0"/>
              <a:t> W</a:t>
            </a:r>
            <a:r>
              <a:rPr lang="en-US" sz="1400" dirty="0" smtClean="0">
                <a:latin typeface="+mj-lt"/>
              </a:rPr>
              <a:t>ater alone is enough to shape rocks. </a:t>
            </a:r>
          </a:p>
          <a:p>
            <a:pPr marL="1023938" lvl="1" indent="-280988">
              <a:buNone/>
              <a:tabLst>
                <a:tab pos="974725" algn="l"/>
              </a:tabLst>
            </a:pPr>
            <a:r>
              <a:rPr lang="en-US" sz="1400" dirty="0" smtClean="0">
                <a:latin typeface="+mj-lt"/>
              </a:rPr>
              <a:t>52</a:t>
            </a:r>
            <a:r>
              <a:rPr lang="en-US" sz="1400" dirty="0" smtClean="0"/>
              <a:t> O</a:t>
            </a:r>
            <a:r>
              <a:rPr lang="en-US" sz="1400" dirty="0" smtClean="0">
                <a:latin typeface="+mj-lt"/>
              </a:rPr>
              <a:t>nly water has to present for chemical weathering to occur. For example, students do not understand that oxygen in the air is also needed for rocks to oxidize.  </a:t>
            </a:r>
          </a:p>
          <a:p>
            <a:pPr lvl="1">
              <a:buNone/>
            </a:pPr>
            <a:r>
              <a:rPr lang="en-US" sz="1400" dirty="0" smtClean="0">
                <a:latin typeface="+mj-lt"/>
              </a:rPr>
              <a:t>80-	The student confuses weathering and erosion. </a:t>
            </a:r>
          </a:p>
          <a:p>
            <a:pPr lvl="1">
              <a:buNone/>
            </a:pPr>
            <a:r>
              <a:rPr lang="en-US" sz="1400" dirty="0" smtClean="0">
                <a:latin typeface="+mj-lt"/>
              </a:rPr>
              <a:t>90-	The student thinks that rocks do not change over time/are the same as they have always been. </a:t>
            </a:r>
          </a:p>
          <a:p>
            <a:pPr marL="854075" lvl="0" indent="-390525">
              <a:buNone/>
            </a:pPr>
            <a:endParaRPr lang="en-US" sz="1400" dirty="0" smtClean="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320152"/>
            <a:ext cx="8229600" cy="1066800"/>
          </a:xfrm>
        </p:spPr>
        <p:txBody>
          <a:bodyPr/>
          <a:lstStyle/>
          <a:p>
            <a:pPr eaLnBrk="1" hangingPunct="1"/>
            <a:r>
              <a:rPr lang="en-US" dirty="0" smtClean="0"/>
              <a:t>Examples of Student Responses</a:t>
            </a:r>
            <a:endParaRPr lang="en-US" dirty="0"/>
          </a:p>
        </p:txBody>
      </p:sp>
      <p:sp>
        <p:nvSpPr>
          <p:cNvPr id="16387" name="Rectangle 3"/>
          <p:cNvSpPr>
            <a:spLocks noGrp="1" noChangeArrowheads="1"/>
          </p:cNvSpPr>
          <p:nvPr>
            <p:ph type="body" idx="4294967295"/>
          </p:nvPr>
        </p:nvSpPr>
        <p:spPr>
          <a:xfrm>
            <a:off x="685800" y="1828800"/>
            <a:ext cx="7848600" cy="4495800"/>
          </a:xfrm>
        </p:spPr>
        <p:txBody>
          <a:bodyPr/>
          <a:lstStyle/>
          <a:p>
            <a:pPr marL="0" indent="0">
              <a:buNone/>
            </a:pPr>
            <a:r>
              <a:rPr lang="en-US" sz="2000" b="1" dirty="0" smtClean="0">
                <a:latin typeface="+mj-lt"/>
              </a:rPr>
              <a:t>Question</a:t>
            </a:r>
            <a:endParaRPr lang="en-US" sz="2000" dirty="0" smtClean="0">
              <a:latin typeface="+mj-lt"/>
            </a:endParaRPr>
          </a:p>
          <a:p>
            <a:pPr marL="0" indent="0">
              <a:buNone/>
            </a:pPr>
            <a:r>
              <a:rPr lang="en-US" sz="2000" dirty="0" smtClean="0">
                <a:latin typeface="+mj-lt"/>
              </a:rPr>
              <a:t>What do you think will happen to Earth after millions of years of weathering? Will it become completely flat? Say why or why not. </a:t>
            </a:r>
          </a:p>
          <a:p>
            <a:pPr marL="390525" lvl="0" indent="-390525">
              <a:buNone/>
            </a:pPr>
            <a:endParaRPr lang="en-US" sz="2000" dirty="0" smtClean="0">
              <a:latin typeface="+mj-lt"/>
            </a:endParaRPr>
          </a:p>
          <a:p>
            <a:pPr marL="390525" lvl="0" indent="-390525">
              <a:buNone/>
            </a:pPr>
            <a:r>
              <a:rPr lang="en-US" sz="2000" b="1" dirty="0" smtClean="0">
                <a:latin typeface="+mj-lt"/>
              </a:rPr>
              <a:t>Student Responses</a:t>
            </a:r>
          </a:p>
          <a:p>
            <a:pPr marL="390525" lvl="0" indent="-390525">
              <a:buFont typeface="Arial" pitchFamily="34" charset="0"/>
              <a:buChar char="•"/>
            </a:pPr>
            <a:r>
              <a:rPr lang="en-US" sz="2000" i="1" dirty="0" smtClean="0">
                <a:latin typeface="+mj-lt"/>
              </a:rPr>
              <a:t>Yes, it will go flat because of erosion.</a:t>
            </a:r>
          </a:p>
          <a:p>
            <a:pPr marL="390525" lvl="0" indent="-390525">
              <a:buFont typeface="Arial" pitchFamily="34" charset="0"/>
              <a:buChar char="•"/>
            </a:pPr>
            <a:r>
              <a:rPr lang="en-US" sz="2000" i="1" dirty="0" smtClean="0">
                <a:latin typeface="+mj-lt"/>
              </a:rPr>
              <a:t>Yes, because the wind will press it down.</a:t>
            </a:r>
          </a:p>
          <a:p>
            <a:pPr marL="390525" lvl="0" indent="-390525">
              <a:buFont typeface="Arial" pitchFamily="34" charset="0"/>
              <a:buChar char="•"/>
            </a:pPr>
            <a:r>
              <a:rPr lang="en-US" sz="2000" i="1" dirty="0" smtClean="0">
                <a:latin typeface="+mj-lt"/>
              </a:rPr>
              <a:t>Yes, because there will be changes in air such as hot and cold.</a:t>
            </a:r>
          </a:p>
          <a:p>
            <a:pPr marL="390525" lvl="0" indent="-390525">
              <a:buFont typeface="Arial" pitchFamily="34" charset="0"/>
              <a:buChar char="•"/>
            </a:pPr>
            <a:r>
              <a:rPr lang="en-US" sz="2000" i="1" dirty="0" smtClean="0">
                <a:latin typeface="+mj-lt"/>
              </a:rPr>
              <a:t>Yes, the air molecules are moving so fast that they slowly break up everything they hit .</a:t>
            </a:r>
          </a:p>
          <a:p>
            <a:pPr marL="390525" lvl="0" indent="-390525">
              <a:buFont typeface="Arial" pitchFamily="34" charset="0"/>
              <a:buChar char="•"/>
            </a:pPr>
            <a:r>
              <a:rPr lang="en-US" sz="2000" i="1" dirty="0" smtClean="0">
                <a:latin typeface="+mj-lt"/>
              </a:rPr>
              <a:t>Rain and floods will wash away the mountains.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376"/>
            <a:ext cx="8229600" cy="1066800"/>
          </a:xfrm>
        </p:spPr>
        <p:txBody>
          <a:bodyPr/>
          <a:lstStyle/>
          <a:p>
            <a:r>
              <a:rPr lang="en-US" dirty="0" smtClean="0"/>
              <a:t>Pedagogical Patterns</a:t>
            </a:r>
            <a:endParaRPr lang="en-US" dirty="0"/>
          </a:p>
        </p:txBody>
      </p:sp>
      <p:sp>
        <p:nvSpPr>
          <p:cNvPr id="3" name="Content Placeholder 2"/>
          <p:cNvSpPr>
            <a:spLocks noGrp="1"/>
          </p:cNvSpPr>
          <p:nvPr>
            <p:ph idx="1"/>
          </p:nvPr>
        </p:nvSpPr>
        <p:spPr>
          <a:xfrm>
            <a:off x="685800" y="1981200"/>
            <a:ext cx="7772400" cy="4876800"/>
          </a:xfrm>
        </p:spPr>
        <p:txBody>
          <a:bodyPr>
            <a:normAutofit fontScale="77500" lnSpcReduction="20000"/>
          </a:bodyPr>
          <a:lstStyle/>
          <a:p>
            <a:r>
              <a:rPr lang="en-US" dirty="0" smtClean="0"/>
              <a:t>Patterns are designed to be useful for different phases of instruction</a:t>
            </a:r>
          </a:p>
          <a:p>
            <a:pPr lvl="1"/>
            <a:r>
              <a:rPr lang="en-US" i="1" dirty="0" smtClean="0"/>
              <a:t>Elicitation Patterns: </a:t>
            </a:r>
            <a:r>
              <a:rPr lang="en-US" dirty="0" smtClean="0"/>
              <a:t>When beginning an investigation (can replace Key Question discussion)</a:t>
            </a:r>
          </a:p>
          <a:p>
            <a:pPr lvl="1"/>
            <a:r>
              <a:rPr lang="en-US" i="1" dirty="0" smtClean="0"/>
              <a:t>Boomerang and Reflect and Revise Patterns: </a:t>
            </a:r>
            <a:r>
              <a:rPr lang="en-US" dirty="0" smtClean="0"/>
              <a:t>At the conclusion of an investigation (can replace Review and Reflect questions)</a:t>
            </a:r>
          </a:p>
          <a:p>
            <a:pPr lvl="1"/>
            <a:r>
              <a:rPr lang="en-US" i="1" dirty="0" smtClean="0"/>
              <a:t>Model-based Reasoning Pattern: </a:t>
            </a:r>
            <a:r>
              <a:rPr lang="en-US" dirty="0" smtClean="0"/>
              <a:t>For Contingent Activities</a:t>
            </a:r>
          </a:p>
          <a:p>
            <a:r>
              <a:rPr lang="en-US" dirty="0" smtClean="0"/>
              <a:t>Although each is “new” to this project, the patterns are based on patterns of interaction can promote deep science learning</a:t>
            </a:r>
          </a:p>
          <a:p>
            <a:pPr lvl="1"/>
            <a:r>
              <a:rPr lang="en-US" dirty="0" smtClean="0"/>
              <a:t>Feel free to develop your own questions for use with the patterns</a:t>
            </a:r>
          </a:p>
          <a:p>
            <a:pPr lvl="1"/>
            <a:r>
              <a:rPr lang="en-US" dirty="0" smtClean="0"/>
              <a:t>Try to follow the pattern as best as possible, even if you discover you need to modify specific instructions to suit your class’ needs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219"/>
            <a:ext cx="8229600" cy="1143000"/>
          </a:xfrm>
        </p:spPr>
        <p:txBody>
          <a:bodyPr/>
          <a:lstStyle/>
          <a:p>
            <a:r>
              <a:rPr lang="en-US" dirty="0" smtClean="0"/>
              <a:t>Suite of Tools</a:t>
            </a:r>
            <a:endParaRPr lang="en-US" dirty="0"/>
          </a:p>
        </p:txBody>
      </p:sp>
      <p:graphicFrame>
        <p:nvGraphicFramePr>
          <p:cNvPr id="4" name="Table 3"/>
          <p:cNvGraphicFramePr>
            <a:graphicFrameLocks noGrp="1"/>
          </p:cNvGraphicFramePr>
          <p:nvPr/>
        </p:nvGraphicFramePr>
        <p:xfrm>
          <a:off x="685800" y="1629569"/>
          <a:ext cx="7772400" cy="4932062"/>
        </p:xfrm>
        <a:graphic>
          <a:graphicData uri="http://schemas.openxmlformats.org/drawingml/2006/table">
            <a:tbl>
              <a:tblPr firstRow="1" bandRow="1">
                <a:tableStyleId>{073A0DAA-6AF3-43AB-8588-CEC1D06C72B9}</a:tableStyleId>
              </a:tblPr>
              <a:tblGrid>
                <a:gridCol w="3886200"/>
                <a:gridCol w="3886200"/>
              </a:tblGrid>
              <a:tr h="391798">
                <a:tc>
                  <a:txBody>
                    <a:bodyPr/>
                    <a:lstStyle/>
                    <a:p>
                      <a:r>
                        <a:rPr lang="en-US" sz="1400" dirty="0" smtClean="0"/>
                        <a:t>Key Element</a:t>
                      </a:r>
                      <a:r>
                        <a:rPr lang="en-US" sz="1400" baseline="0" dirty="0" smtClean="0"/>
                        <a:t> </a:t>
                      </a:r>
                      <a:r>
                        <a:rPr lang="en-US" sz="1400" dirty="0" smtClean="0"/>
                        <a:t>in Formative Assessment</a:t>
                      </a:r>
                      <a:endParaRPr lang="en-US" sz="1400" dirty="0"/>
                    </a:p>
                  </a:txBody>
                  <a:tcPr/>
                </a:tc>
                <a:tc>
                  <a:txBody>
                    <a:bodyPr/>
                    <a:lstStyle/>
                    <a:p>
                      <a:r>
                        <a:rPr lang="en-US" sz="1400" dirty="0" smtClean="0"/>
                        <a:t>Contingent Pedagogies Tools</a:t>
                      </a:r>
                      <a:endParaRPr lang="en-US" sz="1400" dirty="0"/>
                    </a:p>
                  </a:txBody>
                  <a:tcPr/>
                </a:tc>
              </a:tr>
              <a:tr h="676256">
                <a:tc>
                  <a:txBody>
                    <a:bodyPr/>
                    <a:lstStyle/>
                    <a:p>
                      <a:r>
                        <a:rPr lang="en-US" sz="1400" dirty="0" smtClean="0"/>
                        <a:t>Posing questions that require deep thinking focused on learning goals</a:t>
                      </a:r>
                      <a:endParaRPr lang="en-US" sz="1400" dirty="0"/>
                    </a:p>
                  </a:txBody>
                  <a:tcPr/>
                </a:tc>
                <a:tc>
                  <a:txBody>
                    <a:bodyPr/>
                    <a:lstStyle/>
                    <a:p>
                      <a:r>
                        <a:rPr lang="en-US" sz="1400" i="1" dirty="0" smtClean="0"/>
                        <a:t>Elicitation </a:t>
                      </a:r>
                      <a:r>
                        <a:rPr lang="en-US" sz="1400" dirty="0" smtClean="0"/>
                        <a:t>and </a:t>
                      </a:r>
                      <a:r>
                        <a:rPr lang="en-US" sz="1400" i="1" dirty="0" smtClean="0"/>
                        <a:t>Reflect and Revise </a:t>
                      </a:r>
                      <a:r>
                        <a:rPr lang="en-US" sz="1400" dirty="0" smtClean="0"/>
                        <a:t>questions for each investigation linked to facets of student thinking</a:t>
                      </a:r>
                      <a:endParaRPr lang="en-US" sz="1400" dirty="0"/>
                    </a:p>
                  </a:txBody>
                  <a:tcPr/>
                </a:tc>
              </a:tr>
              <a:tr h="1044163">
                <a:tc>
                  <a:txBody>
                    <a:bodyPr/>
                    <a:lstStyle/>
                    <a:p>
                      <a:r>
                        <a:rPr lang="en-US" sz="1400" dirty="0" smtClean="0"/>
                        <a:t>Giving students time to think</a:t>
                      </a:r>
                      <a:endParaRPr lang="en-US" sz="1400" dirty="0"/>
                    </a:p>
                  </a:txBody>
                  <a:tcPr/>
                </a:tc>
                <a:tc>
                  <a:txBody>
                    <a:bodyPr/>
                    <a:lstStyle/>
                    <a:p>
                      <a:r>
                        <a:rPr lang="en-US" sz="1400" i="1" dirty="0" smtClean="0"/>
                        <a:t>Clicker</a:t>
                      </a:r>
                      <a:r>
                        <a:rPr lang="en-US" sz="1400" i="1" baseline="0" dirty="0" smtClean="0"/>
                        <a:t> Technology:</a:t>
                      </a:r>
                      <a:r>
                        <a:rPr lang="en-US" sz="1400" i="1" dirty="0" smtClean="0"/>
                        <a:t> </a:t>
                      </a:r>
                      <a:r>
                        <a:rPr lang="en-US" sz="1400" dirty="0" smtClean="0"/>
                        <a:t>require</a:t>
                      </a:r>
                      <a:r>
                        <a:rPr lang="en-US" sz="1400" baseline="0" dirty="0" smtClean="0"/>
                        <a:t> time for response</a:t>
                      </a:r>
                    </a:p>
                    <a:p>
                      <a:r>
                        <a:rPr lang="en-US" sz="1400" i="1" baseline="0" dirty="0" smtClean="0"/>
                        <a:t>Spark Discussion Questions:</a:t>
                      </a:r>
                      <a:r>
                        <a:rPr lang="en-US" sz="1400" baseline="0" dirty="0" smtClean="0"/>
                        <a:t> Students to prepare an explanation for their answer</a:t>
                      </a:r>
                      <a:endParaRPr lang="en-US" sz="1400" dirty="0"/>
                    </a:p>
                  </a:txBody>
                  <a:tcPr/>
                </a:tc>
              </a:tr>
              <a:tr h="676256">
                <a:tc>
                  <a:txBody>
                    <a:bodyPr/>
                    <a:lstStyle/>
                    <a:p>
                      <a:r>
                        <a:rPr lang="en-US" sz="1400" dirty="0" smtClean="0"/>
                        <a:t>Providing students with</a:t>
                      </a:r>
                      <a:r>
                        <a:rPr lang="en-US" sz="1400" baseline="0" dirty="0" smtClean="0"/>
                        <a:t> feedback</a:t>
                      </a:r>
                      <a:endParaRPr lang="en-US" sz="1400" dirty="0"/>
                    </a:p>
                  </a:txBody>
                  <a:tcPr/>
                </a:tc>
                <a:tc>
                  <a:txBody>
                    <a:bodyPr/>
                    <a:lstStyle/>
                    <a:p>
                      <a:r>
                        <a:rPr lang="en-US" sz="1400" i="1" dirty="0" smtClean="0"/>
                        <a:t>Clicker</a:t>
                      </a:r>
                      <a:r>
                        <a:rPr lang="en-US" sz="1400" i="1" baseline="0" dirty="0" smtClean="0"/>
                        <a:t> Technology: </a:t>
                      </a:r>
                      <a:r>
                        <a:rPr lang="en-US" sz="1400" baseline="0" dirty="0" smtClean="0"/>
                        <a:t>A</a:t>
                      </a:r>
                      <a:r>
                        <a:rPr lang="en-US" sz="1400" dirty="0" smtClean="0"/>
                        <a:t>nonymous display for all to see</a:t>
                      </a:r>
                      <a:endParaRPr lang="en-US" sz="1400" dirty="0"/>
                    </a:p>
                  </a:txBody>
                  <a:tcPr/>
                </a:tc>
              </a:tr>
              <a:tr h="1285124">
                <a:tc>
                  <a:txBody>
                    <a:bodyPr/>
                    <a:lstStyle/>
                    <a:p>
                      <a:r>
                        <a:rPr lang="en-US" sz="1400" dirty="0" smtClean="0"/>
                        <a:t>Engaging</a:t>
                      </a:r>
                      <a:r>
                        <a:rPr lang="en-US" sz="1400" baseline="0" dirty="0" smtClean="0"/>
                        <a:t> students in discussing their ideas</a:t>
                      </a:r>
                      <a:endParaRPr lang="en-US" sz="1400" dirty="0"/>
                    </a:p>
                  </a:txBody>
                  <a:tcPr/>
                </a:tc>
                <a:tc>
                  <a:txBody>
                    <a:bodyPr/>
                    <a:lstStyle/>
                    <a:p>
                      <a:r>
                        <a:rPr lang="en-US" sz="1400" i="1" dirty="0" smtClean="0"/>
                        <a:t>Classroom Norms </a:t>
                      </a:r>
                      <a:r>
                        <a:rPr lang="en-US" sz="1400" dirty="0" smtClean="0"/>
                        <a:t>to encourage</a:t>
                      </a:r>
                      <a:r>
                        <a:rPr lang="en-US" sz="1400" baseline="0" dirty="0" smtClean="0"/>
                        <a:t> students to contribute, listen, and revise ideas</a:t>
                      </a:r>
                      <a:endParaRPr lang="en-US" sz="1400" dirty="0" smtClean="0"/>
                    </a:p>
                    <a:p>
                      <a:r>
                        <a:rPr lang="en-US" sz="1400" i="1" dirty="0" smtClean="0"/>
                        <a:t>Discussion Moves </a:t>
                      </a:r>
                      <a:r>
                        <a:rPr lang="en-US" sz="1400" dirty="0" smtClean="0"/>
                        <a:t>to elicit questions, probe thinking, and encourage students to take responsibility for learning</a:t>
                      </a:r>
                      <a:endParaRPr lang="en-US" sz="1400" dirty="0"/>
                    </a:p>
                  </a:txBody>
                  <a:tcPr/>
                </a:tc>
              </a:tr>
              <a:tr h="803202">
                <a:tc>
                  <a:txBody>
                    <a:bodyPr/>
                    <a:lstStyle/>
                    <a:p>
                      <a:r>
                        <a:rPr lang="en-US" sz="1400" dirty="0" smtClean="0"/>
                        <a:t>Adjusting instruction</a:t>
                      </a:r>
                      <a:endParaRPr lang="en-US" sz="1400" dirty="0"/>
                    </a:p>
                  </a:txBody>
                  <a:tcPr/>
                </a:tc>
                <a:tc>
                  <a:txBody>
                    <a:bodyPr/>
                    <a:lstStyle/>
                    <a:p>
                      <a:r>
                        <a:rPr lang="en-US" sz="1400" i="1" dirty="0" smtClean="0"/>
                        <a:t>Decision Rules </a:t>
                      </a:r>
                      <a:r>
                        <a:rPr lang="en-US" sz="1400" dirty="0" smtClean="0"/>
                        <a:t>to guide adjustments</a:t>
                      </a:r>
                    </a:p>
                    <a:p>
                      <a:r>
                        <a:rPr lang="en-US" sz="1400" i="1" dirty="0" smtClean="0"/>
                        <a:t>Contingent Activities </a:t>
                      </a:r>
                      <a:r>
                        <a:rPr lang="en-US" sz="1400" dirty="0" smtClean="0"/>
                        <a:t>when</a:t>
                      </a:r>
                      <a:r>
                        <a:rPr lang="en-US" sz="1400" baseline="0" dirty="0" smtClean="0"/>
                        <a:t> many students still hold problematic ideas</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3254" y="304104"/>
            <a:ext cx="8229600" cy="1066800"/>
          </a:xfrm>
        </p:spPr>
        <p:txBody>
          <a:bodyPr/>
          <a:lstStyle/>
          <a:p>
            <a:r>
              <a:rPr lang="en-US" dirty="0" smtClean="0"/>
              <a:t>Tools: Decision Rules</a:t>
            </a:r>
            <a:endParaRPr lang="en-US" dirty="0"/>
          </a:p>
        </p:txBody>
      </p:sp>
      <p:pic>
        <p:nvPicPr>
          <p:cNvPr id="8" name="Picture 7" descr="graph 1.png"/>
          <p:cNvPicPr/>
          <p:nvPr/>
        </p:nvPicPr>
        <p:blipFill>
          <a:blip r:embed="rId2" cstate="print"/>
          <a:srcRect/>
          <a:stretch>
            <a:fillRect/>
          </a:stretch>
        </p:blipFill>
        <p:spPr bwMode="auto">
          <a:xfrm>
            <a:off x="2057400" y="2362200"/>
            <a:ext cx="2408069" cy="1752600"/>
          </a:xfrm>
          <a:prstGeom prst="rect">
            <a:avLst/>
          </a:prstGeom>
          <a:noFill/>
          <a:ln w="9525">
            <a:noFill/>
            <a:miter lim="800000"/>
            <a:headEnd/>
            <a:tailEnd/>
          </a:ln>
        </p:spPr>
      </p:pic>
      <p:pic>
        <p:nvPicPr>
          <p:cNvPr id="9" name="Picture 8" descr="graph 2.png"/>
          <p:cNvPicPr/>
          <p:nvPr/>
        </p:nvPicPr>
        <p:blipFill>
          <a:blip r:embed="rId3" cstate="print"/>
          <a:srcRect/>
          <a:stretch>
            <a:fillRect/>
          </a:stretch>
        </p:blipFill>
        <p:spPr bwMode="auto">
          <a:xfrm>
            <a:off x="4588054" y="2362200"/>
            <a:ext cx="2346146" cy="1752600"/>
          </a:xfrm>
          <a:prstGeom prst="rect">
            <a:avLst/>
          </a:prstGeom>
          <a:noFill/>
          <a:ln w="9525">
            <a:noFill/>
            <a:miter lim="800000"/>
            <a:headEnd/>
            <a:tailEnd/>
          </a:ln>
        </p:spPr>
      </p:pic>
      <p:pic>
        <p:nvPicPr>
          <p:cNvPr id="10" name="Picture 9" descr="graph 3.png"/>
          <p:cNvPicPr/>
          <p:nvPr/>
        </p:nvPicPr>
        <p:blipFill>
          <a:blip r:embed="rId4" cstate="print"/>
          <a:srcRect/>
          <a:stretch>
            <a:fillRect/>
          </a:stretch>
        </p:blipFill>
        <p:spPr bwMode="auto">
          <a:xfrm>
            <a:off x="2057400" y="4191000"/>
            <a:ext cx="2346148" cy="1752600"/>
          </a:xfrm>
          <a:prstGeom prst="rect">
            <a:avLst/>
          </a:prstGeom>
          <a:noFill/>
          <a:ln w="9525">
            <a:noFill/>
            <a:miter lim="800000"/>
            <a:headEnd/>
            <a:tailEnd/>
          </a:ln>
        </p:spPr>
      </p:pic>
      <p:pic>
        <p:nvPicPr>
          <p:cNvPr id="11" name="Picture 10" descr="graph 4.png"/>
          <p:cNvPicPr/>
          <p:nvPr/>
        </p:nvPicPr>
        <p:blipFill>
          <a:blip r:embed="rId5" cstate="print"/>
          <a:srcRect/>
          <a:stretch>
            <a:fillRect/>
          </a:stretch>
        </p:blipFill>
        <p:spPr bwMode="auto">
          <a:xfrm>
            <a:off x="4572000" y="4191000"/>
            <a:ext cx="2362200" cy="1752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154"/>
            <a:ext cx="8229600" cy="1066800"/>
          </a:xfrm>
        </p:spPr>
        <p:txBody>
          <a:bodyPr/>
          <a:lstStyle/>
          <a:p>
            <a:r>
              <a:rPr lang="en-US" dirty="0" smtClean="0"/>
              <a:t>Why focus on assessment?</a:t>
            </a:r>
            <a:endParaRPr lang="en-US" dirty="0"/>
          </a:p>
        </p:txBody>
      </p:sp>
      <p:sp>
        <p:nvSpPr>
          <p:cNvPr id="3" name="Content Placeholder 2"/>
          <p:cNvSpPr>
            <a:spLocks noGrp="1"/>
          </p:cNvSpPr>
          <p:nvPr>
            <p:ph idx="1"/>
          </p:nvPr>
        </p:nvSpPr>
        <p:spPr>
          <a:xfrm>
            <a:off x="457200" y="1780302"/>
            <a:ext cx="8229600" cy="2990975"/>
          </a:xfrm>
        </p:spPr>
        <p:txBody>
          <a:bodyPr/>
          <a:lstStyle/>
          <a:p>
            <a:r>
              <a:rPr lang="en-US" dirty="0" smtClean="0"/>
              <a:t>Demands for accountability: Assessment resources, models, and technologies must keep pace to inform policy and instruction</a:t>
            </a:r>
          </a:p>
          <a:p>
            <a:pPr lvl="1"/>
            <a:r>
              <a:rPr lang="en-US" dirty="0" smtClean="0"/>
              <a:t>Alignment to standards (e.g., Common Core)</a:t>
            </a:r>
          </a:p>
          <a:p>
            <a:pPr lvl="1"/>
            <a:r>
              <a:rPr lang="en-US" dirty="0" smtClean="0"/>
              <a:t>Probing understanding and application of core disciplinary concepts</a:t>
            </a:r>
          </a:p>
          <a:p>
            <a:pPr>
              <a:buNone/>
            </a:pPr>
            <a:endParaRPr lang="en-US" dirty="0"/>
          </a:p>
        </p:txBody>
      </p:sp>
      <p:sp>
        <p:nvSpPr>
          <p:cNvPr id="4" name="TextBox 3"/>
          <p:cNvSpPr txBox="1"/>
          <p:nvPr/>
        </p:nvSpPr>
        <p:spPr>
          <a:xfrm>
            <a:off x="949580" y="4977235"/>
            <a:ext cx="6990284" cy="1477328"/>
          </a:xfrm>
          <a:prstGeom prst="rect">
            <a:avLst/>
          </a:prstGeom>
          <a:noFill/>
        </p:spPr>
        <p:txBody>
          <a:bodyPr wrap="square" rtlCol="0">
            <a:spAutoFit/>
          </a:bodyPr>
          <a:lstStyle/>
          <a:p>
            <a:r>
              <a:rPr lang="en-US" dirty="0" smtClean="0"/>
              <a:t>“Assessing the full scope of mathematical, scientific, and technological proficiency in valid and reliable ways presents conceptual, psychometric, and practical challenges.”</a:t>
            </a:r>
          </a:p>
          <a:p>
            <a:endParaRPr lang="en-US" dirty="0" smtClean="0"/>
          </a:p>
          <a:p>
            <a:pPr algn="r"/>
            <a:r>
              <a:rPr lang="en-US" dirty="0" smtClean="0"/>
              <a:t>From the DRK-12 Program Solicitation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64"/>
            <a:ext cx="8229600" cy="1066800"/>
          </a:xfrm>
        </p:spPr>
        <p:txBody>
          <a:bodyPr/>
          <a:lstStyle/>
          <a:p>
            <a:r>
              <a:rPr lang="en-US" dirty="0" smtClean="0"/>
              <a:t>Tools: Contingent Activities</a:t>
            </a:r>
            <a:endParaRPr lang="en-US" dirty="0"/>
          </a:p>
        </p:txBody>
      </p:sp>
      <p:sp>
        <p:nvSpPr>
          <p:cNvPr id="3" name="Content Placeholder 2"/>
          <p:cNvSpPr>
            <a:spLocks noGrp="1"/>
          </p:cNvSpPr>
          <p:nvPr>
            <p:ph idx="1"/>
          </p:nvPr>
        </p:nvSpPr>
        <p:spPr>
          <a:xfrm>
            <a:off x="685800" y="1981200"/>
            <a:ext cx="7772400" cy="4267200"/>
          </a:xfrm>
        </p:spPr>
        <p:txBody>
          <a:bodyPr>
            <a:normAutofit fontScale="85000" lnSpcReduction="10000"/>
          </a:bodyPr>
          <a:lstStyle/>
          <a:p>
            <a:r>
              <a:rPr lang="en-US" dirty="0" smtClean="0"/>
              <a:t>Provide an alternate entry point into the content</a:t>
            </a:r>
          </a:p>
          <a:p>
            <a:pPr lvl="1"/>
            <a:r>
              <a:rPr lang="en-US" dirty="0" smtClean="0"/>
              <a:t>Making sense of visualizations (animations, images, data tables) that represent important processes</a:t>
            </a:r>
          </a:p>
          <a:p>
            <a:pPr lvl="1"/>
            <a:r>
              <a:rPr lang="en-US" dirty="0" smtClean="0"/>
              <a:t>Applying knowledge strategically to make a prediction or develop an explanation for how something came to be</a:t>
            </a:r>
          </a:p>
          <a:p>
            <a:r>
              <a:rPr lang="en-US" dirty="0" smtClean="0"/>
              <a:t>Address problematic facets</a:t>
            </a:r>
          </a:p>
          <a:p>
            <a:pPr lvl="1"/>
            <a:r>
              <a:rPr lang="en-US" i="1" dirty="0" smtClean="0"/>
              <a:t>Constructive and Destructive Forces:</a:t>
            </a:r>
            <a:r>
              <a:rPr lang="en-US" dirty="0" smtClean="0"/>
              <a:t> When many students believe landforms are only the result of weathering and erosion</a:t>
            </a:r>
          </a:p>
          <a:p>
            <a:pPr lvl="1"/>
            <a:r>
              <a:rPr lang="en-US" i="1" dirty="0" smtClean="0"/>
              <a:t>Seafloor Spreading:</a:t>
            </a:r>
            <a:r>
              <a:rPr lang="en-US" dirty="0" smtClean="0"/>
              <a:t> When many students believe large gaps are opened up on Earth’s surface when plates diverge</a:t>
            </a:r>
            <a:endParaRPr lang="en-US" i="1"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910"/>
            <a:ext cx="8229600" cy="1066800"/>
          </a:xfrm>
        </p:spPr>
        <p:txBody>
          <a:bodyPr>
            <a:normAutofit/>
          </a:bodyPr>
          <a:lstStyle/>
          <a:p>
            <a:r>
              <a:rPr lang="en-US" dirty="0" smtClean="0"/>
              <a:t>Validity Argument for CP</a:t>
            </a:r>
            <a:endParaRPr lang="en-US" dirty="0"/>
          </a:p>
        </p:txBody>
      </p:sp>
      <p:sp>
        <p:nvSpPr>
          <p:cNvPr id="3" name="Content Placeholder 2"/>
          <p:cNvSpPr>
            <a:spLocks noGrp="1"/>
          </p:cNvSpPr>
          <p:nvPr>
            <p:ph idx="1"/>
          </p:nvPr>
        </p:nvSpPr>
        <p:spPr>
          <a:xfrm>
            <a:off x="457200" y="1699407"/>
            <a:ext cx="8229600" cy="4875129"/>
          </a:xfrm>
        </p:spPr>
        <p:txBody>
          <a:bodyPr>
            <a:normAutofit fontScale="85000" lnSpcReduction="20000"/>
          </a:bodyPr>
          <a:lstStyle/>
          <a:p>
            <a:r>
              <a:rPr lang="en-US" dirty="0" smtClean="0"/>
              <a:t>Claim: </a:t>
            </a:r>
          </a:p>
          <a:p>
            <a:pPr lvl="1"/>
            <a:r>
              <a:rPr lang="en-US" dirty="0" smtClean="0"/>
              <a:t>Teachers can use the suite of tools to adjust instruction in ways that improve students’ science learning.</a:t>
            </a:r>
          </a:p>
          <a:p>
            <a:r>
              <a:rPr lang="en-US" dirty="0" smtClean="0"/>
              <a:t>Evidence: </a:t>
            </a:r>
          </a:p>
          <a:p>
            <a:pPr lvl="1"/>
            <a:r>
              <a:rPr lang="en-US" dirty="0" smtClean="0"/>
              <a:t>Student learning assessments aligned to national standards Video analysis of teachers</a:t>
            </a:r>
          </a:p>
          <a:p>
            <a:r>
              <a:rPr lang="en-US" dirty="0" smtClean="0"/>
              <a:t>Warrant:</a:t>
            </a:r>
          </a:p>
          <a:p>
            <a:pPr lvl="1"/>
            <a:r>
              <a:rPr lang="en-US" dirty="0" smtClean="0"/>
              <a:t>Instructional validity of assessments relates to their </a:t>
            </a:r>
            <a:r>
              <a:rPr lang="en-US" i="1" dirty="0" smtClean="0"/>
              <a:t>usability</a:t>
            </a:r>
            <a:r>
              <a:rPr lang="en-US" dirty="0" smtClean="0"/>
              <a:t> </a:t>
            </a:r>
            <a:r>
              <a:rPr lang="en-US" i="1" dirty="0" smtClean="0"/>
              <a:t>for guiding instructional decision making </a:t>
            </a:r>
            <a:r>
              <a:rPr lang="en-US" dirty="0" smtClean="0"/>
              <a:t>(</a:t>
            </a:r>
            <a:r>
              <a:rPr lang="en-US" dirty="0" err="1" smtClean="0"/>
              <a:t>Confrey</a:t>
            </a:r>
            <a:r>
              <a:rPr lang="en-US" dirty="0" smtClean="0"/>
              <a:t>, 2008; Donovan &amp; Pellegrino, 2003) and </a:t>
            </a:r>
            <a:r>
              <a:rPr lang="en-US" i="1" dirty="0" smtClean="0"/>
              <a:t>efficacy</a:t>
            </a:r>
            <a:r>
              <a:rPr lang="en-US" dirty="0" smtClean="0"/>
              <a:t> for improving instruction (Yoon &amp; </a:t>
            </a:r>
            <a:r>
              <a:rPr lang="en-US" dirty="0" err="1" smtClean="0"/>
              <a:t>Resnick</a:t>
            </a:r>
            <a:r>
              <a:rPr lang="en-US" dirty="0" smtClean="0"/>
              <a:t>, 1998) </a:t>
            </a:r>
          </a:p>
          <a:p>
            <a:r>
              <a:rPr lang="en-US" dirty="0" smtClean="0"/>
              <a:t>Some potential qualifiers:</a:t>
            </a:r>
          </a:p>
          <a:p>
            <a:pPr lvl="1"/>
            <a:r>
              <a:rPr lang="en-US" dirty="0" smtClean="0"/>
              <a:t>Threats to internal validity: Quasi-experimental, rather than experimental design</a:t>
            </a:r>
          </a:p>
          <a:p>
            <a:pPr lvl="1"/>
            <a:r>
              <a:rPr lang="en-US" dirty="0" smtClean="0"/>
              <a:t>Generalizability of findings: to other curricula</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360"/>
            <a:ext cx="8229600" cy="1066800"/>
          </a:xfrm>
        </p:spPr>
        <p:txBody>
          <a:bodyPr>
            <a:normAutofit fontScale="90000"/>
          </a:bodyPr>
          <a:lstStyle/>
          <a:p>
            <a:r>
              <a:rPr lang="en-US" dirty="0" smtClean="0"/>
              <a:t>Design Decisions on the Contingent Pedagogies Project</a:t>
            </a:r>
            <a:endParaRPr lang="en-US" dirty="0"/>
          </a:p>
        </p:txBody>
      </p:sp>
      <p:sp>
        <p:nvSpPr>
          <p:cNvPr id="3" name="Content Placeholder 2"/>
          <p:cNvSpPr>
            <a:spLocks noGrp="1"/>
          </p:cNvSpPr>
          <p:nvPr>
            <p:ph idx="1"/>
          </p:nvPr>
        </p:nvSpPr>
        <p:spPr/>
        <p:txBody>
          <a:bodyPr/>
          <a:lstStyle/>
          <a:p>
            <a:r>
              <a:rPr lang="en-US" dirty="0" smtClean="0"/>
              <a:t>Anchor development in a specific curriculum</a:t>
            </a:r>
          </a:p>
          <a:p>
            <a:r>
              <a:rPr lang="en-US" dirty="0" smtClean="0"/>
              <a:t>Develop the project elements in the order teachers are likely to need to learn them</a:t>
            </a:r>
          </a:p>
          <a:p>
            <a:r>
              <a:rPr lang="en-US" dirty="0" smtClean="0"/>
              <a:t>Iteratively refine elements, to tighten alignment among them over time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360"/>
            <a:ext cx="8229600" cy="1066800"/>
          </a:xfrm>
        </p:spPr>
        <p:txBody>
          <a:bodyPr>
            <a:normAutofit fontScale="90000"/>
          </a:bodyPr>
          <a:lstStyle/>
          <a:p>
            <a:r>
              <a:rPr lang="en-US" dirty="0" smtClean="0"/>
              <a:t>Comparing Design Decisions of DELTA and Contingent Pedagogies</a:t>
            </a:r>
            <a:endParaRPr lang="en-US"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03304093"/>
              </p:ext>
            </p:extLst>
          </p:nvPr>
        </p:nvGraphicFramePr>
        <p:xfrm>
          <a:off x="457200" y="2100078"/>
          <a:ext cx="8229600" cy="441959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Dimension</a:t>
                      </a:r>
                      <a:endParaRPr lang="en-US" dirty="0"/>
                    </a:p>
                  </a:txBody>
                  <a:tcPr/>
                </a:tc>
                <a:tc>
                  <a:txBody>
                    <a:bodyPr/>
                    <a:lstStyle/>
                    <a:p>
                      <a:pPr algn="ctr"/>
                      <a:r>
                        <a:rPr lang="en-US" dirty="0" smtClean="0"/>
                        <a:t>DELTA</a:t>
                      </a:r>
                      <a:endParaRPr lang="en-US" dirty="0"/>
                    </a:p>
                  </a:txBody>
                  <a:tcPr/>
                </a:tc>
                <a:tc>
                  <a:txBody>
                    <a:bodyPr/>
                    <a:lstStyle/>
                    <a:p>
                      <a:pPr algn="ctr"/>
                      <a:r>
                        <a:rPr lang="en-US" dirty="0" smtClean="0"/>
                        <a:t>Contingent Pedagogies</a:t>
                      </a:r>
                      <a:endParaRPr lang="en-US" dirty="0"/>
                    </a:p>
                  </a:txBody>
                  <a:tcPr/>
                </a:tc>
              </a:tr>
              <a:tr h="370840">
                <a:tc>
                  <a:txBody>
                    <a:bodyPr/>
                    <a:lstStyle/>
                    <a:p>
                      <a:r>
                        <a:rPr lang="en-US" dirty="0" smtClean="0"/>
                        <a:t>Models of Cognition</a:t>
                      </a:r>
                      <a:endParaRPr lang="en-US" dirty="0"/>
                    </a:p>
                  </a:txBody>
                  <a:tcPr/>
                </a:tc>
                <a:tc>
                  <a:txBody>
                    <a:bodyPr/>
                    <a:lstStyle/>
                    <a:p>
                      <a:r>
                        <a:rPr lang="en-US" sz="1400" dirty="0" smtClean="0"/>
                        <a:t>Learning Trajectories Approach</a:t>
                      </a:r>
                    </a:p>
                    <a:p>
                      <a:endParaRPr lang="en-US" sz="1400" dirty="0"/>
                    </a:p>
                  </a:txBody>
                  <a:tcPr/>
                </a:tc>
                <a:tc>
                  <a:txBody>
                    <a:bodyPr/>
                    <a:lstStyle/>
                    <a:p>
                      <a:r>
                        <a:rPr lang="en-US" sz="1400" dirty="0" smtClean="0"/>
                        <a:t>Facets</a:t>
                      </a:r>
                      <a:r>
                        <a:rPr lang="en-US" sz="1400" baseline="0" dirty="0" smtClean="0"/>
                        <a:t> Approach</a:t>
                      </a:r>
                    </a:p>
                    <a:p>
                      <a:r>
                        <a:rPr lang="en-US" sz="1400" baseline="0" dirty="0" smtClean="0"/>
                        <a:t>Scientific practices of explanation supported by norms and moves</a:t>
                      </a:r>
                      <a:endParaRPr lang="en-US" sz="1400" dirty="0"/>
                    </a:p>
                  </a:txBody>
                  <a:tcPr/>
                </a:tc>
              </a:tr>
              <a:tr h="370840">
                <a:tc>
                  <a:txBody>
                    <a:bodyPr/>
                    <a:lstStyle/>
                    <a:p>
                      <a:r>
                        <a:rPr lang="en-US" dirty="0" smtClean="0"/>
                        <a:t>Primary</a:t>
                      </a:r>
                      <a:r>
                        <a:rPr lang="en-US" baseline="0" dirty="0" smtClean="0"/>
                        <a:t> S</a:t>
                      </a:r>
                      <a:r>
                        <a:rPr lang="en-US" dirty="0" smtClean="0"/>
                        <a:t>ources of Validity Evidence</a:t>
                      </a:r>
                      <a:endParaRPr lang="en-US" dirty="0"/>
                    </a:p>
                  </a:txBody>
                  <a:tcPr/>
                </a:tc>
                <a:tc>
                  <a:txBody>
                    <a:bodyPr/>
                    <a:lstStyle/>
                    <a:p>
                      <a:r>
                        <a:rPr lang="en-US" sz="1400" dirty="0" smtClean="0"/>
                        <a:t>Literature</a:t>
                      </a:r>
                      <a:r>
                        <a:rPr lang="en-US" sz="1400" baseline="0" dirty="0" smtClean="0"/>
                        <a:t> Synthesis</a:t>
                      </a:r>
                    </a:p>
                    <a:p>
                      <a:r>
                        <a:rPr lang="en-US" sz="1400" baseline="0" dirty="0" smtClean="0"/>
                        <a:t>Clinical Interviews</a:t>
                      </a:r>
                    </a:p>
                    <a:p>
                      <a:r>
                        <a:rPr lang="en-US" sz="1400" baseline="0" dirty="0" smtClean="0"/>
                        <a:t>Item Modeling with IRT analysis</a:t>
                      </a:r>
                      <a:endParaRPr lang="en-US" sz="1400" dirty="0"/>
                    </a:p>
                  </a:txBody>
                  <a:tcPr/>
                </a:tc>
                <a:tc>
                  <a:txBody>
                    <a:bodyPr/>
                    <a:lstStyle/>
                    <a:p>
                      <a:r>
                        <a:rPr lang="en-US" sz="1400" dirty="0" smtClean="0"/>
                        <a:t>Facets</a:t>
                      </a:r>
                      <a:r>
                        <a:rPr lang="en-US" sz="1400" baseline="0" dirty="0" smtClean="0"/>
                        <a:t> identification: Open-ended, pencil-and-paper questions</a:t>
                      </a:r>
                    </a:p>
                    <a:p>
                      <a:r>
                        <a:rPr lang="en-US" sz="1400" baseline="0" dirty="0" smtClean="0"/>
                        <a:t>Quasi-experimental study of value-added to curriculum</a:t>
                      </a:r>
                      <a:endParaRPr lang="en-US" sz="1400" dirty="0"/>
                    </a:p>
                  </a:txBody>
                  <a:tcPr/>
                </a:tc>
              </a:tr>
              <a:tr h="370840">
                <a:tc>
                  <a:txBody>
                    <a:bodyPr/>
                    <a:lstStyle/>
                    <a:p>
                      <a:r>
                        <a:rPr lang="en-US" dirty="0" smtClean="0"/>
                        <a:t>Technology</a:t>
                      </a:r>
                      <a:endParaRPr lang="en-US" dirty="0"/>
                    </a:p>
                  </a:txBody>
                  <a:tcPr/>
                </a:tc>
                <a:tc>
                  <a:txBody>
                    <a:bodyPr/>
                    <a:lstStyle/>
                    <a:p>
                      <a:r>
                        <a:rPr lang="en-US" sz="1400" dirty="0" smtClean="0"/>
                        <a:t>Mobile</a:t>
                      </a:r>
                      <a:r>
                        <a:rPr lang="en-US" sz="1400" baseline="0" dirty="0" smtClean="0"/>
                        <a:t> phones networked to Cloud Computing</a:t>
                      </a:r>
                      <a:endParaRPr lang="en-US" sz="1400" dirty="0"/>
                    </a:p>
                  </a:txBody>
                  <a:tcPr/>
                </a:tc>
                <a:tc>
                  <a:txBody>
                    <a:bodyPr/>
                    <a:lstStyle/>
                    <a:p>
                      <a:r>
                        <a:rPr lang="en-US" sz="1400" dirty="0" smtClean="0"/>
                        <a:t>Group Scribbles, clickers</a:t>
                      </a:r>
                      <a:endParaRPr lang="en-US" sz="1400" dirty="0"/>
                    </a:p>
                  </a:txBody>
                  <a:tcPr/>
                </a:tc>
              </a:tr>
              <a:tr h="370840">
                <a:tc>
                  <a:txBody>
                    <a:bodyPr/>
                    <a:lstStyle/>
                    <a:p>
                      <a:r>
                        <a:rPr lang="en-US" dirty="0" smtClean="0"/>
                        <a:t>Supports for Improving Teaching and Learning</a:t>
                      </a:r>
                      <a:endParaRPr lang="en-US" dirty="0"/>
                    </a:p>
                  </a:txBody>
                  <a:tcPr/>
                </a:tc>
                <a:tc>
                  <a:txBody>
                    <a:bodyPr/>
                    <a:lstStyle/>
                    <a:p>
                      <a:r>
                        <a:rPr lang="en-US" sz="1400" dirty="0" smtClean="0"/>
                        <a:t>Dissertation studies with pre-service and in-service teachers</a:t>
                      </a:r>
                    </a:p>
                    <a:p>
                      <a:r>
                        <a:rPr lang="en-US" sz="1400" dirty="0" smtClean="0"/>
                        <a:t>LBTI Project (</a:t>
                      </a:r>
                      <a:r>
                        <a:rPr lang="en-US" sz="1400" dirty="0" err="1" smtClean="0"/>
                        <a:t>Stzajn</a:t>
                      </a:r>
                      <a:r>
                        <a:rPr lang="en-US" sz="1400" dirty="0" smtClean="0"/>
                        <a:t>, </a:t>
                      </a:r>
                      <a:r>
                        <a:rPr lang="en-US" sz="1400" dirty="0" err="1" smtClean="0"/>
                        <a:t>Confrey,and</a:t>
                      </a:r>
                      <a:r>
                        <a:rPr lang="en-US" sz="1400" dirty="0" smtClean="0"/>
                        <a:t> Wilson</a:t>
                      </a:r>
                      <a:r>
                        <a:rPr lang="en-US" sz="1400" baseline="0" dirty="0" smtClean="0"/>
                        <a:t> 2010)</a:t>
                      </a:r>
                      <a:endParaRPr lang="en-US" sz="1400" dirty="0"/>
                    </a:p>
                  </a:txBody>
                  <a:tcPr/>
                </a:tc>
                <a:tc>
                  <a:txBody>
                    <a:bodyPr/>
                    <a:lstStyle/>
                    <a:p>
                      <a:r>
                        <a:rPr lang="en-US" sz="1400" i="1" dirty="0" smtClean="0"/>
                        <a:t>IES</a:t>
                      </a:r>
                      <a:r>
                        <a:rPr lang="en-US" sz="1400" i="1" baseline="0" dirty="0" smtClean="0"/>
                        <a:t> </a:t>
                      </a:r>
                      <a:r>
                        <a:rPr lang="en-US" sz="1400" i="0" baseline="0" dirty="0" smtClean="0"/>
                        <a:t>Curriculum</a:t>
                      </a:r>
                      <a:endParaRPr lang="en-US" sz="1400" i="1" dirty="0" smtClean="0"/>
                    </a:p>
                    <a:p>
                      <a:r>
                        <a:rPr lang="en-US" sz="1400" dirty="0" smtClean="0"/>
                        <a:t>Classroom norms</a:t>
                      </a:r>
                    </a:p>
                    <a:p>
                      <a:r>
                        <a:rPr lang="en-US" sz="1400" dirty="0" smtClean="0"/>
                        <a:t>Contingent activities for developing model-based reasoning</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363"/>
            <a:ext cx="8229600" cy="1066800"/>
          </a:xfrm>
        </p:spPr>
        <p:txBody>
          <a:bodyPr/>
          <a:lstStyle/>
          <a:p>
            <a:r>
              <a:rPr lang="en-US" dirty="0" smtClean="0"/>
              <a:t>Diagnostic Assessments require:</a:t>
            </a:r>
            <a:endParaRPr lang="en-US" dirty="0"/>
          </a:p>
        </p:txBody>
      </p:sp>
      <p:sp>
        <p:nvSpPr>
          <p:cNvPr id="3" name="Content Placeholder 2"/>
          <p:cNvSpPr>
            <a:spLocks noGrp="1"/>
          </p:cNvSpPr>
          <p:nvPr>
            <p:ph idx="1"/>
          </p:nvPr>
        </p:nvSpPr>
        <p:spPr>
          <a:xfrm>
            <a:off x="457200" y="1851204"/>
            <a:ext cx="8229600" cy="4325112"/>
          </a:xfrm>
        </p:spPr>
        <p:txBody>
          <a:bodyPr>
            <a:normAutofit lnSpcReduction="10000"/>
          </a:bodyPr>
          <a:lstStyle/>
          <a:p>
            <a:pPr marL="0" indent="0">
              <a:buFont typeface="Calisto MT" charset="0"/>
              <a:buNone/>
              <a:defRPr/>
            </a:pPr>
            <a:r>
              <a:rPr lang="en-US" dirty="0" smtClean="0">
                <a:ea typeface="ＭＳ Ｐゴシック" charset="0"/>
                <a:cs typeface="ＭＳ Ｐゴシック" charset="0"/>
              </a:rPr>
              <a:t>Processes designed </a:t>
            </a:r>
            <a:r>
              <a:rPr lang="en-US" dirty="0">
                <a:ea typeface="ＭＳ Ｐゴシック" charset="0"/>
                <a:cs typeface="ＭＳ Ｐゴシック" charset="0"/>
              </a:rPr>
              <a:t>to identify common obstacles, landmarks, </a:t>
            </a:r>
            <a:r>
              <a:rPr lang="en-US" dirty="0" smtClean="0">
                <a:ea typeface="ＭＳ Ｐゴシック" charset="0"/>
                <a:cs typeface="ＭＳ Ｐゴシック" charset="0"/>
              </a:rPr>
              <a:t>intermediate </a:t>
            </a:r>
            <a:r>
              <a:rPr lang="en-US" dirty="0">
                <a:ea typeface="ＭＳ Ｐゴシック" charset="0"/>
                <a:cs typeface="ＭＳ Ｐゴシック" charset="0"/>
              </a:rPr>
              <a:t>transformative states</a:t>
            </a:r>
            <a:r>
              <a:rPr lang="en-US" dirty="0" smtClean="0">
                <a:ea typeface="ＭＳ Ｐゴシック" charset="0"/>
                <a:cs typeface="ＭＳ Ｐゴシック" charset="0"/>
              </a:rPr>
              <a:t>, and </a:t>
            </a:r>
            <a:r>
              <a:rPr lang="en-US" dirty="0">
                <a:ea typeface="ＭＳ Ｐゴシック" charset="0"/>
                <a:cs typeface="ＭＳ Ｐゴシック" charset="0"/>
              </a:rPr>
              <a:t>essential components, that act as indicators </a:t>
            </a:r>
            <a:r>
              <a:rPr lang="en-US" dirty="0" smtClean="0">
                <a:ea typeface="ＭＳ Ｐゴシック" charset="0"/>
                <a:cs typeface="ＭＳ Ｐゴシック" charset="0"/>
              </a:rPr>
              <a:t>of what students are likely to encounter in order to advance in learning.  They are based </a:t>
            </a:r>
            <a:r>
              <a:rPr lang="en-US" dirty="0">
                <a:ea typeface="ＭＳ Ｐゴシック" charset="0"/>
                <a:cs typeface="ＭＳ Ｐゴシック" charset="0"/>
              </a:rPr>
              <a:t>on an explicit </a:t>
            </a:r>
            <a:r>
              <a:rPr lang="en-US" dirty="0" smtClean="0">
                <a:ea typeface="ＭＳ Ｐゴシック" charset="0"/>
                <a:cs typeface="ＭＳ Ｐゴシック" charset="0"/>
              </a:rPr>
              <a:t>cognitive growth models supported </a:t>
            </a:r>
            <a:r>
              <a:rPr lang="en-US" dirty="0">
                <a:ea typeface="ＭＳ Ｐゴシック" charset="0"/>
                <a:cs typeface="ＭＳ Ｐゴシック" charset="0"/>
              </a:rPr>
              <a:t>by empirical </a:t>
            </a:r>
            <a:r>
              <a:rPr lang="en-US" dirty="0" smtClean="0">
                <a:ea typeface="ＭＳ Ｐゴシック" charset="0"/>
                <a:cs typeface="ＭＳ Ｐゴシック" charset="0"/>
              </a:rPr>
              <a:t>study using cross sectional or longitudinal sampling. It is important that diagnostics measure healthy growth in conceptions as well as to identify deficits</a:t>
            </a:r>
            <a:r>
              <a:rPr lang="en-US" dirty="0">
                <a:ea typeface="ＭＳ Ｐゴシック" charset="0"/>
                <a:cs typeface="ＭＳ Ｐゴシック" charset="0"/>
              </a:rPr>
              <a:t> </a:t>
            </a:r>
            <a:r>
              <a:rPr lang="en-US" dirty="0" smtClean="0">
                <a:ea typeface="ＭＳ Ｐゴシック" charset="0"/>
                <a:cs typeface="ＭＳ Ｐゴシック" charset="0"/>
              </a:rPr>
              <a:t>or misconceptions.</a:t>
            </a:r>
            <a:endParaRPr lang="en-US" dirty="0">
              <a:ea typeface="ＭＳ Ｐゴシック" charset="0"/>
              <a:cs typeface="ＭＳ Ｐゴシック" charset="0"/>
            </a:endParaRPr>
          </a:p>
          <a:p>
            <a:pPr lvl="8" algn="r"/>
            <a:r>
              <a:rPr lang="en-US" sz="2000" dirty="0">
                <a:solidFill>
                  <a:schemeClr val="tx1"/>
                </a:solidFill>
                <a:latin typeface="Georgia"/>
                <a:ea typeface="ＭＳ Ｐゴシック" charset="0"/>
                <a:cs typeface="Georgia"/>
              </a:rPr>
              <a:t>Confrey and Maloney, 2010</a:t>
            </a:r>
          </a:p>
          <a:p>
            <a:pPr lvl="8"/>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91972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419"/>
            <a:ext cx="8229600" cy="1066800"/>
          </a:xfrm>
        </p:spPr>
        <p:txBody>
          <a:bodyPr>
            <a:normAutofit fontScale="90000"/>
          </a:bodyPr>
          <a:lstStyle/>
          <a:p>
            <a:r>
              <a:rPr lang="en-US" dirty="0" smtClean="0"/>
              <a:t>Common Features of Diagnostic Assessment Systems in Development</a:t>
            </a:r>
            <a:endParaRPr lang="en-US" dirty="0"/>
          </a:p>
        </p:txBody>
      </p:sp>
      <p:sp>
        <p:nvSpPr>
          <p:cNvPr id="3" name="Content Placeholder 2"/>
          <p:cNvSpPr>
            <a:spLocks noGrp="1"/>
          </p:cNvSpPr>
          <p:nvPr>
            <p:ph idx="1"/>
          </p:nvPr>
        </p:nvSpPr>
        <p:spPr>
          <a:xfrm>
            <a:off x="457200" y="1726062"/>
            <a:ext cx="8229600" cy="5257800"/>
          </a:xfrm>
        </p:spPr>
        <p:txBody>
          <a:bodyPr>
            <a:normAutofit fontScale="92500" lnSpcReduction="20000"/>
          </a:bodyPr>
          <a:lstStyle/>
          <a:p>
            <a:r>
              <a:rPr lang="en-US" dirty="0" smtClean="0"/>
              <a:t>Guided by models of cognition</a:t>
            </a:r>
          </a:p>
          <a:p>
            <a:pPr lvl="1"/>
            <a:r>
              <a:rPr lang="en-US" dirty="0" smtClean="0"/>
              <a:t>Learning trajectories or progressions focused on conceptual development in domains</a:t>
            </a:r>
          </a:p>
          <a:p>
            <a:pPr lvl="1"/>
            <a:r>
              <a:rPr lang="en-US" dirty="0" smtClean="0"/>
              <a:t>Facets of student thinking</a:t>
            </a:r>
          </a:p>
          <a:p>
            <a:pPr lvl="1">
              <a:spcAft>
                <a:spcPts val="1200"/>
              </a:spcAft>
            </a:pPr>
            <a:r>
              <a:rPr lang="en-US" dirty="0" smtClean="0"/>
              <a:t>Learning trajectories or progressions focused on participation in practices (within the disciplines, of practices)</a:t>
            </a:r>
          </a:p>
          <a:p>
            <a:r>
              <a:rPr lang="en-US" dirty="0" smtClean="0"/>
              <a:t>Informed by a variety of sources of validity evidence, mostly gathered and interpreted by project teams</a:t>
            </a:r>
          </a:p>
          <a:p>
            <a:pPr lvl="1"/>
            <a:r>
              <a:rPr lang="en-US" dirty="0" smtClean="0"/>
              <a:t>Literature synthesis</a:t>
            </a:r>
          </a:p>
          <a:p>
            <a:pPr lvl="1"/>
            <a:r>
              <a:rPr lang="en-US" dirty="0" smtClean="0"/>
              <a:t>Ethnographic studies of expert practice</a:t>
            </a:r>
          </a:p>
          <a:p>
            <a:pPr lvl="1"/>
            <a:r>
              <a:rPr lang="en-US" dirty="0" smtClean="0"/>
              <a:t>Clinical interviews</a:t>
            </a:r>
          </a:p>
          <a:p>
            <a:pPr lvl="1"/>
            <a:r>
              <a:rPr lang="en-US" dirty="0" smtClean="0"/>
              <a:t>Field tests of items</a:t>
            </a:r>
          </a:p>
          <a:p>
            <a:pPr lvl="1"/>
            <a:r>
              <a:rPr lang="en-US" dirty="0" smtClean="0"/>
              <a:t>Psychometric modeling</a:t>
            </a:r>
          </a:p>
          <a:p>
            <a:pPr lvl="1"/>
            <a:r>
              <a:rPr lang="en-US" dirty="0" smtClean="0"/>
              <a:t>Efficacy of use in classrooms</a:t>
            </a:r>
          </a:p>
          <a:p>
            <a:pPr lvl="1">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419"/>
            <a:ext cx="8229600" cy="1066800"/>
          </a:xfrm>
        </p:spPr>
        <p:txBody>
          <a:bodyPr>
            <a:normAutofit fontScale="90000"/>
          </a:bodyPr>
          <a:lstStyle/>
          <a:p>
            <a:r>
              <a:rPr lang="en-US" dirty="0" smtClean="0"/>
              <a:t>Common Features of Diagnostic Assessment Systems in Development</a:t>
            </a:r>
            <a:endParaRPr lang="en-US" dirty="0"/>
          </a:p>
        </p:txBody>
      </p:sp>
      <p:sp>
        <p:nvSpPr>
          <p:cNvPr id="3" name="Content Placeholder 2"/>
          <p:cNvSpPr>
            <a:spLocks noGrp="1"/>
          </p:cNvSpPr>
          <p:nvPr>
            <p:ph idx="1"/>
          </p:nvPr>
        </p:nvSpPr>
        <p:spPr>
          <a:xfrm>
            <a:off x="457200" y="1963374"/>
            <a:ext cx="8229600" cy="4325112"/>
          </a:xfrm>
        </p:spPr>
        <p:txBody>
          <a:bodyPr>
            <a:normAutofit fontScale="92500" lnSpcReduction="10000"/>
          </a:bodyPr>
          <a:lstStyle/>
          <a:p>
            <a:r>
              <a:rPr lang="en-US" dirty="0" smtClean="0"/>
              <a:t>Make use of technology</a:t>
            </a:r>
          </a:p>
          <a:p>
            <a:pPr lvl="1"/>
            <a:r>
              <a:rPr lang="en-US" dirty="0" smtClean="0"/>
              <a:t>For delivery of assessments</a:t>
            </a:r>
          </a:p>
          <a:p>
            <a:pPr lvl="1"/>
            <a:r>
              <a:rPr lang="en-US" dirty="0" smtClean="0"/>
              <a:t>For automation of scoring</a:t>
            </a:r>
          </a:p>
          <a:p>
            <a:pPr lvl="1"/>
            <a:r>
              <a:rPr lang="en-US" dirty="0" smtClean="0"/>
              <a:t>For informing everyday instruction</a:t>
            </a:r>
          </a:p>
          <a:p>
            <a:r>
              <a:rPr lang="en-US" dirty="0" smtClean="0"/>
              <a:t>Are intended to support improvements to teaching and learning</a:t>
            </a:r>
          </a:p>
          <a:p>
            <a:pPr lvl="1"/>
            <a:r>
              <a:rPr lang="en-US" dirty="0" smtClean="0"/>
              <a:t>Helping teachers draw inferences about how to adjust instruction to better meet learning needs of individual students, small groups, the class</a:t>
            </a:r>
          </a:p>
          <a:p>
            <a:pPr lvl="1"/>
            <a:r>
              <a:rPr lang="en-US" dirty="0" smtClean="0"/>
              <a:t>Helping students reflect on and revise their own thinking</a:t>
            </a:r>
          </a:p>
        </p:txBody>
      </p:sp>
      <p:sp>
        <p:nvSpPr>
          <p:cNvPr id="4" name="TextBox 3"/>
          <p:cNvSpPr txBox="1"/>
          <p:nvPr/>
        </p:nvSpPr>
        <p:spPr>
          <a:xfrm>
            <a:off x="491523" y="6093972"/>
            <a:ext cx="8229600" cy="677108"/>
          </a:xfrm>
          <a:prstGeom prst="rect">
            <a:avLst/>
          </a:prstGeom>
          <a:noFill/>
        </p:spPr>
        <p:txBody>
          <a:bodyPr wrap="square" rtlCol="0">
            <a:spAutoFit/>
          </a:bodyPr>
          <a:lstStyle/>
          <a:p>
            <a:pPr marL="0" lvl="2"/>
            <a:r>
              <a:rPr lang="en-US" sz="1900" dirty="0" smtClean="0"/>
              <a:t>Developed at </a:t>
            </a:r>
            <a:r>
              <a:rPr lang="en-US" sz="1900" dirty="0" smtClean="0">
                <a:ea typeface="ＭＳ Ｐゴシック" charset="0"/>
                <a:cs typeface="Georgia"/>
              </a:rPr>
              <a:t>“Designing Technology-Enabled Diagnostic Assessments for K-12 Mathematics</a:t>
            </a:r>
            <a:r>
              <a:rPr lang="en-US" sz="1900" dirty="0" smtClean="0">
                <a:latin typeface="Perpetua Titling MT" charset="0"/>
                <a:ea typeface="ＭＳ Ｐゴシック" charset="0"/>
                <a:cs typeface="ＭＳ Ｐゴシック" charset="0"/>
              </a:rPr>
              <a:t>"  </a:t>
            </a:r>
            <a:r>
              <a:rPr lang="en-US" sz="1900" dirty="0" smtClean="0">
                <a:ea typeface="ＭＳ Ｐゴシック" charset="0"/>
                <a:cs typeface="ＭＳ Ｐゴシック" charset="0"/>
              </a:rPr>
              <a:t>November 17-18, 2010, Raleigh, NC</a:t>
            </a:r>
            <a:endParaRPr lang="en-US" sz="19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1245"/>
            <a:ext cx="8229600" cy="1066800"/>
          </a:xfrm>
        </p:spPr>
        <p:txBody>
          <a:bodyPr>
            <a:normAutofit/>
          </a:bodyPr>
          <a:lstStyle/>
          <a:p>
            <a:r>
              <a:rPr lang="en-US" dirty="0" smtClean="0"/>
              <a:t>The Assessment Triangle</a:t>
            </a:r>
            <a:endParaRPr lang="en-US" sz="2400" dirty="0">
              <a:solidFill>
                <a:srgbClr val="4F81BD"/>
              </a:solidFill>
            </a:endParaRPr>
          </a:p>
        </p:txBody>
      </p:sp>
      <p:pic>
        <p:nvPicPr>
          <p:cNvPr id="14" name="Picture 13" descr="Slide1.jpg"/>
          <p:cNvPicPr/>
          <p:nvPr/>
        </p:nvPicPr>
        <p:blipFill>
          <a:blip r:embed="rId2"/>
          <a:stretch>
            <a:fillRect/>
          </a:stretch>
        </p:blipFill>
        <p:spPr>
          <a:xfrm>
            <a:off x="2447995" y="2105412"/>
            <a:ext cx="4248009" cy="3186007"/>
          </a:xfrm>
          <a:prstGeom prst="rect">
            <a:avLst/>
          </a:prstGeom>
          <a:ln>
            <a:solidFill>
              <a:schemeClr val="tx1"/>
            </a:solidFill>
          </a:ln>
        </p:spPr>
      </p:pic>
      <p:sp>
        <p:nvSpPr>
          <p:cNvPr id="15" name="TextBox 14"/>
          <p:cNvSpPr txBox="1"/>
          <p:nvPr/>
        </p:nvSpPr>
        <p:spPr>
          <a:xfrm>
            <a:off x="2428755" y="5291419"/>
            <a:ext cx="4248009" cy="523220"/>
          </a:xfrm>
          <a:prstGeom prst="rect">
            <a:avLst/>
          </a:prstGeom>
          <a:noFill/>
        </p:spPr>
        <p:txBody>
          <a:bodyPr wrap="square" rtlCol="0">
            <a:spAutoFit/>
          </a:bodyPr>
          <a:lstStyle/>
          <a:p>
            <a:r>
              <a:rPr lang="en-US" sz="1400" dirty="0" smtClean="0"/>
              <a:t>Adapted from the National Research Council (2001), </a:t>
            </a:r>
            <a:r>
              <a:rPr lang="en-US" sz="1400" i="1" dirty="0" smtClean="0"/>
              <a:t>Knowing What Students Know</a:t>
            </a:r>
            <a:endParaRPr lang="en-US" sz="14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6304"/>
            <a:ext cx="8229600" cy="1066800"/>
          </a:xfrm>
        </p:spPr>
        <p:txBody>
          <a:bodyPr>
            <a:normAutofit/>
          </a:bodyPr>
          <a:lstStyle/>
          <a:p>
            <a:r>
              <a:rPr lang="en-US" dirty="0" smtClean="0"/>
              <a:t>Design Decisions &amp; Rationales</a:t>
            </a:r>
            <a:endParaRPr lang="en-US" sz="2400" dirty="0">
              <a:solidFill>
                <a:srgbClr val="4F81BD"/>
              </a:solidFill>
            </a:endParaRPr>
          </a:p>
        </p:txBody>
      </p:sp>
      <p:sp>
        <p:nvSpPr>
          <p:cNvPr id="6" name="Content Placeholder 5"/>
          <p:cNvSpPr>
            <a:spLocks noGrp="1"/>
          </p:cNvSpPr>
          <p:nvPr>
            <p:ph idx="1"/>
          </p:nvPr>
        </p:nvSpPr>
        <p:spPr>
          <a:xfrm>
            <a:off x="287338" y="1483112"/>
            <a:ext cx="4445800" cy="4643051"/>
          </a:xfrm>
        </p:spPr>
        <p:txBody>
          <a:bodyPr>
            <a:normAutofit fontScale="70000" lnSpcReduction="20000"/>
          </a:bodyPr>
          <a:lstStyle/>
          <a:p>
            <a:r>
              <a:rPr lang="en-US" dirty="0" smtClean="0"/>
              <a:t>A design rationale is an account of the decisions teams make and the reasons for their decisions (</a:t>
            </a:r>
            <a:r>
              <a:rPr lang="en-US" dirty="0" err="1" smtClean="0"/>
              <a:t>Jarczyk</a:t>
            </a:r>
            <a:r>
              <a:rPr lang="en-US" dirty="0" smtClean="0"/>
              <a:t>, Loffler, &amp; Shipman, 1992; Lee &amp; Lai, 1991; Moran &amp; Carroll, 1996). </a:t>
            </a:r>
          </a:p>
          <a:p>
            <a:r>
              <a:rPr lang="en-US" dirty="0" smtClean="0"/>
              <a:t>The need for a design rationale arises from a particular view of design as aimed at closing a gap between what ought to be and what is, given a set of resources that constrain what can be done (Conklin, 2005; Tatar, 2007). </a:t>
            </a:r>
          </a:p>
          <a:p>
            <a:r>
              <a:rPr lang="en-US" dirty="0" smtClean="0"/>
              <a:t>A design rationale can be thought of and represented as an argument (Burge &amp; Brown, 2000) </a:t>
            </a:r>
          </a:p>
        </p:txBody>
      </p:sp>
      <p:sp>
        <p:nvSpPr>
          <p:cNvPr id="8" name="Slide Number Placeholder 4"/>
          <p:cNvSpPr>
            <a:spLocks noGrp="1"/>
          </p:cNvSpPr>
          <p:nvPr>
            <p:ph type="sldNum" sz="quarter" idx="12"/>
          </p:nvPr>
        </p:nvSpPr>
        <p:spPr>
          <a:xfrm>
            <a:off x="7433680" y="6492875"/>
            <a:ext cx="2133600" cy="365125"/>
          </a:xfrm>
        </p:spPr>
        <p:txBody>
          <a:bodyPr/>
          <a:lstStyle/>
          <a:p>
            <a:fld id="{B03201C1-F0AC-2A43-98B8-8A6829C1D151}" type="slidenum">
              <a:rPr lang="en-US" smtClean="0"/>
              <a:pPr/>
              <a:t>8</a:t>
            </a:fld>
            <a:endParaRPr lang="en-US" dirty="0"/>
          </a:p>
        </p:txBody>
      </p:sp>
      <p:pic>
        <p:nvPicPr>
          <p:cNvPr id="12" name="Picture 11" descr="Slide1.jpg"/>
          <p:cNvPicPr/>
          <p:nvPr/>
        </p:nvPicPr>
        <p:blipFill>
          <a:blip r:embed="rId2"/>
          <a:stretch>
            <a:fillRect/>
          </a:stretch>
        </p:blipFill>
        <p:spPr>
          <a:xfrm>
            <a:off x="5182336" y="2106374"/>
            <a:ext cx="3527002" cy="2645252"/>
          </a:xfrm>
          <a:prstGeom prst="rect">
            <a:avLst/>
          </a:prstGeom>
          <a:ln w="12700" cmpd="sng">
            <a:solidFill>
              <a:schemeClr val="tx1"/>
            </a:solidFill>
          </a:ln>
        </p:spPr>
      </p:pic>
      <p:sp>
        <p:nvSpPr>
          <p:cNvPr id="13" name="TextBox 12"/>
          <p:cNvSpPr txBox="1"/>
          <p:nvPr/>
        </p:nvSpPr>
        <p:spPr>
          <a:xfrm>
            <a:off x="5182336" y="4751626"/>
            <a:ext cx="3527002" cy="523220"/>
          </a:xfrm>
          <a:prstGeom prst="rect">
            <a:avLst/>
          </a:prstGeom>
          <a:noFill/>
        </p:spPr>
        <p:txBody>
          <a:bodyPr wrap="square" rtlCol="0">
            <a:spAutoFit/>
          </a:bodyPr>
          <a:lstStyle/>
          <a:p>
            <a:r>
              <a:rPr lang="en-US" sz="1400" dirty="0" smtClean="0"/>
              <a:t>Interface of an </a:t>
            </a:r>
            <a:r>
              <a:rPr lang="en-US" sz="1400" i="1" dirty="0" smtClean="0"/>
              <a:t>IBIS</a:t>
            </a:r>
            <a:r>
              <a:rPr lang="en-US" sz="1400" dirty="0" smtClean="0"/>
              <a:t>-inspired Design Rationale System from </a:t>
            </a:r>
            <a:r>
              <a:rPr lang="en-US" sz="1400" dirty="0" err="1" smtClean="0"/>
              <a:t>Regli</a:t>
            </a:r>
            <a:r>
              <a:rPr lang="en-US" sz="1400" dirty="0" smtClean="0"/>
              <a:t> et al. (2000) </a:t>
            </a:r>
            <a:endParaRPr lang="en-US" sz="1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Diagnostic E-Learning Trajectories Approach (DELTA)</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Goals</a:t>
            </a:r>
          </a:p>
          <a:p>
            <a:pPr lvl="1"/>
            <a:r>
              <a:rPr lang="en-US" dirty="0" smtClean="0"/>
              <a:t>Build learning trajectories on an equipartitioning/splitting foundation for rational number</a:t>
            </a:r>
          </a:p>
          <a:p>
            <a:pPr lvl="1"/>
            <a:r>
              <a:rPr lang="en-US" dirty="0" smtClean="0"/>
              <a:t>Develop a methodology to validate trajectories and related items</a:t>
            </a:r>
          </a:p>
          <a:p>
            <a:pPr lvl="1"/>
            <a:r>
              <a:rPr lang="en-US" dirty="0" smtClean="0"/>
              <a:t>Design a diagnostic assessment system aligned with Common Core standards for use with formative assessment practices and LTBI instruction (</a:t>
            </a:r>
            <a:r>
              <a:rPr lang="en-US" dirty="0" err="1" smtClean="0"/>
              <a:t>Stzajn</a:t>
            </a:r>
            <a:r>
              <a:rPr lang="en-US" dirty="0" smtClean="0"/>
              <a:t>, Confrey and Wilson, in progress)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5E1840D30214BB0E278088DD3F8A3" ma:contentTypeVersion="1" ma:contentTypeDescription="Create a new document." ma:contentTypeScope="" ma:versionID="c63e12be6e239949f424810fe3ad7bcf">
  <xsd:schema xmlns:xsd="http://www.w3.org/2001/XMLSchema" xmlns:p="http://schemas.microsoft.com/office/2006/metadata/properties" xmlns:ns2="6bc510d7-855d-4442-9456-1ebf1183d01a" targetNamespace="http://schemas.microsoft.com/office/2006/metadata/properties" ma:root="true" ma:fieldsID="22167df2f7af04f28acb8acc1a6e9027" ns2:_="">
    <xsd:import namespace="6bc510d7-855d-4442-9456-1ebf1183d01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6bc510d7-855d-4442-9456-1ebf1183d01a"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6bc510d7-855d-4442-9456-1ebf1183d01a" xsi:nil="true"/>
  </documentManagement>
</p:properties>
</file>

<file path=customXml/itemProps1.xml><?xml version="1.0" encoding="utf-8"?>
<ds:datastoreItem xmlns:ds="http://schemas.openxmlformats.org/officeDocument/2006/customXml" ds:itemID="{F1C06BFA-5D74-4D01-9835-54348B2B1D95}"/>
</file>

<file path=customXml/itemProps2.xml><?xml version="1.0" encoding="utf-8"?>
<ds:datastoreItem xmlns:ds="http://schemas.openxmlformats.org/officeDocument/2006/customXml" ds:itemID="{4F25DF09-1840-4200-B712-B4330F56584E}"/>
</file>

<file path=customXml/itemProps3.xml><?xml version="1.0" encoding="utf-8"?>
<ds:datastoreItem xmlns:ds="http://schemas.openxmlformats.org/officeDocument/2006/customXml" ds:itemID="{8C182AF9-010C-4515-9D75-7562EA5CC14F}"/>
</file>

<file path=docProps/app.xml><?xml version="1.0" encoding="utf-8"?>
<Properties xmlns="http://schemas.openxmlformats.org/officeDocument/2006/extended-properties" xmlns:vt="http://schemas.openxmlformats.org/officeDocument/2006/docPropsVTypes">
  <Template>Urban.thmx</Template>
  <TotalTime>3044</TotalTime>
  <Words>2446</Words>
  <Application>Microsoft Macintosh PowerPoint</Application>
  <PresentationFormat>On-screen Show (4:3)</PresentationFormat>
  <Paragraphs>290</Paragraphs>
  <Slides>33</Slides>
  <Notes>5</Notes>
  <HiddenSlides>0</HiddenSlides>
  <MMClips>0</MMClips>
  <ScaleCrop>false</ScaleCrop>
  <HeadingPairs>
    <vt:vector size="8" baseType="variant">
      <vt:variant>
        <vt:lpstr>Design Template</vt:lpstr>
      </vt:variant>
      <vt:variant>
        <vt:i4>1</vt:i4>
      </vt:variant>
      <vt:variant>
        <vt:lpstr>Links</vt:lpstr>
      </vt:variant>
      <vt:variant>
        <vt:i4>2</vt:i4>
      </vt:variant>
      <vt:variant>
        <vt:lpstr>Embedded OLE Servers</vt:lpstr>
      </vt:variant>
      <vt:variant>
        <vt:i4>1</vt:i4>
      </vt:variant>
      <vt:variant>
        <vt:lpstr>Slide Titles</vt:lpstr>
      </vt:variant>
      <vt:variant>
        <vt:i4>33</vt:i4>
      </vt:variant>
    </vt:vector>
  </HeadingPairs>
  <TitlesOfParts>
    <vt:vector size="37" baseType="lpstr">
      <vt:lpstr>Urban</vt:lpstr>
      <vt:lpstr>???</vt:lpstr>
      <vt:lpstr>\\localhost\Users\jereconfrey\Desktop\DESKTOP\0-hard drive\Presentations and Mtgs\DRK-122010meeting\Macintosh HD:Users:jereconfrey:Desktop:DESKTOP:0-hard drive:Current Grants:DELTA:papersbyDELTA:Rupp:Equipartitioning Trajectory Paperv3 (Confrey, Maloney, Pescosolido, &amp; Rupp).docx!OLE_LINK2</vt:lpstr>
      <vt:lpstr>Visio</vt:lpstr>
      <vt:lpstr>Developing Diagnostic Assessments of STEM Learning: Key Decisions and Alternative Approaches </vt:lpstr>
      <vt:lpstr>Our Challenge</vt:lpstr>
      <vt:lpstr>Why focus on assessment?</vt:lpstr>
      <vt:lpstr>Diagnostic Assessments require:</vt:lpstr>
      <vt:lpstr>Common Features of Diagnostic Assessment Systems in Development</vt:lpstr>
      <vt:lpstr>Common Features of Diagnostic Assessment Systems in Development</vt:lpstr>
      <vt:lpstr>The Assessment Triangle</vt:lpstr>
      <vt:lpstr>Design Decisions &amp; Rationales</vt:lpstr>
      <vt:lpstr>Diagnostic E-Learning Trajectories Approach (DELTA)</vt:lpstr>
      <vt:lpstr>Slide 10</vt:lpstr>
      <vt:lpstr>Three dominant meanings of a/b  built on an equipartitioning foundation</vt:lpstr>
      <vt:lpstr>Learning Trajectory Matrix:Equipartitioning</vt:lpstr>
      <vt:lpstr>Slide 13</vt:lpstr>
      <vt:lpstr>Data from Trajectory IRT analysis</vt:lpstr>
      <vt:lpstr>LPP-Sync Design</vt:lpstr>
      <vt:lpstr>LPP-Sync Design of Diagnostic System</vt:lpstr>
      <vt:lpstr>Slide 17</vt:lpstr>
      <vt:lpstr>Major DELTA Design Decisions</vt:lpstr>
      <vt:lpstr>Goals of the Contingent Pedagogies Project</vt:lpstr>
      <vt:lpstr>Project Partners</vt:lpstr>
      <vt:lpstr>Three Supports for Formative Assessment</vt:lpstr>
      <vt:lpstr>What are FACETS?</vt:lpstr>
      <vt:lpstr>Alignment</vt:lpstr>
      <vt:lpstr>Alignment</vt:lpstr>
      <vt:lpstr>Facets for Weathering Cluster</vt:lpstr>
      <vt:lpstr>Examples of Student Responses</vt:lpstr>
      <vt:lpstr>Pedagogical Patterns</vt:lpstr>
      <vt:lpstr>Suite of Tools</vt:lpstr>
      <vt:lpstr>Tools: Decision Rules</vt:lpstr>
      <vt:lpstr>Tools: Contingent Activities</vt:lpstr>
      <vt:lpstr>Validity Argument for CP</vt:lpstr>
      <vt:lpstr>Design Decisions on the Contingent Pedagogies Project</vt:lpstr>
      <vt:lpstr>Comparing Design Decisions of DELTA and Contingent Pedagogies</vt:lpstr>
    </vt:vector>
  </TitlesOfParts>
  <Company>SRI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Diagnostic Assessments of STEM Learning: Key Decisions and Alternative Approaches </dc:title>
  <dc:creator>Bill Penuel</dc:creator>
  <cp:lastModifiedBy>Bill Penuel</cp:lastModifiedBy>
  <cp:revision>29</cp:revision>
  <dcterms:created xsi:type="dcterms:W3CDTF">2010-12-03T19:41:39Z</dcterms:created>
  <dcterms:modified xsi:type="dcterms:W3CDTF">2010-12-03T22:43:11Z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0x010100E175E1840D30214BB0E278088DD3F8A3</vt:lpwstr>
  </property>
</Properties>
</file>