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81" r:id="rId6"/>
    <p:sldId id="313" r:id="rId7"/>
    <p:sldId id="325" r:id="rId8"/>
    <p:sldId id="304" r:id="rId9"/>
    <p:sldId id="321" r:id="rId10"/>
    <p:sldId id="320" r:id="rId11"/>
    <p:sldId id="323" r:id="rId12"/>
    <p:sldId id="319" r:id="rId13"/>
    <p:sldId id="322" r:id="rId14"/>
    <p:sldId id="327" r:id="rId15"/>
    <p:sldId id="32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0099CC"/>
    <a:srgbClr val="33CCFF"/>
    <a:srgbClr val="C30000"/>
    <a:srgbClr val="B70000"/>
    <a:srgbClr val="E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86890" autoAdjust="0"/>
  </p:normalViewPr>
  <p:slideViewPr>
    <p:cSldViewPr>
      <p:cViewPr>
        <p:scale>
          <a:sx n="100" d="100"/>
          <a:sy n="100" d="100"/>
        </p:scale>
        <p:origin x="-136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914B384-405F-4BD1-A129-5F7AA2CE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9DACA-2C8A-4437-822E-502FCFB77927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dirty="0" smtClean="0">
                <a:ea typeface="ヒラギノ角ゴ Pro W3"/>
                <a:cs typeface="ヒラギノ角ゴ Pro W3"/>
              </a:rPr>
              <a:t>I’m going to give a</a:t>
            </a:r>
            <a:r>
              <a:rPr lang="en-US" baseline="0" dirty="0" smtClean="0">
                <a:ea typeface="ヒラギノ角ゴ Pro W3"/>
                <a:cs typeface="ヒラギノ角ゴ Pro W3"/>
              </a:rPr>
              <a:t> quick</a:t>
            </a:r>
            <a:r>
              <a:rPr lang="en-US" dirty="0" smtClean="0">
                <a:ea typeface="ヒラギノ角ゴ Pro W3"/>
                <a:cs typeface="ヒラギノ角ゴ Pro W3"/>
              </a:rPr>
              <a:t> overview</a:t>
            </a:r>
            <a:r>
              <a:rPr lang="en-US" baseline="0" dirty="0" smtClean="0">
                <a:ea typeface="ヒラギノ角ゴ Pro W3"/>
                <a:cs typeface="ヒラギノ角ゴ Pro W3"/>
              </a:rPr>
              <a:t> of the contingent pedagogies project which is an effort to develop a comprehensive formative assessment system for middle school science classrooms…</a:t>
            </a:r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Confrey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(2008b). Framing effective and fair data use from high-stakes testing in its historical, legal, and technical context. In E. B.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Mandinach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M. Honey (Eds.),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Data-driven school improvement: Linking data and learning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(pp. 33-54). New York: Teachers College Press.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Donovan, S., &amp; Pellegrino, J. W. (2003).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and instruction: A SERP research agenda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Washington, DC: National Research Council.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Yoon, B.,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Resnick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B. (1998).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Instructional validity, opportunity to learn and equity: New Standards Examinations for the California Mathematics Renaissance. CSE Technical Report 484. Los Angeles, CA: Center for the Study of Evaluation, National Center for Research on Evaluation, Standards, and Student Testing.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4F57-AB97-044B-99B5-4E2EC1CC4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7BBDA-2A7F-493E-A09C-A79ACB4485E0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  <a:cs typeface="ヒラギノ角ゴ Pro W3"/>
              </a:rPr>
              <a:t>Our project tackles</a:t>
            </a:r>
            <a:r>
              <a:rPr lang="en-US" baseline="0" dirty="0" smtClean="0">
                <a:ea typeface="ヒラギノ角ゴ Pro W3"/>
                <a:cs typeface="ヒラギノ角ゴ Pro W3"/>
              </a:rPr>
              <a:t> this challenge at the middle school level in earth science with a focus on formative </a:t>
            </a:r>
            <a:r>
              <a:rPr lang="en-US" baseline="0" dirty="0" err="1" smtClean="0">
                <a:ea typeface="ヒラギノ角ゴ Pro W3"/>
                <a:cs typeface="ヒラギノ角ゴ Pro W3"/>
              </a:rPr>
              <a:t>asessment</a:t>
            </a:r>
            <a:r>
              <a:rPr lang="en-US" baseline="0" dirty="0" smtClean="0">
                <a:ea typeface="ヒラギノ角ゴ Pro W3"/>
                <a:cs typeface="ヒラギノ角ゴ Pro W3"/>
              </a:rPr>
              <a:t>;</a:t>
            </a:r>
          </a:p>
          <a:p>
            <a:pPr eaLnBrk="1" hangingPunct="1"/>
            <a:r>
              <a:rPr lang="en-US" baseline="0" dirty="0" smtClean="0">
                <a:ea typeface="ヒラギノ角ゴ Pro W3"/>
                <a:cs typeface="ヒラギノ角ゴ Pro W3"/>
              </a:rPr>
              <a:t>we’re developing a set of curriculum-embedded assessments, supported by classroom network technology (clicker response technology) that is informed by our…</a:t>
            </a:r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 u="sng" kern="12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American</a:t>
            </a:r>
            <a:r>
              <a:rPr lang="en-US" sz="1200" b="1" u="sng" kern="1200" baseline="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Geological Institute</a:t>
            </a:r>
            <a:endParaRPr lang="en-US" sz="1200" b="1" u="sng" kern="1200" dirty="0" smtClean="0">
              <a:solidFill>
                <a:schemeClr val="tx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b="1" u="sng" kern="12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Goal facets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focus on learning goals.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u="sng" kern="12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Problematic facets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are partial or problematic ways that students commonly think about the science concepts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multiple components</a:t>
            </a:r>
            <a:r>
              <a:rPr lang="en-US" baseline="0" dirty="0" smtClean="0"/>
              <a:t> come together in a suite of tools…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B384-405F-4BD1-A129-5F7AA2CE8F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address</a:t>
            </a:r>
            <a:r>
              <a:rPr lang="en-US" baseline="0" dirty="0" smtClean="0"/>
              <a:t> important aspects of formative assessment…</a:t>
            </a:r>
          </a:p>
          <a:p>
            <a:r>
              <a:rPr lang="en-US" baseline="0" dirty="0" smtClean="0"/>
              <a:t>But the questions, here at the top, and their development is critical to the effectiveness of the tools…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B384-405F-4BD1-A129-5F7AA2CE8F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Facets describe ways of student thinking about Earth science.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Facets are grouped into clusters that focus on big ideas and important phenomena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The</a:t>
            </a:r>
            <a:r>
              <a:rPr lang="en-US" baseline="0" dirty="0" smtClean="0">
                <a:ea typeface="ヒラギノ角ゴ Pro W3"/>
                <a:cs typeface="ヒラギノ角ゴ Pro W3"/>
              </a:rPr>
              <a:t> effective use of these questions requires more than simple ask and respond; it requires really good guided discussion, and so norms for productive interactions are essential…</a:t>
            </a:r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</a:t>
            </a:r>
            <a:r>
              <a:rPr lang="en-US" baseline="0" dirty="0" smtClean="0"/>
              <a:t> also working on a set of moves for teachers to help orchestrate productive talk…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4B384-405F-4BD1-A129-5F7AA2CE8F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Informed</a:t>
            </a:r>
            <a:r>
              <a:rPr lang="en-US" baseline="0" dirty="0" smtClean="0">
                <a:ea typeface="ヒラギノ角ゴ Pro W3"/>
                <a:cs typeface="ヒラギノ角ゴ Pro W3"/>
              </a:rPr>
              <a:t> by </a:t>
            </a:r>
            <a:r>
              <a:rPr lang="en-US" baseline="0" dirty="0" err="1" smtClean="0">
                <a:ea typeface="ヒラギノ角ゴ Pro W3"/>
                <a:cs typeface="ヒラギノ角ゴ Pro W3"/>
              </a:rPr>
              <a:t>NRC’s</a:t>
            </a:r>
            <a:r>
              <a:rPr lang="en-US" baseline="0" dirty="0" smtClean="0">
                <a:ea typeface="ヒラギノ角ゴ Pro W3"/>
                <a:cs typeface="ヒラギノ角ゴ Pro W3"/>
              </a:rPr>
              <a:t> </a:t>
            </a:r>
            <a:r>
              <a:rPr lang="en-US" dirty="0" smtClean="0">
                <a:ea typeface="ヒラギノ角ゴ Pro W3"/>
                <a:cs typeface="ヒラギノ角ゴ Pro W3"/>
              </a:rPr>
              <a:t>Ready,</a:t>
            </a:r>
            <a:r>
              <a:rPr lang="en-US" baseline="0" dirty="0" smtClean="0">
                <a:ea typeface="ヒラギノ角ゴ Pro W3"/>
                <a:cs typeface="ヒラギノ角ゴ Pro W3"/>
              </a:rPr>
              <a:t> Set, Science! A companion book to Taking Science to School</a:t>
            </a:r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45246-4564-45B0-A532-1572E275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1E11-83F0-4F2E-BEDA-4D56FB6A8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E654-6EB3-49E8-A20D-BD9E50B60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928F-81FD-45A7-A040-9269C0649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6D06-C4E5-4A89-9764-874E8ADC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DB16-E5A4-4F12-8322-90081449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1D94-D7D8-4849-84FC-87D165085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7EA5-883B-46FF-B87F-999DE2B93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C02C8-A6F5-43F9-8B8D-DD9897482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245D5-3F87-4AC1-9FCB-728789F6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6BD0E-6608-4462-B2EA-949CDF700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0B3C-7A50-42BE-B40F-D660762D4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ABFFBF9F-1BF3-4CBB-93BF-18CFA1A34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Eurostile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Eurostile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Eurostile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Eurostile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Eurostile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Eurostile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Eurostile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Eurostile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62200"/>
            <a:ext cx="8001000" cy="22860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Eurostile"/>
                <a:cs typeface="Eurostile"/>
              </a:rPr>
              <a:t>Integrating Technology-enhanced Feedback into a Middle School Science Curriculum to Improve Conceptual Teaching and Learning </a:t>
            </a:r>
          </a:p>
        </p:txBody>
      </p:sp>
      <p:pic>
        <p:nvPicPr>
          <p:cNvPr id="15362" name="Picture 5" descr="coped_logo_3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642" y="228600"/>
            <a:ext cx="457415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ns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791200"/>
            <a:ext cx="90646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609600" y="60960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000" dirty="0"/>
              <a:t>This material is based on work supported by the National Science Foundation under grant </a:t>
            </a:r>
            <a:r>
              <a:rPr lang="en-US" sz="1000" dirty="0" smtClean="0"/>
              <a:t>DRL-0822314. </a:t>
            </a:r>
            <a:r>
              <a:rPr lang="en-US" sz="1000" dirty="0"/>
              <a:t>Any opinions, findings, and conclusions or recommendations expressed in this material are those of the authors and do not necessarily reflect the views of the National Science Foundation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930170"/>
            <a:ext cx="701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2000" b="1" dirty="0" smtClean="0"/>
              <a:t>Christopher Harris, Angela </a:t>
            </a:r>
            <a:r>
              <a:rPr lang="en-US" sz="2000" b="1" dirty="0" err="1" smtClean="0"/>
              <a:t>DeBarger</a:t>
            </a:r>
            <a:r>
              <a:rPr lang="en-US" sz="2000" b="1" dirty="0" smtClean="0"/>
              <a:t> &amp; William </a:t>
            </a:r>
            <a:r>
              <a:rPr lang="en-US" sz="2000" b="1" dirty="0" err="1" smtClean="0"/>
              <a:t>Penuel</a:t>
            </a:r>
            <a:endParaRPr lang="en-US" sz="2000" b="1" dirty="0" smtClean="0"/>
          </a:p>
          <a:p>
            <a:pPr eaLnBrk="1" hangingPunct="1">
              <a:spcAft>
                <a:spcPts val="600"/>
              </a:spcAft>
            </a:pPr>
            <a:r>
              <a:rPr lang="en-US" sz="2000" b="1" i="1" dirty="0" smtClean="0"/>
              <a:t>Center for Technology in Learning, SRI International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Professional Development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Summer workshop to introduce project and suite of tools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Teleconference calls every 2 weeks to support implementation and share what’s working well/not working well during implementation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Focus on technology and norms of classroom interaction first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Gradual shift toward discussion moves, facet clusters, and contingent activities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91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Validity Argument for 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407"/>
            <a:ext cx="8229600" cy="48751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Claim: </a:t>
            </a:r>
          </a:p>
          <a:p>
            <a:pPr lvl="1"/>
            <a:r>
              <a:rPr lang="en-US" dirty="0" smtClean="0"/>
              <a:t>Teachers can use the suite of tools to adjust instruction in ways that improve students’ science learning.</a:t>
            </a:r>
          </a:p>
          <a:p>
            <a:r>
              <a:rPr lang="en-US" dirty="0" smtClean="0"/>
              <a:t>Evidence: </a:t>
            </a:r>
          </a:p>
          <a:p>
            <a:pPr lvl="1"/>
            <a:r>
              <a:rPr lang="en-US" dirty="0" smtClean="0"/>
              <a:t>Student learning assessments aligned to national standards </a:t>
            </a:r>
          </a:p>
          <a:p>
            <a:pPr lvl="1"/>
            <a:r>
              <a:rPr lang="en-US" dirty="0" smtClean="0"/>
              <a:t>Video analysis of teachers</a:t>
            </a:r>
          </a:p>
          <a:p>
            <a:r>
              <a:rPr lang="en-US" dirty="0" smtClean="0"/>
              <a:t>Warrant:</a:t>
            </a:r>
          </a:p>
          <a:p>
            <a:pPr lvl="1"/>
            <a:r>
              <a:rPr lang="en-US" dirty="0" smtClean="0"/>
              <a:t>Instructional validity of assessments relates to their </a:t>
            </a:r>
            <a:r>
              <a:rPr lang="en-US" i="1" dirty="0" smtClean="0"/>
              <a:t>usability</a:t>
            </a:r>
            <a:r>
              <a:rPr lang="en-US" dirty="0" smtClean="0"/>
              <a:t> </a:t>
            </a:r>
            <a:r>
              <a:rPr lang="en-US" i="1" dirty="0" smtClean="0"/>
              <a:t>for guiding instructional decision making </a:t>
            </a:r>
            <a:r>
              <a:rPr lang="en-US" dirty="0" smtClean="0"/>
              <a:t>(</a:t>
            </a:r>
            <a:r>
              <a:rPr lang="en-US" dirty="0" err="1" smtClean="0"/>
              <a:t>Confrey</a:t>
            </a:r>
            <a:r>
              <a:rPr lang="en-US" dirty="0" smtClean="0"/>
              <a:t>, 2008; Donovan &amp; Pellegrino, 2003) and </a:t>
            </a:r>
            <a:r>
              <a:rPr lang="en-US" i="1" dirty="0" smtClean="0"/>
              <a:t>efficacy</a:t>
            </a:r>
            <a:r>
              <a:rPr lang="en-US" dirty="0" smtClean="0"/>
              <a:t> for improving instruction (Yoon &amp; </a:t>
            </a:r>
            <a:r>
              <a:rPr lang="en-US" dirty="0" err="1" smtClean="0"/>
              <a:t>Resnick</a:t>
            </a:r>
            <a:r>
              <a:rPr lang="en-US" dirty="0" smtClean="0"/>
              <a:t>, 1998) </a:t>
            </a:r>
          </a:p>
          <a:p>
            <a:r>
              <a:rPr lang="en-US" dirty="0" smtClean="0"/>
              <a:t>Some potential qualifiers:</a:t>
            </a:r>
          </a:p>
          <a:p>
            <a:pPr lvl="1"/>
            <a:r>
              <a:rPr lang="en-US" dirty="0" smtClean="0"/>
              <a:t>Threats to internal validity: Quasi-experimental, rather than experimental design</a:t>
            </a:r>
          </a:p>
          <a:p>
            <a:pPr lvl="1"/>
            <a:r>
              <a:rPr lang="en-US" dirty="0" smtClean="0"/>
              <a:t>Generalizability of findings: to other curricula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Our Aim</a:t>
            </a: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Eurostile"/>
                <a:cs typeface="Eurostile"/>
              </a:rPr>
              <a:t>To address the contextual challenge, “</a:t>
            </a:r>
            <a:r>
              <a:rPr lang="en-US" b="1" dirty="0" smtClean="0">
                <a:latin typeface="Eurostile"/>
                <a:cs typeface="Eurostile"/>
              </a:rPr>
              <a:t>How can assessment of relevant STEM content improve K-12 teaching and learning?</a:t>
            </a:r>
            <a:r>
              <a:rPr lang="en-US" dirty="0" smtClean="0">
                <a:latin typeface="Eurostile"/>
                <a:cs typeface="Eurostile"/>
              </a:rPr>
              <a:t>”</a:t>
            </a:r>
          </a:p>
          <a:p>
            <a:pPr lvl="1" eaLnBrk="1" hangingPunct="1"/>
            <a:endParaRPr lang="en-US" sz="2000" dirty="0" smtClean="0">
              <a:latin typeface="Eurostile"/>
              <a:cs typeface="Eurostile"/>
            </a:endParaRPr>
          </a:p>
        </p:txBody>
      </p:sp>
      <p:pic>
        <p:nvPicPr>
          <p:cNvPr id="5" name="Picture 4" descr="IMG_click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733800"/>
            <a:ext cx="241776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352800"/>
            <a:ext cx="5410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eaLnBrk="1" hangingPunct="1">
              <a:spcAft>
                <a:spcPts val="1800"/>
              </a:spcAft>
            </a:pPr>
            <a:r>
              <a:rPr lang="en-US" b="1" dirty="0" smtClean="0">
                <a:latin typeface="Eurostile"/>
                <a:cs typeface="Eurostile"/>
              </a:rPr>
              <a:t>Focus</a:t>
            </a:r>
            <a:r>
              <a:rPr lang="en-US" dirty="0" smtClean="0">
                <a:latin typeface="Eurostile"/>
                <a:cs typeface="Eurostile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Eurostile"/>
                <a:ea typeface="ＭＳ Ｐゴシック" pitchFamily="-111" charset="-128"/>
                <a:cs typeface="Eurostile"/>
              </a:rPr>
              <a:t>Formative assessments for middle grades Earth science </a:t>
            </a:r>
            <a:endParaRPr lang="en-US" dirty="0" smtClean="0">
              <a:latin typeface="Eurostile"/>
              <a:cs typeface="Eurostile"/>
            </a:endParaRPr>
          </a:p>
          <a:p>
            <a:pPr marL="292100" lvl="1" eaLnBrk="1" hangingPunct="1"/>
            <a:r>
              <a:rPr lang="en-US" b="1" dirty="0" smtClean="0">
                <a:latin typeface="Eurostile"/>
                <a:cs typeface="Eurostile"/>
              </a:rPr>
              <a:t>The Hypothesis: </a:t>
            </a:r>
            <a:r>
              <a:rPr lang="en-US" dirty="0" smtClean="0">
                <a:latin typeface="Eurostile"/>
                <a:cs typeface="Eurostile"/>
              </a:rPr>
              <a:t>A set of curriculum-embedded assessments, supported by classroom network technology and informed by knowledge of student thinking, can improve teaching and learning</a:t>
            </a:r>
          </a:p>
        </p:txBody>
      </p:sp>
      <p:pic>
        <p:nvPicPr>
          <p:cNvPr id="8" name="Picture 4" descr="coped_logo_1_5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09600"/>
            <a:ext cx="22812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Formative Assessment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6096000" cy="129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•	Embedded within the </a:t>
            </a:r>
            <a:r>
              <a:rPr lang="en-US" i="1" dirty="0" smtClean="0">
                <a:latin typeface="+mj-lt"/>
              </a:rPr>
              <a:t>Investigating Earth Systems</a:t>
            </a:r>
            <a:r>
              <a:rPr lang="en-US" dirty="0" smtClean="0">
                <a:latin typeface="+mj-lt"/>
              </a:rPr>
              <a:t> (IES) modules</a:t>
            </a:r>
            <a:endParaRPr lang="en-US" sz="2200" dirty="0" smtClean="0">
              <a:latin typeface="+mj-lt"/>
            </a:endParaRPr>
          </a:p>
          <a:p>
            <a:pPr lvl="1"/>
            <a:endParaRPr lang="en-US" sz="1800" dirty="0"/>
          </a:p>
        </p:txBody>
      </p:sp>
      <p:pic>
        <p:nvPicPr>
          <p:cNvPr id="8" name="Picture 7" descr="iesalla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650" y="1600200"/>
            <a:ext cx="2943349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819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Where multiple components of the project come together:</a:t>
            </a:r>
          </a:p>
        </p:txBody>
      </p:sp>
      <p:pic>
        <p:nvPicPr>
          <p:cNvPr id="10" name="Picture 9" descr="dp_art_tit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429000"/>
            <a:ext cx="1535906" cy="1143000"/>
          </a:xfrm>
          <a:prstGeom prst="rect">
            <a:avLst/>
          </a:prstGeom>
        </p:spPr>
      </p:pic>
      <p:pic>
        <p:nvPicPr>
          <p:cNvPr id="11" name="Picture 10" descr="rocksandlandform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224" y="4953000"/>
            <a:ext cx="1600539" cy="1295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19200" y="3581400"/>
            <a:ext cx="59436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b="1" dirty="0" smtClean="0">
                <a:latin typeface="Eurostile"/>
                <a:cs typeface="Eurostile"/>
              </a:rPr>
              <a:t>Facet Clusters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latin typeface="Eurostile"/>
                <a:cs typeface="Eurostile"/>
              </a:rPr>
              <a:t>Elicitation and Diagnostic Questions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latin typeface="Eurostile"/>
                <a:cs typeface="Eurostile"/>
              </a:rPr>
              <a:t>Discourse Moves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latin typeface="Eurostile"/>
                <a:cs typeface="Eurostile"/>
              </a:rPr>
              <a:t>Decision Rules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latin typeface="Eurostile"/>
                <a:cs typeface="Eurostile"/>
              </a:rPr>
              <a:t>Contingent Activities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latin typeface="Eurostile"/>
                <a:cs typeface="Eurostile"/>
              </a:rPr>
              <a:t>Norms for Classroom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Suite of Tools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00200"/>
          <a:ext cx="8305800" cy="53104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0"/>
                <a:gridCol w="4648200"/>
              </a:tblGrid>
              <a:tr h="39179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Requirement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Contingent Pedagogies Tools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67625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Posing questions that require deep thinking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Eurostile"/>
                          <a:cs typeface="Eurostile"/>
                        </a:rPr>
                        <a:t>Elicitation </a:t>
                      </a:r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and </a:t>
                      </a:r>
                      <a:r>
                        <a:rPr lang="en-US" sz="1800" i="1" dirty="0" smtClean="0">
                          <a:latin typeface="Eurostile"/>
                          <a:cs typeface="Eurostile"/>
                        </a:rPr>
                        <a:t>Reflect and Revise </a:t>
                      </a:r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questions for each investigation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104416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Giving students time to think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Eurostile"/>
                          <a:cs typeface="Eurostile"/>
                        </a:rPr>
                        <a:t>Clicker</a:t>
                      </a:r>
                      <a:r>
                        <a:rPr lang="en-US" sz="1800" i="1" baseline="0" dirty="0" smtClean="0">
                          <a:latin typeface="Eurostile"/>
                          <a:cs typeface="Eurostile"/>
                        </a:rPr>
                        <a:t> Technology:</a:t>
                      </a:r>
                      <a:r>
                        <a:rPr lang="en-US" sz="1800" i="1" dirty="0" smtClean="0">
                          <a:latin typeface="Eurostile"/>
                          <a:cs typeface="Eurostile"/>
                        </a:rPr>
                        <a:t> </a:t>
                      </a:r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require</a:t>
                      </a:r>
                      <a:r>
                        <a:rPr lang="en-US" sz="1800" baseline="0" dirty="0" smtClean="0">
                          <a:latin typeface="Eurostile"/>
                          <a:cs typeface="Eurostile"/>
                        </a:rPr>
                        <a:t> time for response</a:t>
                      </a:r>
                    </a:p>
                    <a:p>
                      <a:r>
                        <a:rPr lang="en-US" sz="1800" i="1" baseline="0" dirty="0" smtClean="0">
                          <a:latin typeface="Eurostile"/>
                          <a:cs typeface="Eurostile"/>
                        </a:rPr>
                        <a:t>Spark Discussion Questions:</a:t>
                      </a:r>
                      <a:r>
                        <a:rPr lang="en-US" sz="1800" baseline="0" dirty="0" smtClean="0">
                          <a:latin typeface="Eurostile"/>
                          <a:cs typeface="Eurostile"/>
                        </a:rPr>
                        <a:t> Students to prepare an explanation for their answer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67625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Providing students with</a:t>
                      </a:r>
                      <a:r>
                        <a:rPr lang="en-US" sz="1800" baseline="0" dirty="0" smtClean="0">
                          <a:latin typeface="Eurostile"/>
                          <a:cs typeface="Eurostile"/>
                        </a:rPr>
                        <a:t> feedback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Eurostile"/>
                          <a:cs typeface="Eurostile"/>
                        </a:rPr>
                        <a:t>Clicker</a:t>
                      </a:r>
                      <a:r>
                        <a:rPr lang="en-US" sz="1800" i="1" baseline="0" dirty="0" smtClean="0">
                          <a:latin typeface="Eurostile"/>
                          <a:cs typeface="Eurostile"/>
                        </a:rPr>
                        <a:t> Technology: </a:t>
                      </a:r>
                      <a:r>
                        <a:rPr lang="en-US" sz="1800" baseline="0" dirty="0" smtClean="0">
                          <a:latin typeface="Eurostile"/>
                          <a:cs typeface="Eurostile"/>
                        </a:rPr>
                        <a:t>A</a:t>
                      </a:r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nonymous display for all to see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128512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Engaging</a:t>
                      </a:r>
                      <a:r>
                        <a:rPr lang="en-US" sz="1800" baseline="0" dirty="0" smtClean="0">
                          <a:latin typeface="Eurostile"/>
                          <a:cs typeface="Eurostile"/>
                        </a:rPr>
                        <a:t> students in discussing their ideas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Eurostile"/>
                          <a:cs typeface="Eurostile"/>
                        </a:rPr>
                        <a:t>Classroom Norms </a:t>
                      </a:r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to encourage</a:t>
                      </a:r>
                      <a:r>
                        <a:rPr lang="en-US" sz="1800" baseline="0" dirty="0" smtClean="0">
                          <a:latin typeface="Eurostile"/>
                          <a:cs typeface="Eurostile"/>
                        </a:rPr>
                        <a:t> students to contribute, listen, and revise ideas</a:t>
                      </a:r>
                      <a:endParaRPr lang="en-US" sz="1800" dirty="0" smtClean="0">
                        <a:latin typeface="Eurostile"/>
                        <a:cs typeface="Eurostile"/>
                      </a:endParaRPr>
                    </a:p>
                    <a:p>
                      <a:r>
                        <a:rPr lang="en-US" sz="1800" i="1" dirty="0" smtClean="0">
                          <a:latin typeface="Eurostile"/>
                          <a:cs typeface="Eurostile"/>
                        </a:rPr>
                        <a:t>Discussion Moves </a:t>
                      </a:r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to elicit questions, probe thinking, and encourage students to take responsibility for learning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80320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Adjusting instruction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Eurostile"/>
                          <a:cs typeface="Eurostile"/>
                        </a:rPr>
                        <a:t>Decision Rules </a:t>
                      </a:r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to guide adjustments</a:t>
                      </a:r>
                    </a:p>
                    <a:p>
                      <a:r>
                        <a:rPr lang="en-US" sz="1800" i="1" dirty="0" smtClean="0">
                          <a:latin typeface="Eurostile"/>
                          <a:cs typeface="Eurostile"/>
                        </a:rPr>
                        <a:t>Contingent Activities </a:t>
                      </a:r>
                      <a:r>
                        <a:rPr lang="en-US" sz="1800" dirty="0" smtClean="0">
                          <a:latin typeface="Eurostile"/>
                          <a:cs typeface="Eurostile"/>
                        </a:rPr>
                        <a:t>when</a:t>
                      </a:r>
                      <a:r>
                        <a:rPr lang="en-US" sz="1800" baseline="0" dirty="0" smtClean="0">
                          <a:latin typeface="Eurostile"/>
                          <a:cs typeface="Eurostile"/>
                        </a:rPr>
                        <a:t> many students still hold problematic ideas</a:t>
                      </a:r>
                      <a:endParaRPr lang="en-US" sz="18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Facet Development Process (1)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Joint undertaking of CTL researchers with FACET Innovations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4724400"/>
            <a:ext cx="8001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Eurostile"/>
                <a:cs typeface="Eurostile"/>
              </a:rPr>
              <a:t>Facets are important to the project in three key ways: </a:t>
            </a:r>
          </a:p>
          <a:p>
            <a:pPr marL="457200" indent="-342900">
              <a:spcAft>
                <a:spcPts val="600"/>
              </a:spcAft>
            </a:pPr>
            <a:r>
              <a:rPr lang="en-US" sz="2000" dirty="0" smtClean="0">
                <a:latin typeface="Eurostile"/>
                <a:cs typeface="Eurostile"/>
              </a:rPr>
              <a:t>1. inform the design of elicitation questions &amp; diagnostic revise/reflect questions</a:t>
            </a:r>
          </a:p>
          <a:p>
            <a:pPr marL="457200" indent="-342900">
              <a:spcAft>
                <a:spcPts val="600"/>
              </a:spcAft>
            </a:pPr>
            <a:r>
              <a:rPr lang="en-US" sz="2000" dirty="0" smtClean="0">
                <a:latin typeface="Eurostile"/>
                <a:cs typeface="Eurostile"/>
              </a:rPr>
              <a:t>2. inform the selection of contingent activities</a:t>
            </a:r>
          </a:p>
          <a:p>
            <a:pPr marL="457200" indent="-342900">
              <a:spcAft>
                <a:spcPts val="600"/>
              </a:spcAft>
            </a:pPr>
            <a:r>
              <a:rPr lang="en-US" sz="2000" dirty="0" smtClean="0">
                <a:latin typeface="Eurostile"/>
                <a:cs typeface="Eurostile"/>
              </a:rPr>
              <a:t>3. a target of professional development for teachers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5000" y="2362200"/>
          <a:ext cx="3276600" cy="239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</a:tblGrid>
              <a:tr h="1981200">
                <a:tc>
                  <a:txBody>
                    <a:bodyPr/>
                    <a:lstStyle/>
                    <a:p>
                      <a:pPr marL="342900" indent="-228600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Weathering</a:t>
                      </a:r>
                    </a:p>
                    <a:p>
                      <a:pPr marL="342900" indent="-228600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Erosion and Deposition</a:t>
                      </a:r>
                    </a:p>
                    <a:p>
                      <a:pPr marL="342900" indent="-228600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Patterns with the Locations of Volcanoes, Mountains and Earthquakes </a:t>
                      </a:r>
                    </a:p>
                    <a:p>
                      <a:pPr marL="342900" indent="-228600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Causes of Earthquakes, Volcanoes and Mountain-Building</a:t>
                      </a:r>
                    </a:p>
                    <a:p>
                      <a:pPr marL="342900" indent="-228600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Why Plates Move</a:t>
                      </a:r>
                    </a:p>
                    <a:p>
                      <a:pPr marL="342900" indent="-228600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How Plate Movement Affects the Shape of Continents and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Species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Eurostile"/>
                        </a:rPr>
                        <a:t>Life on Continents</a:t>
                      </a:r>
                    </a:p>
                  </a:txBody>
                  <a:tcPr>
                    <a:solidFill>
                      <a:srgbClr val="C3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2743200"/>
            <a:ext cx="406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eaLnBrk="1" hangingPunct="1">
              <a:spcAft>
                <a:spcPts val="600"/>
              </a:spcAft>
            </a:pPr>
            <a:r>
              <a:rPr lang="en-US" sz="2000" dirty="0" smtClean="0">
                <a:latin typeface="Eurostile"/>
                <a:cs typeface="Eurostile"/>
              </a:rPr>
              <a:t>– Develop facets and facet clusters for investigations within IES</a:t>
            </a:r>
          </a:p>
          <a:p>
            <a:pPr marL="228600" lvl="1" indent="-228600" eaLnBrk="1" hangingPunct="1"/>
            <a:r>
              <a:rPr lang="en-US" sz="2000" dirty="0" smtClean="0">
                <a:latin typeface="Eurostile"/>
                <a:cs typeface="Eurostile"/>
              </a:rPr>
              <a:t>– Design open ended questions to elicit student thinking and identify/confirm problematic facets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Facet Development Process (2)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+mj-lt"/>
              </a:rPr>
              <a:t>Piloting of open-ended questions in IES classrooms</a:t>
            </a:r>
            <a:endParaRPr lang="en-US" sz="2400" dirty="0" smtClean="0"/>
          </a:p>
          <a:p>
            <a:pPr marL="571500" eaLnBrk="1" hangingPunct="1">
              <a:buNone/>
            </a:pPr>
            <a:r>
              <a:rPr lang="en-US" sz="2400" dirty="0" smtClean="0">
                <a:latin typeface="Eurostile"/>
                <a:cs typeface="Eurostile"/>
              </a:rPr>
              <a:t>– administered in Spring 2010 with classes enacting our 2 target modules</a:t>
            </a:r>
          </a:p>
          <a:p>
            <a:pPr marL="571500" eaLnBrk="1" hangingPunct="1">
              <a:buNone/>
            </a:pPr>
            <a:r>
              <a:rPr lang="en-US" sz="2400" dirty="0" smtClean="0">
                <a:latin typeface="Eurostile"/>
                <a:cs typeface="Eurostile"/>
              </a:rPr>
              <a:t>– data collected from different numbers of classes from </a:t>
            </a:r>
            <a:r>
              <a:rPr lang="en-US" sz="2400" i="1" dirty="0" smtClean="0">
                <a:latin typeface="Eurostile"/>
                <a:cs typeface="Eurostile"/>
              </a:rPr>
              <a:t>Rocks and Landforms </a:t>
            </a:r>
            <a:r>
              <a:rPr lang="en-US" sz="2400" dirty="0" smtClean="0">
                <a:latin typeface="Eurostile"/>
                <a:cs typeface="Eurostile"/>
              </a:rPr>
              <a:t>and </a:t>
            </a:r>
            <a:r>
              <a:rPr lang="en-US" sz="2400" i="1" dirty="0" smtClean="0">
                <a:latin typeface="Eurostile"/>
                <a:cs typeface="Eurostile"/>
              </a:rPr>
              <a:t>Dynamic Planet</a:t>
            </a:r>
          </a:p>
          <a:p>
            <a:pPr marL="571500" eaLnBrk="1" hangingPunct="1">
              <a:buNone/>
            </a:pPr>
            <a:r>
              <a:rPr lang="en-US" sz="2400" dirty="0" smtClean="0">
                <a:latin typeface="Eurostile"/>
                <a:cs typeface="Eurostile"/>
              </a:rPr>
              <a:t>–  approximately 146 and 316 students, respectively</a:t>
            </a:r>
          </a:p>
          <a:p>
            <a:pPr eaLnBrk="1" hangingPunct="1">
              <a:buNone/>
            </a:pPr>
            <a:r>
              <a:rPr lang="en-US" sz="2400" dirty="0" smtClean="0">
                <a:latin typeface="+mj-lt"/>
              </a:rPr>
              <a:t>•    Analysis process</a:t>
            </a:r>
          </a:p>
          <a:p>
            <a:pPr marL="520700" eaLnBrk="1" hangingPunct="1">
              <a:buNone/>
            </a:pPr>
            <a:r>
              <a:rPr lang="en-US" sz="2400" dirty="0" smtClean="0">
                <a:latin typeface="Eurostile"/>
                <a:cs typeface="Eurostile"/>
              </a:rPr>
              <a:t>–  classification of responses to each question </a:t>
            </a:r>
          </a:p>
          <a:p>
            <a:pPr marL="520700" lvl="1" indent="-342900" eaLnBrk="1" hangingPunct="1"/>
            <a:r>
              <a:rPr lang="en-US" dirty="0" smtClean="0">
                <a:latin typeface="Eurostile"/>
                <a:cs typeface="Eurostile"/>
              </a:rPr>
              <a:t>criterion for a distinct facet: 10 percent of the responses fall into the category </a:t>
            </a:r>
          </a:p>
          <a:p>
            <a:pPr marL="520700" lvl="1" indent="-342900" eaLnBrk="1" hangingPunct="1"/>
            <a:r>
              <a:rPr lang="en-US" dirty="0" smtClean="0">
                <a:latin typeface="Eurostile"/>
                <a:cs typeface="Eurostile"/>
              </a:rPr>
              <a:t>use the initial facet clusters derived from the analysis to create and refine draft clicker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Elicitation Questions and Reflect and Revise Questions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7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+mj-lt"/>
              </a:rPr>
              <a:t>Features of questions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clicker-supported “Elicitation” questions </a:t>
            </a:r>
            <a:r>
              <a:rPr lang="en-US" i="1" dirty="0" smtClean="0"/>
              <a:t>spark interest in the upcoming investigation</a:t>
            </a:r>
            <a:r>
              <a:rPr lang="en-US" dirty="0" smtClean="0"/>
              <a:t> and </a:t>
            </a:r>
            <a:r>
              <a:rPr lang="en-US" i="1" dirty="0" smtClean="0"/>
              <a:t>assess current level of understanding</a:t>
            </a:r>
            <a:r>
              <a:rPr lang="en-US" dirty="0" smtClean="0"/>
              <a:t> before concepts are introduced in the new investigation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clicker-supported “Reflect and Revise” questions </a:t>
            </a:r>
            <a:r>
              <a:rPr lang="en-US" i="1" dirty="0" smtClean="0"/>
              <a:t>connect the hands-on investigations to the concepts </a:t>
            </a:r>
            <a:r>
              <a:rPr lang="en-US" dirty="0" smtClean="0"/>
              <a:t>targeted in each investigation </a:t>
            </a:r>
          </a:p>
          <a:p>
            <a:pPr lvl="1"/>
            <a:r>
              <a:rPr lang="en-US" dirty="0" smtClean="0"/>
              <a:t>answer choices reflect typical student ideas to help teachers </a:t>
            </a:r>
            <a:r>
              <a:rPr lang="en-US" i="1" dirty="0" smtClean="0"/>
              <a:t>identify problematic conceptions</a:t>
            </a:r>
            <a:r>
              <a:rPr lang="en-US" dirty="0" smtClean="0"/>
              <a:t> that may need to be addressed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Classroom Norms: Thinking, Talking, and Acting Like a Scientist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648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29" dirty="0" smtClean="0"/>
              <a:t>Everyone participates </a:t>
            </a:r>
          </a:p>
          <a:p>
            <a:pPr lvl="1"/>
            <a:r>
              <a:rPr lang="en-US" sz="2571" dirty="0" smtClean="0"/>
              <a:t>Select an answer for every clicker question</a:t>
            </a:r>
          </a:p>
          <a:p>
            <a:pPr lvl="1"/>
            <a:r>
              <a:rPr lang="en-US" sz="2571" dirty="0" smtClean="0"/>
              <a:t>Take a risk in sharing your ideas, even if you aren’t sure</a:t>
            </a:r>
          </a:p>
          <a:p>
            <a:pPr lvl="1"/>
            <a:r>
              <a:rPr lang="en-US" sz="2571" dirty="0" smtClean="0"/>
              <a:t>Listen to others’ ideas and build on them</a:t>
            </a:r>
          </a:p>
          <a:p>
            <a:pPr lvl="0"/>
            <a:r>
              <a:rPr lang="en-US" sz="3429" dirty="0" smtClean="0"/>
              <a:t>Support Claims with Evidence</a:t>
            </a:r>
          </a:p>
          <a:p>
            <a:pPr lvl="1"/>
            <a:r>
              <a:rPr lang="en-US" sz="2571" dirty="0" smtClean="0"/>
              <a:t>Be prepared to answer “why” and “how” questions after presenting your response</a:t>
            </a:r>
          </a:p>
          <a:p>
            <a:pPr lvl="1"/>
            <a:r>
              <a:rPr lang="en-US" sz="2571" dirty="0" smtClean="0"/>
              <a:t>Try using new terms when explaining an answer</a:t>
            </a:r>
          </a:p>
          <a:p>
            <a:pPr lvl="0"/>
            <a:r>
              <a:rPr lang="en-US" sz="3429" dirty="0" smtClean="0"/>
              <a:t>Challenge Ideas But Respect the Person</a:t>
            </a:r>
          </a:p>
          <a:p>
            <a:pPr lvl="1"/>
            <a:r>
              <a:rPr lang="en-US" sz="2571" dirty="0" smtClean="0"/>
              <a:t>No put-downs</a:t>
            </a:r>
          </a:p>
          <a:p>
            <a:pPr lvl="1"/>
            <a:r>
              <a:rPr lang="en-US" sz="2571" dirty="0" smtClean="0"/>
              <a:t>It’s OK to disagree</a:t>
            </a:r>
          </a:p>
          <a:p>
            <a:pPr lvl="1"/>
            <a:r>
              <a:rPr lang="en-US" sz="2571" dirty="0" smtClean="0"/>
              <a:t>There is often more than one reasonable answer or way of thinking</a:t>
            </a:r>
          </a:p>
          <a:p>
            <a:pPr lvl="0"/>
            <a:r>
              <a:rPr lang="en-US" sz="3429" dirty="0" smtClean="0"/>
              <a:t>Revise and Rethink Often</a:t>
            </a:r>
          </a:p>
          <a:p>
            <a:pPr lvl="1"/>
            <a:r>
              <a:rPr lang="en-US" sz="2571" dirty="0" smtClean="0"/>
              <a:t>It’s OK to be wrong</a:t>
            </a:r>
          </a:p>
          <a:p>
            <a:pPr lvl="1"/>
            <a:r>
              <a:rPr lang="en-US" sz="2571" dirty="0" smtClean="0"/>
              <a:t>It’s OK to change your answer and to change what you think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Discussion Moves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572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•	M</a:t>
            </a:r>
            <a:r>
              <a:rPr lang="en-US" dirty="0" smtClean="0">
                <a:latin typeface="Eurostile"/>
                <a:cs typeface="Eurostile"/>
              </a:rPr>
              <a:t>oves to orchestrate student discussion of ideas</a:t>
            </a:r>
          </a:p>
          <a:p>
            <a:pPr eaLnBrk="1" hangingPunct="1">
              <a:buNone/>
            </a:pPr>
            <a:endParaRPr lang="en-US" sz="2400" dirty="0" smtClean="0">
              <a:latin typeface="+mj-lt"/>
            </a:endParaRPr>
          </a:p>
          <a:p>
            <a:pPr eaLnBrk="1" hangingPunct="1"/>
            <a:endParaRPr lang="en-US" sz="1600" dirty="0" smtClean="0">
              <a:latin typeface="Eurostile"/>
            </a:endParaRP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362200"/>
          <a:ext cx="83820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181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Eurostile"/>
                          <a:ea typeface="+mn-ea"/>
                          <a:cs typeface="Eurostile"/>
                        </a:rPr>
                        <a:t>To prompt student questioning	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Eurostile"/>
                          <a:cs typeface="Eurostile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Inviting wonder</a:t>
                      </a:r>
                      <a:r>
                        <a:rPr lang="en-US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What would you most like to know about [topic]?</a:t>
                      </a:r>
                      <a:r>
                        <a:rPr lang="en-US" sz="1600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Identifying confusion</a:t>
                      </a:r>
                      <a:r>
                        <a:rPr lang="en-US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As you listen to other people’s ideas, what confuses you?</a:t>
                      </a:r>
                      <a:r>
                        <a:rPr lang="en-US" sz="1600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To elicit student thinking and reasoning</a:t>
                      </a:r>
                      <a:r>
                        <a:rPr lang="en-US" b="1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Eliciting prior experience</a:t>
                      </a:r>
                      <a:r>
                        <a:rPr lang="en-US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What have you experienced or read about that might lead you to conclude…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Eliciting reasoning</a:t>
                      </a:r>
                      <a:r>
                        <a:rPr lang="en-US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Do you think [claim] is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always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 true? How might we find out?</a:t>
                      </a:r>
                      <a:r>
                        <a:rPr lang="en-US" sz="1600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sz="1600" dirty="0"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To encourage the class to take responsibility for advancing understanding</a:t>
                      </a:r>
                      <a:r>
                        <a:rPr lang="en-US" b="1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Adding on</a:t>
                      </a:r>
                      <a:r>
                        <a:rPr lang="en-US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Can anyone add to this idea?</a:t>
                      </a:r>
                      <a:r>
                        <a:rPr lang="en-US" sz="1600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Weighing perspectives</a:t>
                      </a:r>
                      <a:r>
                        <a:rPr lang="en-US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Let’s start our responses to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               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’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 idea by saying, “I agree because” or “I disagree because”.</a:t>
                      </a:r>
                      <a:r>
                        <a:rPr lang="en-US" sz="1600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Moving to consensus</a:t>
                      </a:r>
                      <a:r>
                        <a:rPr lang="en-US" dirty="0" smtClean="0">
                          <a:latin typeface="Eurostile"/>
                          <a:cs typeface="Eurostile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Eurostile"/>
                        <a:cs typeface="Eurosti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Eurostile"/>
                          <a:ea typeface="+mn-ea"/>
                          <a:cs typeface="Eurostile"/>
                        </a:rPr>
                        <a:t>Can someone summarize what the class understands now about…?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Eurostile"/>
        <a:ea typeface="ヒラギノ角ゴ Pro W3"/>
        <a:cs typeface="ヒラギノ角ゴ Pro W3"/>
      </a:majorFont>
      <a:minorFont>
        <a:latin typeface="Georgi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5E1840D30214BB0E278088DD3F8A3" ma:contentTypeVersion="1" ma:contentTypeDescription="Create a new document." ma:contentTypeScope="" ma:versionID="c63e12be6e239949f424810fe3ad7bcf">
  <xsd:schema xmlns:xsd="http://www.w3.org/2001/XMLSchema" xmlns:p="http://schemas.microsoft.com/office/2006/metadata/properties" xmlns:ns2="6bc510d7-855d-4442-9456-1ebf1183d01a" targetNamespace="http://schemas.microsoft.com/office/2006/metadata/properties" ma:root="true" ma:fieldsID="22167df2f7af04f28acb8acc1a6e9027" ns2:_="">
    <xsd:import namespace="6bc510d7-855d-4442-9456-1ebf1183d01a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bc510d7-855d-4442-9456-1ebf1183d01a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escription0 xmlns="6bc510d7-855d-4442-9456-1ebf1183d01a" xsi:nil="true"/>
  </documentManagement>
</p:properties>
</file>

<file path=customXml/itemProps1.xml><?xml version="1.0" encoding="utf-8"?>
<ds:datastoreItem xmlns:ds="http://schemas.openxmlformats.org/officeDocument/2006/customXml" ds:itemID="{F6EBB680-5A40-4025-9F5D-D1D1B4DF43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60B518-C0D0-4837-A721-E670A079D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c510d7-855d-4442-9456-1ebf1183d01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5C7B96B-C80C-4AC0-9442-0969800E2A25}">
  <ds:schemaRefs>
    <ds:schemaRef ds:uri="http://schemas.microsoft.com/office/2006/metadata/properties"/>
    <ds:schemaRef ds:uri="6bc510d7-855d-4442-9456-1ebf1183d0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13619</TotalTime>
  <Words>1309</Words>
  <Application>Microsoft Office PowerPoint</Application>
  <PresentationFormat>On-screen Show (4:3)</PresentationFormat>
  <Paragraphs>138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Slide 1</vt:lpstr>
      <vt:lpstr>Our Aim</vt:lpstr>
      <vt:lpstr>Formative Assessment System</vt:lpstr>
      <vt:lpstr>Suite of Tools</vt:lpstr>
      <vt:lpstr>Facet Development Process (1)</vt:lpstr>
      <vt:lpstr>Facet Development Process (2)</vt:lpstr>
      <vt:lpstr>Elicitation Questions and Reflect and Revise Questions</vt:lpstr>
      <vt:lpstr>Classroom Norms: Thinking, Talking, and Acting Like a Scientist </vt:lpstr>
      <vt:lpstr>Discussion Moves</vt:lpstr>
      <vt:lpstr>Professional Development</vt:lpstr>
      <vt:lpstr>Validity Argument for CP</vt:lpstr>
      <vt:lpstr>Slide 12</vt:lpstr>
    </vt:vector>
  </TitlesOfParts>
  <Company>Bill  Penuel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Contingent Pedagogies Project</dc:title>
  <dc:creator>Bill  Penuel</dc:creator>
  <cp:lastModifiedBy>Leana Nordstrom</cp:lastModifiedBy>
  <cp:revision>144</cp:revision>
  <dcterms:created xsi:type="dcterms:W3CDTF">2010-12-02T17:04:41Z</dcterms:created>
  <dcterms:modified xsi:type="dcterms:W3CDTF">2011-01-03T21:36:53Z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0x010100E175E1840D30214BB0E278088DD3F8A3</vt:lpwstr>
  </property>
</Properties>
</file>