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13" r:id="rId3"/>
    <p:sldId id="314" r:id="rId4"/>
    <p:sldId id="306" r:id="rId5"/>
    <p:sldId id="308" r:id="rId6"/>
    <p:sldId id="309" r:id="rId7"/>
    <p:sldId id="315" r:id="rId8"/>
    <p:sldId id="311" r:id="rId9"/>
    <p:sldId id="260" r:id="rId10"/>
    <p:sldId id="259" r:id="rId11"/>
    <p:sldId id="261" r:id="rId12"/>
    <p:sldId id="264" r:id="rId13"/>
    <p:sldId id="285" r:id="rId14"/>
    <p:sldId id="286" r:id="rId15"/>
    <p:sldId id="295" r:id="rId16"/>
    <p:sldId id="293" r:id="rId17"/>
    <p:sldId id="304" r:id="rId18"/>
    <p:sldId id="297" r:id="rId19"/>
    <p:sldId id="300" r:id="rId20"/>
    <p:sldId id="301" r:id="rId21"/>
    <p:sldId id="305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704" y="-104"/>
      </p:cViewPr>
      <p:guideLst>
        <p:guide orient="horz" pos="768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5FDCF75-D148-5340-9146-DCF6FEF2C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BBACFF-5299-EA46-A2B1-915A57AD4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6AEB0A-7533-134C-8C4B-341F394D5056}" type="slidenum">
              <a:rPr lang="en-US"/>
              <a:pPr/>
              <a:t>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This is the mere outline of the presentation.</a:t>
            </a:r>
          </a:p>
          <a:p>
            <a:pPr eaLnBrk="1" hangingPunct="1"/>
            <a:r>
              <a:rPr lang="en-US"/>
              <a:t>This powerpoint file contains the clips we will be discussing during the symposium.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D4FEE0-7DF6-0747-883C-8B6D6DB8B78E}" type="slidenum">
              <a:rPr lang="en-US"/>
              <a:pPr/>
              <a:t>9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We’ll give some background about the students here.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E0F28-AFB6-014C-87C2-6DD5CF12AC81}" type="slidenum">
              <a:rPr lang="en-US"/>
              <a:pPr/>
              <a:t>10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This is the task around which the session is structured.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92ED53-BFD3-FA4B-83FB-4F22B8A778C6}" type="slidenum">
              <a:rPr lang="en-US"/>
              <a:pPr/>
              <a:t>11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Three </a:t>
            </a:r>
          </a:p>
          <a:p>
            <a:pPr eaLnBrk="1" hangingPunct="1"/>
            <a:r>
              <a:rPr lang="en-US"/>
              <a:t>We’ll mention what was done on Day 1 of the lesson.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9F3298-86FB-8C4A-8113-A466AFD4B3CE}" type="slidenum">
              <a:rPr lang="en-US"/>
              <a:pPr/>
              <a:t>12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Students try to express what they know about the amounts even though specific amounts are not given.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“Robin’s line is steeper”.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student uses: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For Robin: “times 3” (operation in the formula)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For Mike: the increments, “he just pluses one”.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BBACFF-5299-EA46-A2B1-915A57AD449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F21BB-5B74-3A44-A6FF-4FA460106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02FDB-E71A-3946-80EE-40722EDA3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50F32-5D19-0849-9BF6-3F7410564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F693A-EEA5-B04C-A9AB-0920C78E4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BD2E0-B386-1242-8D62-7B1F7D3A8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45C4E-F002-B642-BEF3-7AA85144D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78B28-196B-DC4C-B660-2A78CF4BB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A6509-E9EE-6D45-9C41-1621EB1C6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E565A-DE2F-6741-8914-004E25713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F16A5-0A78-1847-B86A-EC728BDE9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BBD62-ABB6-9542-A0DB-1204C3654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E5B25-6EED-FC4E-9000-1EAD5576B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60F18-A65B-534E-84DB-FC4942F23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99DE889-536F-8440-B769-1F7B619BD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Macintosh%20HD:Users:analuciaschliemann:Documents:NSF%20PI%20Meeting%20Dec%202010:Schliemann%20&amp;%20Brizuela%20Un-blinded.doc!OLE_LINK1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oleObject" Target="Macintosh%20HD:Users:analuciaschliemann:Documents:NSF%20PI%20Meeting%20Dec%202010:Schliemann%20&amp;%20Brizuela%20Un-blinded.doc!OLE_LINK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oleObject" Target="Macintosh%20HD:Users:analuciaschliemann:Documents:NSF%20PI%20Meeting%20Dec%202010:Schliemann%20&amp;%20Brizuela%20Un-blinded.doc!OLE_LINK3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7772400" cy="1241425"/>
          </a:xfrm>
        </p:spPr>
        <p:txBody>
          <a:bodyPr/>
          <a:lstStyle/>
          <a:p>
            <a:pPr eaLnBrk="1" hangingPunct="1"/>
            <a:r>
              <a:rPr lang="en-US" dirty="0" smtClean="0"/>
              <a:t>Early Algebra: What is critical?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447800" y="3048000"/>
            <a:ext cx="6400800" cy="990600"/>
          </a:xfrm>
        </p:spPr>
        <p:txBody>
          <a:bodyPr/>
          <a:lstStyle/>
          <a:p>
            <a:r>
              <a:rPr lang="en-US" sz="2400" dirty="0" smtClean="0"/>
              <a:t>David </a:t>
            </a:r>
            <a:r>
              <a:rPr lang="en-US" sz="2400" dirty="0" err="1" smtClean="0"/>
              <a:t>Carraher</a:t>
            </a:r>
            <a:r>
              <a:rPr lang="en-US" sz="2400" dirty="0" smtClean="0"/>
              <a:t> (TERC)</a:t>
            </a:r>
          </a:p>
          <a:p>
            <a:r>
              <a:rPr lang="en-US" sz="2400" dirty="0" err="1" smtClean="0"/>
              <a:t>Analúcia</a:t>
            </a:r>
            <a:r>
              <a:rPr lang="en-US" sz="2400" dirty="0" smtClean="0"/>
              <a:t> Schliemann (Tufts)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4648200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Poincaré</a:t>
            </a:r>
            <a:r>
              <a:rPr lang="en-US" dirty="0" smtClean="0"/>
              <a:t> Institute for Mathematics Education </a:t>
            </a:r>
          </a:p>
          <a:p>
            <a:pPr lvl="0" algn="ctr"/>
            <a:r>
              <a:rPr lang="en-US" dirty="0" smtClean="0"/>
              <a:t>TERC-Tufts Early Algebra, Early Mathematics Project (</a:t>
            </a:r>
            <a:r>
              <a:rPr lang="en-US" dirty="0" err="1" smtClean="0"/>
              <a:t>earlyalgebra.org</a:t>
            </a:r>
            <a:r>
              <a:rPr lang="en-US" dirty="0" smtClean="0"/>
              <a:t>) </a:t>
            </a:r>
          </a:p>
          <a:p>
            <a:pPr lvl="0" algn="ctr"/>
            <a:r>
              <a:rPr lang="en-US" kern="0" dirty="0" smtClean="0">
                <a:ea typeface="ＭＳ Ｐゴシック" charset="-128"/>
                <a:cs typeface="ＭＳ Ｐゴシック" charset="-128"/>
              </a:rPr>
              <a:t>NSF Grants </a:t>
            </a:r>
            <a:r>
              <a:rPr lang="en-US" dirty="0" smtClean="0"/>
              <a:t>DUE-0962863, </a:t>
            </a:r>
            <a:r>
              <a:rPr lang="en-US" kern="0" dirty="0" smtClean="0">
                <a:ea typeface="ＭＳ Ｐゴシック" charset="-128"/>
                <a:cs typeface="ＭＳ Ｐゴシック" charset="-128"/>
              </a:rPr>
              <a:t>REC-0310171, REESE-0633915</a:t>
            </a:r>
            <a:endParaRPr lang="en-US" sz="3600" kern="0" dirty="0" smtClean="0">
              <a:ea typeface="ＭＳ Ｐゴシック" charset="-128"/>
              <a:cs typeface="ＭＳ Ｐゴシック" charset="-128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295400"/>
          </a:xfrm>
        </p:spPr>
        <p:txBody>
          <a:bodyPr/>
          <a:lstStyle/>
          <a:p>
            <a:pPr eaLnBrk="1" hangingPunct="1"/>
            <a:r>
              <a:rPr lang="en-US" dirty="0"/>
              <a:t>The Wallet </a:t>
            </a:r>
            <a:r>
              <a:rPr lang="en-US" dirty="0" smtClean="0"/>
              <a:t>Problem</a:t>
            </a:r>
            <a:br>
              <a:rPr lang="en-US" dirty="0" smtClean="0"/>
            </a:br>
            <a:r>
              <a:rPr lang="en-US" sz="3600" dirty="0" smtClean="0"/>
              <a:t>Three lessons - beginning of </a:t>
            </a:r>
            <a:br>
              <a:rPr lang="en-US" sz="3600" dirty="0" smtClean="0"/>
            </a:br>
            <a:r>
              <a:rPr lang="en-US" sz="3600" dirty="0" smtClean="0"/>
              <a:t>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semester in grade 4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200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Mike has $8 in his hand.  </a:t>
            </a:r>
            <a:r>
              <a:rPr lang="en-US" dirty="0" smtClean="0">
                <a:solidFill>
                  <a:schemeClr val="accent2"/>
                </a:solidFill>
              </a:rPr>
              <a:t>The </a:t>
            </a:r>
            <a:r>
              <a:rPr lang="en-US" dirty="0">
                <a:solidFill>
                  <a:schemeClr val="accent2"/>
                </a:solidFill>
              </a:rPr>
              <a:t>rest of his money is in his wallet.</a:t>
            </a:r>
          </a:p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Robin has exactly three times as much money as Mike has in his wallet.</a:t>
            </a:r>
            <a:endParaRPr lang="en-US" dirty="0"/>
          </a:p>
          <a:p>
            <a:pPr eaLnBrk="1" hangingPunct="1"/>
            <a:r>
              <a:rPr lang="en-US" dirty="0"/>
              <a:t>What can you say about the amounts of money that Mike and Robin have?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600200"/>
          </a:xfrm>
        </p:spPr>
        <p:txBody>
          <a:bodyPr/>
          <a:lstStyle/>
          <a:p>
            <a:pPr eaLnBrk="1" hangingPunct="1"/>
            <a:r>
              <a:rPr lang="en-US" dirty="0"/>
              <a:t>Day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971800"/>
            <a:ext cx="7772400" cy="3124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dirty="0" smtClean="0"/>
              <a:t>Students’ initial discussion and ‘spontaneous’ representations of the problem.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1-Mike</a:t>
            </a:r>
          </a:p>
        </p:txBody>
      </p:sp>
      <p:pic>
        <p:nvPicPr>
          <p:cNvPr id="4" name="Picture 3" descr="v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74" y="0"/>
            <a:ext cx="895032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Day 3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Predicting graphs from tabular data</a:t>
            </a:r>
            <a:endParaRPr lang="en-US" dirty="0" smtClean="0"/>
          </a:p>
          <a:p>
            <a:pPr eaLnBrk="1" hangingPunct="1"/>
            <a:r>
              <a:rPr lang="en-US" dirty="0" err="1" smtClean="0"/>
              <a:t>y</a:t>
            </a:r>
            <a:r>
              <a:rPr lang="en-US" dirty="0" smtClean="0"/>
              <a:t>-intercept </a:t>
            </a:r>
          </a:p>
          <a:p>
            <a:pPr eaLnBrk="1" hangingPunct="1"/>
            <a:r>
              <a:rPr lang="en-US" dirty="0" smtClean="0"/>
              <a:t>Rate </a:t>
            </a:r>
            <a:r>
              <a:rPr lang="en-US" dirty="0"/>
              <a:t>of change, slope</a:t>
            </a:r>
            <a:endParaRPr lang="en-US" dirty="0" smtClean="0"/>
          </a:p>
          <a:p>
            <a:pPr eaLnBrk="1" hangingPunct="1"/>
            <a:r>
              <a:rPr lang="en-US" dirty="0" smtClean="0"/>
              <a:t>Intersection </a:t>
            </a:r>
            <a:r>
              <a:rPr lang="en-US" dirty="0"/>
              <a:t>of two graphs</a:t>
            </a:r>
          </a:p>
          <a:p>
            <a:pPr eaLnBrk="1" hangingPunct="1"/>
            <a:r>
              <a:rPr lang="en-US" dirty="0"/>
              <a:t>Using the geometric information to draw inferences about the ‘stories’.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5100" y="107950"/>
            <a:ext cx="6273800" cy="66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Line 5"/>
          <p:cNvSpPr>
            <a:spLocks noChangeShapeType="1"/>
          </p:cNvSpPr>
          <p:nvPr/>
        </p:nvSpPr>
        <p:spPr bwMode="auto">
          <a:xfrm flipV="1">
            <a:off x="2819400" y="0"/>
            <a:ext cx="2514600" cy="5867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5867400" y="242888"/>
            <a:ext cx="1330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W + 8</a:t>
            </a:r>
          </a:p>
        </p:txBody>
      </p:sp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2971800" y="3429000"/>
            <a:ext cx="84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3W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0"/>
            <a:ext cx="9115425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Evidence students worked with</a:t>
            </a:r>
            <a:r>
              <a:rPr lang="en-US" dirty="0" smtClean="0"/>
              <a:t> variables, relations </a:t>
            </a:r>
            <a:r>
              <a:rPr lang="en-US" dirty="0"/>
              <a:t>and functions: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Times" charset="0"/>
              <a:buAutoNum type="arabicPeriod"/>
            </a:pPr>
            <a:r>
              <a:rPr lang="en-US" sz="2800" dirty="0"/>
              <a:t>Amount in Mike’s wallet construed as a variable (not merely as isolated particular values).</a:t>
            </a:r>
          </a:p>
          <a:p>
            <a:pPr marL="533400" indent="-533400" eaLnBrk="1" hangingPunct="1">
              <a:lnSpc>
                <a:spcPct val="90000"/>
              </a:lnSpc>
              <a:buFont typeface="Times" charset="0"/>
              <a:buAutoNum type="arabicPeriod"/>
            </a:pPr>
            <a:r>
              <a:rPr lang="en-US" sz="2800" dirty="0"/>
              <a:t>They flexibly moved between graphical, tabular, and narrative accounts.</a:t>
            </a:r>
          </a:p>
          <a:p>
            <a:pPr marL="533400" indent="-533400" eaLnBrk="1" hangingPunct="1">
              <a:lnSpc>
                <a:spcPct val="90000"/>
              </a:lnSpc>
              <a:buFont typeface="Times" charset="0"/>
              <a:buAutoNum type="arabicPeriod"/>
            </a:pPr>
            <a:r>
              <a:rPr lang="en-US" sz="2800" dirty="0"/>
              <a:t>They organized the outcomes according to intervals of the independent variable.  (‘up to $3.99, at $4.00, from $4.01 upward).</a:t>
            </a:r>
          </a:p>
          <a:p>
            <a:pPr marL="533400" indent="-533400" eaLnBrk="1" hangingPunct="1">
              <a:lnSpc>
                <a:spcPct val="90000"/>
              </a:lnSpc>
              <a:buFont typeface="Times" charset="0"/>
              <a:buAutoNum type="arabicPeriod"/>
            </a:pPr>
            <a:r>
              <a:rPr lang="en-US" sz="2800" dirty="0"/>
              <a:t>Explicitly referred to rates of change.</a:t>
            </a:r>
            <a:endParaRPr lang="en-US" sz="2800" dirty="0" smtClean="0"/>
          </a:p>
          <a:p>
            <a:pPr marL="533400" indent="-533400" eaLnBrk="1" hangingPunct="1">
              <a:lnSpc>
                <a:spcPct val="90000"/>
              </a:lnSpc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3733800"/>
          </a:xfrm>
        </p:spPr>
        <p:txBody>
          <a:bodyPr/>
          <a:lstStyle/>
          <a:p>
            <a:r>
              <a:rPr lang="en-US" dirty="0" smtClean="0"/>
              <a:t>Three years later:</a:t>
            </a:r>
            <a:br>
              <a:rPr lang="en-US" dirty="0" smtClean="0"/>
            </a:br>
            <a:r>
              <a:rPr lang="en-US" dirty="0" smtClean="0"/>
              <a:t>Written Assessment Results in grades 7 and 8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1295400" y="685800"/>
          <a:ext cx="6580809" cy="4495800"/>
        </p:xfrm>
        <a:graphic>
          <a:graphicData uri="http://schemas.openxmlformats.org/presentationml/2006/ole">
            <p:oleObj spid="_x0000_s63490" name="Document" r:id="rId3" imgW="5130800" imgH="3505200" progId="Word.Document.12">
              <p:link updateAutomatic="1"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990600" y="5334000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Average percent of correct answers on items related to the 3</a:t>
            </a:r>
            <a:r>
              <a:rPr lang="en-US" baseline="30000" dirty="0"/>
              <a:t>rd</a:t>
            </a:r>
            <a:r>
              <a:rPr lang="en-US" dirty="0"/>
              <a:t> to 5</a:t>
            </a:r>
            <a:r>
              <a:rPr lang="en-US" baseline="30000" dirty="0"/>
              <a:t>th</a:t>
            </a:r>
            <a:r>
              <a:rPr lang="en-US" dirty="0"/>
              <a:t> grade intervention lessons (old items).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5334000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Average percent of correct answers on items related to the summer camp lessons (new items).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1295400" y="457200"/>
          <a:ext cx="6692348" cy="4572000"/>
        </p:xfrm>
        <a:graphic>
          <a:graphicData uri="http://schemas.openxmlformats.org/presentationml/2006/ole">
            <p:oleObj spid="_x0000_s66563" name="Document" r:id="rId3" imgW="5130800" imgH="35052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4582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Exclusive focus on Arithmetic leads to: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3886200"/>
          </a:xfrm>
        </p:spPr>
        <p:txBody>
          <a:bodyPr/>
          <a:lstStyle/>
          <a:p>
            <a:pPr eaLnBrk="1" hangingPunct="1"/>
            <a:r>
              <a:rPr lang="en-US" dirty="0" smtClean="0"/>
              <a:t>Equals sign as unidirectional operator.</a:t>
            </a:r>
          </a:p>
          <a:p>
            <a:pPr eaLnBrk="1" hangingPunct="1"/>
            <a:r>
              <a:rPr lang="en-US" dirty="0" smtClean="0"/>
              <a:t>Focus on particular answers (unknowns, not variables).</a:t>
            </a:r>
          </a:p>
          <a:p>
            <a:pPr eaLnBrk="1" hangingPunct="1"/>
            <a:r>
              <a:rPr lang="en-US" dirty="0" smtClean="0"/>
              <a:t>Inability to represent verbal statements as equations.</a:t>
            </a:r>
          </a:p>
          <a:p>
            <a:pPr eaLnBrk="1" hangingPunct="1"/>
            <a:r>
              <a:rPr lang="en-US" dirty="0" smtClean="0"/>
              <a:t>Manipulation of equations as procedural rules.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5334000"/>
            <a:ext cx="76200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Results by the control and experimental groups on items related to summer camp lessons (new items), before and after participation in Summer Camp 2009.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762001" y="381000"/>
          <a:ext cx="7891498" cy="4724400"/>
        </p:xfrm>
        <a:graphic>
          <a:graphicData uri="http://schemas.openxmlformats.org/presentationml/2006/ole">
            <p:oleObj spid="_x0000_s67587" name="Document" r:id="rId3" imgW="5727700" imgH="34290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critical?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Create situations in classrooms in which values are allowed to vary</a:t>
            </a:r>
          </a:p>
          <a:p>
            <a:r>
              <a:rPr lang="en-US" dirty="0" smtClean="0"/>
              <a:t>Equations have variables, but we usually do not allow them to vary.  I.e. we treat them as single-valued unknowns.</a:t>
            </a:r>
          </a:p>
          <a:p>
            <a:r>
              <a:rPr lang="en-US" dirty="0" smtClean="0"/>
              <a:t>If we treat equations as the comparison of functions, letters stand for variables, not single-valued unknowns.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 Functions-Approach to Early Algebra: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153400" cy="4191000"/>
          </a:xfrm>
        </p:spPr>
        <p:txBody>
          <a:bodyPr/>
          <a:lstStyle/>
          <a:p>
            <a:pPr eaLnBrk="1" hangingPunct="1"/>
            <a:r>
              <a:rPr lang="en-US" dirty="0" smtClean="0"/>
              <a:t>Arithmetic as part of a broader field of studies – arithmetic operations as functions </a:t>
            </a:r>
          </a:p>
          <a:p>
            <a:pPr eaLnBrk="1" hangingPunct="1"/>
            <a:r>
              <a:rPr lang="en-US" dirty="0" smtClean="0"/>
              <a:t>Emphasis on variables and relations between </a:t>
            </a:r>
            <a:r>
              <a:rPr lang="en-US" i="1" dirty="0" smtClean="0"/>
              <a:t>sets</a:t>
            </a:r>
            <a:r>
              <a:rPr lang="en-US" dirty="0" smtClean="0"/>
              <a:t> of possible cases instead of isolated computation results.</a:t>
            </a:r>
          </a:p>
          <a:p>
            <a:pPr eaLnBrk="1" hangingPunct="1"/>
            <a:r>
              <a:rPr lang="en-US" dirty="0" smtClean="0"/>
              <a:t>Multiple </a:t>
            </a:r>
            <a:r>
              <a:rPr lang="en-US" dirty="0"/>
              <a:t>representations: function tables, graphs, algebraic notation, verbal</a:t>
            </a:r>
            <a:r>
              <a:rPr lang="en-US" dirty="0" smtClean="0"/>
              <a:t> statements.</a:t>
            </a:r>
          </a:p>
          <a:p>
            <a:pPr eaLnBrk="1" hangingPunct="1"/>
            <a:r>
              <a:rPr lang="en-US" dirty="0" smtClean="0"/>
              <a:t>Gradual shift from semantics to syntax.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But, can young students truly (be expected to) understand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981200"/>
            <a:ext cx="4572000" cy="3124200"/>
          </a:xfrm>
        </p:spPr>
        <p:txBody>
          <a:bodyPr/>
          <a:lstStyle/>
          <a:p>
            <a:r>
              <a:rPr lang="en-US" dirty="0" smtClean="0"/>
              <a:t>functions and variables</a:t>
            </a:r>
          </a:p>
          <a:p>
            <a:r>
              <a:rPr lang="en-US" dirty="0" err="1" smtClean="0"/>
              <a:t>covariation</a:t>
            </a:r>
            <a:endParaRPr lang="en-US" dirty="0" smtClean="0"/>
          </a:p>
          <a:p>
            <a:r>
              <a:rPr lang="en-US" dirty="0" smtClean="0"/>
              <a:t>equations</a:t>
            </a:r>
          </a:p>
          <a:p>
            <a:r>
              <a:rPr lang="en-US" dirty="0" smtClean="0"/>
              <a:t>graphs</a:t>
            </a:r>
          </a:p>
          <a:p>
            <a:r>
              <a:rPr lang="en-US" dirty="0" smtClean="0"/>
              <a:t>algebraic notation?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 nutshell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Not on their own, but yes, with certain varieties of instruction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Not unless we distinguish</a:t>
            </a:r>
          </a:p>
          <a:p>
            <a:pPr marL="914400" lvl="1" indent="-514350"/>
            <a:r>
              <a:rPr lang="en-US" dirty="0" smtClean="0"/>
              <a:t>minor topics and issues</a:t>
            </a:r>
          </a:p>
          <a:p>
            <a:pPr marL="914400" lvl="1" indent="-514350"/>
            <a:r>
              <a:rPr lang="en-US" dirty="0" smtClean="0"/>
              <a:t>major, overarching concepts such as functions.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“Not on their own”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5181600"/>
          </a:xfrm>
        </p:spPr>
        <p:txBody>
          <a:bodyPr/>
          <a:lstStyle/>
          <a:p>
            <a:r>
              <a:rPr lang="en-US" dirty="0" smtClean="0"/>
              <a:t>Striking a balance between discovery and direct instruction, students’ representations and conventional representations</a:t>
            </a:r>
          </a:p>
          <a:p>
            <a:r>
              <a:rPr lang="en-US" dirty="0" smtClean="0"/>
              <a:t>Students have intuitions, their own representations, and prior understanding that are critical</a:t>
            </a:r>
          </a:p>
          <a:p>
            <a:r>
              <a:rPr lang="en-US" dirty="0" smtClean="0"/>
              <a:t>But students will not re-invent conventional representational systems (number systems, algebraic notation, number lines, graphs...)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Cart and the Horse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b="1" dirty="0" smtClean="0"/>
              <a:t>Mathematics</a:t>
            </a:r>
            <a:r>
              <a:rPr lang="en-US" dirty="0" smtClean="0"/>
              <a:t>, Axioms, definitions, precise formulations, and proofs often lead; insight and understanding follow.</a:t>
            </a:r>
          </a:p>
          <a:p>
            <a:r>
              <a:rPr lang="en-US" dirty="0" smtClean="0"/>
              <a:t>In early and middle school </a:t>
            </a:r>
            <a:r>
              <a:rPr lang="en-US" b="1" dirty="0" smtClean="0"/>
              <a:t>Mathematics Education</a:t>
            </a:r>
            <a:r>
              <a:rPr lang="en-US" dirty="0" smtClean="0"/>
              <a:t>, axioms, definitions, and so forth </a:t>
            </a:r>
            <a:r>
              <a:rPr lang="en-US" u="sng" dirty="0" smtClean="0"/>
              <a:t>always </a:t>
            </a:r>
            <a:r>
              <a:rPr lang="en-US" dirty="0" smtClean="0"/>
              <a:t>follow students’ own intuitions, interpretations, and representations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from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Mathematical representations:</a:t>
            </a:r>
          </a:p>
          <a:p>
            <a:pPr lvl="1"/>
            <a:r>
              <a:rPr lang="en-US" dirty="0" err="1" smtClean="0"/>
              <a:t>f(x</a:t>
            </a:r>
            <a:r>
              <a:rPr lang="en-US" dirty="0" smtClean="0"/>
              <a:t>) := </a:t>
            </a:r>
            <a:r>
              <a:rPr lang="en-US" dirty="0" err="1" smtClean="0"/>
              <a:t>x</a:t>
            </a:r>
            <a:r>
              <a:rPr lang="en-US" dirty="0" smtClean="0"/>
              <a:t> +8 		</a:t>
            </a:r>
            <a:r>
              <a:rPr lang="en-US" dirty="0" err="1" smtClean="0"/>
              <a:t>g(x</a:t>
            </a:r>
            <a:r>
              <a:rPr lang="en-US" dirty="0" smtClean="0"/>
              <a:t>) := 3x</a:t>
            </a:r>
          </a:p>
          <a:p>
            <a:pPr lvl="1"/>
            <a:r>
              <a:rPr lang="en-US" dirty="0" err="1" smtClean="0"/>
              <a:t>x</a:t>
            </a:r>
            <a:r>
              <a:rPr lang="en-US" dirty="0" smtClean="0"/>
              <a:t> + 8 = 3x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type="media" sz="half" idx="2"/>
          </p:nvPr>
        </p:nvPicPr>
        <p:blipFill>
          <a:blip r:embed="rId2"/>
          <a:srcRect t="-1006" b="-1006"/>
          <a:stretch>
            <a:fillRect/>
          </a:stretch>
        </p:blipFill>
        <p:spPr bwMode="auto">
          <a:xfrm>
            <a:off x="4724400" y="19050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5562600" y="1828800"/>
            <a:ext cx="1600200" cy="3581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The Study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Longitudinal classroom</a:t>
            </a:r>
            <a:r>
              <a:rPr lang="en-US" sz="2800" dirty="0" smtClean="0"/>
              <a:t> intervention (</a:t>
            </a:r>
            <a:r>
              <a:rPr lang="en-US" sz="2800" dirty="0"/>
              <a:t>grades 3 to 5</a:t>
            </a:r>
            <a:r>
              <a:rPr lang="en-US" sz="2800" dirty="0" smtClean="0"/>
              <a:t>) with follow up data collection (grades 7 and 8).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Two cohorts of 26 and 24 </a:t>
            </a:r>
            <a:r>
              <a:rPr lang="en-US" sz="2800" dirty="0"/>
              <a:t>children in two classrooms.</a:t>
            </a:r>
            <a:r>
              <a:rPr lang="en-US" sz="2800" dirty="0" smtClean="0"/>
              <a:t>  Comparison to control peers.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Boston Public School serving minority groups and immigrant families.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Regular curriculum plus early algebra activities for three hours per week. </a:t>
            </a:r>
            <a:r>
              <a:rPr lang="en-US" sz="2800" dirty="0" smtClean="0"/>
              <a:t>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Analysis of videotaped discussions and written </a:t>
            </a:r>
            <a:r>
              <a:rPr lang="en-US" sz="2800" smtClean="0"/>
              <a:t>assessment data.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X:Templates:Presentations:Designs:Blank Presentation</Template>
  <TotalTime>1068</TotalTime>
  <Words>862</Words>
  <Application>Microsoft Macintosh PowerPoint</Application>
  <PresentationFormat>On-screen Show (4:3)</PresentationFormat>
  <Paragraphs>90</Paragraphs>
  <Slides>21</Slides>
  <Notes>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Blank Presentation</vt:lpstr>
      <vt:lpstr>Macintosh HD:Users:analuciaschliemann:Documents:NSF PI Meeting Dec 2010:Schliemann &amp; Brizuela Un-blinded.doc!OLE_LINK1</vt:lpstr>
      <vt:lpstr>Macintosh HD:Users:analuciaschliemann:Documents:NSF PI Meeting Dec 2010:Schliemann &amp; Brizuela Un-blinded.doc!OLE_LINK2</vt:lpstr>
      <vt:lpstr>Macintosh HD:Users:analuciaschliemann:Documents:NSF PI Meeting Dec 2010:Schliemann &amp; Brizuela Un-blinded.doc!OLE_LINK3</vt:lpstr>
      <vt:lpstr>Early Algebra: What is critical?</vt:lpstr>
      <vt:lpstr>Exclusive focus on Arithmetic leads to:</vt:lpstr>
      <vt:lpstr>A Functions-Approach to Early Algebra:</vt:lpstr>
      <vt:lpstr>But, can young students truly (be expected to) understand</vt:lpstr>
      <vt:lpstr>In a nutshell</vt:lpstr>
      <vt:lpstr>“Not on their own”</vt:lpstr>
      <vt:lpstr>The Cart and the Horse</vt:lpstr>
      <vt:lpstr>An Example from Research</vt:lpstr>
      <vt:lpstr>The Study</vt:lpstr>
      <vt:lpstr>The Wallet Problem Three lessons - beginning of  2nd semester in grade 4 </vt:lpstr>
      <vt:lpstr>Day 1</vt:lpstr>
      <vt:lpstr>1-Mike</vt:lpstr>
      <vt:lpstr>Day 3</vt:lpstr>
      <vt:lpstr>Slide 14</vt:lpstr>
      <vt:lpstr>Slide 15</vt:lpstr>
      <vt:lpstr>Evidence students worked with variables, relations and functions:</vt:lpstr>
      <vt:lpstr>Three years later: Written Assessment Results in grades 7 and 8 </vt:lpstr>
      <vt:lpstr>Slide 18</vt:lpstr>
      <vt:lpstr>Slide 19</vt:lpstr>
      <vt:lpstr>Slide 20</vt:lpstr>
      <vt:lpstr>What is critical?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Unexpected Findings</dc:title>
  <dc:creator>David Carraher</dc:creator>
  <cp:lastModifiedBy>David Carraher</cp:lastModifiedBy>
  <cp:revision>140</cp:revision>
  <cp:lastPrinted>1904-01-01T00:00:00Z</cp:lastPrinted>
  <dcterms:created xsi:type="dcterms:W3CDTF">2010-12-27T15:12:51Z</dcterms:created>
  <dcterms:modified xsi:type="dcterms:W3CDTF">2010-12-27T15:17:29Z</dcterms:modified>
</cp:coreProperties>
</file>